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1DB121-542E-43D2-803E-06622CD1ECDF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d-ID"/>
        </a:p>
      </dgm:t>
    </dgm:pt>
    <dgm:pt modelId="{9628C963-1F76-426A-8C32-2A8FDF3A01B0}">
      <dgm:prSet phldrT="[Text]" custT="1"/>
      <dgm:spPr/>
      <dgm:t>
        <a:bodyPr/>
        <a:lstStyle/>
        <a:p>
          <a:pPr marL="355600" indent="-355600"/>
          <a:r>
            <a:rPr lang="id-ID" sz="2800" dirty="0" smtClean="0">
              <a:solidFill>
                <a:schemeClr val="bg1"/>
              </a:solidFill>
            </a:rPr>
            <a:t>1. Menyampaikan </a:t>
          </a:r>
          <a:r>
            <a:rPr lang="en-US" sz="2800" dirty="0" err="1" smtClean="0">
              <a:solidFill>
                <a:schemeClr val="bg1"/>
              </a:solidFill>
            </a:rPr>
            <a:t>laporan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penyelenggaraan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Pemerintahan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Desa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setiap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akhir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tahun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anggaran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kepada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bupat</a:t>
          </a:r>
          <a:endParaRPr lang="id-ID" sz="2800" dirty="0">
            <a:solidFill>
              <a:schemeClr val="bg1"/>
            </a:solidFill>
          </a:endParaRPr>
        </a:p>
      </dgm:t>
    </dgm:pt>
    <dgm:pt modelId="{B0C43CAA-8101-4095-97B4-BA90FA78B60B}" type="parTrans" cxnId="{54983422-EC2A-4170-92D0-C772213EC1C7}">
      <dgm:prSet/>
      <dgm:spPr/>
      <dgm:t>
        <a:bodyPr/>
        <a:lstStyle/>
        <a:p>
          <a:endParaRPr lang="id-ID" sz="2800">
            <a:solidFill>
              <a:schemeClr val="bg1"/>
            </a:solidFill>
          </a:endParaRPr>
        </a:p>
      </dgm:t>
    </dgm:pt>
    <dgm:pt modelId="{C60E6D9E-46F5-41BE-B7F3-ECDA407076D8}" type="sibTrans" cxnId="{54983422-EC2A-4170-92D0-C772213EC1C7}">
      <dgm:prSet/>
      <dgm:spPr/>
      <dgm:t>
        <a:bodyPr/>
        <a:lstStyle/>
        <a:p>
          <a:endParaRPr lang="id-ID" sz="2800">
            <a:solidFill>
              <a:schemeClr val="bg1"/>
            </a:solidFill>
          </a:endParaRPr>
        </a:p>
      </dgm:t>
    </dgm:pt>
    <dgm:pt modelId="{25D5B6FD-F580-4BF3-B35A-0287DD0C9EA7}">
      <dgm:prSet phldrT="[Text]" custT="1"/>
      <dgm:spPr/>
      <dgm:t>
        <a:bodyPr/>
        <a:lstStyle/>
        <a:p>
          <a:pPr marL="355600" indent="-355600"/>
          <a:r>
            <a:rPr lang="id-ID" sz="2800" dirty="0" smtClean="0">
              <a:solidFill>
                <a:schemeClr val="bg1"/>
              </a:solidFill>
            </a:rPr>
            <a:t>2. Menyampaikan </a:t>
          </a:r>
          <a:r>
            <a:rPr lang="en-US" sz="2800" dirty="0" err="1" smtClean="0">
              <a:solidFill>
                <a:schemeClr val="bg1"/>
              </a:solidFill>
            </a:rPr>
            <a:t>laporan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penyelenggaraan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Pemerintahan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Desa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pada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akhir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masa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jabatan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kepada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bupati</a:t>
          </a:r>
          <a:endParaRPr lang="id-ID" sz="2800" dirty="0">
            <a:solidFill>
              <a:schemeClr val="bg1"/>
            </a:solidFill>
          </a:endParaRPr>
        </a:p>
      </dgm:t>
    </dgm:pt>
    <dgm:pt modelId="{30D07B88-BEDA-46FA-AD86-32043500C561}" type="parTrans" cxnId="{98467CDA-3D6A-476D-9C75-11AADD6D3A29}">
      <dgm:prSet/>
      <dgm:spPr/>
      <dgm:t>
        <a:bodyPr/>
        <a:lstStyle/>
        <a:p>
          <a:endParaRPr lang="id-ID" sz="2800">
            <a:solidFill>
              <a:schemeClr val="bg1"/>
            </a:solidFill>
          </a:endParaRPr>
        </a:p>
      </dgm:t>
    </dgm:pt>
    <dgm:pt modelId="{2869C976-2AF5-4B76-B92A-FC5D36C3251E}" type="sibTrans" cxnId="{98467CDA-3D6A-476D-9C75-11AADD6D3A29}">
      <dgm:prSet/>
      <dgm:spPr/>
      <dgm:t>
        <a:bodyPr/>
        <a:lstStyle/>
        <a:p>
          <a:endParaRPr lang="id-ID" sz="2800">
            <a:solidFill>
              <a:schemeClr val="bg1"/>
            </a:solidFill>
          </a:endParaRPr>
        </a:p>
      </dgm:t>
    </dgm:pt>
    <dgm:pt modelId="{8663CC71-1BF9-4358-BC27-D770F70C2928}">
      <dgm:prSet phldrT="[Text]" custT="1"/>
      <dgm:spPr/>
      <dgm:t>
        <a:bodyPr/>
        <a:lstStyle/>
        <a:p>
          <a:pPr marL="279400" indent="-279400"/>
          <a:r>
            <a:rPr lang="id-ID" sz="2800" dirty="0" smtClean="0">
              <a:solidFill>
                <a:schemeClr val="bg1"/>
              </a:solidFill>
            </a:rPr>
            <a:t>3. Menyampaikan </a:t>
          </a:r>
          <a:r>
            <a:rPr lang="en-US" sz="2800" dirty="0" err="1" smtClean="0">
              <a:solidFill>
                <a:schemeClr val="bg1"/>
              </a:solidFill>
            </a:rPr>
            <a:t>laporan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keterangan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penyelenggaraan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pemerintahan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secara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tertulis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kepada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Badan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Permusyawaratan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Desa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setiap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akhir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tahun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anggaran</a:t>
          </a:r>
          <a:endParaRPr lang="id-ID" sz="2800" dirty="0">
            <a:solidFill>
              <a:schemeClr val="bg1"/>
            </a:solidFill>
          </a:endParaRPr>
        </a:p>
      </dgm:t>
    </dgm:pt>
    <dgm:pt modelId="{00DC1878-4742-4BC7-B3CC-62A1D4F6EA5F}" type="parTrans" cxnId="{2CEBF3A9-9300-4643-B7E1-8F7815C85C28}">
      <dgm:prSet/>
      <dgm:spPr/>
      <dgm:t>
        <a:bodyPr/>
        <a:lstStyle/>
        <a:p>
          <a:endParaRPr lang="id-ID" sz="2800">
            <a:solidFill>
              <a:schemeClr val="bg1"/>
            </a:solidFill>
          </a:endParaRPr>
        </a:p>
      </dgm:t>
    </dgm:pt>
    <dgm:pt modelId="{97BCAD11-7EB2-41B5-AA93-074EEAAB9EEE}" type="sibTrans" cxnId="{2CEBF3A9-9300-4643-B7E1-8F7815C85C28}">
      <dgm:prSet/>
      <dgm:spPr/>
      <dgm:t>
        <a:bodyPr/>
        <a:lstStyle/>
        <a:p>
          <a:endParaRPr lang="id-ID" sz="2800">
            <a:solidFill>
              <a:schemeClr val="bg1"/>
            </a:solidFill>
          </a:endParaRPr>
        </a:p>
      </dgm:t>
    </dgm:pt>
    <dgm:pt modelId="{19070C34-2361-465C-BD2C-1551809F08EC}" type="pres">
      <dgm:prSet presAssocID="{A51DB121-542E-43D2-803E-06622CD1ECD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B4E70211-5D2A-4592-8C20-FE00CB63EA2C}" type="pres">
      <dgm:prSet presAssocID="{9628C963-1F76-426A-8C32-2A8FDF3A01B0}" presName="parentText" presStyleLbl="node1" presStyleIdx="0" presStyleCnt="3" custScaleY="85402" custLinFactY="-1096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F215223-2744-423E-A899-80A32133E227}" type="pres">
      <dgm:prSet presAssocID="{C60E6D9E-46F5-41BE-B7F3-ECDA407076D8}" presName="spacer" presStyleCnt="0"/>
      <dgm:spPr/>
    </dgm:pt>
    <dgm:pt modelId="{73928008-601F-4135-9993-03F57AF6EC9E}" type="pres">
      <dgm:prSet presAssocID="{25D5B6FD-F580-4BF3-B35A-0287DD0C9EA7}" presName="parentText" presStyleLbl="node1" presStyleIdx="1" presStyleCnt="3" custScaleY="71639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EA5A1FA-1DF0-449D-87A5-B6338C092B8C}" type="pres">
      <dgm:prSet presAssocID="{2869C976-2AF5-4B76-B92A-FC5D36C3251E}" presName="spacer" presStyleCnt="0"/>
      <dgm:spPr/>
    </dgm:pt>
    <dgm:pt modelId="{C00EA235-A248-411D-9D6E-9D41E43FED17}" type="pres">
      <dgm:prSet presAssocID="{8663CC71-1BF9-4358-BC27-D770F70C2928}" presName="parentText" presStyleLbl="node1" presStyleIdx="2" presStyleCnt="3" custLinFactY="12526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A7D38280-29C7-4C75-81FB-7B4110075779}" type="presOf" srcId="{25D5B6FD-F580-4BF3-B35A-0287DD0C9EA7}" destId="{73928008-601F-4135-9993-03F57AF6EC9E}" srcOrd="0" destOrd="0" presId="urn:microsoft.com/office/officeart/2005/8/layout/vList2"/>
    <dgm:cxn modelId="{54983422-EC2A-4170-92D0-C772213EC1C7}" srcId="{A51DB121-542E-43D2-803E-06622CD1ECDF}" destId="{9628C963-1F76-426A-8C32-2A8FDF3A01B0}" srcOrd="0" destOrd="0" parTransId="{B0C43CAA-8101-4095-97B4-BA90FA78B60B}" sibTransId="{C60E6D9E-46F5-41BE-B7F3-ECDA407076D8}"/>
    <dgm:cxn modelId="{89961EF9-259E-436F-9DAB-0EFF05063789}" type="presOf" srcId="{A51DB121-542E-43D2-803E-06622CD1ECDF}" destId="{19070C34-2361-465C-BD2C-1551809F08EC}" srcOrd="0" destOrd="0" presId="urn:microsoft.com/office/officeart/2005/8/layout/vList2"/>
    <dgm:cxn modelId="{98467CDA-3D6A-476D-9C75-11AADD6D3A29}" srcId="{A51DB121-542E-43D2-803E-06622CD1ECDF}" destId="{25D5B6FD-F580-4BF3-B35A-0287DD0C9EA7}" srcOrd="1" destOrd="0" parTransId="{30D07B88-BEDA-46FA-AD86-32043500C561}" sibTransId="{2869C976-2AF5-4B76-B92A-FC5D36C3251E}"/>
    <dgm:cxn modelId="{A35DC5E5-2A73-4E64-A437-C6975BD7AE8D}" type="presOf" srcId="{8663CC71-1BF9-4358-BC27-D770F70C2928}" destId="{C00EA235-A248-411D-9D6E-9D41E43FED17}" srcOrd="0" destOrd="0" presId="urn:microsoft.com/office/officeart/2005/8/layout/vList2"/>
    <dgm:cxn modelId="{2CEBF3A9-9300-4643-B7E1-8F7815C85C28}" srcId="{A51DB121-542E-43D2-803E-06622CD1ECDF}" destId="{8663CC71-1BF9-4358-BC27-D770F70C2928}" srcOrd="2" destOrd="0" parTransId="{00DC1878-4742-4BC7-B3CC-62A1D4F6EA5F}" sibTransId="{97BCAD11-7EB2-41B5-AA93-074EEAAB9EEE}"/>
    <dgm:cxn modelId="{A31B2AD7-30D1-496F-A5B5-81A9E17416AF}" type="presOf" srcId="{9628C963-1F76-426A-8C32-2A8FDF3A01B0}" destId="{B4E70211-5D2A-4592-8C20-FE00CB63EA2C}" srcOrd="0" destOrd="0" presId="urn:microsoft.com/office/officeart/2005/8/layout/vList2"/>
    <dgm:cxn modelId="{7E9BC6C3-27C6-4622-86F8-9F06D7284A8E}" type="presParOf" srcId="{19070C34-2361-465C-BD2C-1551809F08EC}" destId="{B4E70211-5D2A-4592-8C20-FE00CB63EA2C}" srcOrd="0" destOrd="0" presId="urn:microsoft.com/office/officeart/2005/8/layout/vList2"/>
    <dgm:cxn modelId="{4DF087A8-4E74-49E5-B82E-FC821FFA4FBD}" type="presParOf" srcId="{19070C34-2361-465C-BD2C-1551809F08EC}" destId="{4F215223-2744-423E-A899-80A32133E227}" srcOrd="1" destOrd="0" presId="urn:microsoft.com/office/officeart/2005/8/layout/vList2"/>
    <dgm:cxn modelId="{72DFDCE6-6CBD-44A7-8DA0-4B2D55A5220A}" type="presParOf" srcId="{19070C34-2361-465C-BD2C-1551809F08EC}" destId="{73928008-601F-4135-9993-03F57AF6EC9E}" srcOrd="2" destOrd="0" presId="urn:microsoft.com/office/officeart/2005/8/layout/vList2"/>
    <dgm:cxn modelId="{C5088646-D63C-49E2-92F8-12F19FBE3FA0}" type="presParOf" srcId="{19070C34-2361-465C-BD2C-1551809F08EC}" destId="{0EA5A1FA-1DF0-449D-87A5-B6338C092B8C}" srcOrd="3" destOrd="0" presId="urn:microsoft.com/office/officeart/2005/8/layout/vList2"/>
    <dgm:cxn modelId="{57D6272E-ACB5-4D5D-B7F8-66F82F1642B1}" type="presParOf" srcId="{19070C34-2361-465C-BD2C-1551809F08EC}" destId="{C00EA235-A248-411D-9D6E-9D41E43FED17}" srcOrd="4" destOrd="0" presId="urn:microsoft.com/office/officeart/2005/8/layout/vList2"/>
  </dgm:cxnLst>
  <dgm:bg>
    <a:solidFill>
      <a:schemeClr val="accent6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E70211-5D2A-4592-8C20-FE00CB63EA2C}">
      <dsp:nvSpPr>
        <dsp:cNvPr id="0" name=""/>
        <dsp:cNvSpPr/>
      </dsp:nvSpPr>
      <dsp:spPr>
        <a:xfrm>
          <a:off x="0" y="0"/>
          <a:ext cx="7920880" cy="151418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355600" lvl="0" indent="-35560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solidFill>
                <a:schemeClr val="bg1"/>
              </a:solidFill>
            </a:rPr>
            <a:t>1. Menyampaikan </a:t>
          </a:r>
          <a:r>
            <a:rPr lang="en-US" sz="2800" kern="1200" dirty="0" err="1" smtClean="0">
              <a:solidFill>
                <a:schemeClr val="bg1"/>
              </a:solidFill>
            </a:rPr>
            <a:t>laporan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penyelenggaraan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Pemerintahan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Desa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setiap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akhir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tahun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anggaran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kepada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bupat</a:t>
          </a:r>
          <a:endParaRPr lang="id-ID" sz="2800" kern="1200" dirty="0">
            <a:solidFill>
              <a:schemeClr val="bg1"/>
            </a:solidFill>
          </a:endParaRPr>
        </a:p>
      </dsp:txBody>
      <dsp:txXfrm>
        <a:off x="73916" y="73916"/>
        <a:ext cx="7773048" cy="1366348"/>
      </dsp:txXfrm>
    </dsp:sp>
    <dsp:sp modelId="{73928008-601F-4135-9993-03F57AF6EC9E}">
      <dsp:nvSpPr>
        <dsp:cNvPr id="0" name=""/>
        <dsp:cNvSpPr/>
      </dsp:nvSpPr>
      <dsp:spPr>
        <a:xfrm>
          <a:off x="0" y="1526071"/>
          <a:ext cx="7920880" cy="1270162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355600" lvl="0" indent="-35560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solidFill>
                <a:schemeClr val="bg1"/>
              </a:solidFill>
            </a:rPr>
            <a:t>2. Menyampaikan </a:t>
          </a:r>
          <a:r>
            <a:rPr lang="en-US" sz="2800" kern="1200" dirty="0" err="1" smtClean="0">
              <a:solidFill>
                <a:schemeClr val="bg1"/>
              </a:solidFill>
            </a:rPr>
            <a:t>laporan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penyelenggaraan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Pemerintahan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Desa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pada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akhir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masa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jabatan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kepada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bupati</a:t>
          </a:r>
          <a:endParaRPr lang="id-ID" sz="2800" kern="1200" dirty="0">
            <a:solidFill>
              <a:schemeClr val="bg1"/>
            </a:solidFill>
          </a:endParaRPr>
        </a:p>
      </dsp:txBody>
      <dsp:txXfrm>
        <a:off x="62004" y="1588075"/>
        <a:ext cx="7796872" cy="1146154"/>
      </dsp:txXfrm>
    </dsp:sp>
    <dsp:sp modelId="{C00EA235-A248-411D-9D6E-9D41E43FED17}">
      <dsp:nvSpPr>
        <dsp:cNvPr id="0" name=""/>
        <dsp:cNvSpPr/>
      </dsp:nvSpPr>
      <dsp:spPr>
        <a:xfrm>
          <a:off x="0" y="2808124"/>
          <a:ext cx="7920880" cy="1773003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79400" lvl="0" indent="-27940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solidFill>
                <a:schemeClr val="bg1"/>
              </a:solidFill>
            </a:rPr>
            <a:t>3. Menyampaikan </a:t>
          </a:r>
          <a:r>
            <a:rPr lang="en-US" sz="2800" kern="1200" dirty="0" err="1" smtClean="0">
              <a:solidFill>
                <a:schemeClr val="bg1"/>
              </a:solidFill>
            </a:rPr>
            <a:t>laporan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keterangan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penyelenggaraan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pemerintahan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secara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tertulis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kepada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Badan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Permusyawaratan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Desa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setiap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akhir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tahun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anggaran</a:t>
          </a:r>
          <a:endParaRPr lang="id-ID" sz="2800" kern="1200" dirty="0">
            <a:solidFill>
              <a:schemeClr val="bg1"/>
            </a:solidFill>
          </a:endParaRPr>
        </a:p>
      </dsp:txBody>
      <dsp:txXfrm>
        <a:off x="86551" y="2894675"/>
        <a:ext cx="7747778" cy="15999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74CE84-60D1-42E2-A314-C037C9CF4BC7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310F8-EB05-4617-B4BC-913797D8AD0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52520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4CF0A971-769C-44E6-9B85-6E287651C8B9}" type="slidenum">
              <a:rPr lang="en-US">
                <a:solidFill>
                  <a:srgbClr val="000000"/>
                </a:solidFill>
              </a:rPr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BCAB2EFD-2FAC-4A9C-A2E2-BBFE517CEA4D}" type="slidenum">
              <a:rPr lang="en-US">
                <a:solidFill>
                  <a:srgbClr val="000000"/>
                </a:solidFill>
              </a:rPr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E16A5-EDAF-4745-8DC6-76964E38B05F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36814-D28F-4A74-8D3F-AE97773EF6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4295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E16A5-EDAF-4745-8DC6-76964E38B05F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36814-D28F-4A74-8D3F-AE97773EF6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13830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E16A5-EDAF-4745-8DC6-76964E38B05F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36814-D28F-4A74-8D3F-AE97773EF6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1133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E16A5-EDAF-4745-8DC6-76964E38B05F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36814-D28F-4A74-8D3F-AE97773EF6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53037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E16A5-EDAF-4745-8DC6-76964E38B05F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36814-D28F-4A74-8D3F-AE97773EF6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73868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E16A5-EDAF-4745-8DC6-76964E38B05F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36814-D28F-4A74-8D3F-AE97773EF6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3009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E16A5-EDAF-4745-8DC6-76964E38B05F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36814-D28F-4A74-8D3F-AE97773EF6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54363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E16A5-EDAF-4745-8DC6-76964E38B05F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36814-D28F-4A74-8D3F-AE97773EF6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48816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E16A5-EDAF-4745-8DC6-76964E38B05F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36814-D28F-4A74-8D3F-AE97773EF6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65989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E16A5-EDAF-4745-8DC6-76964E38B05F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36814-D28F-4A74-8D3F-AE97773EF6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82223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E16A5-EDAF-4745-8DC6-76964E38B05F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36814-D28F-4A74-8D3F-AE97773EF6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9980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E16A5-EDAF-4745-8DC6-76964E38B05F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36814-D28F-4A74-8D3F-AE97773EF65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32450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MATERI KE III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PENGELOLAAN KEUANGAN DESA 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16981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75"/>
          </a:xfrm>
        </p:spPr>
        <p:txBody>
          <a:bodyPr/>
          <a:lstStyle/>
          <a:p>
            <a:pPr eaLnBrk="1" hangingPunct="1"/>
            <a:r>
              <a:rPr lang="id-ID" sz="1800" b="1" smtClean="0"/>
              <a:t>BUKTI TRANSAKSI KEUANGAN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000125"/>
          <a:ext cx="9144000" cy="652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474"/>
                <a:gridCol w="2857520"/>
                <a:gridCol w="5715006"/>
              </a:tblGrid>
              <a:tr h="378196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No </a:t>
                      </a:r>
                      <a:endParaRPr lang="id-ID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Lampiran </a:t>
                      </a:r>
                      <a:endParaRPr lang="id-ID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Bukti</a:t>
                      </a:r>
                      <a:endParaRPr lang="id-ID" sz="1800" dirty="0"/>
                    </a:p>
                  </a:txBody>
                  <a:tcPr marT="45722" marB="45722"/>
                </a:tc>
              </a:tr>
              <a:tr h="434890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1</a:t>
                      </a:r>
                      <a:endParaRPr lang="id-ID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SPJ</a:t>
                      </a:r>
                      <a:r>
                        <a:rPr lang="id-ID" sz="1800" baseline="0" dirty="0" smtClean="0"/>
                        <a:t> Penghasilan </a:t>
                      </a:r>
                      <a:endParaRPr lang="id-ID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Bukti peng eluaran</a:t>
                      </a:r>
                      <a:r>
                        <a:rPr lang="id-ID" sz="1800" baseline="0" dirty="0" smtClean="0"/>
                        <a:t> Kas  , Daftar Penerimaan ( Lamp SK )</a:t>
                      </a:r>
                      <a:endParaRPr lang="id-ID" sz="1800" dirty="0"/>
                    </a:p>
                  </a:txBody>
                  <a:tcPr marT="45722" marB="45722"/>
                </a:tc>
              </a:tr>
              <a:tr h="666911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2.</a:t>
                      </a:r>
                      <a:endParaRPr lang="id-ID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SPJ Uang Sidang </a:t>
                      </a:r>
                      <a:endParaRPr lang="id-ID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Bukti Pengelaran Kas , Undangan Sidang , Daftar</a:t>
                      </a:r>
                      <a:r>
                        <a:rPr lang="id-ID" sz="1800" baseline="0" dirty="0" smtClean="0"/>
                        <a:t> Hadir , Daftar Penerimaan (lamp SK) , Dokumentasi </a:t>
                      </a:r>
                      <a:endParaRPr lang="id-ID" sz="1800" dirty="0"/>
                    </a:p>
                  </a:txBody>
                  <a:tcPr marT="45722" marB="45722"/>
                </a:tc>
              </a:tr>
              <a:tr h="661843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3</a:t>
                      </a:r>
                      <a:endParaRPr lang="id-ID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SPJ Honorarium </a:t>
                      </a:r>
                      <a:endParaRPr lang="id-ID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Bukti peng eluaran</a:t>
                      </a:r>
                      <a:r>
                        <a:rPr lang="id-ID" sz="1800" baseline="0" dirty="0" smtClean="0"/>
                        <a:t> Kas , Daftar Penerimaan (  Lamp SK )</a:t>
                      </a:r>
                      <a:endParaRPr lang="id-ID" sz="1800" dirty="0" smtClean="0"/>
                    </a:p>
                    <a:p>
                      <a:endParaRPr lang="id-ID" sz="1800" dirty="0"/>
                    </a:p>
                  </a:txBody>
                  <a:tcPr marT="45722" marB="45722"/>
                </a:tc>
              </a:tr>
              <a:tr h="945491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4.</a:t>
                      </a:r>
                      <a:endParaRPr lang="id-ID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SPJ Pengadaan Barang </a:t>
                      </a:r>
                      <a:endParaRPr lang="id-ID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Bukti Pengeluaran Kas ,Kuitansi /Invois/Nota /sejenisnya ,Untuk barang yang nilainya lebih dari 100 jt mengikuti peraturan 54 th 2010</a:t>
                      </a:r>
                      <a:endParaRPr lang="id-ID" sz="1800" dirty="0"/>
                    </a:p>
                  </a:txBody>
                  <a:tcPr marT="45722" marB="45722"/>
                </a:tc>
              </a:tr>
              <a:tr h="661843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5.</a:t>
                      </a:r>
                      <a:endParaRPr lang="id-ID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SPJ Pengadaan Jasa </a:t>
                      </a:r>
                      <a:endParaRPr lang="id-ID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Bukti Pengeluaran Kas , Kuitansi /Invois/Nota /seenisnya , SPK </a:t>
                      </a:r>
                      <a:r>
                        <a:rPr lang="id-ID" sz="1800" baseline="0" dirty="0" smtClean="0"/>
                        <a:t> atau surat perjanjian Pemborongan / SPM</a:t>
                      </a:r>
                      <a:endParaRPr lang="id-ID" sz="1800" dirty="0"/>
                    </a:p>
                  </a:txBody>
                  <a:tcPr marT="45722" marB="45722"/>
                </a:tc>
              </a:tr>
              <a:tr h="661843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6. </a:t>
                      </a:r>
                      <a:endParaRPr lang="id-ID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SPJ yang sifatnya langangan </a:t>
                      </a:r>
                      <a:endParaRPr lang="id-ID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Bukti pengeluaran kas, Tagihan</a:t>
                      </a:r>
                      <a:r>
                        <a:rPr lang="id-ID" sz="1800" baseline="0" dirty="0" smtClean="0"/>
                        <a:t> rekening , Kuitansi /Invois/nota dan sejenisnya</a:t>
                      </a:r>
                      <a:endParaRPr lang="id-ID" sz="1800" dirty="0"/>
                    </a:p>
                  </a:txBody>
                  <a:tcPr marT="45722" marB="45722"/>
                </a:tc>
              </a:tr>
              <a:tr h="945491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7</a:t>
                      </a:r>
                      <a:endParaRPr lang="id-ID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SPJ belanja Makan dan Minum </a:t>
                      </a:r>
                      <a:endParaRPr lang="id-ID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Bukti Pengelaran Kas , Undangan Sidang , Daftar</a:t>
                      </a:r>
                      <a:r>
                        <a:rPr lang="id-ID" sz="1800" baseline="0" dirty="0" smtClean="0"/>
                        <a:t> Hadir  , Daftar Penerimaan (lamp SK) , Dokumentasi </a:t>
                      </a:r>
                      <a:endParaRPr lang="id-ID" sz="1800" dirty="0" smtClean="0"/>
                    </a:p>
                    <a:p>
                      <a:endParaRPr lang="id-ID" sz="1800" dirty="0"/>
                    </a:p>
                  </a:txBody>
                  <a:tcPr marT="45722" marB="45722"/>
                </a:tc>
              </a:tr>
              <a:tr h="1171292"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8</a:t>
                      </a:r>
                      <a:endParaRPr lang="id-ID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SPJ Perjalanan Dinas </a:t>
                      </a:r>
                      <a:endParaRPr lang="id-ID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id-ID" sz="1800" dirty="0" smtClean="0"/>
                        <a:t>Bukti peng eluaran</a:t>
                      </a:r>
                      <a:r>
                        <a:rPr lang="id-ID" sz="1800" baseline="0" dirty="0" smtClean="0"/>
                        <a:t> Kas , Daftar Penerimaan (  Lamp SK ) , </a:t>
                      </a:r>
                      <a:r>
                        <a:rPr lang="id-ID" sz="1800" dirty="0" smtClean="0"/>
                        <a:t>Surat Perintah Tugas , SPPD , Laporan hasil Perjalan Di ois akomodasi , Invnas , Tiket/Nota Perjalanan</a:t>
                      </a:r>
                      <a:endParaRPr lang="id-ID" sz="1800" dirty="0"/>
                    </a:p>
                  </a:txBody>
                  <a:tcPr marT="45722" marB="4572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1076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642938"/>
            <a:ext cx="8229600" cy="1871662"/>
          </a:xfrm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ctr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endParaRPr lang="id-ID" b="1" dirty="0" smtClean="0"/>
          </a:p>
          <a:p>
            <a:pPr marL="0" indent="0" algn="ctr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b="1" dirty="0" err="1" smtClean="0"/>
              <a:t>Apa</a:t>
            </a:r>
            <a:r>
              <a:rPr lang="en-US" b="1" dirty="0" smtClean="0"/>
              <a:t> </a:t>
            </a:r>
            <a:r>
              <a:rPr lang="en-US" b="1" dirty="0"/>
              <a:t>yang </a:t>
            </a:r>
            <a:r>
              <a:rPr lang="en-US" b="1" dirty="0" err="1"/>
              <a:t>anda</a:t>
            </a:r>
            <a:r>
              <a:rPr lang="en-US" b="1" dirty="0"/>
              <a:t> </a:t>
            </a:r>
            <a:r>
              <a:rPr lang="en-US" b="1" dirty="0" err="1"/>
              <a:t>ketahui</a:t>
            </a:r>
            <a:r>
              <a:rPr lang="en-US" b="1" dirty="0"/>
              <a:t> t</a:t>
            </a:r>
            <a:r>
              <a:rPr lang="id-ID" b="1" dirty="0"/>
              <a:t>e</a:t>
            </a:r>
            <a:r>
              <a:rPr lang="en-US" b="1" dirty="0" err="1"/>
              <a:t>ntang</a:t>
            </a:r>
            <a:r>
              <a:rPr lang="en-US" b="1" dirty="0"/>
              <a:t> </a:t>
            </a:r>
            <a:endParaRPr lang="id-ID" b="1" dirty="0" smtClean="0"/>
          </a:p>
          <a:p>
            <a:pPr marL="0" indent="0" algn="ctr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b="1" dirty="0" smtClean="0"/>
              <a:t>P</a:t>
            </a:r>
            <a:r>
              <a:rPr lang="id-ID" b="1" dirty="0" smtClean="0"/>
              <a:t>ELAPORAN  </a:t>
            </a:r>
            <a:r>
              <a:rPr lang="en-US" b="1" dirty="0" smtClean="0"/>
              <a:t>?</a:t>
            </a:r>
            <a:endParaRPr lang="id-ID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28625" y="2857500"/>
            <a:ext cx="8229600" cy="3500438"/>
          </a:xfrm>
          <a:prstGeom prst="rect">
            <a:avLst/>
          </a:prstGeom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09" rIns="91420" bIns="45709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buClr>
                <a:srgbClr val="006666"/>
              </a:buClr>
              <a:buFont typeface="Wingdings" pitchFamily="2" charset="2"/>
              <a:buNone/>
              <a:defRPr/>
            </a:pPr>
            <a:endParaRPr lang="id-ID" sz="2800" b="1" smtClean="0">
              <a:solidFill>
                <a:srgbClr val="000000"/>
              </a:solidFill>
              <a:latin typeface="Tw Cen MT" pitchFamily="34" charset="0"/>
            </a:endParaRPr>
          </a:p>
          <a:p>
            <a:pPr eaLnBrk="1" hangingPunct="1">
              <a:defRPr/>
            </a:pPr>
            <a:r>
              <a:rPr lang="id-ID" sz="2800" i="1" smtClean="0">
                <a:solidFill>
                  <a:srgbClr val="000000"/>
                </a:solidFill>
                <a:latin typeface="Tw Cen MT" pitchFamily="34" charset="0"/>
              </a:rPr>
              <a:t>Pelaporan </a:t>
            </a:r>
            <a:r>
              <a:rPr lang="id-ID" sz="2800" smtClean="0">
                <a:solidFill>
                  <a:srgbClr val="000000"/>
                </a:solidFill>
                <a:latin typeface="Tw Cen MT" pitchFamily="34" charset="0"/>
              </a:rPr>
              <a:t>adalah kegiatan  yang dilakukan  untuk menyampaikan hal-hal yang berhubungan  dengan hasil pekerjaan yang telah dilakukan selama satu periode tertentu sebagai bentuk pelaksanaan tanggungjawab (pertanggungjawaban) atas tugas dan wewenang yang diberikan.</a:t>
            </a:r>
          </a:p>
        </p:txBody>
      </p:sp>
    </p:spTree>
    <p:extLst>
      <p:ext uri="{BB962C8B-B14F-4D97-AF65-F5344CB8AC3E}">
        <p14:creationId xmlns:p14="http://schemas.microsoft.com/office/powerpoint/2010/main" val="34218599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1547813" y="188913"/>
            <a:ext cx="5859462" cy="79216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3400" b="1" dirty="0">
                <a:solidFill>
                  <a:schemeClr val="tx1"/>
                </a:solidFill>
              </a:rPr>
              <a:t> TUJUAN PELAPORAN KEUANGAN DESA</a:t>
            </a:r>
            <a:endParaRPr lang="id-ID" sz="2400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50825" y="1341438"/>
            <a:ext cx="8569325" cy="551656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defTabSz="914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pertanggungjawaban</a:t>
            </a:r>
            <a:r>
              <a:rPr lang="en-US" sz="2400" dirty="0"/>
              <a:t> </a:t>
            </a:r>
            <a:r>
              <a:rPr lang="en-US" sz="2400" dirty="0" err="1"/>
              <a:t>lembaga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penggunaan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pengelolaan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 yang </a:t>
            </a:r>
            <a:r>
              <a:rPr lang="en-US" sz="2400" dirty="0" err="1"/>
              <a:t>dimiliki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id-ID" sz="2400" dirty="0"/>
              <a:t>periode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. </a:t>
            </a:r>
            <a:endParaRPr lang="id-ID" sz="2400" dirty="0"/>
          </a:p>
          <a:p>
            <a:pPr defTabSz="914200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2400" dirty="0"/>
          </a:p>
          <a:p>
            <a:pPr defTabSz="914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/>
              <a:t>alat</a:t>
            </a:r>
            <a:r>
              <a:rPr lang="en-US" sz="2400" dirty="0"/>
              <a:t> </a:t>
            </a:r>
            <a:r>
              <a:rPr lang="en-US" sz="2400" dirty="0" err="1"/>
              <a:t>evaluasi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posisi</a:t>
            </a:r>
            <a:r>
              <a:rPr lang="en-US" sz="2400" dirty="0"/>
              <a:t> </a:t>
            </a:r>
            <a:r>
              <a:rPr lang="en-US" sz="2400" dirty="0" err="1"/>
              <a:t>keuangan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nantinya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bahan</a:t>
            </a:r>
            <a:r>
              <a:rPr lang="en-US" sz="2400" dirty="0"/>
              <a:t> </a:t>
            </a:r>
            <a:r>
              <a:rPr lang="en-US" sz="2400" dirty="0" err="1"/>
              <a:t>pertimbangan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pemangku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 (</a:t>
            </a:r>
            <a:r>
              <a:rPr lang="en-US" sz="2400" dirty="0" err="1"/>
              <a:t>Pemerintah</a:t>
            </a:r>
            <a:r>
              <a:rPr lang="en-US" sz="2400" dirty="0"/>
              <a:t>, BPD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tentunya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, </a:t>
            </a:r>
            <a:r>
              <a:rPr lang="en-US" sz="2400" dirty="0" err="1"/>
              <a:t>bahkan</a:t>
            </a:r>
            <a:r>
              <a:rPr lang="en-US" sz="2400" dirty="0"/>
              <a:t> </a:t>
            </a:r>
            <a:r>
              <a:rPr lang="en-US" sz="2400" dirty="0" err="1"/>
              <a:t>mungkin</a:t>
            </a:r>
            <a:r>
              <a:rPr lang="en-US" sz="2400" dirty="0"/>
              <a:t> </a:t>
            </a:r>
            <a:r>
              <a:rPr lang="en-US" sz="2400" dirty="0" err="1"/>
              <a:t>donatur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calon</a:t>
            </a:r>
            <a:r>
              <a:rPr lang="en-US" sz="2400" dirty="0"/>
              <a:t> investor). </a:t>
            </a:r>
            <a:endParaRPr lang="id-ID" sz="2400" dirty="0"/>
          </a:p>
        </p:txBody>
      </p:sp>
      <p:pic>
        <p:nvPicPr>
          <p:cNvPr id="7270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112395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70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926" b="11111"/>
          <a:stretch>
            <a:fillRect/>
          </a:stretch>
        </p:blipFill>
        <p:spPr bwMode="auto">
          <a:xfrm>
            <a:off x="7596188" y="0"/>
            <a:ext cx="1395412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7636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1547813" y="188913"/>
            <a:ext cx="5859462" cy="79216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3400" b="1" dirty="0">
                <a:solidFill>
                  <a:schemeClr val="tx1"/>
                </a:solidFill>
              </a:rPr>
              <a:t> MANFAAT PELAPORAN KEUANGAN DESA</a:t>
            </a:r>
            <a:endParaRPr lang="id-ID" sz="2400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50825" y="1341438"/>
            <a:ext cx="8569325" cy="551656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457200" indent="-457200" defTabSz="914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/>
              <a:t>Mengetahui</a:t>
            </a:r>
            <a:r>
              <a:rPr lang="en-US" sz="2400" dirty="0"/>
              <a:t> </a:t>
            </a:r>
            <a:r>
              <a:rPr lang="en-US" sz="2400" dirty="0" err="1"/>
              <a:t>tingkat</a:t>
            </a:r>
            <a:r>
              <a:rPr lang="en-US" sz="2400" dirty="0"/>
              <a:t> </a:t>
            </a:r>
            <a:r>
              <a:rPr lang="en-US" sz="2400" dirty="0" err="1"/>
              <a:t>efektifitas</a:t>
            </a:r>
            <a:r>
              <a:rPr lang="en-US" sz="2400" dirty="0"/>
              <a:t>, </a:t>
            </a:r>
            <a:r>
              <a:rPr lang="en-US" sz="2400" dirty="0" err="1"/>
              <a:t>efisiensi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kemanfaatan</a:t>
            </a:r>
            <a:r>
              <a:rPr lang="en-US" sz="2400" dirty="0"/>
              <a:t> </a:t>
            </a:r>
            <a:r>
              <a:rPr lang="en-US" sz="2400" dirty="0" err="1"/>
              <a:t>pengelolaan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1 </a:t>
            </a:r>
            <a:r>
              <a:rPr lang="en-US" sz="2400" dirty="0" err="1"/>
              <a:t>tahun</a:t>
            </a:r>
            <a:r>
              <a:rPr lang="en-US" sz="2400" dirty="0"/>
              <a:t> </a:t>
            </a:r>
            <a:r>
              <a:rPr lang="en-US" sz="2400" dirty="0" err="1"/>
              <a:t>anggaran</a:t>
            </a:r>
            <a:r>
              <a:rPr lang="en-US" sz="2400" dirty="0"/>
              <a:t>.</a:t>
            </a:r>
            <a:endParaRPr lang="id-ID" sz="2400" dirty="0"/>
          </a:p>
          <a:p>
            <a:pPr marL="457200" indent="-457200" defTabSz="914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kekayaan</a:t>
            </a:r>
            <a:r>
              <a:rPr lang="en-US" sz="2400" dirty="0"/>
              <a:t> </a:t>
            </a:r>
            <a:r>
              <a:rPr lang="en-US" sz="2400" dirty="0" err="1"/>
              <a:t>bersih</a:t>
            </a:r>
            <a:r>
              <a:rPr lang="en-US" sz="2400" dirty="0"/>
              <a:t> yang </a:t>
            </a:r>
            <a:r>
              <a:rPr lang="en-US" sz="2400" dirty="0" err="1"/>
              <a:t>dimiliki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 </a:t>
            </a:r>
            <a:r>
              <a:rPr lang="en-US" sz="2400" dirty="0" err="1"/>
              <a:t>sampai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posisi</a:t>
            </a:r>
            <a:r>
              <a:rPr lang="en-US" sz="2400" dirty="0"/>
              <a:t> </a:t>
            </a:r>
            <a:r>
              <a:rPr lang="en-US" sz="2400" dirty="0" err="1"/>
              <a:t>terakhir</a:t>
            </a:r>
            <a:r>
              <a:rPr lang="en-US" sz="2400" dirty="0"/>
              <a:t> </a:t>
            </a:r>
            <a:r>
              <a:rPr lang="en-US" sz="2400" dirty="0" err="1"/>
              <a:t>periode</a:t>
            </a:r>
            <a:r>
              <a:rPr lang="en-US" sz="2400" dirty="0"/>
              <a:t> </a:t>
            </a:r>
            <a:r>
              <a:rPr lang="en-US" sz="2400" dirty="0" err="1"/>
              <a:t>pelaporan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diketahui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akurat</a:t>
            </a:r>
            <a:r>
              <a:rPr lang="en-US" sz="2400" dirty="0"/>
              <a:t>.</a:t>
            </a:r>
            <a:endParaRPr lang="id-ID" sz="2400" dirty="0"/>
          </a:p>
          <a:p>
            <a:pPr marL="457200" indent="-457200" defTabSz="914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alat</a:t>
            </a:r>
            <a:r>
              <a:rPr lang="en-US" sz="2400" dirty="0"/>
              <a:t> </a:t>
            </a:r>
            <a:r>
              <a:rPr lang="en-US" sz="2400" dirty="0" err="1"/>
              <a:t>evaluasi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</a:t>
            </a:r>
            <a:r>
              <a:rPr lang="en-US" sz="2400" dirty="0" err="1"/>
              <a:t>aparatur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 </a:t>
            </a:r>
            <a:r>
              <a:rPr lang="en-US" sz="2400" dirty="0" err="1"/>
              <a:t>utamanya</a:t>
            </a:r>
            <a:r>
              <a:rPr lang="en-US" sz="2400" dirty="0"/>
              <a:t>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informati</a:t>
            </a:r>
            <a:r>
              <a:rPr lang="id-ID" sz="2400" dirty="0"/>
              <a:t>f</a:t>
            </a:r>
            <a:r>
              <a:rPr lang="en-US" sz="2400" dirty="0"/>
              <a:t>.</a:t>
            </a:r>
            <a:endParaRPr lang="id-ID" sz="2400" dirty="0"/>
          </a:p>
          <a:p>
            <a:pPr marL="457200" indent="-457200" defTabSz="914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sarana</a:t>
            </a:r>
            <a:r>
              <a:rPr lang="en-US" sz="2400" dirty="0"/>
              <a:t> </a:t>
            </a:r>
            <a:r>
              <a:rPr lang="en-US" sz="2400" dirty="0" err="1"/>
              <a:t>pengendalian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terjadinya</a:t>
            </a:r>
            <a:r>
              <a:rPr lang="en-US" sz="2400" dirty="0"/>
              <a:t> </a:t>
            </a:r>
            <a:r>
              <a:rPr lang="en-US" sz="2400" dirty="0" err="1"/>
              <a:t>praktik</a:t>
            </a:r>
            <a:r>
              <a:rPr lang="en-US" sz="2400" dirty="0"/>
              <a:t> </a:t>
            </a:r>
            <a:r>
              <a:rPr lang="en-US" sz="2400" dirty="0" err="1"/>
              <a:t>penyalahgunaan</a:t>
            </a:r>
            <a:r>
              <a:rPr lang="en-US" sz="2400" dirty="0"/>
              <a:t> </a:t>
            </a:r>
            <a:r>
              <a:rPr lang="en-US" sz="2400" dirty="0" err="1"/>
              <a:t>ataupun</a:t>
            </a:r>
            <a:r>
              <a:rPr lang="en-US" sz="2400" dirty="0"/>
              <a:t> </a:t>
            </a:r>
            <a:r>
              <a:rPr lang="en-US" sz="2400" dirty="0" err="1"/>
              <a:t>penyimpangan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–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 yang </a:t>
            </a:r>
            <a:r>
              <a:rPr lang="en-US" sz="2400" dirty="0" err="1"/>
              <a:t>dimiliki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.</a:t>
            </a:r>
            <a:endParaRPr lang="id-ID" sz="2400" dirty="0"/>
          </a:p>
          <a:p>
            <a:pPr marL="457200" indent="-457200" defTabSz="914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wujud</a:t>
            </a:r>
            <a:r>
              <a:rPr lang="en-US" sz="2400" dirty="0"/>
              <a:t> </a:t>
            </a:r>
            <a:r>
              <a:rPr lang="en-US" sz="2400" dirty="0" err="1"/>
              <a:t>riil</a:t>
            </a:r>
            <a:r>
              <a:rPr lang="en-US" sz="2400" dirty="0"/>
              <a:t> </a:t>
            </a:r>
            <a:r>
              <a:rPr lang="en-US" sz="2400" dirty="0" err="1"/>
              <a:t>implementasi</a:t>
            </a:r>
            <a:r>
              <a:rPr lang="en-US" sz="2400" dirty="0"/>
              <a:t> </a:t>
            </a:r>
            <a:r>
              <a:rPr lang="en-US" sz="2400" dirty="0" err="1"/>
              <a:t>azas</a:t>
            </a:r>
            <a:r>
              <a:rPr lang="en-US" sz="2400" dirty="0"/>
              <a:t> </a:t>
            </a:r>
            <a:r>
              <a:rPr lang="en-US" sz="2400" dirty="0" err="1"/>
              <a:t>transparansi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akuntabilitas</a:t>
            </a:r>
            <a:r>
              <a:rPr lang="en-US" sz="2400" dirty="0"/>
              <a:t> yang </a:t>
            </a:r>
            <a:r>
              <a:rPr lang="en-US" sz="2400" dirty="0" err="1"/>
              <a:t>diamanatkan</a:t>
            </a:r>
            <a:r>
              <a:rPr lang="en-US" sz="2400" dirty="0"/>
              <a:t> </a:t>
            </a:r>
            <a:r>
              <a:rPr lang="en-US" sz="2400" dirty="0" err="1"/>
              <a:t>peraturan</a:t>
            </a:r>
            <a:r>
              <a:rPr lang="en-US" sz="2400" dirty="0"/>
              <a:t> </a:t>
            </a:r>
            <a:r>
              <a:rPr lang="en-US" sz="2400" dirty="0" err="1"/>
              <a:t>perundangan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dijadikan</a:t>
            </a:r>
            <a:r>
              <a:rPr lang="en-US" sz="2400" dirty="0"/>
              <a:t> model </a:t>
            </a:r>
            <a:r>
              <a:rPr lang="en-US" sz="2400" dirty="0" err="1"/>
              <a:t>praktis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entitas</a:t>
            </a:r>
            <a:r>
              <a:rPr lang="en-US" sz="2400" dirty="0"/>
              <a:t> lain.</a:t>
            </a:r>
            <a:endParaRPr lang="id-ID" sz="2400" dirty="0"/>
          </a:p>
        </p:txBody>
      </p:sp>
      <p:pic>
        <p:nvPicPr>
          <p:cNvPr id="7373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112395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926" b="11111"/>
          <a:stretch>
            <a:fillRect/>
          </a:stretch>
        </p:blipFill>
        <p:spPr bwMode="auto">
          <a:xfrm>
            <a:off x="7596188" y="0"/>
            <a:ext cx="1395412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95072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Bagan Mekanisme Pelaporan</a:t>
            </a:r>
            <a:endParaRPr lang="id-ID" smtClean="0"/>
          </a:p>
        </p:txBody>
      </p:sp>
      <p:pic>
        <p:nvPicPr>
          <p:cNvPr id="74755" name="Picture 1" descr="Description: Description: Description: Description: http://www.bppk.depkeu.go.id/images/phocagallery/bppk/cimahi/2015/Pengelolaan_Keuangan_Desa_Sistem_dan_Prosedur_Pelaporan_Keuangan_Desa/h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5" t="3725" b="58925"/>
          <a:stretch>
            <a:fillRect/>
          </a:stretch>
        </p:blipFill>
        <p:spPr bwMode="auto">
          <a:xfrm>
            <a:off x="214313" y="1357313"/>
            <a:ext cx="8715375" cy="521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47237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Bagan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Pertanggungjawaban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pic>
        <p:nvPicPr>
          <p:cNvPr id="75779" name="Picture 2" descr="Description: Description: Description: h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5" t="3676" b="40308"/>
          <a:stretch>
            <a:fillRect/>
          </a:stretch>
        </p:blipFill>
        <p:spPr bwMode="auto">
          <a:xfrm>
            <a:off x="214313" y="1357313"/>
            <a:ext cx="8929687" cy="528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29043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4" descr="http://t1.gstatic.com/images?q=tbn:ANd9GcSmX_fyzsGLc19kphOuiPR5QiVJ4y2ZMJwByRc1C0qJ4I1JG_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1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447800" y="333375"/>
            <a:ext cx="7315200" cy="7270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09" rIns="91420" bIns="45709">
            <a:spAutoFit/>
          </a:bodyPr>
          <a:lstStyle/>
          <a:p>
            <a:pPr algn="ctr" defTabSz="914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000" dirty="0">
                <a:solidFill>
                  <a:srgbClr val="FF0000"/>
                </a:solidFill>
              </a:rPr>
              <a:t>KEWAJIBAN KEPALA DESA</a:t>
            </a:r>
            <a:endParaRPr lang="en-US" sz="4000" dirty="0">
              <a:solidFill>
                <a:srgbClr val="FF0000"/>
              </a:solidFill>
            </a:endParaRPr>
          </a:p>
        </p:txBody>
      </p:sp>
      <p:graphicFrame>
        <p:nvGraphicFramePr>
          <p:cNvPr id="2" name="Diagram 1"/>
          <p:cNvGraphicFramePr/>
          <p:nvPr/>
        </p:nvGraphicFramePr>
        <p:xfrm>
          <a:off x="1043608" y="2276872"/>
          <a:ext cx="7920880" cy="4581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Down Arrow 2"/>
          <p:cNvSpPr/>
          <p:nvPr/>
        </p:nvSpPr>
        <p:spPr>
          <a:xfrm>
            <a:off x="3779838" y="1916113"/>
            <a:ext cx="2663825" cy="288925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00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1687513" y="1125538"/>
            <a:ext cx="6813550" cy="4603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09" rIns="91420" bIns="45709">
            <a:spAutoFit/>
          </a:bodyPr>
          <a:lstStyle/>
          <a:p>
            <a:pPr algn="ctr" defTabSz="914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dirty="0">
                <a:solidFill>
                  <a:schemeClr val="bg1"/>
                </a:solidFill>
              </a:rPr>
              <a:t>UU 6/2014 Pasal 27 &amp; PP No 43/2014 Pasal 48 – 52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28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defTabSz="912813">
              <a:defRPr/>
            </a:pPr>
            <a:fld id="{C4E53505-319D-45A2-890F-7D4EED6C9411}" type="slidenum">
              <a:rPr lang="en-US" smtClean="0"/>
              <a:pPr defTabSz="912813">
                <a:defRPr/>
              </a:pPr>
              <a:t>17</a:t>
            </a:fld>
            <a:endParaRPr lang="en-US" smtClean="0"/>
          </a:p>
        </p:txBody>
      </p:sp>
      <p:sp>
        <p:nvSpPr>
          <p:cNvPr id="5" name="Rectangle 4"/>
          <p:cNvSpPr/>
          <p:nvPr/>
        </p:nvSpPr>
        <p:spPr>
          <a:xfrm>
            <a:off x="250825" y="404813"/>
            <a:ext cx="8424863" cy="10763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defTabSz="914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3200" dirty="0"/>
              <a:t>1. </a:t>
            </a:r>
            <a:r>
              <a:rPr lang="en-US" sz="3200" dirty="0" err="1"/>
              <a:t>Laporan</a:t>
            </a:r>
            <a:r>
              <a:rPr lang="en-US" sz="3200" dirty="0"/>
              <a:t> </a:t>
            </a:r>
            <a:r>
              <a:rPr lang="en-US" sz="3200" dirty="0" err="1"/>
              <a:t>Penyelenggaraan</a:t>
            </a:r>
            <a:r>
              <a:rPr lang="en-US" sz="3200" dirty="0"/>
              <a:t> </a:t>
            </a:r>
            <a:r>
              <a:rPr lang="en-US" sz="3200" dirty="0" err="1"/>
              <a:t>Pemerintahan</a:t>
            </a:r>
            <a:r>
              <a:rPr lang="en-US" sz="3200" dirty="0"/>
              <a:t> </a:t>
            </a:r>
            <a:r>
              <a:rPr lang="en-US" sz="3200" dirty="0" err="1"/>
              <a:t>Desa</a:t>
            </a:r>
            <a:r>
              <a:rPr lang="en-US" sz="3200" dirty="0"/>
              <a:t> </a:t>
            </a:r>
            <a:r>
              <a:rPr lang="en-US" sz="3200" dirty="0" err="1"/>
              <a:t>Setiap</a:t>
            </a:r>
            <a:r>
              <a:rPr lang="en-US" sz="3200" dirty="0"/>
              <a:t> </a:t>
            </a:r>
            <a:r>
              <a:rPr lang="en-US" sz="3200" dirty="0" err="1"/>
              <a:t>Akhir</a:t>
            </a:r>
            <a:r>
              <a:rPr lang="en-US" sz="3200" dirty="0"/>
              <a:t> </a:t>
            </a:r>
            <a:r>
              <a:rPr lang="en-US" sz="3200" dirty="0" err="1"/>
              <a:t>Tahun</a:t>
            </a:r>
            <a:r>
              <a:rPr lang="en-US" sz="3200" dirty="0"/>
              <a:t> </a:t>
            </a:r>
            <a:r>
              <a:rPr lang="en-US" sz="3200" dirty="0" err="1"/>
              <a:t>Anggaran</a:t>
            </a:r>
            <a:r>
              <a:rPr lang="en-US" sz="3200" dirty="0"/>
              <a:t> </a:t>
            </a:r>
            <a:endParaRPr lang="id-ID" sz="3200" dirty="0"/>
          </a:p>
        </p:txBody>
      </p:sp>
      <p:sp>
        <p:nvSpPr>
          <p:cNvPr id="6" name="Rectangle 5"/>
          <p:cNvSpPr/>
          <p:nvPr/>
        </p:nvSpPr>
        <p:spPr>
          <a:xfrm>
            <a:off x="250825" y="1700213"/>
            <a:ext cx="8424863" cy="48942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55600" indent="-355600" defTabSz="914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600" dirty="0" err="1"/>
              <a:t>disampaikan</a:t>
            </a:r>
            <a:r>
              <a:rPr lang="en-US" sz="2600" dirty="0"/>
              <a:t> </a:t>
            </a:r>
            <a:r>
              <a:rPr lang="en-US" sz="2600" dirty="0" err="1"/>
              <a:t>kepada</a:t>
            </a:r>
            <a:r>
              <a:rPr lang="en-US" sz="2600" dirty="0"/>
              <a:t> </a:t>
            </a:r>
            <a:r>
              <a:rPr lang="en-US" sz="2600" dirty="0" err="1"/>
              <a:t>bupati</a:t>
            </a:r>
            <a:r>
              <a:rPr lang="en-US" sz="2600" dirty="0"/>
              <a:t>/</a:t>
            </a:r>
            <a:r>
              <a:rPr lang="en-US" sz="2600" dirty="0" err="1"/>
              <a:t>walikota</a:t>
            </a:r>
            <a:r>
              <a:rPr lang="en-US" sz="2600" dirty="0"/>
              <a:t> </a:t>
            </a:r>
            <a:r>
              <a:rPr lang="en-US" sz="2600" dirty="0" err="1"/>
              <a:t>melalui</a:t>
            </a:r>
            <a:r>
              <a:rPr lang="en-US" sz="2600" dirty="0"/>
              <a:t> </a:t>
            </a:r>
            <a:r>
              <a:rPr lang="en-US" sz="2600" dirty="0" err="1"/>
              <a:t>camat</a:t>
            </a:r>
            <a:r>
              <a:rPr lang="en-US" sz="2600" dirty="0"/>
              <a:t> paling </a:t>
            </a:r>
            <a:r>
              <a:rPr lang="en-US" sz="2600" dirty="0" err="1"/>
              <a:t>lambat</a:t>
            </a:r>
            <a:r>
              <a:rPr lang="en-US" sz="2600" dirty="0"/>
              <a:t> 3 (</a:t>
            </a:r>
            <a:r>
              <a:rPr lang="en-US" sz="2600" dirty="0" err="1"/>
              <a:t>tiga</a:t>
            </a:r>
            <a:r>
              <a:rPr lang="en-US" sz="2600" dirty="0"/>
              <a:t>) </a:t>
            </a:r>
            <a:r>
              <a:rPr lang="en-US" sz="2600" dirty="0" err="1"/>
              <a:t>bulan</a:t>
            </a:r>
            <a:r>
              <a:rPr lang="en-US" sz="2600" dirty="0"/>
              <a:t> </a:t>
            </a:r>
            <a:r>
              <a:rPr lang="en-US" sz="2600" dirty="0" err="1"/>
              <a:t>setelah</a:t>
            </a:r>
            <a:r>
              <a:rPr lang="en-US" sz="2600" dirty="0"/>
              <a:t> </a:t>
            </a:r>
            <a:r>
              <a:rPr lang="en-US" sz="2600" dirty="0" err="1"/>
              <a:t>berakhirnya</a:t>
            </a:r>
            <a:r>
              <a:rPr lang="en-US" sz="2600" dirty="0"/>
              <a:t> </a:t>
            </a:r>
            <a:r>
              <a:rPr lang="en-US" sz="2600" dirty="0" err="1"/>
              <a:t>tahun</a:t>
            </a:r>
            <a:r>
              <a:rPr lang="en-US" sz="2600" dirty="0"/>
              <a:t> </a:t>
            </a:r>
            <a:r>
              <a:rPr lang="en-US" sz="2600" dirty="0" err="1"/>
              <a:t>anggaran</a:t>
            </a:r>
            <a:r>
              <a:rPr lang="en-US" sz="2600" dirty="0"/>
              <a:t>. </a:t>
            </a:r>
            <a:endParaRPr lang="id-ID" sz="2600" dirty="0"/>
          </a:p>
          <a:p>
            <a:pPr marL="355600" indent="-355600" defTabSz="914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600" dirty="0"/>
              <a:t>paling </a:t>
            </a:r>
            <a:r>
              <a:rPr lang="en-US" sz="2600" dirty="0" err="1"/>
              <a:t>sedikit</a:t>
            </a:r>
            <a:r>
              <a:rPr lang="en-US" sz="2600" dirty="0"/>
              <a:t> </a:t>
            </a:r>
            <a:r>
              <a:rPr lang="en-US" sz="2600" dirty="0" err="1"/>
              <a:t>memuat</a:t>
            </a:r>
            <a:r>
              <a:rPr lang="en-US" sz="2600" dirty="0"/>
              <a:t>: </a:t>
            </a:r>
            <a:endParaRPr lang="id-ID" sz="2600" dirty="0"/>
          </a:p>
          <a:p>
            <a:pPr marL="711200" indent="-355600" defTabSz="914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/>
              <a:t>a. </a:t>
            </a:r>
            <a:r>
              <a:rPr lang="en-US" sz="2600" dirty="0" err="1"/>
              <a:t>pertanggungjawaban</a:t>
            </a:r>
            <a:r>
              <a:rPr lang="en-US" sz="2600" dirty="0"/>
              <a:t> </a:t>
            </a:r>
            <a:r>
              <a:rPr lang="en-US" sz="2600" dirty="0" err="1"/>
              <a:t>penyelenggaraan</a:t>
            </a:r>
            <a:r>
              <a:rPr lang="en-US" sz="2600" dirty="0"/>
              <a:t> </a:t>
            </a:r>
            <a:r>
              <a:rPr lang="en-US" sz="2600" dirty="0" err="1"/>
              <a:t>Pemerintahan</a:t>
            </a:r>
            <a:r>
              <a:rPr lang="en-US" sz="2600" dirty="0"/>
              <a:t> </a:t>
            </a:r>
            <a:r>
              <a:rPr lang="en-US" sz="2600" dirty="0" err="1"/>
              <a:t>Desa</a:t>
            </a:r>
            <a:r>
              <a:rPr lang="en-US" sz="2600" dirty="0"/>
              <a:t>; </a:t>
            </a:r>
            <a:endParaRPr lang="id-ID" sz="2600" dirty="0"/>
          </a:p>
          <a:p>
            <a:pPr marL="711200" indent="-355600" defTabSz="914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/>
              <a:t>b. </a:t>
            </a:r>
            <a:r>
              <a:rPr lang="en-US" sz="2600" dirty="0" err="1"/>
              <a:t>pertanggungjawaban</a:t>
            </a:r>
            <a:r>
              <a:rPr lang="en-US" sz="2600" dirty="0"/>
              <a:t> </a:t>
            </a:r>
            <a:r>
              <a:rPr lang="en-US" sz="2600" dirty="0" err="1"/>
              <a:t>pelaksanaan</a:t>
            </a:r>
            <a:r>
              <a:rPr lang="en-US" sz="2600" dirty="0"/>
              <a:t> </a:t>
            </a:r>
            <a:r>
              <a:rPr lang="en-US" sz="2600" dirty="0" err="1"/>
              <a:t>pembangunan</a:t>
            </a:r>
            <a:r>
              <a:rPr lang="en-US" sz="2600" dirty="0"/>
              <a:t>; </a:t>
            </a:r>
            <a:endParaRPr lang="id-ID" sz="2600" dirty="0"/>
          </a:p>
          <a:p>
            <a:pPr marL="711200" indent="-355600" defTabSz="914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/>
              <a:t>c. </a:t>
            </a:r>
            <a:r>
              <a:rPr lang="en-US" sz="2600" dirty="0" err="1"/>
              <a:t>pelaksanaan</a:t>
            </a:r>
            <a:r>
              <a:rPr lang="en-US" sz="2600" dirty="0"/>
              <a:t> </a:t>
            </a:r>
            <a:r>
              <a:rPr lang="en-US" sz="2600" dirty="0" err="1"/>
              <a:t>pembinaan</a:t>
            </a:r>
            <a:r>
              <a:rPr lang="en-US" sz="2600" dirty="0"/>
              <a:t> </a:t>
            </a:r>
            <a:r>
              <a:rPr lang="en-US" sz="2600" dirty="0" err="1"/>
              <a:t>kemasyarakatan</a:t>
            </a:r>
            <a:r>
              <a:rPr lang="en-US" sz="2600" dirty="0"/>
              <a:t>;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endParaRPr lang="id-ID" sz="2600" dirty="0"/>
          </a:p>
          <a:p>
            <a:pPr marL="711200" indent="-355600" defTabSz="914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/>
              <a:t>d. </a:t>
            </a:r>
            <a:r>
              <a:rPr lang="en-US" sz="2600" dirty="0" err="1"/>
              <a:t>pelaksanaan</a:t>
            </a:r>
            <a:r>
              <a:rPr lang="en-US" sz="2600" dirty="0"/>
              <a:t> </a:t>
            </a:r>
            <a:r>
              <a:rPr lang="en-US" sz="2600" dirty="0" err="1"/>
              <a:t>pemberdayaan</a:t>
            </a:r>
            <a:r>
              <a:rPr lang="en-US" sz="2600" dirty="0"/>
              <a:t> </a:t>
            </a:r>
            <a:r>
              <a:rPr lang="en-US" sz="2600" dirty="0" err="1"/>
              <a:t>masyarakat</a:t>
            </a:r>
            <a:r>
              <a:rPr lang="en-US" sz="2600" dirty="0"/>
              <a:t>. </a:t>
            </a:r>
            <a:endParaRPr lang="id-ID" sz="2600" dirty="0"/>
          </a:p>
          <a:p>
            <a:pPr marL="355600" indent="-355600" defTabSz="914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600" dirty="0" err="1"/>
              <a:t>digunakan</a:t>
            </a:r>
            <a:r>
              <a:rPr lang="en-US" sz="2600" dirty="0"/>
              <a:t> </a:t>
            </a:r>
            <a:r>
              <a:rPr lang="en-US" sz="2600" dirty="0" err="1"/>
              <a:t>sebagai</a:t>
            </a:r>
            <a:r>
              <a:rPr lang="en-US" sz="2600" dirty="0"/>
              <a:t> </a:t>
            </a:r>
            <a:r>
              <a:rPr lang="en-US" sz="2600" dirty="0" err="1"/>
              <a:t>bahan</a:t>
            </a:r>
            <a:r>
              <a:rPr lang="en-US" sz="2600" dirty="0"/>
              <a:t> </a:t>
            </a:r>
            <a:r>
              <a:rPr lang="en-US" sz="2600" dirty="0" err="1"/>
              <a:t>evaluasi</a:t>
            </a:r>
            <a:r>
              <a:rPr lang="en-US" sz="2600" dirty="0"/>
              <a:t> </a:t>
            </a:r>
            <a:r>
              <a:rPr lang="en-US" sz="2600" dirty="0" err="1"/>
              <a:t>oleh</a:t>
            </a:r>
            <a:r>
              <a:rPr lang="en-US" sz="2600" dirty="0"/>
              <a:t> </a:t>
            </a:r>
            <a:r>
              <a:rPr lang="en-US" sz="2600" dirty="0" err="1"/>
              <a:t>bupati</a:t>
            </a:r>
            <a:r>
              <a:rPr lang="en-US" sz="2600" dirty="0"/>
              <a:t>/</a:t>
            </a:r>
            <a:r>
              <a:rPr lang="en-US" sz="2600" dirty="0" err="1"/>
              <a:t>walikota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dasar</a:t>
            </a:r>
            <a:r>
              <a:rPr lang="en-US" sz="2600" dirty="0"/>
              <a:t> </a:t>
            </a:r>
            <a:r>
              <a:rPr lang="en-US" sz="2600" dirty="0" err="1"/>
              <a:t>pembinaan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pengawasan</a:t>
            </a:r>
            <a:r>
              <a:rPr lang="en-US" sz="2600" dirty="0"/>
              <a:t>. </a:t>
            </a:r>
            <a:endParaRPr lang="id-ID" sz="2600" dirty="0"/>
          </a:p>
        </p:txBody>
      </p:sp>
    </p:spTree>
    <p:extLst>
      <p:ext uri="{BB962C8B-B14F-4D97-AF65-F5344CB8AC3E}">
        <p14:creationId xmlns:p14="http://schemas.microsoft.com/office/powerpoint/2010/main" val="65776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defTabSz="912813">
              <a:defRPr/>
            </a:pPr>
            <a:fld id="{47B2080B-A83A-4FC2-AF0E-09D9474F70D1}" type="slidenum">
              <a:rPr lang="en-US" smtClean="0"/>
              <a:pPr defTabSz="912813">
                <a:defRPr/>
              </a:pPr>
              <a:t>18</a:t>
            </a:fld>
            <a:endParaRPr lang="en-US" smtClean="0"/>
          </a:p>
        </p:txBody>
      </p:sp>
      <p:sp>
        <p:nvSpPr>
          <p:cNvPr id="5" name="Rectangle 4"/>
          <p:cNvSpPr/>
          <p:nvPr/>
        </p:nvSpPr>
        <p:spPr>
          <a:xfrm>
            <a:off x="250825" y="260350"/>
            <a:ext cx="8424863" cy="107791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defTabSz="914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3200" dirty="0"/>
              <a:t>2. </a:t>
            </a:r>
            <a:r>
              <a:rPr lang="en-US" sz="3200" dirty="0" err="1"/>
              <a:t>Laporan</a:t>
            </a:r>
            <a:r>
              <a:rPr lang="en-US" sz="3200" dirty="0"/>
              <a:t> </a:t>
            </a:r>
            <a:r>
              <a:rPr lang="en-US" sz="3200" dirty="0" err="1"/>
              <a:t>Penyelenggaraan</a:t>
            </a:r>
            <a:r>
              <a:rPr lang="en-US" sz="3200" dirty="0"/>
              <a:t> </a:t>
            </a:r>
            <a:r>
              <a:rPr lang="en-US" sz="3200" dirty="0" err="1"/>
              <a:t>Pemerintahan</a:t>
            </a:r>
            <a:r>
              <a:rPr lang="en-US" sz="3200" dirty="0"/>
              <a:t> </a:t>
            </a:r>
            <a:r>
              <a:rPr lang="en-US" sz="3200" dirty="0" err="1"/>
              <a:t>Desa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Akhir</a:t>
            </a:r>
            <a:r>
              <a:rPr lang="en-US" sz="3200" dirty="0"/>
              <a:t> </a:t>
            </a:r>
            <a:r>
              <a:rPr lang="en-US" sz="3200" dirty="0" err="1"/>
              <a:t>Masa</a:t>
            </a:r>
            <a:r>
              <a:rPr lang="en-US" sz="3200" dirty="0"/>
              <a:t> </a:t>
            </a:r>
            <a:r>
              <a:rPr lang="en-US" sz="3200" dirty="0" err="1"/>
              <a:t>Jabatan</a:t>
            </a:r>
            <a:endParaRPr lang="id-ID" sz="3200" dirty="0"/>
          </a:p>
        </p:txBody>
      </p:sp>
      <p:sp>
        <p:nvSpPr>
          <p:cNvPr id="6" name="Rectangle 5"/>
          <p:cNvSpPr/>
          <p:nvPr/>
        </p:nvSpPr>
        <p:spPr>
          <a:xfrm>
            <a:off x="250825" y="1557338"/>
            <a:ext cx="8424863" cy="52927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55600" indent="-355600" defTabSz="914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500" dirty="0" err="1"/>
              <a:t>disampaikan</a:t>
            </a:r>
            <a:r>
              <a:rPr lang="en-US" sz="2500" dirty="0"/>
              <a:t> </a:t>
            </a:r>
            <a:r>
              <a:rPr lang="en-US" sz="2500" dirty="0" err="1"/>
              <a:t>dalam</a:t>
            </a:r>
            <a:r>
              <a:rPr lang="en-US" sz="2500" dirty="0"/>
              <a:t> </a:t>
            </a:r>
            <a:r>
              <a:rPr lang="en-US" sz="2500" dirty="0" err="1"/>
              <a:t>jangka</a:t>
            </a:r>
            <a:r>
              <a:rPr lang="en-US" sz="2500" dirty="0"/>
              <a:t> </a:t>
            </a:r>
            <a:r>
              <a:rPr lang="en-US" sz="2500" dirty="0" err="1"/>
              <a:t>waktu</a:t>
            </a:r>
            <a:r>
              <a:rPr lang="en-US" sz="2500" dirty="0"/>
              <a:t> 5 (lima) </a:t>
            </a:r>
            <a:r>
              <a:rPr lang="en-US" sz="2500" dirty="0" err="1"/>
              <a:t>bulan</a:t>
            </a:r>
            <a:r>
              <a:rPr lang="en-US" sz="2500" dirty="0"/>
              <a:t> </a:t>
            </a:r>
            <a:r>
              <a:rPr lang="en-US" sz="2500" dirty="0" err="1"/>
              <a:t>sebelum</a:t>
            </a:r>
            <a:r>
              <a:rPr lang="en-US" sz="2500" dirty="0"/>
              <a:t> </a:t>
            </a:r>
            <a:r>
              <a:rPr lang="en-US" sz="2500" dirty="0" err="1"/>
              <a:t>berakhirnya</a:t>
            </a:r>
            <a:r>
              <a:rPr lang="en-US" sz="2500" dirty="0"/>
              <a:t> </a:t>
            </a:r>
            <a:r>
              <a:rPr lang="en-US" sz="2500" dirty="0" err="1"/>
              <a:t>masa</a:t>
            </a:r>
            <a:r>
              <a:rPr lang="en-US" sz="2500" dirty="0"/>
              <a:t> </a:t>
            </a:r>
            <a:r>
              <a:rPr lang="en-US" sz="2500" dirty="0" err="1"/>
              <a:t>jabatan</a:t>
            </a:r>
            <a:r>
              <a:rPr lang="en-US" sz="2500" dirty="0"/>
              <a:t>. </a:t>
            </a:r>
            <a:endParaRPr lang="id-ID" sz="2500" dirty="0"/>
          </a:p>
          <a:p>
            <a:pPr marL="355600" indent="-355600" defTabSz="914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500" dirty="0"/>
              <a:t>paling </a:t>
            </a:r>
            <a:r>
              <a:rPr lang="en-US" sz="2500" dirty="0" err="1"/>
              <a:t>sedikit</a:t>
            </a:r>
            <a:r>
              <a:rPr lang="en-US" sz="2500" dirty="0"/>
              <a:t> </a:t>
            </a:r>
            <a:r>
              <a:rPr lang="en-US" sz="2500" dirty="0" err="1"/>
              <a:t>memuat</a:t>
            </a:r>
            <a:r>
              <a:rPr lang="en-US" sz="2500" dirty="0"/>
              <a:t>: </a:t>
            </a:r>
            <a:endParaRPr lang="id-ID" sz="2500" dirty="0"/>
          </a:p>
          <a:p>
            <a:pPr marL="812800" lvl="1" indent="-357188" defTabSz="914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500" dirty="0" err="1"/>
              <a:t>ringkasan</a:t>
            </a:r>
            <a:r>
              <a:rPr lang="en-US" sz="2500" dirty="0"/>
              <a:t> </a:t>
            </a:r>
            <a:r>
              <a:rPr lang="en-US" sz="2500" dirty="0" err="1"/>
              <a:t>laporan</a:t>
            </a:r>
            <a:r>
              <a:rPr lang="en-US" sz="2500" dirty="0"/>
              <a:t> </a:t>
            </a:r>
            <a:r>
              <a:rPr lang="en-US" sz="2500" dirty="0" err="1"/>
              <a:t>tahun-tahun</a:t>
            </a:r>
            <a:r>
              <a:rPr lang="en-US" sz="2500" dirty="0"/>
              <a:t> </a:t>
            </a:r>
            <a:r>
              <a:rPr lang="en-US" sz="2500" dirty="0" err="1"/>
              <a:t>sebelumnya</a:t>
            </a:r>
            <a:r>
              <a:rPr lang="en-US" sz="2500" dirty="0"/>
              <a:t>; </a:t>
            </a:r>
            <a:endParaRPr lang="id-ID" sz="2500" dirty="0"/>
          </a:p>
          <a:p>
            <a:pPr marL="812800" lvl="1" indent="-357188" defTabSz="914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500" dirty="0" err="1"/>
              <a:t>rencana</a:t>
            </a:r>
            <a:r>
              <a:rPr lang="en-US" sz="2500" dirty="0"/>
              <a:t> </a:t>
            </a:r>
            <a:r>
              <a:rPr lang="en-US" sz="2500" dirty="0" err="1"/>
              <a:t>penyelenggaraan</a:t>
            </a:r>
            <a:r>
              <a:rPr lang="en-US" sz="2500" dirty="0"/>
              <a:t> </a:t>
            </a:r>
            <a:r>
              <a:rPr lang="en-US" sz="2500" dirty="0" err="1"/>
              <a:t>Pemerintahan</a:t>
            </a:r>
            <a:r>
              <a:rPr lang="en-US" sz="2500" dirty="0"/>
              <a:t> </a:t>
            </a:r>
            <a:r>
              <a:rPr lang="en-US" sz="2500" dirty="0" err="1"/>
              <a:t>Desa</a:t>
            </a:r>
            <a:r>
              <a:rPr lang="en-US" sz="2500" dirty="0"/>
              <a:t> </a:t>
            </a:r>
            <a:r>
              <a:rPr lang="en-US" sz="2500" dirty="0" err="1"/>
              <a:t>dalam</a:t>
            </a:r>
            <a:r>
              <a:rPr lang="en-US" sz="2500" dirty="0"/>
              <a:t> </a:t>
            </a:r>
            <a:r>
              <a:rPr lang="en-US" sz="2500" dirty="0" err="1"/>
              <a:t>jangka</a:t>
            </a:r>
            <a:r>
              <a:rPr lang="en-US" sz="2500" dirty="0"/>
              <a:t> </a:t>
            </a:r>
            <a:r>
              <a:rPr lang="en-US" sz="2500" dirty="0" err="1"/>
              <a:t>waktu</a:t>
            </a:r>
            <a:r>
              <a:rPr lang="en-US" sz="2500" dirty="0"/>
              <a:t> </a:t>
            </a:r>
            <a:r>
              <a:rPr lang="en-US" sz="2500" dirty="0" err="1"/>
              <a:t>untuk</a:t>
            </a:r>
            <a:r>
              <a:rPr lang="en-US" sz="2500" dirty="0"/>
              <a:t> 5 (lima) </a:t>
            </a:r>
            <a:r>
              <a:rPr lang="en-US" sz="2500" dirty="0" err="1"/>
              <a:t>bulan</a:t>
            </a:r>
            <a:r>
              <a:rPr lang="en-US" sz="2500" dirty="0"/>
              <a:t> </a:t>
            </a:r>
            <a:r>
              <a:rPr lang="en-US" sz="2500" dirty="0" err="1"/>
              <a:t>sisa</a:t>
            </a:r>
            <a:r>
              <a:rPr lang="en-US" sz="2500" dirty="0"/>
              <a:t> </a:t>
            </a:r>
            <a:r>
              <a:rPr lang="en-US" sz="2500" dirty="0" err="1"/>
              <a:t>masa</a:t>
            </a:r>
            <a:r>
              <a:rPr lang="en-US" sz="2500" dirty="0"/>
              <a:t> </a:t>
            </a:r>
            <a:r>
              <a:rPr lang="en-US" sz="2500" dirty="0" err="1"/>
              <a:t>jabatan</a:t>
            </a:r>
            <a:r>
              <a:rPr lang="en-US" sz="2500" dirty="0"/>
              <a:t>; </a:t>
            </a:r>
            <a:endParaRPr lang="id-ID" sz="2500" dirty="0"/>
          </a:p>
          <a:p>
            <a:pPr marL="812800" lvl="1" indent="-357188" defTabSz="914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500" dirty="0" err="1"/>
              <a:t>hasil</a:t>
            </a:r>
            <a:r>
              <a:rPr lang="en-US" sz="2500" dirty="0"/>
              <a:t> yang </a:t>
            </a:r>
            <a:r>
              <a:rPr lang="en-US" sz="2500" dirty="0" err="1"/>
              <a:t>dicapai</a:t>
            </a:r>
            <a:r>
              <a:rPr lang="en-US" sz="2500" dirty="0"/>
              <a:t> </a:t>
            </a:r>
            <a:r>
              <a:rPr lang="en-US" sz="2500" dirty="0" err="1"/>
              <a:t>dan</a:t>
            </a:r>
            <a:r>
              <a:rPr lang="en-US" sz="2500" dirty="0"/>
              <a:t> yang </a:t>
            </a:r>
            <a:r>
              <a:rPr lang="en-US" sz="2500" dirty="0" err="1"/>
              <a:t>belum</a:t>
            </a:r>
            <a:r>
              <a:rPr lang="en-US" sz="2500" dirty="0"/>
              <a:t> </a:t>
            </a:r>
            <a:r>
              <a:rPr lang="en-US" sz="2500" dirty="0" err="1"/>
              <a:t>dicapai</a:t>
            </a:r>
            <a:r>
              <a:rPr lang="en-US" sz="2500" dirty="0"/>
              <a:t>; </a:t>
            </a:r>
            <a:r>
              <a:rPr lang="en-US" sz="2500" dirty="0" err="1"/>
              <a:t>dan</a:t>
            </a:r>
            <a:r>
              <a:rPr lang="en-US" sz="2500" dirty="0"/>
              <a:t> </a:t>
            </a:r>
            <a:endParaRPr lang="id-ID" sz="2500" dirty="0"/>
          </a:p>
          <a:p>
            <a:pPr marL="812800" lvl="1" indent="-357188" defTabSz="914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500" dirty="0" err="1"/>
              <a:t>hal</a:t>
            </a:r>
            <a:r>
              <a:rPr lang="en-US" sz="2500" dirty="0"/>
              <a:t> yang </a:t>
            </a:r>
            <a:r>
              <a:rPr lang="en-US" sz="2500" dirty="0" err="1"/>
              <a:t>dianggap</a:t>
            </a:r>
            <a:r>
              <a:rPr lang="en-US" sz="2500" dirty="0"/>
              <a:t> </a:t>
            </a:r>
            <a:r>
              <a:rPr lang="en-US" sz="2500" dirty="0" err="1"/>
              <a:t>perlu</a:t>
            </a:r>
            <a:r>
              <a:rPr lang="en-US" sz="2500" dirty="0"/>
              <a:t> </a:t>
            </a:r>
            <a:r>
              <a:rPr lang="en-US" sz="2500" dirty="0" err="1"/>
              <a:t>perbaikan</a:t>
            </a:r>
            <a:r>
              <a:rPr lang="en-US" sz="2500" dirty="0"/>
              <a:t>. </a:t>
            </a:r>
            <a:endParaRPr lang="id-ID" sz="2500" dirty="0"/>
          </a:p>
          <a:p>
            <a:pPr marL="457200" indent="-457200" defTabSz="914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500" dirty="0" err="1"/>
              <a:t>Pelaksanaan</a:t>
            </a:r>
            <a:r>
              <a:rPr lang="en-US" sz="2500" dirty="0"/>
              <a:t> </a:t>
            </a:r>
            <a:r>
              <a:rPr lang="en-US" sz="2500" dirty="0" err="1"/>
              <a:t>atas</a:t>
            </a:r>
            <a:r>
              <a:rPr lang="en-US" sz="2500" dirty="0"/>
              <a:t> </a:t>
            </a:r>
            <a:r>
              <a:rPr lang="en-US" sz="2500" dirty="0" err="1"/>
              <a:t>rencana</a:t>
            </a:r>
            <a:r>
              <a:rPr lang="en-US" sz="2500" dirty="0"/>
              <a:t> </a:t>
            </a:r>
            <a:r>
              <a:rPr lang="en-US" sz="2500" dirty="0" err="1"/>
              <a:t>penyelenggaraan</a:t>
            </a:r>
            <a:r>
              <a:rPr lang="en-US" sz="2500" dirty="0"/>
              <a:t> </a:t>
            </a:r>
            <a:r>
              <a:rPr lang="en-US" sz="2500" dirty="0" err="1"/>
              <a:t>Pemerintahan</a:t>
            </a:r>
            <a:r>
              <a:rPr lang="en-US" sz="2500" dirty="0"/>
              <a:t> </a:t>
            </a:r>
            <a:r>
              <a:rPr lang="en-US" sz="2500" dirty="0" err="1"/>
              <a:t>Desa</a:t>
            </a:r>
            <a:r>
              <a:rPr lang="en-US" sz="2500" dirty="0"/>
              <a:t> </a:t>
            </a:r>
            <a:r>
              <a:rPr lang="en-US" sz="2500" dirty="0" err="1"/>
              <a:t>dilaporkan</a:t>
            </a:r>
            <a:r>
              <a:rPr lang="en-US" sz="2500" dirty="0"/>
              <a:t> </a:t>
            </a:r>
            <a:r>
              <a:rPr lang="en-US" sz="2500" dirty="0" err="1"/>
              <a:t>oleh</a:t>
            </a:r>
            <a:r>
              <a:rPr lang="en-US" sz="2500" dirty="0"/>
              <a:t> </a:t>
            </a:r>
            <a:r>
              <a:rPr lang="en-US" sz="2500" dirty="0" err="1"/>
              <a:t>kepala</a:t>
            </a:r>
            <a:r>
              <a:rPr lang="en-US" sz="2500" dirty="0"/>
              <a:t> </a:t>
            </a:r>
            <a:r>
              <a:rPr lang="en-US" sz="2500" dirty="0" err="1"/>
              <a:t>Desa</a:t>
            </a:r>
            <a:r>
              <a:rPr lang="en-US" sz="2500" dirty="0"/>
              <a:t> </a:t>
            </a:r>
            <a:r>
              <a:rPr lang="en-US" sz="2500" dirty="0" err="1"/>
              <a:t>kepada</a:t>
            </a:r>
            <a:r>
              <a:rPr lang="en-US" sz="2500" dirty="0"/>
              <a:t> </a:t>
            </a:r>
            <a:r>
              <a:rPr lang="en-US" sz="2500" dirty="0" err="1"/>
              <a:t>bupati</a:t>
            </a:r>
            <a:r>
              <a:rPr lang="en-US" sz="2500" dirty="0"/>
              <a:t>/</a:t>
            </a:r>
            <a:r>
              <a:rPr lang="en-US" sz="2500" dirty="0" err="1"/>
              <a:t>walikota</a:t>
            </a:r>
            <a:r>
              <a:rPr lang="en-US" sz="2500" dirty="0"/>
              <a:t> </a:t>
            </a:r>
            <a:r>
              <a:rPr lang="en-US" sz="2500" dirty="0" err="1"/>
              <a:t>dalam</a:t>
            </a:r>
            <a:r>
              <a:rPr lang="en-US" sz="2500" dirty="0"/>
              <a:t> </a:t>
            </a:r>
            <a:r>
              <a:rPr lang="en-US" sz="2500" dirty="0" err="1"/>
              <a:t>memori</a:t>
            </a:r>
            <a:r>
              <a:rPr lang="en-US" sz="2500" dirty="0"/>
              <a:t> </a:t>
            </a:r>
            <a:r>
              <a:rPr lang="en-US" sz="2500" dirty="0" err="1"/>
              <a:t>serah</a:t>
            </a:r>
            <a:r>
              <a:rPr lang="en-US" sz="2500" dirty="0"/>
              <a:t> </a:t>
            </a:r>
            <a:r>
              <a:rPr lang="en-US" sz="2500" dirty="0" err="1"/>
              <a:t>terima</a:t>
            </a:r>
            <a:r>
              <a:rPr lang="en-US" sz="2500" dirty="0"/>
              <a:t> </a:t>
            </a:r>
            <a:r>
              <a:rPr lang="en-US" sz="2500" dirty="0" err="1"/>
              <a:t>jabatan</a:t>
            </a:r>
            <a:r>
              <a:rPr lang="en-US" sz="2500" dirty="0"/>
              <a:t>. </a:t>
            </a:r>
            <a:endParaRPr lang="id-ID" sz="2500" dirty="0"/>
          </a:p>
        </p:txBody>
      </p:sp>
    </p:spTree>
    <p:extLst>
      <p:ext uri="{BB962C8B-B14F-4D97-AF65-F5344CB8AC3E}">
        <p14:creationId xmlns:p14="http://schemas.microsoft.com/office/powerpoint/2010/main" val="245543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defTabSz="912813">
              <a:defRPr/>
            </a:pPr>
            <a:fld id="{CEE5E1C6-0AEA-4F0F-8A93-ECC58D6821D6}" type="slidenum">
              <a:rPr lang="en-US" smtClean="0"/>
              <a:pPr defTabSz="912813">
                <a:defRPr/>
              </a:pPr>
              <a:t>19</a:t>
            </a:fld>
            <a:endParaRPr lang="en-US" smtClean="0"/>
          </a:p>
        </p:txBody>
      </p:sp>
      <p:sp>
        <p:nvSpPr>
          <p:cNvPr id="5" name="Rectangle 4"/>
          <p:cNvSpPr/>
          <p:nvPr/>
        </p:nvSpPr>
        <p:spPr>
          <a:xfrm>
            <a:off x="250825" y="404813"/>
            <a:ext cx="8642350" cy="1016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defTabSz="914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3000" dirty="0"/>
              <a:t>3. </a:t>
            </a:r>
            <a:r>
              <a:rPr lang="en-US" sz="3000" dirty="0" err="1"/>
              <a:t>Laporan</a:t>
            </a:r>
            <a:r>
              <a:rPr lang="en-US" sz="3000" dirty="0"/>
              <a:t> </a:t>
            </a:r>
            <a:r>
              <a:rPr lang="en-US" sz="3000" dirty="0" err="1"/>
              <a:t>Keterangan</a:t>
            </a:r>
            <a:r>
              <a:rPr lang="en-US" sz="3000" dirty="0"/>
              <a:t> </a:t>
            </a:r>
            <a:r>
              <a:rPr lang="en-US" sz="3000" dirty="0" err="1"/>
              <a:t>Penyelenggaraan</a:t>
            </a:r>
            <a:r>
              <a:rPr lang="en-US" sz="3000" dirty="0"/>
              <a:t> </a:t>
            </a:r>
            <a:r>
              <a:rPr lang="en-US" sz="3000" dirty="0" err="1"/>
              <a:t>Pemerintahan</a:t>
            </a:r>
            <a:r>
              <a:rPr lang="en-US" sz="3000" dirty="0"/>
              <a:t> </a:t>
            </a:r>
            <a:r>
              <a:rPr lang="en-US" sz="3000" dirty="0" err="1"/>
              <a:t>Desa</a:t>
            </a:r>
            <a:r>
              <a:rPr lang="en-US" sz="3000" dirty="0"/>
              <a:t> </a:t>
            </a:r>
            <a:r>
              <a:rPr lang="en-US" sz="3000" dirty="0" err="1"/>
              <a:t>Setiap</a:t>
            </a:r>
            <a:r>
              <a:rPr lang="en-US" sz="3000" dirty="0"/>
              <a:t> </a:t>
            </a:r>
            <a:r>
              <a:rPr lang="en-US" sz="3000" dirty="0" err="1"/>
              <a:t>Akhir</a:t>
            </a:r>
            <a:r>
              <a:rPr lang="en-US" sz="3000" dirty="0"/>
              <a:t> </a:t>
            </a:r>
            <a:r>
              <a:rPr lang="en-US" sz="3000" dirty="0" err="1"/>
              <a:t>Tahun</a:t>
            </a:r>
            <a:r>
              <a:rPr lang="en-US" sz="3000" dirty="0"/>
              <a:t> </a:t>
            </a:r>
            <a:r>
              <a:rPr lang="en-US" sz="3000" dirty="0" err="1"/>
              <a:t>Anggaran</a:t>
            </a:r>
            <a:r>
              <a:rPr lang="en-US" sz="3000" dirty="0"/>
              <a:t> </a:t>
            </a:r>
            <a:endParaRPr lang="id-ID" sz="3000" dirty="0"/>
          </a:p>
        </p:txBody>
      </p:sp>
      <p:sp>
        <p:nvSpPr>
          <p:cNvPr id="6" name="Rectangle 5"/>
          <p:cNvSpPr/>
          <p:nvPr/>
        </p:nvSpPr>
        <p:spPr>
          <a:xfrm>
            <a:off x="250825" y="1700213"/>
            <a:ext cx="8642350" cy="411003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55600" indent="-355600" defTabSz="914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d-ID" sz="2900" dirty="0"/>
              <a:t>Disampaikan </a:t>
            </a:r>
            <a:r>
              <a:rPr lang="en-US" sz="2900" dirty="0" err="1"/>
              <a:t>secara</a:t>
            </a:r>
            <a:r>
              <a:rPr lang="en-US" sz="2900" dirty="0"/>
              <a:t> </a:t>
            </a:r>
            <a:r>
              <a:rPr lang="en-US" sz="2900" dirty="0" err="1"/>
              <a:t>tertulis</a:t>
            </a:r>
            <a:r>
              <a:rPr lang="en-US" sz="2900" dirty="0"/>
              <a:t> paling </a:t>
            </a:r>
            <a:r>
              <a:rPr lang="en-US" sz="2900" dirty="0" err="1"/>
              <a:t>lambat</a:t>
            </a:r>
            <a:r>
              <a:rPr lang="en-US" sz="2900" dirty="0"/>
              <a:t> 3 (</a:t>
            </a:r>
            <a:r>
              <a:rPr lang="en-US" sz="2900" dirty="0" err="1"/>
              <a:t>tiga</a:t>
            </a:r>
            <a:r>
              <a:rPr lang="en-US" sz="2900" dirty="0"/>
              <a:t>) </a:t>
            </a:r>
            <a:r>
              <a:rPr lang="en-US" sz="2900" dirty="0" err="1"/>
              <a:t>bulan</a:t>
            </a:r>
            <a:r>
              <a:rPr lang="en-US" sz="2900" dirty="0"/>
              <a:t> </a:t>
            </a:r>
            <a:r>
              <a:rPr lang="en-US" sz="2900" dirty="0" err="1"/>
              <a:t>setelah</a:t>
            </a:r>
            <a:r>
              <a:rPr lang="en-US" sz="2900" dirty="0"/>
              <a:t> </a:t>
            </a:r>
            <a:r>
              <a:rPr lang="en-US" sz="2900" dirty="0" err="1"/>
              <a:t>berakhirnya</a:t>
            </a:r>
            <a:r>
              <a:rPr lang="en-US" sz="2900" dirty="0"/>
              <a:t> </a:t>
            </a:r>
            <a:r>
              <a:rPr lang="en-US" sz="2900" dirty="0" err="1"/>
              <a:t>tahun</a:t>
            </a:r>
            <a:r>
              <a:rPr lang="en-US" sz="2900" dirty="0"/>
              <a:t> </a:t>
            </a:r>
            <a:r>
              <a:rPr lang="en-US" sz="2900" dirty="0" err="1"/>
              <a:t>anggaran</a:t>
            </a:r>
            <a:r>
              <a:rPr lang="en-US" sz="2900" dirty="0"/>
              <a:t>. </a:t>
            </a:r>
            <a:endParaRPr lang="id-ID" sz="2900" dirty="0"/>
          </a:p>
          <a:p>
            <a:pPr marL="355600" indent="-355600" defTabSz="914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900" dirty="0" err="1"/>
              <a:t>sedikit</a:t>
            </a:r>
            <a:r>
              <a:rPr lang="en-US" sz="2900" dirty="0"/>
              <a:t> </a:t>
            </a:r>
            <a:r>
              <a:rPr lang="en-US" sz="2900" dirty="0" err="1"/>
              <a:t>memuat</a:t>
            </a:r>
            <a:r>
              <a:rPr lang="en-US" sz="2900" dirty="0"/>
              <a:t> </a:t>
            </a:r>
            <a:r>
              <a:rPr lang="en-US" sz="2900" dirty="0" err="1"/>
              <a:t>pelaksanaan</a:t>
            </a:r>
            <a:r>
              <a:rPr lang="en-US" sz="2900" dirty="0"/>
              <a:t> </a:t>
            </a:r>
            <a:r>
              <a:rPr lang="id-ID" sz="2900" dirty="0"/>
              <a:t>P</a:t>
            </a:r>
            <a:r>
              <a:rPr lang="en-US" sz="2900" dirty="0" err="1"/>
              <a:t>eraturan</a:t>
            </a:r>
            <a:r>
              <a:rPr lang="en-US" sz="2900" dirty="0"/>
              <a:t> </a:t>
            </a:r>
            <a:r>
              <a:rPr lang="en-US" sz="2900" dirty="0" err="1"/>
              <a:t>Desa</a:t>
            </a:r>
            <a:r>
              <a:rPr lang="en-US" sz="2900" dirty="0"/>
              <a:t>. </a:t>
            </a:r>
            <a:endParaRPr lang="id-ID" sz="2900" dirty="0"/>
          </a:p>
          <a:p>
            <a:pPr marL="355600" indent="-355600" defTabSz="914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900" dirty="0" err="1"/>
              <a:t>digunakan</a:t>
            </a:r>
            <a:r>
              <a:rPr lang="en-US" sz="2900" dirty="0"/>
              <a:t> </a:t>
            </a:r>
            <a:r>
              <a:rPr lang="en-US" sz="2900" dirty="0" err="1"/>
              <a:t>oleh</a:t>
            </a:r>
            <a:r>
              <a:rPr lang="en-US" sz="2900" dirty="0"/>
              <a:t> </a:t>
            </a:r>
            <a:r>
              <a:rPr lang="id-ID" sz="2900" dirty="0"/>
              <a:t>BPD </a:t>
            </a:r>
            <a:r>
              <a:rPr lang="en-US" sz="2900" dirty="0" err="1"/>
              <a:t>dalam</a:t>
            </a:r>
            <a:r>
              <a:rPr lang="en-US" sz="2900" dirty="0"/>
              <a:t> </a:t>
            </a:r>
            <a:r>
              <a:rPr lang="en-US" sz="2900" dirty="0" err="1"/>
              <a:t>melaksanakan</a:t>
            </a:r>
            <a:r>
              <a:rPr lang="en-US" sz="2900" dirty="0"/>
              <a:t> </a:t>
            </a:r>
            <a:r>
              <a:rPr lang="en-US" sz="2900" dirty="0" err="1"/>
              <a:t>fungsi</a:t>
            </a:r>
            <a:r>
              <a:rPr lang="en-US" sz="2900" dirty="0"/>
              <a:t> </a:t>
            </a:r>
            <a:r>
              <a:rPr lang="en-US" sz="2900" dirty="0" err="1"/>
              <a:t>pengawasan</a:t>
            </a:r>
            <a:r>
              <a:rPr lang="en-US" sz="2900" dirty="0"/>
              <a:t> </a:t>
            </a:r>
            <a:r>
              <a:rPr lang="en-US" sz="2900" dirty="0" err="1"/>
              <a:t>kinerja</a:t>
            </a:r>
            <a:r>
              <a:rPr lang="en-US" sz="2900" dirty="0"/>
              <a:t> </a:t>
            </a:r>
            <a:r>
              <a:rPr lang="en-US" sz="2900" dirty="0" err="1"/>
              <a:t>kepala</a:t>
            </a:r>
            <a:r>
              <a:rPr lang="en-US" sz="2900" dirty="0"/>
              <a:t> </a:t>
            </a:r>
            <a:r>
              <a:rPr lang="en-US" sz="2900" dirty="0" err="1"/>
              <a:t>Desa</a:t>
            </a:r>
            <a:r>
              <a:rPr lang="en-US" sz="2900" dirty="0"/>
              <a:t>. </a:t>
            </a:r>
            <a:endParaRPr lang="id-ID" sz="2900" dirty="0"/>
          </a:p>
          <a:p>
            <a:pPr marL="355600" indent="-355600" defTabSz="914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900" dirty="0" err="1"/>
              <a:t>Kepala</a:t>
            </a:r>
            <a:r>
              <a:rPr lang="en-US" sz="2900" dirty="0"/>
              <a:t> </a:t>
            </a:r>
            <a:r>
              <a:rPr lang="en-US" sz="2900" dirty="0" err="1"/>
              <a:t>Desa</a:t>
            </a:r>
            <a:r>
              <a:rPr lang="en-US" sz="2900" dirty="0"/>
              <a:t> </a:t>
            </a:r>
            <a:r>
              <a:rPr lang="en-US" sz="2900" dirty="0" err="1"/>
              <a:t>menginformasikan</a:t>
            </a:r>
            <a:r>
              <a:rPr lang="en-US" sz="2900" dirty="0"/>
              <a:t> </a:t>
            </a:r>
            <a:r>
              <a:rPr lang="en-US" sz="2900" dirty="0" err="1"/>
              <a:t>secara</a:t>
            </a:r>
            <a:r>
              <a:rPr lang="en-US" sz="2900" dirty="0"/>
              <a:t> </a:t>
            </a:r>
            <a:r>
              <a:rPr lang="en-US" sz="2900" dirty="0" err="1"/>
              <a:t>tertulis</a:t>
            </a:r>
            <a:r>
              <a:rPr lang="en-US" sz="2900" dirty="0"/>
              <a:t> </a:t>
            </a:r>
            <a:r>
              <a:rPr lang="en-US" sz="2900" dirty="0" err="1"/>
              <a:t>dan</a:t>
            </a:r>
            <a:r>
              <a:rPr lang="en-US" sz="2900" dirty="0"/>
              <a:t> </a:t>
            </a:r>
            <a:r>
              <a:rPr lang="en-US" sz="2900" dirty="0" err="1"/>
              <a:t>dengan</a:t>
            </a:r>
            <a:r>
              <a:rPr lang="en-US" sz="2900" dirty="0"/>
              <a:t> media </a:t>
            </a:r>
            <a:r>
              <a:rPr lang="en-US" sz="2900" dirty="0" err="1"/>
              <a:t>informasi</a:t>
            </a:r>
            <a:r>
              <a:rPr lang="en-US" sz="2900" dirty="0"/>
              <a:t> yang </a:t>
            </a:r>
            <a:r>
              <a:rPr lang="en-US" sz="2900" dirty="0" err="1"/>
              <a:t>mudah</a:t>
            </a:r>
            <a:r>
              <a:rPr lang="en-US" sz="2900" dirty="0"/>
              <a:t> </a:t>
            </a:r>
            <a:r>
              <a:rPr lang="en-US" sz="2900" dirty="0" err="1"/>
              <a:t>diakses</a:t>
            </a:r>
            <a:r>
              <a:rPr lang="en-US" sz="2900" dirty="0"/>
              <a:t> </a:t>
            </a:r>
            <a:r>
              <a:rPr lang="en-US" sz="2900" dirty="0" err="1"/>
              <a:t>oleh</a:t>
            </a:r>
            <a:r>
              <a:rPr lang="en-US" sz="2900" dirty="0"/>
              <a:t> </a:t>
            </a:r>
            <a:r>
              <a:rPr lang="en-US" sz="2900" dirty="0" err="1"/>
              <a:t>masyarakat</a:t>
            </a:r>
            <a:r>
              <a:rPr lang="en-US" sz="2900" dirty="0"/>
              <a:t> </a:t>
            </a:r>
            <a:r>
              <a:rPr lang="en-US" sz="2900" dirty="0" err="1"/>
              <a:t>mengenai</a:t>
            </a:r>
            <a:r>
              <a:rPr lang="en-US" sz="2900" dirty="0"/>
              <a:t> </a:t>
            </a:r>
            <a:r>
              <a:rPr lang="en-US" sz="2900" dirty="0" err="1"/>
              <a:t>penyelenggaraan</a:t>
            </a:r>
            <a:r>
              <a:rPr lang="en-US" sz="2900" dirty="0"/>
              <a:t> </a:t>
            </a:r>
            <a:r>
              <a:rPr lang="en-US" sz="2900" dirty="0" err="1"/>
              <a:t>Pemerintahan</a:t>
            </a:r>
            <a:r>
              <a:rPr lang="en-US" sz="2900" dirty="0"/>
              <a:t> </a:t>
            </a:r>
            <a:r>
              <a:rPr lang="en-US" sz="2900" dirty="0" err="1"/>
              <a:t>Desa</a:t>
            </a:r>
            <a:r>
              <a:rPr lang="en-US" sz="2900" dirty="0"/>
              <a:t> </a:t>
            </a:r>
            <a:r>
              <a:rPr lang="en-US" sz="2900" dirty="0" err="1"/>
              <a:t>kepada</a:t>
            </a:r>
            <a:r>
              <a:rPr lang="en-US" sz="2900" dirty="0"/>
              <a:t> </a:t>
            </a:r>
            <a:r>
              <a:rPr lang="en-US" sz="2900" dirty="0" err="1"/>
              <a:t>masyarakat</a:t>
            </a:r>
            <a:r>
              <a:rPr lang="en-US" sz="2900" dirty="0"/>
              <a:t> </a:t>
            </a:r>
            <a:r>
              <a:rPr lang="en-US" sz="2900" dirty="0" err="1"/>
              <a:t>Desa</a:t>
            </a:r>
            <a:r>
              <a:rPr lang="en-US" sz="2900" dirty="0"/>
              <a:t>.</a:t>
            </a:r>
            <a:endParaRPr lang="id-ID" sz="2900" dirty="0"/>
          </a:p>
        </p:txBody>
      </p:sp>
    </p:spTree>
    <p:extLst>
      <p:ext uri="{BB962C8B-B14F-4D97-AF65-F5344CB8AC3E}">
        <p14:creationId xmlns:p14="http://schemas.microsoft.com/office/powerpoint/2010/main" val="63325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id-ID" smtClean="0"/>
              <a:t>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14438"/>
          <a:ext cx="8472488" cy="5383244"/>
        </p:xfrm>
        <a:graphic>
          <a:graphicData uri="http://schemas.openxmlformats.org/drawingml/2006/table">
            <a:tbl>
              <a:tblPr/>
              <a:tblGrid>
                <a:gridCol w="852488"/>
                <a:gridCol w="2047875"/>
                <a:gridCol w="5572125"/>
              </a:tblGrid>
              <a:tr h="3984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w Cen MT" pitchFamily="34" charset="0"/>
                          <a:cs typeface="Arial" pitchFamily="34" charset="0"/>
                        </a:rPr>
                        <a:t>NO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873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Transaksi/Kegiatan</a:t>
                      </a:r>
                      <a:endParaRPr kumimoji="0" lang="id-ID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6319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Ketentuan Pokok</a:t>
                      </a:r>
                      <a:endParaRPr kumimoji="0" lang="id-ID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15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Rekening Desa</a:t>
                      </a:r>
                      <a:endParaRPr kumimoji="0" lang="id-ID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800"/>
                        </a:lnSpc>
                        <a:spcBef>
                          <a:spcPts val="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1.   Rekening Desa dibuka oleh Pemerintah Desa di bank Pemerintah atau bank Pemerintah Daerah atas nama Pemerintah Desa.</a:t>
                      </a:r>
                      <a:endParaRPr kumimoji="0" lang="id-ID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2.   Spesimen atas nama Kepala Desa dan Bendahara Desa dengan jumlah rekening sesuai kebutuhan.</a:t>
                      </a:r>
                      <a:endParaRPr kumimoji="0" lang="id-ID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151429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Penerimaan</a:t>
                      </a:r>
                      <a:endParaRPr kumimoji="0" lang="id-ID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800"/>
                        </a:lnSpc>
                        <a:spcBef>
                          <a:spcPts val="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Penerimaan dapat dilakukan dengan cara:</a:t>
                      </a:r>
                      <a:endParaRPr kumimoji="0" lang="id-ID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   Disetorkan oleh bendahara desa</a:t>
                      </a:r>
                      <a:endParaRPr kumimoji="0" lang="id-ID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6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2.   Disetor langsung oleh Pemerintah supra desa atau Pihak III kepada</a:t>
                      </a:r>
                      <a:endParaRPr kumimoji="0" lang="id-ID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Bank yang sudah ditunjuk</a:t>
                      </a:r>
                      <a:endParaRPr kumimoji="0" lang="id-ID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3.   Dipungut  oleh  petugas  yang  selanjutnya  dapat  diserahkan  kepada</a:t>
                      </a:r>
                      <a:endParaRPr kumimoji="0" lang="id-ID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6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Bendahara Desa atau disetor langsung ke Bank.</a:t>
                      </a:r>
                      <a:endParaRPr kumimoji="0" lang="id-ID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241271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500"/>
                        </a:lnSpc>
                        <a:spcBef>
                          <a:spcPts val="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Penerimaan oleh bendahara desa harus disetor ke kas desa paling lambat tujuh hari kerja dibuktikan dengan surat tanda setoran</a:t>
                      </a:r>
                      <a:endParaRPr kumimoji="0" lang="id-ID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3657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w Cen MT" pitchFamily="34" charset="0"/>
                        <a:cs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844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Pungutan</a:t>
                      </a:r>
                      <a:endParaRPr kumimoji="0" lang="id-ID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Pungutan dapat dibuktikan dengan:</a:t>
                      </a:r>
                      <a:endParaRPr kumimoji="0" lang="id-ID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1.   Karcis pungutan yang disahkan oleh Kepala Desa</a:t>
                      </a:r>
                      <a:endParaRPr kumimoji="0" lang="id-ID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6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2.   Surat tanda bukti pembayaran oleh Pihak III</a:t>
                      </a:r>
                      <a:endParaRPr kumimoji="0" lang="id-ID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3.   Bukti pembayaran lainnya yang sah</a:t>
                      </a:r>
                      <a:endParaRPr kumimoji="0" lang="id-ID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10031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Pengeluaran</a:t>
                      </a:r>
                      <a:endParaRPr kumimoji="0" lang="id-ID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28600" algn="just" defTabSz="914400" rtl="0" eaLnBrk="1" fontAlgn="base" latinLnBrk="0" hangingPunct="1">
                        <a:lnSpc>
                          <a:spcPct val="119000"/>
                        </a:lnSpc>
                        <a:spcBef>
                          <a:spcPts val="2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1. Dokumen penatausahaan pengeluaran harus disesuaikan dengan peraturan desa tentang APBDesa atau Peraturan Desa tentang Perubahan APBDesa</a:t>
                      </a:r>
                      <a:endParaRPr kumimoji="0" lang="id-ID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2921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2.   Pengeluaran     dilakukan     melalui     pengajuan     Surat     Permintaan</a:t>
                      </a:r>
                      <a:endParaRPr kumimoji="0" lang="id-ID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40735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Picture 2" descr="Description: http://image.slidesharecdn.com/08-150325114915-conversion-gate01/95/08-penatausahaan-pelaporan-dan-pertanggungjawaban-apb-desa-3-638.jpg?cb=142838256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6149975"/>
            <a:ext cx="5248275" cy="7080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09" rIns="91420" bIns="45709">
            <a:spAutoFit/>
          </a:bodyPr>
          <a:lstStyle/>
          <a:p>
            <a:pPr algn="ctr" defTabSz="914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dirty="0">
                <a:solidFill>
                  <a:schemeClr val="bg1"/>
                </a:solidFill>
              </a:rPr>
              <a:t>PP No 43 Th 2014 Pasal 103 – 104 </a:t>
            </a:r>
          </a:p>
          <a:p>
            <a:pPr algn="ctr" defTabSz="914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dirty="0">
                <a:solidFill>
                  <a:schemeClr val="bg1"/>
                </a:solidFill>
              </a:rPr>
              <a:t>Permendagri No 113 Th 2014 pasal 37 - 42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01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85918" y="1071546"/>
            <a:ext cx="5786478" cy="171451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00" fontAlgn="auto">
              <a:spcBef>
                <a:spcPts val="0"/>
              </a:spcBef>
              <a:spcAft>
                <a:spcPts val="0"/>
              </a:spcAft>
              <a:defRPr/>
            </a:pPr>
            <a:endParaRPr lang="id-ID" dirty="0"/>
          </a:p>
        </p:txBody>
      </p:sp>
      <p:sp>
        <p:nvSpPr>
          <p:cNvPr id="81923" name="TextBox 4"/>
          <p:cNvSpPr txBox="1">
            <a:spLocks noChangeArrowheads="1"/>
          </p:cNvSpPr>
          <p:nvPr/>
        </p:nvSpPr>
        <p:spPr bwMode="auto">
          <a:xfrm>
            <a:off x="1714500" y="1143000"/>
            <a:ext cx="5715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id-ID" sz="2400" b="1">
                <a:solidFill>
                  <a:schemeClr val="bg1"/>
                </a:solidFill>
                <a:latin typeface="Calibri" pitchFamily="34" charset="0"/>
              </a:rPr>
              <a:t>KEPALA DESA MENYAMPAIKAN LAPORAN REALISASI PENGGUNAAN DANA DESA KEPADA BUPATI SETIAP TAHAPAN PENCAIRAN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8596" y="214290"/>
            <a:ext cx="8358246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defTabSz="914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3200" dirty="0">
                <a:solidFill>
                  <a:schemeClr val="bg1"/>
                </a:solidFill>
              </a:rPr>
              <a:t>LAPORAN REALISASI PENGGUNAAN DANA DESA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71500" y="3286125"/>
            <a:ext cx="3500438" cy="17145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defTabSz="914200" fontAlgn="auto">
              <a:spcBef>
                <a:spcPts val="0"/>
              </a:spcBef>
              <a:spcAft>
                <a:spcPts val="0"/>
              </a:spcAft>
              <a:defRPr/>
            </a:pP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000625" y="3286125"/>
            <a:ext cx="3714750" cy="164306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defTabSz="914200" fontAlgn="auto">
              <a:spcBef>
                <a:spcPts val="0"/>
              </a:spcBef>
              <a:spcAft>
                <a:spcPts val="0"/>
              </a:spcAft>
              <a:defRPr/>
            </a:pPr>
            <a:endParaRPr lang="id-ID" dirty="0"/>
          </a:p>
        </p:txBody>
      </p:sp>
      <p:sp>
        <p:nvSpPr>
          <p:cNvPr id="81927" name="TextBox 8"/>
          <p:cNvSpPr txBox="1">
            <a:spLocks noChangeArrowheads="1"/>
          </p:cNvSpPr>
          <p:nvPr/>
        </p:nvSpPr>
        <p:spPr bwMode="auto">
          <a:xfrm>
            <a:off x="785813" y="3357563"/>
            <a:ext cx="3214687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id-ID" sz="2000" b="1">
                <a:solidFill>
                  <a:schemeClr val="bg1"/>
                </a:solidFill>
                <a:latin typeface="Calibri" pitchFamily="34" charset="0"/>
              </a:rPr>
              <a:t>LAPORAN PENGGUNAAN DD TAHAP I  PALING LAMBAT MINGGU KEEMPAT BULAN JULI TAHUN ANGGARAN BERJALAN</a:t>
            </a:r>
          </a:p>
        </p:txBody>
      </p:sp>
      <p:sp>
        <p:nvSpPr>
          <p:cNvPr id="81928" name="TextBox 9"/>
          <p:cNvSpPr txBox="1">
            <a:spLocks noChangeArrowheads="1"/>
          </p:cNvSpPr>
          <p:nvPr/>
        </p:nvSpPr>
        <p:spPr bwMode="auto">
          <a:xfrm>
            <a:off x="5143500" y="3297238"/>
            <a:ext cx="3500438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id-ID" sz="2000" b="1">
                <a:solidFill>
                  <a:schemeClr val="bg1"/>
                </a:solidFill>
                <a:latin typeface="Calibri" pitchFamily="34" charset="0"/>
              </a:rPr>
              <a:t>LAPORAN PENGGUNAAN DD TAHAP II PALING LAMBAT MINGGU KEEMPAT BULAN JANUARI TAHUN ANGGARAN BERIKUTNYA</a:t>
            </a:r>
          </a:p>
        </p:txBody>
      </p:sp>
      <p:cxnSp>
        <p:nvCxnSpPr>
          <p:cNvPr id="25" name="Curved Connector 24"/>
          <p:cNvCxnSpPr>
            <a:stCxn id="81923" idx="2"/>
            <a:endCxn id="7" idx="0"/>
          </p:cNvCxnSpPr>
          <p:nvPr/>
        </p:nvCxnSpPr>
        <p:spPr>
          <a:xfrm rot="5400000">
            <a:off x="3159919" y="1874044"/>
            <a:ext cx="573087" cy="2251075"/>
          </a:xfrm>
          <a:prstGeom prst="curvedConnector3">
            <a:avLst>
              <a:gd name="adj1" fmla="val 50000"/>
            </a:avLst>
          </a:prstGeom>
          <a:ln w="635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>
            <a:stCxn id="81923" idx="2"/>
            <a:endCxn id="8" idx="0"/>
          </p:cNvCxnSpPr>
          <p:nvPr/>
        </p:nvCxnSpPr>
        <p:spPr>
          <a:xfrm rot="16200000" flipH="1">
            <a:off x="5428456" y="1856582"/>
            <a:ext cx="573087" cy="2286000"/>
          </a:xfrm>
          <a:prstGeom prst="curvedConnector3">
            <a:avLst>
              <a:gd name="adj1" fmla="val 50000"/>
            </a:avLst>
          </a:prstGeom>
          <a:ln w="635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31" name="TextBox 28"/>
          <p:cNvSpPr txBox="1">
            <a:spLocks noChangeArrowheads="1"/>
          </p:cNvSpPr>
          <p:nvPr/>
        </p:nvSpPr>
        <p:spPr bwMode="auto">
          <a:xfrm>
            <a:off x="500063" y="5429250"/>
            <a:ext cx="35004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id-ID" b="1">
                <a:solidFill>
                  <a:srgbClr val="FF0000"/>
                </a:solidFill>
                <a:latin typeface="Calibri" pitchFamily="34" charset="0"/>
              </a:rPr>
              <a:t>Sebagai bahan penyusunan Laporan Konsolidasi DD Tahap I ke Pemerintah Pusat untuk syarat pencairan DD Tahap II</a:t>
            </a:r>
          </a:p>
        </p:txBody>
      </p:sp>
      <p:sp>
        <p:nvSpPr>
          <p:cNvPr id="81932" name="TextBox 29"/>
          <p:cNvSpPr txBox="1">
            <a:spLocks noChangeArrowheads="1"/>
          </p:cNvSpPr>
          <p:nvPr/>
        </p:nvSpPr>
        <p:spPr bwMode="auto">
          <a:xfrm>
            <a:off x="4572000" y="5429250"/>
            <a:ext cx="42148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id-ID" b="1">
                <a:solidFill>
                  <a:srgbClr val="FF0000"/>
                </a:solidFill>
                <a:latin typeface="Calibri" pitchFamily="34" charset="0"/>
              </a:rPr>
              <a:t>Sebagai bahan penyusunan Laporan Konsolidasi DD Tahap Tahun X ke Pemerintah Pusat untuk syarat pencairan DD Tahun X + 1</a:t>
            </a:r>
          </a:p>
        </p:txBody>
      </p:sp>
    </p:spTree>
    <p:extLst>
      <p:ext uri="{BB962C8B-B14F-4D97-AF65-F5344CB8AC3E}">
        <p14:creationId xmlns:p14="http://schemas.microsoft.com/office/powerpoint/2010/main" val="144028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200" b="1" dirty="0" err="1" smtClean="0"/>
              <a:t>Tugas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Tanggungjawab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Prosedur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Penatausahaan</a:t>
            </a:r>
            <a:r>
              <a:rPr lang="id-ID" sz="3200" dirty="0" smtClean="0"/>
              <a:t/>
            </a:r>
            <a:br>
              <a:rPr lang="id-ID" sz="3200" dirty="0" smtClean="0"/>
            </a:b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1071563"/>
            <a:ext cx="8786812" cy="50546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i="1" dirty="0" err="1" smtClean="0">
                <a:solidFill>
                  <a:srgbClr val="0070C0"/>
                </a:solidFill>
              </a:rPr>
              <a:t>Bendahara</a:t>
            </a:r>
            <a:r>
              <a:rPr lang="en-US" i="1" dirty="0" smtClean="0">
                <a:solidFill>
                  <a:srgbClr val="0070C0"/>
                </a:solidFill>
              </a:rPr>
              <a:t>  </a:t>
            </a:r>
            <a:r>
              <a:rPr lang="en-US" i="1" dirty="0" err="1" smtClean="0">
                <a:solidFill>
                  <a:srgbClr val="0070C0"/>
                </a:solidFill>
              </a:rPr>
              <a:t>Desa</a:t>
            </a:r>
            <a:r>
              <a:rPr lang="en-US" i="1" dirty="0" smtClean="0">
                <a:solidFill>
                  <a:srgbClr val="0070C0"/>
                </a:solidFill>
              </a:rPr>
              <a:t>  </a:t>
            </a:r>
            <a:r>
              <a:rPr lang="en-US" dirty="0" err="1" smtClean="0"/>
              <a:t>wajib</a:t>
            </a:r>
            <a:r>
              <a:rPr lang="en-US" dirty="0" smtClean="0"/>
              <a:t>  </a:t>
            </a:r>
            <a:r>
              <a:rPr lang="en-US" dirty="0" err="1" smtClean="0"/>
              <a:t>melakukan</a:t>
            </a:r>
            <a:r>
              <a:rPr lang="en-US" dirty="0" smtClean="0"/>
              <a:t>  </a:t>
            </a:r>
            <a:r>
              <a:rPr lang="en-US" dirty="0" err="1" smtClean="0"/>
              <a:t>penatausahaan</a:t>
            </a:r>
            <a:r>
              <a:rPr lang="en-US" dirty="0" smtClean="0"/>
              <a:t>  </a:t>
            </a:r>
            <a:r>
              <a:rPr lang="en-US" dirty="0" err="1" smtClean="0"/>
              <a:t>terhadap</a:t>
            </a:r>
            <a:r>
              <a:rPr lang="en-US" dirty="0" smtClean="0"/>
              <a:t>  </a:t>
            </a:r>
            <a:r>
              <a:rPr lang="en-US" dirty="0" err="1" smtClean="0"/>
              <a:t>seluruh</a:t>
            </a:r>
            <a:r>
              <a:rPr lang="en-US" dirty="0" smtClean="0"/>
              <a:t>  </a:t>
            </a:r>
            <a:r>
              <a:rPr lang="en-US" dirty="0" err="1" smtClean="0"/>
              <a:t>penerimaan</a:t>
            </a:r>
            <a:r>
              <a:rPr lang="en-US" dirty="0" smtClean="0"/>
              <a:t>  </a:t>
            </a:r>
            <a:r>
              <a:rPr lang="en-US" dirty="0" err="1" smtClean="0"/>
              <a:t>maupu</a:t>
            </a:r>
            <a:r>
              <a:rPr lang="en-US" dirty="0" smtClean="0"/>
              <a:t> </a:t>
            </a:r>
            <a:r>
              <a:rPr lang="en-US" dirty="0" err="1" smtClean="0"/>
              <a:t>pengeluaran</a:t>
            </a:r>
            <a:r>
              <a:rPr lang="en-US" dirty="0" smtClean="0"/>
              <a:t>.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err="1" smtClean="0"/>
              <a:t>Bendahara</a:t>
            </a:r>
            <a:r>
              <a:rPr lang="en-US" dirty="0" smtClean="0"/>
              <a:t>   </a:t>
            </a:r>
            <a:r>
              <a:rPr lang="en-US" dirty="0" err="1" smtClean="0"/>
              <a:t>Desa</a:t>
            </a:r>
            <a:r>
              <a:rPr lang="en-US" dirty="0" smtClean="0"/>
              <a:t>   </a:t>
            </a:r>
            <a:r>
              <a:rPr lang="en-US" dirty="0" err="1" smtClean="0"/>
              <a:t>wajib</a:t>
            </a:r>
            <a:r>
              <a:rPr lang="en-US" dirty="0" smtClean="0"/>
              <a:t>   </a:t>
            </a:r>
            <a:r>
              <a:rPr lang="en-US" dirty="0" err="1" smtClean="0"/>
              <a:t>mempertanggungjawabkan</a:t>
            </a:r>
            <a:r>
              <a:rPr lang="en-US" dirty="0" smtClean="0"/>
              <a:t>   </a:t>
            </a:r>
            <a:r>
              <a:rPr lang="en-US" dirty="0" err="1" smtClean="0"/>
              <a:t>penerimaan</a:t>
            </a:r>
            <a:r>
              <a:rPr lang="en-US" dirty="0" smtClean="0"/>
              <a:t>   </a:t>
            </a:r>
            <a:r>
              <a:rPr lang="en-US" dirty="0" err="1" smtClean="0"/>
              <a:t>uang</a:t>
            </a:r>
            <a:r>
              <a:rPr lang="en-US" dirty="0" smtClean="0"/>
              <a:t>   yang   </a:t>
            </a:r>
            <a:r>
              <a:rPr lang="en-US" dirty="0" err="1" smtClean="0"/>
              <a:t>menjadi</a:t>
            </a:r>
            <a:r>
              <a:rPr lang="id-ID" dirty="0" smtClean="0"/>
              <a:t> </a:t>
            </a:r>
            <a:r>
              <a:rPr lang="en-US" dirty="0" err="1" smtClean="0"/>
              <a:t>tanggungjawabnya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pertanggungjawaban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paling </a:t>
            </a:r>
            <a:r>
              <a:rPr lang="en-US" dirty="0" err="1" smtClean="0"/>
              <a:t>lambat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10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.</a:t>
            </a:r>
            <a:endParaRPr lang="id-ID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id-ID" dirty="0" smtClean="0"/>
          </a:p>
          <a:p>
            <a:pPr eaLnBrk="1" hangingPunct="1">
              <a:defRPr/>
            </a:pPr>
            <a:r>
              <a:rPr lang="en-US" i="1" dirty="0" err="1" smtClean="0">
                <a:solidFill>
                  <a:srgbClr val="FF0000"/>
                </a:solidFill>
              </a:rPr>
              <a:t>Kepala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Seksi</a:t>
            </a:r>
            <a:r>
              <a:rPr lang="en-US" dirty="0" smtClean="0"/>
              <a:t>, </a:t>
            </a:r>
            <a:r>
              <a:rPr lang="en-US" dirty="0" err="1" smtClean="0"/>
              <a:t>selaku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bertanggungjawab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pengeluaran</a:t>
            </a:r>
            <a:r>
              <a:rPr lang="id-ID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mempergunakan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pembantu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pertanggungjawaban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didesa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66875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b="1" dirty="0" err="1" smtClean="0"/>
              <a:t>Prosedur</a:t>
            </a:r>
            <a:r>
              <a:rPr lang="en-US" b="1" dirty="0" smtClean="0"/>
              <a:t> </a:t>
            </a:r>
            <a:r>
              <a:rPr lang="en-US" b="1" dirty="0" err="1" smtClean="0"/>
              <a:t>penatausahaan</a:t>
            </a:r>
            <a:r>
              <a:rPr lang="en-US" b="1" dirty="0" smtClean="0"/>
              <a:t> </a:t>
            </a:r>
            <a:r>
              <a:rPr lang="en-US" b="1" dirty="0" err="1" smtClean="0"/>
              <a:t>penerimaan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5268913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dirty="0" smtClean="0"/>
              <a:t>a.   </a:t>
            </a:r>
            <a:r>
              <a:rPr lang="en-US" b="1" dirty="0" err="1" smtClean="0"/>
              <a:t>Prosedur</a:t>
            </a:r>
            <a:r>
              <a:rPr lang="en-US" b="1" dirty="0" smtClean="0"/>
              <a:t> </a:t>
            </a:r>
            <a:r>
              <a:rPr lang="en-US" b="1" dirty="0" err="1" smtClean="0"/>
              <a:t>Penerimaan</a:t>
            </a:r>
            <a:r>
              <a:rPr lang="en-US" b="1" dirty="0" smtClean="0"/>
              <a:t> </a:t>
            </a:r>
            <a:r>
              <a:rPr lang="en-US" b="1" dirty="0" err="1" smtClean="0"/>
              <a:t>melalui</a:t>
            </a:r>
            <a:r>
              <a:rPr lang="en-US" b="1" dirty="0" smtClean="0"/>
              <a:t> </a:t>
            </a:r>
            <a:r>
              <a:rPr lang="en-US" b="1" dirty="0" err="1" smtClean="0"/>
              <a:t>Bendahara</a:t>
            </a:r>
            <a:r>
              <a:rPr lang="en-US" b="1" dirty="0" smtClean="0"/>
              <a:t> </a:t>
            </a:r>
            <a:r>
              <a:rPr lang="en-US" b="1" dirty="0" err="1" smtClean="0"/>
              <a:t>Desa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err="1" smtClean="0"/>
              <a:t>Penyetoran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Bendahara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,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tatacara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smtClean="0"/>
              <a:t>1)  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/</a:t>
            </a:r>
            <a:r>
              <a:rPr lang="en-US" dirty="0" err="1" smtClean="0"/>
              <a:t>penyetor</a:t>
            </a:r>
            <a:r>
              <a:rPr lang="en-US" dirty="0" smtClean="0"/>
              <a:t> </a:t>
            </a:r>
            <a:r>
              <a:rPr lang="en-US" dirty="0" err="1" smtClean="0"/>
              <a:t>mengisi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Setoran</a:t>
            </a:r>
            <a:r>
              <a:rPr lang="en-US" dirty="0" smtClean="0"/>
              <a:t> (STS)/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lain.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smtClean="0"/>
              <a:t>2)   </a:t>
            </a:r>
            <a:r>
              <a:rPr lang="en-US" dirty="0" err="1" smtClean="0"/>
              <a:t>Bendahara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mencocokan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STS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lainya</a:t>
            </a:r>
            <a:r>
              <a:rPr lang="en-US" dirty="0" smtClean="0"/>
              <a:t>.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smtClean="0"/>
              <a:t>3)   </a:t>
            </a:r>
            <a:r>
              <a:rPr lang="en-US" dirty="0" err="1" smtClean="0"/>
              <a:t>Bendahara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smtClean="0"/>
              <a:t>4)   </a:t>
            </a:r>
            <a:r>
              <a:rPr lang="en-US" dirty="0" err="1" smtClean="0"/>
              <a:t>Bendahara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menyetor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rekening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smtClean="0"/>
              <a:t>5)  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setoran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diarsipkan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tertib</a:t>
            </a:r>
            <a:r>
              <a:rPr lang="en-US" dirty="0" smtClean="0"/>
              <a:t>.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smtClean="0"/>
              <a:t> 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smtClean="0"/>
              <a:t> </a:t>
            </a:r>
            <a:r>
              <a:rPr lang="en-US" b="1" dirty="0" err="1" smtClean="0"/>
              <a:t>Dilarang</a:t>
            </a:r>
            <a:r>
              <a:rPr lang="en-US" b="1" dirty="0" smtClean="0"/>
              <a:t>..!!</a:t>
            </a:r>
            <a:r>
              <a:rPr lang="en-US" dirty="0" smtClean="0"/>
              <a:t> 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err="1" smtClean="0"/>
              <a:t>Bendahara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:</a:t>
            </a:r>
            <a:endParaRPr lang="id-ID" dirty="0" smtClean="0"/>
          </a:p>
          <a:p>
            <a:pPr marL="623888" indent="-260350" eaLnBrk="1" hangingPunct="1">
              <a:defRPr/>
            </a:pPr>
            <a:r>
              <a:rPr lang="en-US" i="1" dirty="0" err="1" smtClean="0">
                <a:solidFill>
                  <a:srgbClr val="FF0000"/>
                </a:solidFill>
              </a:rPr>
              <a:t>Membuka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rekening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atas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nama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pribadi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di</a:t>
            </a:r>
            <a:r>
              <a:rPr lang="en-US" i="1" dirty="0" smtClean="0">
                <a:solidFill>
                  <a:srgbClr val="FF0000"/>
                </a:solidFill>
              </a:rPr>
              <a:t> bank </a:t>
            </a:r>
            <a:r>
              <a:rPr lang="en-US" i="1" dirty="0" err="1" smtClean="0">
                <a:solidFill>
                  <a:srgbClr val="FF0000"/>
                </a:solidFill>
              </a:rPr>
              <a:t>dengan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tujuan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pelaksanaan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APBDes</a:t>
            </a:r>
            <a:r>
              <a:rPr lang="en-US" i="1" dirty="0" smtClean="0">
                <a:solidFill>
                  <a:srgbClr val="FF0000"/>
                </a:solidFill>
              </a:rPr>
              <a:t>.</a:t>
            </a:r>
            <a:endParaRPr lang="id-ID" i="1" dirty="0" smtClean="0">
              <a:solidFill>
                <a:srgbClr val="FF0000"/>
              </a:solidFill>
            </a:endParaRPr>
          </a:p>
          <a:p>
            <a:pPr marL="623888" indent="-260350" eaLnBrk="1" hangingPunct="1">
              <a:defRPr/>
            </a:pPr>
            <a:r>
              <a:rPr lang="en-US" i="1" dirty="0" err="1" smtClean="0">
                <a:solidFill>
                  <a:srgbClr val="FF0000"/>
                </a:solidFill>
              </a:rPr>
              <a:t>Menyimpan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uang</a:t>
            </a:r>
            <a:r>
              <a:rPr lang="en-US" i="1" dirty="0" smtClean="0">
                <a:solidFill>
                  <a:srgbClr val="FF0000"/>
                </a:solidFill>
              </a:rPr>
              <a:t>, </a:t>
            </a:r>
            <a:r>
              <a:rPr lang="en-US" i="1" dirty="0" err="1" smtClean="0">
                <a:solidFill>
                  <a:srgbClr val="FF0000"/>
                </a:solidFill>
              </a:rPr>
              <a:t>cek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atau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surat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berharga</a:t>
            </a:r>
            <a:r>
              <a:rPr lang="en-US" i="1" dirty="0" smtClean="0">
                <a:solidFill>
                  <a:srgbClr val="FF0000"/>
                </a:solidFill>
              </a:rPr>
              <a:t>, </a:t>
            </a:r>
            <a:r>
              <a:rPr lang="en-US" i="1" dirty="0" err="1" smtClean="0">
                <a:solidFill>
                  <a:srgbClr val="FF0000"/>
                </a:solidFill>
              </a:rPr>
              <a:t>kecuali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telah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diatur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melalui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peraturan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perundang-undangan</a:t>
            </a:r>
            <a:r>
              <a:rPr lang="en-US" i="1" dirty="0" smtClean="0">
                <a:solidFill>
                  <a:srgbClr val="FF0000"/>
                </a:solidFill>
              </a:rPr>
              <a:t>.</a:t>
            </a:r>
            <a:endParaRPr lang="id-ID" i="1" dirty="0" smtClean="0">
              <a:solidFill>
                <a:srgbClr val="FF0000"/>
              </a:solidFill>
            </a:endParaRPr>
          </a:p>
          <a:p>
            <a:pPr marL="623888" indent="-260350" eaLnBrk="1" hangingPunct="1">
              <a:defRPr/>
            </a:pPr>
            <a:endParaRPr lang="id-ID" i="1" dirty="0" smtClean="0">
              <a:solidFill>
                <a:srgbClr val="FF0000"/>
              </a:solidFill>
            </a:endParaRPr>
          </a:p>
          <a:p>
            <a:pPr eaLnBrk="1" hangingPunct="1">
              <a:defRPr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66587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2800" b="1" smtClean="0"/>
              <a:t>b.   Prosedur Penerimaan melalui Bank</a:t>
            </a:r>
            <a:r>
              <a:rPr lang="id-ID" sz="2800" smtClean="0"/>
              <a:t/>
            </a:r>
            <a:br>
              <a:rPr lang="id-ID" sz="2800" smtClean="0"/>
            </a:br>
            <a:endParaRPr lang="id-ID" sz="28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fontScale="55000" lnSpcReduction="20000"/>
          </a:bodyPr>
          <a:lstStyle/>
          <a:p>
            <a:pPr eaLnBrk="1" hangingPunct="1">
              <a:defRPr/>
            </a:pPr>
            <a:r>
              <a:rPr lang="en-US" dirty="0" err="1" smtClean="0"/>
              <a:t>Penyetoran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bank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-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  <a:endParaRPr lang="id-ID" dirty="0" smtClean="0"/>
          </a:p>
          <a:p>
            <a:pPr marL="536575" indent="-274638" eaLnBrk="1" hangingPunct="1"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1)   Bank yang </a:t>
            </a:r>
            <a:r>
              <a:rPr lang="en-US" dirty="0" err="1" smtClean="0"/>
              <a:t>ditunjuk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menyimpan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berharga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rekening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</a:t>
            </a:r>
            <a:endParaRPr lang="id-ID" dirty="0" smtClean="0"/>
          </a:p>
          <a:p>
            <a:pPr marL="536575" indent="-274638" eaLnBrk="1" hangingPunct="1">
              <a:buFont typeface="Wingdings" pitchFamily="2" charset="2"/>
              <a:buNone/>
              <a:defRPr/>
            </a:pPr>
            <a:r>
              <a:rPr lang="id-ID" dirty="0" smtClean="0"/>
              <a:t>	</a:t>
            </a:r>
            <a:r>
              <a:rPr lang="en-US" dirty="0" smtClean="0"/>
              <a:t>2)  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/</a:t>
            </a:r>
            <a:r>
              <a:rPr lang="en-US" dirty="0" err="1" smtClean="0"/>
              <a:t>penyetor</a:t>
            </a:r>
            <a:r>
              <a:rPr lang="en-US" dirty="0" smtClean="0"/>
              <a:t> </a:t>
            </a:r>
            <a:r>
              <a:rPr lang="en-US" dirty="0" err="1" smtClean="0"/>
              <a:t>mengisi</a:t>
            </a:r>
            <a:r>
              <a:rPr lang="en-US" dirty="0" smtClean="0"/>
              <a:t> STS/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lain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.</a:t>
            </a:r>
            <a:endParaRPr lang="id-ID" dirty="0" smtClean="0"/>
          </a:p>
          <a:p>
            <a:pPr marL="536575" indent="-274638" eaLnBrk="1" hangingPunct="1">
              <a:buFont typeface="Wingdings" pitchFamily="2" charset="2"/>
              <a:buNone/>
              <a:defRPr/>
            </a:pPr>
            <a:r>
              <a:rPr lang="id-ID" dirty="0" smtClean="0"/>
              <a:t>	</a:t>
            </a:r>
            <a:r>
              <a:rPr lang="en-US" dirty="0" smtClean="0"/>
              <a:t>3)  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bank </a:t>
            </a:r>
            <a:r>
              <a:rPr lang="en-US" dirty="0" err="1" smtClean="0"/>
              <a:t>meliputi</a:t>
            </a:r>
            <a:r>
              <a:rPr lang="en-US" dirty="0" smtClean="0"/>
              <a:t> :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smtClean="0"/>
              <a:t>    STS/Slip </a:t>
            </a:r>
            <a:r>
              <a:rPr lang="en-US" dirty="0" err="1" smtClean="0"/>
              <a:t>setoran</a:t>
            </a:r>
            <a:endParaRPr lang="id-ID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id-ID" dirty="0" smtClean="0"/>
          </a:p>
          <a:p>
            <a:pPr eaLnBrk="1" hangingPunct="1">
              <a:defRPr/>
            </a:pPr>
            <a:r>
              <a:rPr lang="en-US" dirty="0" smtClean="0"/>
              <a:t>   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lain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syah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smtClean="0"/>
              <a:t>4)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/</a:t>
            </a:r>
            <a:r>
              <a:rPr lang="en-US" dirty="0" err="1" smtClean="0"/>
              <a:t>penyetor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pemberitahuan</a:t>
            </a:r>
            <a:r>
              <a:rPr lang="en-US" dirty="0" smtClean="0"/>
              <a:t> </a:t>
            </a:r>
            <a:r>
              <a:rPr lang="en-US" dirty="0" err="1" smtClean="0"/>
              <a:t>penyetoran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 bank  </a:t>
            </a:r>
            <a:r>
              <a:rPr lang="en-US" dirty="0" err="1" smtClean="0"/>
              <a:t>kepada</a:t>
            </a:r>
            <a:r>
              <a:rPr lang="en-US" dirty="0" smtClean="0"/>
              <a:t>  </a:t>
            </a:r>
            <a:r>
              <a:rPr lang="en-US" dirty="0" err="1" smtClean="0"/>
              <a:t>bendahara</a:t>
            </a:r>
            <a:r>
              <a:rPr lang="en-US" dirty="0" smtClean="0"/>
              <a:t>  </a:t>
            </a:r>
            <a:r>
              <a:rPr lang="en-US" dirty="0" err="1" smtClean="0"/>
              <a:t>desa</a:t>
            </a:r>
            <a:r>
              <a:rPr lang="en-US" dirty="0" smtClean="0"/>
              <a:t>  </a:t>
            </a:r>
            <a:r>
              <a:rPr lang="en-US" dirty="0" err="1" smtClean="0"/>
              <a:t>dengan</a:t>
            </a:r>
            <a:r>
              <a:rPr lang="en-US" dirty="0" smtClean="0"/>
              <a:t>  </a:t>
            </a:r>
            <a:r>
              <a:rPr lang="en-US" dirty="0" err="1" smtClean="0"/>
              <a:t>dilampiri</a:t>
            </a:r>
            <a:r>
              <a:rPr lang="en-US" dirty="0" smtClean="0"/>
              <a:t>  </a:t>
            </a:r>
            <a:r>
              <a:rPr lang="en-US" dirty="0" err="1" smtClean="0"/>
              <a:t>bukti</a:t>
            </a:r>
            <a:r>
              <a:rPr lang="en-US" dirty="0" smtClean="0"/>
              <a:t>  </a:t>
            </a:r>
            <a:r>
              <a:rPr lang="en-US" dirty="0" err="1" smtClean="0"/>
              <a:t>penyetoran</a:t>
            </a:r>
            <a:r>
              <a:rPr lang="en-US" dirty="0" smtClean="0"/>
              <a:t>/slip </a:t>
            </a:r>
            <a:r>
              <a:rPr lang="en-US" dirty="0" err="1" smtClean="0"/>
              <a:t>setoran</a:t>
            </a:r>
            <a:r>
              <a:rPr lang="en-US" dirty="0" smtClean="0"/>
              <a:t> bank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syah</a:t>
            </a:r>
            <a:r>
              <a:rPr lang="en-US" dirty="0" smtClean="0"/>
              <a:t>.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smtClean="0"/>
              <a:t>5)   </a:t>
            </a:r>
            <a:r>
              <a:rPr lang="en-US" dirty="0" err="1" smtClean="0"/>
              <a:t>Bendahara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disetor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bank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id-ID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Pembantu</a:t>
            </a:r>
            <a:r>
              <a:rPr lang="en-US" dirty="0" smtClean="0"/>
              <a:t> bank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penyetoran</a:t>
            </a:r>
            <a:r>
              <a:rPr lang="en-US" dirty="0" smtClean="0"/>
              <a:t>/slip </a:t>
            </a:r>
            <a:r>
              <a:rPr lang="en-US" dirty="0" err="1" smtClean="0"/>
              <a:t>setoran</a:t>
            </a:r>
            <a:r>
              <a:rPr lang="en-US" dirty="0" smtClean="0"/>
              <a:t> bank</a:t>
            </a:r>
            <a:endParaRPr lang="id-ID" dirty="0" smtClean="0"/>
          </a:p>
          <a:p>
            <a:pPr eaLnBrk="1" hangingPunct="1">
              <a:defRPr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79612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d-ID" dirty="0" smtClean="0"/>
              <a:t>BUKU ADMINISTRASI KEUANGAN DESA</a:t>
            </a:r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id-ID" dirty="0" smtClean="0"/>
              <a:t>1 BUKU KAS UMUM (BKU)</a:t>
            </a:r>
          </a:p>
          <a:p>
            <a:pPr eaLnBrk="1" hangingPunct="1">
              <a:defRPr/>
            </a:pPr>
            <a:r>
              <a:rPr lang="id-ID" dirty="0" smtClean="0"/>
              <a:t>2. BUKU KAS PEMBANTU PERINCIAN OBYEK PENERIMAAN ( BKP2OP)</a:t>
            </a:r>
          </a:p>
          <a:p>
            <a:pPr eaLnBrk="1" hangingPunct="1">
              <a:defRPr/>
            </a:pPr>
            <a:r>
              <a:rPr lang="id-ID" dirty="0" smtClean="0"/>
              <a:t>3. BUKU KAS PEMBANTU PERINCIAN OBYEK PENGELUARAN ( BKP2OPn)</a:t>
            </a:r>
          </a:p>
          <a:p>
            <a:pPr eaLnBrk="1" hangingPunct="1">
              <a:defRPr/>
            </a:pPr>
            <a:r>
              <a:rPr lang="id-ID" dirty="0" smtClean="0"/>
              <a:t>4.BUKU KAS HARIAN PEMBANTU</a:t>
            </a:r>
          </a:p>
          <a:p>
            <a:pPr eaLnBrk="1" hangingPunct="1">
              <a:defRPr/>
            </a:pPr>
            <a:r>
              <a:rPr lang="id-ID" dirty="0" smtClean="0"/>
              <a:t>5. BUKU PEMBANTU BANK</a:t>
            </a:r>
          </a:p>
          <a:p>
            <a:pPr eaLnBrk="1" hangingPunct="1">
              <a:defRPr/>
            </a:pPr>
            <a:r>
              <a:rPr lang="id-ID" dirty="0" smtClean="0"/>
              <a:t>6. BUKU PEMBANTU OBYEK PAJAK</a:t>
            </a:r>
          </a:p>
          <a:p>
            <a:pPr eaLnBrk="1" hangingPunct="1">
              <a:defRPr/>
            </a:pPr>
            <a:r>
              <a:rPr lang="id-ID" dirty="0" smtClean="0"/>
              <a:t>7. LAPORAN ARUS KAS</a:t>
            </a:r>
          </a:p>
          <a:p>
            <a:pPr eaLnBrk="1" hangingPunct="1">
              <a:defRPr/>
            </a:pPr>
            <a:r>
              <a:rPr lang="id-ID" dirty="0"/>
              <a:t>8</a:t>
            </a:r>
            <a:r>
              <a:rPr lang="id-ID" dirty="0" smtClean="0"/>
              <a:t>. LAPORAN REALISASI (LRA)</a:t>
            </a:r>
          </a:p>
          <a:p>
            <a:pPr eaLnBrk="1" hangingPunct="1">
              <a:defRPr/>
            </a:pPr>
            <a:r>
              <a:rPr lang="id-ID" dirty="0" smtClean="0"/>
              <a:t>9. NERACA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18113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3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d-ID" sz="2400" b="1" dirty="0" smtClean="0"/>
              <a:t>PELAPORAN DAN PERTANGGUNGJWABAN </a:t>
            </a:r>
            <a:endParaRPr lang="id-ID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6357937"/>
          </a:xfrm>
        </p:spPr>
        <p:txBody>
          <a:bodyPr>
            <a:normAutofit fontScale="47500" lnSpcReduction="20000"/>
          </a:bodyPr>
          <a:lstStyle/>
          <a:p>
            <a:pPr eaLnBrk="1" hangingPunct="1">
              <a:defRPr/>
            </a:pPr>
            <a:r>
              <a:rPr lang="en-US" sz="3800" b="1" dirty="0" err="1" smtClean="0"/>
              <a:t>Pelaporan</a:t>
            </a:r>
            <a:endParaRPr lang="id-ID" sz="3800" dirty="0" smtClean="0"/>
          </a:p>
          <a:p>
            <a:pPr eaLnBrk="1" hangingPunct="1">
              <a:defRPr/>
            </a:pPr>
            <a:r>
              <a:rPr lang="en-US" dirty="0" err="1" smtClean="0"/>
              <a:t>Pelaporan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akuntabiltas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ditegaskan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(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Akuntabel</a:t>
            </a:r>
            <a:r>
              <a:rPr lang="en-US" dirty="0" smtClean="0"/>
              <a:t>). 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err="1" smtClean="0"/>
              <a:t>Hakikat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pelaporan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dipertanggungjawabkan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: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administrasi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moral.   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pelaporan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PemerintaDesa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terpisahkan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penyelengaraan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</a:t>
            </a:r>
            <a:endParaRPr lang="id-ID" dirty="0" smtClean="0"/>
          </a:p>
          <a:p>
            <a:pPr eaLnBrk="1" hangingPunct="1">
              <a:defRPr/>
            </a:pPr>
            <a:r>
              <a:rPr lang="en-US" sz="4200" dirty="0" smtClean="0"/>
              <a:t> </a:t>
            </a:r>
            <a:endParaRPr lang="id-ID" sz="4200" dirty="0" smtClean="0"/>
          </a:p>
          <a:p>
            <a:pPr eaLnBrk="1" hangingPunct="1">
              <a:defRPr/>
            </a:pPr>
            <a:r>
              <a:rPr lang="en-US" sz="4200" b="1" dirty="0" err="1" smtClean="0"/>
              <a:t>Fungsi</a:t>
            </a:r>
            <a:endParaRPr lang="id-ID" sz="4200" dirty="0" smtClean="0"/>
          </a:p>
          <a:p>
            <a:pPr eaLnBrk="1" hangingPunct="1">
              <a:defRPr/>
            </a:pPr>
            <a:r>
              <a:rPr lang="en-US" dirty="0" err="1" smtClean="0"/>
              <a:t>Pelaporan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:</a:t>
            </a:r>
            <a:endParaRPr lang="id-ID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/>
              <a:t>	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endParaRPr lang="id-ID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/>
              <a:t>	</a:t>
            </a:r>
            <a:r>
              <a:rPr lang="en-US" dirty="0" err="1" smtClean="0"/>
              <a:t>Mengevaluasi</a:t>
            </a:r>
            <a:r>
              <a:rPr lang="en-US" dirty="0" smtClean="0"/>
              <a:t>    </a:t>
            </a:r>
            <a:r>
              <a:rPr lang="en-US" dirty="0" err="1" smtClean="0"/>
              <a:t>berbagai</a:t>
            </a:r>
            <a:r>
              <a:rPr lang="en-US" dirty="0" smtClean="0"/>
              <a:t>   </a:t>
            </a:r>
            <a:r>
              <a:rPr lang="en-US" dirty="0" err="1" smtClean="0"/>
              <a:t>aspek</a:t>
            </a:r>
            <a:r>
              <a:rPr lang="en-US" dirty="0" smtClean="0"/>
              <a:t>   (</a:t>
            </a:r>
            <a:r>
              <a:rPr lang="en-US" dirty="0" err="1" smtClean="0"/>
              <a:t>hambatan</a:t>
            </a:r>
            <a:r>
              <a:rPr lang="en-US" dirty="0" smtClean="0"/>
              <a:t>,   </a:t>
            </a:r>
            <a:r>
              <a:rPr lang="en-US" dirty="0" err="1" smtClean="0"/>
              <a:t>masalah</a:t>
            </a:r>
            <a:r>
              <a:rPr lang="en-US" dirty="0" smtClean="0"/>
              <a:t>,    </a:t>
            </a:r>
            <a:r>
              <a:rPr lang="en-US" dirty="0" err="1" smtClean="0"/>
              <a:t>faktor-faktor</a:t>
            </a:r>
            <a:r>
              <a:rPr lang="en-US" dirty="0" smtClean="0"/>
              <a:t>   </a:t>
            </a:r>
            <a:r>
              <a:rPr lang="en-US" dirty="0" err="1" smtClean="0"/>
              <a:t>berpengaruh</a:t>
            </a:r>
            <a:r>
              <a:rPr lang="en-US" dirty="0" smtClean="0"/>
              <a:t>, </a:t>
            </a:r>
            <a:r>
              <a:rPr lang="en-US" dirty="0" err="1" smtClean="0"/>
              <a:t>keberhasilan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sebagainya</a:t>
            </a:r>
            <a:r>
              <a:rPr lang="en-US" dirty="0" smtClean="0"/>
              <a:t>)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pelaksaan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endParaRPr lang="id-ID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id-ID" dirty="0" smtClean="0"/>
          </a:p>
          <a:p>
            <a:pPr eaLnBrk="1" hangingPunct="1">
              <a:defRPr/>
            </a:pPr>
            <a:r>
              <a:rPr lang="en-US" sz="4200" b="1" dirty="0" err="1" smtClean="0"/>
              <a:t>Prinsi</a:t>
            </a:r>
            <a:r>
              <a:rPr lang="id-ID" sz="4200" b="1" dirty="0" smtClean="0"/>
              <a:t>p</a:t>
            </a:r>
            <a:endParaRPr lang="id-ID" sz="4200" dirty="0" smtClean="0"/>
          </a:p>
          <a:p>
            <a:pPr eaLnBrk="1" hangingPunct="1">
              <a:defRPr/>
            </a:pPr>
            <a:r>
              <a:rPr lang="en-US" dirty="0" smtClean="0"/>
              <a:t>Hal-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diperhatikan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pelaporan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antara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smtClean="0"/>
              <a:t>lain: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smtClean="0"/>
              <a:t>a)  </a:t>
            </a:r>
            <a:r>
              <a:rPr lang="en-US" dirty="0" err="1" smtClean="0"/>
              <a:t>Menyajikan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data yang valid, </a:t>
            </a:r>
            <a:r>
              <a:rPr lang="en-US" dirty="0" err="1" smtClean="0"/>
              <a:t>akurat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terkini</a:t>
            </a:r>
            <a:r>
              <a:rPr lang="en-US" dirty="0" smtClean="0"/>
              <a:t>. b)  </a:t>
            </a:r>
            <a:r>
              <a:rPr lang="en-US" dirty="0" err="1" smtClean="0"/>
              <a:t>Sistematis</a:t>
            </a:r>
            <a:r>
              <a:rPr lang="en-US" dirty="0" smtClean="0"/>
              <a:t> (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pikir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r>
              <a:rPr lang="en-US" dirty="0" smtClean="0"/>
              <a:t>)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smtClean="0"/>
              <a:t>c)   </a:t>
            </a:r>
            <a:r>
              <a:rPr lang="en-US" dirty="0" err="1" smtClean="0"/>
              <a:t>Ringkas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smtClean="0"/>
              <a:t>d) 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Permendagri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endParaRPr lang="id-ID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id-ID" dirty="0" smtClean="0"/>
          </a:p>
          <a:p>
            <a:pPr eaLnBrk="1" hangingPunct="1">
              <a:defRPr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94055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2800" b="1" dirty="0" err="1" smtClean="0"/>
              <a:t>Tahap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Prosedur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Penyampaian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Laporan</a:t>
            </a:r>
            <a:r>
              <a:rPr lang="id-ID" sz="2800" dirty="0" smtClean="0"/>
              <a:t/>
            </a:r>
            <a:br>
              <a:rPr lang="id-ID" sz="2800" dirty="0" smtClean="0"/>
            </a:b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928688"/>
            <a:ext cx="8715375" cy="5240337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defRPr/>
            </a:pPr>
            <a:r>
              <a:rPr lang="en-US" dirty="0" smtClean="0"/>
              <a:t> 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err="1" smtClean="0"/>
              <a:t>Pelaporan</a:t>
            </a:r>
            <a:r>
              <a:rPr lang="en-US" dirty="0" smtClean="0"/>
              <a:t>  yang  </a:t>
            </a:r>
            <a:r>
              <a:rPr lang="en-US" dirty="0" err="1" smtClean="0"/>
              <a:t>dimaksud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 </a:t>
            </a:r>
            <a:r>
              <a:rPr lang="en-US" dirty="0" err="1" smtClean="0"/>
              <a:t>Desa</a:t>
            </a:r>
            <a:r>
              <a:rPr lang="en-US" dirty="0" smtClean="0"/>
              <a:t>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endParaRPr lang="id-ID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/>
              <a:t>	</a:t>
            </a:r>
            <a:r>
              <a:rPr lang="en-US" i="1" dirty="0" err="1" smtClean="0"/>
              <a:t>penyampaian</a:t>
            </a:r>
            <a:r>
              <a:rPr lang="en-US" i="1" dirty="0" smtClean="0"/>
              <a:t>  </a:t>
            </a:r>
            <a:r>
              <a:rPr lang="en-US" i="1" dirty="0" err="1" smtClean="0"/>
              <a:t>laporan</a:t>
            </a:r>
            <a:r>
              <a:rPr lang="en-US" i="1" dirty="0" smtClean="0"/>
              <a:t> </a:t>
            </a:r>
            <a:r>
              <a:rPr lang="en-US" i="1" dirty="0" err="1" smtClean="0"/>
              <a:t>realisasi</a:t>
            </a:r>
            <a:r>
              <a:rPr lang="en-US" i="1" dirty="0" smtClean="0"/>
              <a:t>/</a:t>
            </a:r>
            <a:r>
              <a:rPr lang="en-US" i="1" dirty="0" err="1" smtClean="0"/>
              <a:t>pelaksanaan</a:t>
            </a:r>
            <a:r>
              <a:rPr lang="en-US" i="1" dirty="0" smtClean="0"/>
              <a:t> APB </a:t>
            </a:r>
            <a:r>
              <a:rPr lang="en-US" i="1" dirty="0" err="1" smtClean="0"/>
              <a:t>Desa</a:t>
            </a:r>
            <a:r>
              <a:rPr lang="en-US" i="1" dirty="0" smtClean="0"/>
              <a:t> </a:t>
            </a:r>
            <a:r>
              <a:rPr lang="en-US" i="1" dirty="0" err="1" smtClean="0"/>
              <a:t>secara</a:t>
            </a:r>
            <a:r>
              <a:rPr lang="en-US" i="1" dirty="0" smtClean="0"/>
              <a:t> </a:t>
            </a:r>
            <a:r>
              <a:rPr lang="en-US" i="1" dirty="0" err="1" smtClean="0"/>
              <a:t>tertulis</a:t>
            </a:r>
            <a:r>
              <a:rPr lang="en-US" i="1" dirty="0" smtClean="0"/>
              <a:t> </a:t>
            </a:r>
            <a:r>
              <a:rPr lang="en-US" i="1" dirty="0" err="1" smtClean="0"/>
              <a:t>oleh</a:t>
            </a:r>
            <a:r>
              <a:rPr lang="en-US" i="1" dirty="0" smtClean="0"/>
              <a:t> </a:t>
            </a:r>
            <a:r>
              <a:rPr lang="en-US" i="1" dirty="0" err="1" smtClean="0"/>
              <a:t>Kepala</a:t>
            </a:r>
            <a:r>
              <a:rPr lang="en-US" i="1" dirty="0" smtClean="0"/>
              <a:t> </a:t>
            </a:r>
            <a:r>
              <a:rPr lang="en-US" i="1" dirty="0" err="1" smtClean="0"/>
              <a:t>Desa</a:t>
            </a:r>
            <a:r>
              <a:rPr lang="en-US" i="1" dirty="0" smtClean="0"/>
              <a:t> (</a:t>
            </a:r>
            <a:r>
              <a:rPr lang="en-US" i="1" dirty="0" err="1" smtClean="0"/>
              <a:t>Pemerintah</a:t>
            </a:r>
            <a:r>
              <a:rPr lang="en-US" i="1" dirty="0" smtClean="0"/>
              <a:t> </a:t>
            </a:r>
            <a:r>
              <a:rPr lang="en-US" i="1" dirty="0" err="1" smtClean="0"/>
              <a:t>Desa</a:t>
            </a:r>
            <a:r>
              <a:rPr lang="en-US" i="1" dirty="0" smtClean="0"/>
              <a:t>) </a:t>
            </a:r>
            <a:r>
              <a:rPr lang="en-US" i="1" dirty="0" err="1" smtClean="0"/>
              <a:t>kepada</a:t>
            </a:r>
            <a:r>
              <a:rPr lang="en-US" i="1" dirty="0" smtClean="0"/>
              <a:t> </a:t>
            </a:r>
            <a:r>
              <a:rPr lang="id-ID" i="1" dirty="0" smtClean="0"/>
              <a:t>B</a:t>
            </a:r>
            <a:r>
              <a:rPr lang="en-US" i="1" dirty="0" err="1" smtClean="0"/>
              <a:t>upati</a:t>
            </a:r>
            <a:r>
              <a:rPr lang="en-US" i="1" dirty="0" smtClean="0"/>
              <a:t>/</a:t>
            </a:r>
            <a:r>
              <a:rPr lang="en-US" i="1" dirty="0" err="1" smtClean="0"/>
              <a:t>Walikota</a:t>
            </a:r>
            <a:r>
              <a:rPr lang="en-US" i="1" dirty="0" smtClean="0"/>
              <a:t> </a:t>
            </a:r>
            <a:r>
              <a:rPr lang="en-US" i="1" dirty="0" err="1" smtClean="0"/>
              <a:t>sesuai</a:t>
            </a:r>
            <a:r>
              <a:rPr lang="en-US" i="1" dirty="0" smtClean="0"/>
              <a:t> </a:t>
            </a:r>
            <a:r>
              <a:rPr lang="en-US" i="1" dirty="0" err="1" smtClean="0"/>
              <a:t>ketentuan</a:t>
            </a:r>
            <a:r>
              <a:rPr lang="en-US" i="1" dirty="0" smtClean="0"/>
              <a:t> yang </a:t>
            </a:r>
            <a:r>
              <a:rPr lang="en-US" i="1" dirty="0" err="1" smtClean="0"/>
              <a:t>telah</a:t>
            </a:r>
            <a:r>
              <a:rPr lang="en-US" i="1" dirty="0" smtClean="0"/>
              <a:t> </a:t>
            </a:r>
            <a:r>
              <a:rPr lang="en-US" i="1" dirty="0" err="1" smtClean="0"/>
              <a:t>ditetapkan</a:t>
            </a:r>
            <a:r>
              <a:rPr lang="en-US" i="1" dirty="0" smtClean="0"/>
              <a:t> </a:t>
            </a:r>
            <a:r>
              <a:rPr lang="en-US" i="1" dirty="0" err="1" smtClean="0"/>
              <a:t>dalam</a:t>
            </a:r>
            <a:r>
              <a:rPr lang="en-US" i="1" dirty="0" smtClean="0"/>
              <a:t> </a:t>
            </a:r>
            <a:r>
              <a:rPr lang="en-US" i="1" dirty="0" err="1" smtClean="0"/>
              <a:t>peraturan</a:t>
            </a:r>
            <a:r>
              <a:rPr lang="en-US" i="1" dirty="0" smtClean="0"/>
              <a:t> </a:t>
            </a:r>
            <a:r>
              <a:rPr lang="en-US" i="1" dirty="0" err="1" smtClean="0"/>
              <a:t>perundang-undangan</a:t>
            </a:r>
            <a:r>
              <a:rPr lang="en-US" i="1" dirty="0" smtClean="0"/>
              <a:t> yang </a:t>
            </a:r>
            <a:r>
              <a:rPr lang="en-US" i="1" dirty="0" err="1" smtClean="0"/>
              <a:t>dipilah</a:t>
            </a:r>
            <a:r>
              <a:rPr lang="en-US" i="1" dirty="0" smtClean="0"/>
              <a:t> </a:t>
            </a:r>
            <a:r>
              <a:rPr lang="en-US" i="1" dirty="0" err="1" smtClean="0"/>
              <a:t>dalam</a:t>
            </a:r>
            <a:r>
              <a:rPr lang="en-US" i="1" dirty="0" smtClean="0"/>
              <a:t> </a:t>
            </a:r>
            <a:r>
              <a:rPr lang="en-US" i="1" dirty="0" err="1" smtClean="0"/>
              <a:t>dua</a:t>
            </a:r>
            <a:r>
              <a:rPr lang="en-US" i="1" dirty="0" smtClean="0"/>
              <a:t> </a:t>
            </a:r>
            <a:r>
              <a:rPr lang="en-US" i="1" dirty="0" err="1" smtClean="0"/>
              <a:t>tahap</a:t>
            </a:r>
            <a:r>
              <a:rPr lang="en-US" i="1" dirty="0" smtClean="0"/>
              <a:t>:</a:t>
            </a:r>
            <a:endParaRPr lang="id-ID" i="1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id-ID" i="1" dirty="0" smtClean="0"/>
          </a:p>
          <a:p>
            <a:pPr indent="-80963" eaLnBrk="1" hangingPunct="1">
              <a:defRPr/>
            </a:pPr>
            <a:r>
              <a:rPr lang="id-ID" dirty="0" smtClean="0"/>
              <a:t> </a:t>
            </a:r>
            <a:r>
              <a:rPr lang="en-US" i="1" u="sng" dirty="0" err="1" smtClean="0">
                <a:solidFill>
                  <a:srgbClr val="FF0000"/>
                </a:solidFill>
              </a:rPr>
              <a:t>Laporan</a:t>
            </a:r>
            <a:r>
              <a:rPr lang="en-US" i="1" u="sng" dirty="0" smtClean="0">
                <a:solidFill>
                  <a:srgbClr val="FF0000"/>
                </a:solidFill>
              </a:rPr>
              <a:t>  Semester  </a:t>
            </a:r>
            <a:r>
              <a:rPr lang="en-US" i="1" u="sng" dirty="0" err="1" smtClean="0">
                <a:solidFill>
                  <a:srgbClr val="FF0000"/>
                </a:solidFill>
              </a:rPr>
              <a:t>Pertama</a:t>
            </a:r>
            <a:r>
              <a:rPr lang="en-US" i="1" u="sng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/>
              <a:t>disampaikan</a:t>
            </a:r>
            <a:r>
              <a:rPr lang="en-US" dirty="0" smtClean="0"/>
              <a:t>  </a:t>
            </a:r>
            <a:r>
              <a:rPr lang="en-US" dirty="0" err="1" smtClean="0"/>
              <a:t>oleh</a:t>
            </a:r>
            <a:r>
              <a:rPr lang="en-US" dirty="0" smtClean="0"/>
              <a:t>  </a:t>
            </a:r>
            <a:r>
              <a:rPr lang="en-US" dirty="0" err="1" smtClean="0"/>
              <a:t>Kepala</a:t>
            </a:r>
            <a:r>
              <a:rPr lang="en-US" dirty="0" smtClean="0"/>
              <a:t>  </a:t>
            </a:r>
            <a:r>
              <a:rPr lang="en-US" dirty="0" err="1" smtClean="0"/>
              <a:t>Desa</a:t>
            </a:r>
            <a:r>
              <a:rPr lang="en-US" dirty="0" smtClean="0"/>
              <a:t>  </a:t>
            </a:r>
            <a:r>
              <a:rPr lang="en-US" dirty="0" err="1" smtClean="0"/>
              <a:t>kepada</a:t>
            </a:r>
            <a:r>
              <a:rPr lang="en-US" dirty="0" smtClean="0"/>
              <a:t>  </a:t>
            </a:r>
            <a:r>
              <a:rPr lang="id-ID" dirty="0" smtClean="0"/>
              <a:t>   </a:t>
            </a:r>
            <a:r>
              <a:rPr lang="en-US" dirty="0" err="1" smtClean="0"/>
              <a:t>Bupati</a:t>
            </a:r>
            <a:r>
              <a:rPr lang="en-US" dirty="0" smtClean="0"/>
              <a:t>/</a:t>
            </a:r>
            <a:r>
              <a:rPr lang="en-US" dirty="0" err="1" smtClean="0"/>
              <a:t>Walikota</a:t>
            </a:r>
            <a:r>
              <a:rPr lang="en-US" dirty="0" smtClean="0"/>
              <a:t> paling </a:t>
            </a:r>
            <a:r>
              <a:rPr lang="en-US" dirty="0" err="1" smtClean="0"/>
              <a:t>lambat</a:t>
            </a:r>
            <a:r>
              <a:rPr lang="en-US" dirty="0" smtClean="0"/>
              <a:t>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b="1" dirty="0" err="1" smtClean="0"/>
              <a:t>Juli</a:t>
            </a:r>
            <a:r>
              <a:rPr lang="en-US" b="1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endParaRPr lang="id-ID" dirty="0" smtClean="0"/>
          </a:p>
          <a:p>
            <a:pPr indent="-80963" eaLnBrk="1" hangingPunct="1">
              <a:defRPr/>
            </a:pPr>
            <a:r>
              <a:rPr lang="en-US" dirty="0" smtClean="0"/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Laporan</a:t>
            </a:r>
            <a:r>
              <a:rPr lang="en-US" i="1" dirty="0" smtClean="0">
                <a:solidFill>
                  <a:srgbClr val="0070C0"/>
                </a:solidFill>
              </a:rPr>
              <a:t>   Semester  </a:t>
            </a:r>
            <a:r>
              <a:rPr lang="en-US" i="1" dirty="0" err="1" smtClean="0">
                <a:solidFill>
                  <a:srgbClr val="0070C0"/>
                </a:solidFill>
              </a:rPr>
              <a:t>Kedua</a:t>
            </a:r>
            <a:r>
              <a:rPr lang="en-US" i="1" dirty="0" smtClean="0">
                <a:solidFill>
                  <a:srgbClr val="0070C0"/>
                </a:solidFill>
              </a:rPr>
              <a:t>/</a:t>
            </a:r>
            <a:r>
              <a:rPr lang="en-US" i="1" dirty="0" err="1" smtClean="0">
                <a:solidFill>
                  <a:srgbClr val="0070C0"/>
                </a:solidFill>
              </a:rPr>
              <a:t>Laporan</a:t>
            </a:r>
            <a:r>
              <a:rPr lang="en-US" i="1" dirty="0" smtClean="0">
                <a:solidFill>
                  <a:srgbClr val="0070C0"/>
                </a:solidFill>
              </a:rPr>
              <a:t>   </a:t>
            </a:r>
            <a:r>
              <a:rPr lang="en-US" dirty="0" err="1" smtClean="0"/>
              <a:t>Akhir</a:t>
            </a:r>
            <a:r>
              <a:rPr lang="en-US" dirty="0" smtClean="0"/>
              <a:t>  </a:t>
            </a:r>
            <a:r>
              <a:rPr lang="en-US" dirty="0" err="1" smtClean="0"/>
              <a:t>disampaiakan</a:t>
            </a:r>
            <a:r>
              <a:rPr lang="en-US" dirty="0" smtClean="0"/>
              <a:t>   </a:t>
            </a:r>
            <a:r>
              <a:rPr lang="en-US" dirty="0" err="1" smtClean="0"/>
              <a:t>oleh</a:t>
            </a:r>
            <a:r>
              <a:rPr lang="en-US" dirty="0" smtClean="0"/>
              <a:t>  </a:t>
            </a:r>
            <a:r>
              <a:rPr lang="en-US" dirty="0" err="1" smtClean="0"/>
              <a:t>Kepala</a:t>
            </a:r>
            <a:r>
              <a:rPr lang="en-US" dirty="0" smtClean="0"/>
              <a:t>  </a:t>
            </a:r>
            <a:r>
              <a:rPr lang="en-US" dirty="0" err="1" smtClean="0"/>
              <a:t>Desa</a:t>
            </a:r>
            <a:r>
              <a:rPr lang="en-US" dirty="0" smtClean="0"/>
              <a:t>   </a:t>
            </a:r>
            <a:r>
              <a:rPr lang="en-US" dirty="0" err="1" smtClean="0"/>
              <a:t>kepadaBupati</a:t>
            </a:r>
            <a:r>
              <a:rPr lang="en-US" dirty="0" smtClean="0"/>
              <a:t>/</a:t>
            </a:r>
            <a:r>
              <a:rPr lang="en-US" dirty="0" err="1" smtClean="0"/>
              <a:t>Walikota</a:t>
            </a:r>
            <a:r>
              <a:rPr lang="en-US" dirty="0" smtClean="0"/>
              <a:t> paling </a:t>
            </a:r>
            <a:r>
              <a:rPr lang="en-US" dirty="0" err="1" smtClean="0"/>
              <a:t>lambat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b="1" dirty="0" err="1" smtClean="0"/>
              <a:t>Januari</a:t>
            </a:r>
            <a:r>
              <a:rPr lang="en-US" b="1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.</a:t>
            </a:r>
            <a:endParaRPr lang="id-ID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id-ID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/>
              <a:t>	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yang </a:t>
            </a:r>
            <a:r>
              <a:rPr lang="en-US" dirty="0" err="1" smtClean="0"/>
              <a:t>disampaikan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smtClean="0"/>
              <a:t>1.   Form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Realisasi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APBDesa</a:t>
            </a:r>
            <a:r>
              <a:rPr lang="en-US" dirty="0" smtClean="0"/>
              <a:t> Semester I,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Semester I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smtClean="0"/>
              <a:t>2.   Form </a:t>
            </a:r>
            <a:r>
              <a:rPr lang="en-US" dirty="0" err="1" smtClean="0"/>
              <a:t>Realisasi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endParaRPr lang="id-ID" dirty="0" smtClean="0"/>
          </a:p>
          <a:p>
            <a:pPr eaLnBrk="1" hangingPunct="1">
              <a:defRPr/>
            </a:pPr>
            <a:r>
              <a:rPr lang="en-US" dirty="0" smtClean="0"/>
              <a:t> </a:t>
            </a:r>
            <a:endParaRPr lang="id-ID" dirty="0" smtClean="0"/>
          </a:p>
          <a:p>
            <a:pPr indent="-80963" eaLnBrk="1" hangingPunct="1">
              <a:defRPr/>
            </a:pPr>
            <a:endParaRPr lang="id-ID" dirty="0" smtClean="0"/>
          </a:p>
          <a:p>
            <a:pPr eaLnBrk="1" hangingPunct="1">
              <a:defRPr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72279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err="1" smtClean="0"/>
              <a:t>azas-azas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diwujudkan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.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2875" y="1600200"/>
          <a:ext cx="9001125" cy="4675189"/>
        </p:xfrm>
        <a:graphic>
          <a:graphicData uri="http://schemas.openxmlformats.org/drawingml/2006/table">
            <a:tbl>
              <a:tblPr/>
              <a:tblGrid>
                <a:gridCol w="1435100"/>
                <a:gridCol w="4279900"/>
                <a:gridCol w="3286125"/>
              </a:tblGrid>
              <a:tr h="685800">
                <a:tc>
                  <a:txBody>
                    <a:bodyPr/>
                    <a:lstStyle/>
                    <a:p>
                      <a:pPr marL="3587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Asas</a:t>
                      </a:r>
                      <a:endParaRPr kumimoji="0" lang="id-ID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873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Penerjemahannya dalam Pelaporan dan</a:t>
                      </a:r>
                      <a:endParaRPr kumimoji="0" lang="id-ID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187325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1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Pertanggungjawaban</a:t>
                      </a:r>
                      <a:endParaRPr kumimoji="0" lang="id-ID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4159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Yang dibutuhka….</a:t>
                      </a:r>
                      <a:endParaRPr kumimoji="0" lang="id-ID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71563"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6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Partisipasi</a:t>
                      </a:r>
                      <a:endParaRPr kumimoji="0" lang="id-ID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19000"/>
                        </a:lnSpc>
                        <a:spcBef>
                          <a:spcPts val="26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Membuka     ruang     bagi     masyarakat     untuk mencermati       laporan       pertanggungjawaban</a:t>
                      </a: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63500" marR="0" lvl="0" indent="0" algn="l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Pengelolaan Keuangan Desa</a:t>
                      </a: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63500" marR="0" lvl="0" indent="0" algn="l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6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Mengagendakan   penyampaian</a:t>
                      </a: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63500" marR="0" lvl="0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Laporan     pertanggungjawaban dalam Musyawarah Desa</a:t>
                      </a: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1296988"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Transparansi</a:t>
                      </a:r>
                      <a:endParaRPr kumimoji="0" lang="id-ID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Menginformasikan  secara  terbuka  Laporan</a:t>
                      </a: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realisasi/pelaksanaan APBDesa</a:t>
                      </a: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3500" marR="0" lvl="0" indent="0" algn="l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Menyampaikan       Laporan</a:t>
                      </a:r>
                      <a:r>
                        <a:rPr kumimoji="0" lang="id-ID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P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ertanggungjawaban          dalam           forum</a:t>
                      </a:r>
                      <a:r>
                        <a:rPr kumimoji="0" lang="id-ID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Musyawarah Desa</a:t>
                      </a: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28600" algn="just" defTabSz="914400" rtl="0" eaLnBrk="1" fontAlgn="base" latinLnBrk="0" hangingPunct="1">
                        <a:lnSpc>
                          <a:spcPct val="118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921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Pengelolaan  secara  efektif media/sarana penyampaian informasi</a:t>
                      </a: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92100" marR="0" lvl="0" indent="-228600" algn="just" defTabSz="914400" rtl="0" eaLnBrk="1" fontAlgn="base" latinLnBrk="0" hangingPunct="1">
                        <a:lnSpc>
                          <a:spcPct val="118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921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Aspirasi masyarakat agar LPj diagendakan	dalam</a:t>
                      </a:r>
                      <a:r>
                        <a:rPr kumimoji="0" lang="id-ID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Musyawarah Desa</a:t>
                      </a: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  <a:p>
                      <a:pPr marL="2921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92100" algn="l"/>
                        </a:tabLst>
                      </a:pP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1620838"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Akuntabel</a:t>
                      </a:r>
                      <a:endParaRPr kumimoji="0" lang="id-ID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Laporan Semester I dan Laporan akhir sesuai</a:t>
                      </a: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Form yang telah ditetapkan</a:t>
                      </a:r>
                      <a:r>
                        <a:rPr kumimoji="0" lang="id-ID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Isi/materi Laporan sesuai</a:t>
                      </a: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2860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921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Warga       yang       memiliki pengethuan terkait laporan pertanggungjawaban</a:t>
                      </a:r>
                      <a:endParaRPr kumimoji="0" lang="id-ID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4699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1342</Words>
  <Application>Microsoft Office PowerPoint</Application>
  <PresentationFormat>On-screen Show (4:3)</PresentationFormat>
  <Paragraphs>204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MATERI KE III</vt:lpstr>
      <vt:lpstr> </vt:lpstr>
      <vt:lpstr>Tugas, Tanggungjawab, dan Prosedur Penatausahaan </vt:lpstr>
      <vt:lpstr>Prosedur penatausahaan penerimaan </vt:lpstr>
      <vt:lpstr>b.   Prosedur Penerimaan melalui Bank </vt:lpstr>
      <vt:lpstr>BUKU ADMINISTRASI KEUANGAN DESA</vt:lpstr>
      <vt:lpstr>PELAPORAN DAN PERTANGGUNGJWABAN </vt:lpstr>
      <vt:lpstr>Tahap, dan Prosedur Penyampaian Laporan </vt:lpstr>
      <vt:lpstr>azas-azas Pengelolaan Keuangan Desa diwujudkan secara baik dan benar. </vt:lpstr>
      <vt:lpstr>BUKTI TRANSAKSI KEUANGAN </vt:lpstr>
      <vt:lpstr>PowerPoint Presentation</vt:lpstr>
      <vt:lpstr>PowerPoint Presentation</vt:lpstr>
      <vt:lpstr>PowerPoint Presentation</vt:lpstr>
      <vt:lpstr>Bagan Mekanisme Pelaporan</vt:lpstr>
      <vt:lpstr>Bagan Mekanisme Pertanggungjawaban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 KE III</dc:title>
  <dc:creator>Hartono</dc:creator>
  <cp:lastModifiedBy>Hartono</cp:lastModifiedBy>
  <cp:revision>1</cp:revision>
  <dcterms:created xsi:type="dcterms:W3CDTF">2020-04-02T13:46:50Z</dcterms:created>
  <dcterms:modified xsi:type="dcterms:W3CDTF">2020-04-02T13:47:59Z</dcterms:modified>
</cp:coreProperties>
</file>