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01F4F53-20F7-49A2-8942-C193CE05B9BD}" type="datetimeFigureOut">
              <a:rPr lang="id-ID" smtClean="0"/>
              <a:t>20/12/2018</a:t>
            </a:fld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7570294-82F7-4A73-AAFB-C3501E3282B2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id-ID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F4F53-20F7-49A2-8942-C193CE05B9BD}" type="datetimeFigureOut">
              <a:rPr lang="id-ID" smtClean="0"/>
              <a:t>20/12/2018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0294-82F7-4A73-AAFB-C3501E3282B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F4F53-20F7-49A2-8942-C193CE05B9BD}" type="datetimeFigureOut">
              <a:rPr lang="id-ID" smtClean="0"/>
              <a:t>20/12/2018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7570294-82F7-4A73-AAFB-C3501E3282B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F4F53-20F7-49A2-8942-C193CE05B9BD}" type="datetimeFigureOut">
              <a:rPr lang="id-ID" smtClean="0"/>
              <a:t>20/12/2018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0294-82F7-4A73-AAFB-C3501E3282B2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01F4F53-20F7-49A2-8942-C193CE05B9BD}" type="datetimeFigureOut">
              <a:rPr lang="id-ID" smtClean="0"/>
              <a:t>20/12/2018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7570294-82F7-4A73-AAFB-C3501E3282B2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F4F53-20F7-49A2-8942-C193CE05B9BD}" type="datetimeFigureOut">
              <a:rPr lang="id-ID" smtClean="0"/>
              <a:t>20/12/2018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0294-82F7-4A73-AAFB-C3501E3282B2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F4F53-20F7-49A2-8942-C193CE05B9BD}" type="datetimeFigureOut">
              <a:rPr lang="id-ID" smtClean="0"/>
              <a:t>20/12/2018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0294-82F7-4A73-AAFB-C3501E3282B2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F4F53-20F7-49A2-8942-C193CE05B9BD}" type="datetimeFigureOut">
              <a:rPr lang="id-ID" smtClean="0"/>
              <a:t>20/12/2018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0294-82F7-4A73-AAFB-C3501E3282B2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F4F53-20F7-49A2-8942-C193CE05B9BD}" type="datetimeFigureOut">
              <a:rPr lang="id-ID" smtClean="0"/>
              <a:t>20/12/2018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0294-82F7-4A73-AAFB-C3501E3282B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F4F53-20F7-49A2-8942-C193CE05B9BD}" type="datetimeFigureOut">
              <a:rPr lang="id-ID" smtClean="0"/>
              <a:t>20/12/2018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7570294-82F7-4A73-AAFB-C3501E3282B2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F4F53-20F7-49A2-8942-C193CE05B9BD}" type="datetimeFigureOut">
              <a:rPr lang="id-ID" smtClean="0"/>
              <a:t>20/12/2018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0294-82F7-4A73-AAFB-C3501E3282B2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201F4F53-20F7-49A2-8942-C193CE05B9BD}" type="datetimeFigureOut">
              <a:rPr lang="id-ID" smtClean="0"/>
              <a:t>20/12/2018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17570294-82F7-4A73-AAFB-C3501E3282B2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New politics: Arah Studi Politik di Indonesia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3381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4525963"/>
          </a:xfrm>
        </p:spPr>
        <p:txBody>
          <a:bodyPr>
            <a:normAutofit/>
          </a:bodyPr>
          <a:lstStyle/>
          <a:p>
            <a:r>
              <a:rPr lang="id-ID" sz="2800" dirty="0" smtClean="0"/>
              <a:t>Perkembangan Ilmu Politik di Indonesia sangat dipengaruhi lingkungan politiknya</a:t>
            </a:r>
          </a:p>
          <a:p>
            <a:r>
              <a:rPr lang="id-ID" sz="2800" dirty="0" smtClean="0"/>
              <a:t>Paska Reformasi 1998, Ilmu Politik di Indonesia berkembang sangat pesat.</a:t>
            </a:r>
          </a:p>
          <a:p>
            <a:r>
              <a:rPr lang="id-ID" sz="2800" dirty="0"/>
              <a:t>T</a:t>
            </a:r>
            <a:r>
              <a:rPr lang="id-ID" sz="2800" dirty="0" smtClean="0"/>
              <a:t>erjadi transisi Demokrasi di Indonesia ditandai dengan</a:t>
            </a:r>
            <a:r>
              <a:rPr lang="id-ID" dirty="0" smtClean="0"/>
              <a:t>: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KONTEKS PERKEMBANGAN`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9529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id-ID" sz="2800" dirty="0" smtClean="0"/>
              <a:t>Kepala negara &amp; kepala daerah dipilih langsung</a:t>
            </a:r>
          </a:p>
          <a:p>
            <a:pPr marL="0" indent="0">
              <a:buNone/>
            </a:pPr>
            <a:r>
              <a:rPr lang="id-ID" sz="2800" dirty="0" smtClean="0"/>
              <a:t>-   Sistem presidensial dengan multipartai        </a:t>
            </a:r>
          </a:p>
          <a:p>
            <a:pPr marL="0" indent="0">
              <a:buNone/>
            </a:pPr>
            <a:r>
              <a:rPr lang="id-ID" sz="2800" dirty="0" smtClean="0"/>
              <a:t>-   Lembaga perwakilan dua kamar (DPR&amp; DPD)</a:t>
            </a:r>
          </a:p>
          <a:p>
            <a:pPr marL="0" indent="0">
              <a:buNone/>
            </a:pPr>
            <a:r>
              <a:rPr lang="id-ID" sz="2800" dirty="0" smtClean="0"/>
              <a:t>-   Lembaga peradilan yg diawasi oleh KY</a:t>
            </a:r>
          </a:p>
          <a:p>
            <a:pPr marL="0" indent="0">
              <a:buNone/>
            </a:pPr>
            <a:r>
              <a:rPr lang="id-ID" sz="2800" dirty="0" smtClean="0"/>
              <a:t>-   Munculnya komisi-komisi negara</a:t>
            </a:r>
          </a:p>
          <a:p>
            <a:pPr marL="0" indent="0">
              <a:buNone/>
            </a:pPr>
            <a:r>
              <a:rPr lang="id-ID" sz="2800" dirty="0" smtClean="0"/>
              <a:t>Dampak: Berkembangnya studi kelembagaan yang cenderung formal, prosedural seperti studi konstitusi, studi elektoral, dll.</a:t>
            </a:r>
            <a:endParaRPr lang="id-ID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583488" cy="1054394"/>
          </a:xfrm>
        </p:spPr>
        <p:txBody>
          <a:bodyPr anchor="t">
            <a:normAutofit fontScale="90000"/>
          </a:bodyPr>
          <a:lstStyle/>
          <a:p>
            <a:pPr algn="l"/>
            <a:r>
              <a:rPr lang="id-ID" sz="3100" smtClean="0"/>
              <a:t>1.PerubahanKelembagaan/Ketatanegaraan di </a:t>
            </a:r>
            <a:r>
              <a:rPr lang="id-ID" sz="3100" dirty="0" smtClean="0"/>
              <a:t>Indonesia  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1036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d-ID" sz="2800" dirty="0" smtClean="0"/>
              <a:t>Desentralisasi sebagai buah Reformasi menghasilkan tata relasi kuasa baru antara pusat dan daerah</a:t>
            </a:r>
          </a:p>
          <a:p>
            <a:r>
              <a:rPr lang="id-ID" sz="2800" dirty="0" smtClean="0"/>
              <a:t>Dampaknya: Studi tentang politik lokal berkembang pesat dengan ragam perspektif dan narasi.</a:t>
            </a:r>
          </a:p>
          <a:p>
            <a:pPr marL="0" indent="0">
              <a:buNone/>
            </a:pPr>
            <a:r>
              <a:rPr lang="id-ID" sz="2800" dirty="0" smtClean="0">
                <a:sym typeface="Wingdings" pitchFamily="2" charset="2"/>
              </a:rPr>
              <a:t>Narasi Positif: Otonomi Daerah mendorong demokrasi dan kesejahteraan di tingkat lokal, munculnya inovasi daerah (layanan publik, kepemimpinan, dll).</a:t>
            </a:r>
          </a:p>
          <a:p>
            <a:pPr marL="0" indent="0">
              <a:buNone/>
            </a:pPr>
            <a:r>
              <a:rPr lang="id-ID" sz="2800" dirty="0" smtClean="0">
                <a:sym typeface="Wingdings" pitchFamily="2" charset="2"/>
              </a:rPr>
              <a:t>Narasi Negatif: Otonomi gagal karena Elit </a:t>
            </a:r>
            <a:r>
              <a:rPr lang="id-ID" sz="2800" dirty="0" smtClean="0">
                <a:sym typeface="Wingdings" pitchFamily="2" charset="2"/>
              </a:rPr>
              <a:t>Capture (pembajakan oleh elit) </a:t>
            </a:r>
            <a:r>
              <a:rPr lang="id-ID" sz="2800" dirty="0" smtClean="0">
                <a:sym typeface="Wingdings" pitchFamily="2" charset="2"/>
              </a:rPr>
              <a:t>ditandai dengan maraknya korupsi yang menyebar di daerah  </a:t>
            </a:r>
            <a:endParaRPr lang="id-ID" sz="2800" dirty="0" smtClean="0"/>
          </a:p>
          <a:p>
            <a:pPr marL="0" indent="0">
              <a:buNone/>
            </a:pPr>
            <a:endParaRPr lang="id-ID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sz="3200" dirty="0" smtClean="0"/>
              <a:t>2. Reformulasi Hubungan Pusat &amp; Daerah: Desentralisasi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94214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id-ID" sz="2800" dirty="0" smtClean="0"/>
              <a:t>-Kebebasan pers, kebebasan berorganisasi &amp; berpendapat</a:t>
            </a:r>
            <a:r>
              <a:rPr lang="id-ID" sz="2800" dirty="0" smtClean="0">
                <a:sym typeface="Wingdings" pitchFamily="2" charset="2"/>
              </a:rPr>
              <a:t>Studi Media &amp; Komunikasi Politik, dikaitkan dengan Politik elektoral</a:t>
            </a:r>
          </a:p>
          <a:p>
            <a:pPr>
              <a:buFontTx/>
              <a:buChar char="-"/>
            </a:pPr>
            <a:r>
              <a:rPr lang="id-ID" sz="2800" dirty="0" smtClean="0">
                <a:sym typeface="Wingdings" pitchFamily="2" charset="2"/>
              </a:rPr>
              <a:t>Gerakan hak-hak wargaStudi tentang HAM, Konflik dan Demokrasi</a:t>
            </a:r>
          </a:p>
          <a:p>
            <a:pPr marL="45720" indent="0">
              <a:buNone/>
            </a:pPr>
            <a:r>
              <a:rPr lang="id-ID" sz="2800" dirty="0" smtClean="0">
                <a:sym typeface="Wingdings" pitchFamily="2" charset="2"/>
              </a:rPr>
              <a:t>- Gerakan KewargaanStudi tentang politik sub altern (masyarakat adat, kelompok marginal,dll), gerakan keadilan gender, gerakan keadilan sumberdaya. </a:t>
            </a:r>
            <a:endParaRPr lang="id-ID" sz="2800" dirty="0" smtClean="0"/>
          </a:p>
          <a:p>
            <a:endParaRPr lang="id-ID" dirty="0" smtClean="0"/>
          </a:p>
          <a:p>
            <a:pPr marL="45720" indent="0">
              <a:buNone/>
            </a:pP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3. Menguatnya Gerakan Hak-hak Warga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101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d-ID" sz="2800" dirty="0" smtClean="0"/>
              <a:t>Ilmu Politik semakin banyak melakukan pengayaan perspektif melalui dialog dengan disiplin pengetahuan lainnya: ekonomi, sosiologi, psikologi, anthropologi, geografi, hukum, dll.</a:t>
            </a:r>
          </a:p>
          <a:p>
            <a:r>
              <a:rPr lang="en-US" sz="2800" b="1" dirty="0" err="1">
                <a:latin typeface="Calibri Light" panose="020F0302020204030204" pitchFamily="34" charset="0"/>
              </a:rPr>
              <a:t>Politik</a:t>
            </a:r>
            <a:r>
              <a:rPr lang="en-US" sz="2800" b="1" dirty="0">
                <a:latin typeface="Calibri Light" panose="020F0302020204030204" pitchFamily="34" charset="0"/>
              </a:rPr>
              <a:t>  </a:t>
            </a:r>
            <a:r>
              <a:rPr lang="id-ID" sz="2800" b="1" dirty="0">
                <a:latin typeface="Calibri Light" panose="020F0302020204030204" pitchFamily="34" charset="0"/>
              </a:rPr>
              <a:t>dipahami sebagai  </a:t>
            </a:r>
            <a:r>
              <a:rPr lang="en-US" sz="2800" b="1" dirty="0">
                <a:latin typeface="Calibri Light" panose="020F0302020204030204" pitchFamily="34" charset="0"/>
              </a:rPr>
              <a:t>proses </a:t>
            </a:r>
            <a:r>
              <a:rPr lang="en-US" sz="2800" b="1" dirty="0" err="1">
                <a:latin typeface="Calibri Light" panose="020F0302020204030204" pitchFamily="34" charset="0"/>
              </a:rPr>
              <a:t>pengambilan</a:t>
            </a:r>
            <a:r>
              <a:rPr lang="en-US" sz="2800" b="1" dirty="0">
                <a:latin typeface="Calibri Light" panose="020F0302020204030204" pitchFamily="34" charset="0"/>
              </a:rPr>
              <a:t> </a:t>
            </a:r>
            <a:r>
              <a:rPr lang="en-US" sz="2800" b="1" dirty="0" err="1">
                <a:latin typeface="Calibri Light" panose="020F0302020204030204" pitchFamily="34" charset="0"/>
              </a:rPr>
              <a:t>keputusan</a:t>
            </a:r>
            <a:r>
              <a:rPr lang="en-US" sz="2800" b="1" dirty="0">
                <a:latin typeface="Calibri Light" panose="020F0302020204030204" pitchFamily="34" charset="0"/>
              </a:rPr>
              <a:t>  di </a:t>
            </a:r>
            <a:r>
              <a:rPr lang="en-US" sz="2800" b="1" dirty="0" err="1">
                <a:latin typeface="Calibri Light" panose="020F0302020204030204" pitchFamily="34" charset="0"/>
              </a:rPr>
              <a:t>mana</a:t>
            </a:r>
            <a:r>
              <a:rPr lang="en-US" sz="2800" b="1" dirty="0">
                <a:latin typeface="Calibri Light" panose="020F0302020204030204" pitchFamily="34" charset="0"/>
              </a:rPr>
              <a:t> </a:t>
            </a:r>
            <a:r>
              <a:rPr lang="en-US" sz="2800" b="1" dirty="0" err="1">
                <a:latin typeface="Calibri Light" panose="020F0302020204030204" pitchFamily="34" charset="0"/>
              </a:rPr>
              <a:t>saja</a:t>
            </a:r>
            <a:r>
              <a:rPr lang="en-US" sz="2800" b="1" dirty="0">
                <a:latin typeface="Calibri Light" panose="020F0302020204030204" pitchFamily="34" charset="0"/>
              </a:rPr>
              <a:t> &amp; </a:t>
            </a:r>
            <a:r>
              <a:rPr lang="id-ID" sz="2800" b="1" dirty="0">
                <a:latin typeface="Calibri Light" panose="020F0302020204030204" pitchFamily="34" charset="0"/>
              </a:rPr>
              <a:t>kapan saja.</a:t>
            </a:r>
            <a:endParaRPr lang="en-US" sz="2800" b="1" dirty="0">
              <a:latin typeface="Calibri Light" panose="020F0302020204030204" pitchFamily="34" charset="0"/>
            </a:endParaRPr>
          </a:p>
          <a:p>
            <a:r>
              <a:rPr lang="en-US" sz="2800" b="1" dirty="0" err="1" smtClean="0">
                <a:latin typeface="Calibri Light" panose="020F0302020204030204" pitchFamily="34" charset="0"/>
              </a:rPr>
              <a:t>Politik</a:t>
            </a:r>
            <a:r>
              <a:rPr lang="en-US" sz="2800" b="1" dirty="0" smtClean="0">
                <a:latin typeface="Calibri Light" panose="020F0302020204030204" pitchFamily="34" charset="0"/>
              </a:rPr>
              <a:t> </a:t>
            </a:r>
            <a:r>
              <a:rPr lang="en-US" sz="2800" b="1" dirty="0" err="1">
                <a:latin typeface="Calibri Light" panose="020F0302020204030204" pitchFamily="34" charset="0"/>
              </a:rPr>
              <a:t>berlangsung</a:t>
            </a:r>
            <a:r>
              <a:rPr lang="en-US" sz="2800" b="1" dirty="0">
                <a:latin typeface="Calibri Light" panose="020F0302020204030204" pitchFamily="34" charset="0"/>
              </a:rPr>
              <a:t> </a:t>
            </a:r>
            <a:r>
              <a:rPr lang="en-US" sz="2800" b="1" dirty="0" err="1">
                <a:latin typeface="Calibri Light" panose="020F0302020204030204" pitchFamily="34" charset="0"/>
              </a:rPr>
              <a:t>dalam</a:t>
            </a:r>
            <a:r>
              <a:rPr lang="en-US" sz="2800" b="1" dirty="0">
                <a:latin typeface="Calibri Light" panose="020F0302020204030204" pitchFamily="34" charset="0"/>
              </a:rPr>
              <a:t> </a:t>
            </a:r>
            <a:r>
              <a:rPr lang="en-US" sz="2800" b="1" dirty="0" err="1">
                <a:latin typeface="Calibri Light" panose="020F0302020204030204" pitchFamily="34" charset="0"/>
              </a:rPr>
              <a:t>kehidupan</a:t>
            </a:r>
            <a:r>
              <a:rPr lang="en-US" sz="2800" b="1" dirty="0">
                <a:latin typeface="Calibri Light" panose="020F0302020204030204" pitchFamily="34" charset="0"/>
              </a:rPr>
              <a:t> </a:t>
            </a:r>
            <a:r>
              <a:rPr lang="en-US" sz="2800" b="1" dirty="0" err="1">
                <a:latin typeface="Calibri Light" panose="020F0302020204030204" pitchFamily="34" charset="0"/>
              </a:rPr>
              <a:t>sehari-hari</a:t>
            </a:r>
            <a:r>
              <a:rPr lang="en-US" sz="2800" b="1" dirty="0">
                <a:latin typeface="Calibri Light" panose="020F0302020204030204" pitchFamily="34" charset="0"/>
              </a:rPr>
              <a:t> </a:t>
            </a:r>
            <a:r>
              <a:rPr lang="en-US" sz="2800" b="1" dirty="0" err="1">
                <a:latin typeface="Calibri Light" panose="020F0302020204030204" pitchFamily="34" charset="0"/>
              </a:rPr>
              <a:t>dan</a:t>
            </a:r>
            <a:r>
              <a:rPr lang="en-US" sz="2800" b="1" dirty="0">
                <a:latin typeface="Calibri Light" panose="020F0302020204030204" pitchFamily="34" charset="0"/>
              </a:rPr>
              <a:t> </a:t>
            </a:r>
            <a:r>
              <a:rPr lang="en-US" sz="2800" b="1" dirty="0" err="1">
                <a:latin typeface="Calibri Light" panose="020F0302020204030204" pitchFamily="34" charset="0"/>
              </a:rPr>
              <a:t>juga</a:t>
            </a:r>
            <a:r>
              <a:rPr lang="en-US" sz="2800" b="1" dirty="0">
                <a:latin typeface="Calibri Light" panose="020F0302020204030204" pitchFamily="34" charset="0"/>
              </a:rPr>
              <a:t> </a:t>
            </a:r>
            <a:r>
              <a:rPr lang="en-US" sz="2800" b="1" dirty="0" err="1">
                <a:latin typeface="Calibri Light" panose="020F0302020204030204" pitchFamily="34" charset="0"/>
              </a:rPr>
              <a:t>berlangsung</a:t>
            </a:r>
            <a:r>
              <a:rPr lang="en-US" sz="2800" b="1" dirty="0">
                <a:latin typeface="Calibri Light" panose="020F0302020204030204" pitchFamily="34" charset="0"/>
              </a:rPr>
              <a:t> </a:t>
            </a:r>
            <a:r>
              <a:rPr lang="en-US" sz="2800" b="1" dirty="0" err="1">
                <a:latin typeface="Calibri Light" panose="020F0302020204030204" pitchFamily="34" charset="0"/>
              </a:rPr>
              <a:t>dalam</a:t>
            </a:r>
            <a:r>
              <a:rPr lang="en-US" sz="2800" b="1" dirty="0">
                <a:latin typeface="Calibri Light" panose="020F0302020204030204" pitchFamily="34" charset="0"/>
              </a:rPr>
              <a:t> </a:t>
            </a:r>
            <a:r>
              <a:rPr lang="en-US" sz="2800" b="1" dirty="0" err="1">
                <a:latin typeface="Calibri Light" panose="020F0302020204030204" pitchFamily="34" charset="0"/>
              </a:rPr>
              <a:t>ruang</a:t>
            </a:r>
            <a:r>
              <a:rPr lang="en-US" sz="2800" b="1" dirty="0">
                <a:latin typeface="Calibri Light" panose="020F0302020204030204" pitchFamily="34" charset="0"/>
              </a:rPr>
              <a:t>  </a:t>
            </a:r>
            <a:r>
              <a:rPr lang="en-US" sz="2800" b="1" dirty="0" err="1">
                <a:latin typeface="Calibri Light" panose="020F0302020204030204" pitchFamily="34" charset="0"/>
              </a:rPr>
              <a:t>pribadi</a:t>
            </a:r>
            <a:endParaRPr lang="en-US" sz="2800" b="1" dirty="0">
              <a:latin typeface="Calibri Light" panose="020F0302020204030204" pitchFamily="34" charset="0"/>
            </a:endParaRPr>
          </a:p>
          <a:p>
            <a:r>
              <a:rPr lang="id-ID" sz="2800" dirty="0" smtClean="0"/>
              <a:t> </a:t>
            </a:r>
            <a:r>
              <a:rPr lang="en-US" sz="2800" b="1" dirty="0" err="1">
                <a:latin typeface="Calibri Light" panose="020F0302020204030204" pitchFamily="34" charset="0"/>
              </a:rPr>
              <a:t>Politik</a:t>
            </a:r>
            <a:r>
              <a:rPr lang="en-US" sz="2800" b="1" dirty="0">
                <a:latin typeface="Calibri Light" panose="020F0302020204030204" pitchFamily="34" charset="0"/>
              </a:rPr>
              <a:t>  formal  </a:t>
            </a:r>
            <a:r>
              <a:rPr lang="en-US" sz="2800" b="1" dirty="0" err="1">
                <a:latin typeface="Calibri Light" panose="020F0302020204030204" pitchFamily="34" charset="0"/>
              </a:rPr>
              <a:t>dan</a:t>
            </a:r>
            <a:r>
              <a:rPr lang="en-US" sz="2800" b="1" dirty="0">
                <a:latin typeface="Calibri Light" panose="020F0302020204030204" pitchFamily="34" charset="0"/>
              </a:rPr>
              <a:t> informal </a:t>
            </a:r>
            <a:r>
              <a:rPr lang="en-US" sz="2800" b="1" dirty="0" err="1">
                <a:latin typeface="Calibri Light" panose="020F0302020204030204" pitchFamily="34" charset="0"/>
              </a:rPr>
              <a:t>selalu</a:t>
            </a:r>
            <a:r>
              <a:rPr lang="en-US" sz="2800" b="1" dirty="0">
                <a:latin typeface="Calibri Light" panose="020F0302020204030204" pitchFamily="34" charset="0"/>
              </a:rPr>
              <a:t> </a:t>
            </a:r>
            <a:r>
              <a:rPr lang="en-US" sz="2800" b="1" dirty="0" err="1">
                <a:latin typeface="Calibri Light" panose="020F0302020204030204" pitchFamily="34" charset="0"/>
              </a:rPr>
              <a:t>terkait</a:t>
            </a:r>
            <a:endParaRPr lang="en-US" sz="2800" b="1" dirty="0">
              <a:latin typeface="Calibri Light" panose="020F0302020204030204" pitchFamily="34" charset="0"/>
            </a:endParaRPr>
          </a:p>
          <a:p>
            <a:pPr marL="45720" indent="0">
              <a:buNone/>
            </a:pPr>
            <a:endParaRPr lang="id-ID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SIMPULAN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2827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171</TotalTime>
  <Words>298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Grid</vt:lpstr>
      <vt:lpstr>New politics: Arah Studi Politik di Indonesia</vt:lpstr>
      <vt:lpstr>KONTEKS PERKEMBANGAN`</vt:lpstr>
      <vt:lpstr>1.PerubahanKelembagaan/Ketatanegaraan di Indonesia   </vt:lpstr>
      <vt:lpstr>2. Reformulasi Hubungan Pusat &amp; Daerah: Desentralisasi</vt:lpstr>
      <vt:lpstr>3. Menguatnya Gerakan Hak-hak Warga </vt:lpstr>
      <vt:lpstr>SIMPULAN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politics: Arah Studi Politik di Indonesia</dc:title>
  <dc:creator>user</dc:creator>
  <cp:lastModifiedBy>user</cp:lastModifiedBy>
  <cp:revision>11</cp:revision>
  <dcterms:created xsi:type="dcterms:W3CDTF">2018-12-17T02:12:21Z</dcterms:created>
  <dcterms:modified xsi:type="dcterms:W3CDTF">2018-12-20T04:02:45Z</dcterms:modified>
</cp:coreProperties>
</file>