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317" r:id="rId2"/>
    <p:sldId id="256" r:id="rId3"/>
    <p:sldId id="320" r:id="rId4"/>
    <p:sldId id="318" r:id="rId5"/>
    <p:sldId id="257" r:id="rId6"/>
    <p:sldId id="258" r:id="rId7"/>
    <p:sldId id="321" r:id="rId8"/>
    <p:sldId id="259" r:id="rId9"/>
    <p:sldId id="322" r:id="rId10"/>
    <p:sldId id="260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10"/>
    <p:restoredTop sz="94752"/>
  </p:normalViewPr>
  <p:slideViewPr>
    <p:cSldViewPr snapToGrid="0" snapToObjects="1">
      <p:cViewPr varScale="1">
        <p:scale>
          <a:sx n="56" d="100"/>
          <a:sy n="56" d="100"/>
        </p:scale>
        <p:origin x="184" y="1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1BAAC-2917-BF4E-941F-8D19392E3AF3}" type="datetimeFigureOut">
              <a:rPr lang="id-ID" smtClean="0"/>
              <a:t>08/01/21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91519D-49D8-DB40-AFD4-B6CD285AFFFE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70272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charset="0"/>
                <a:ea typeface="ＭＳ Ｐゴシック" charset="0"/>
              </a:defRPr>
            </a:lvl9pPr>
          </a:lstStyle>
          <a:p>
            <a:fld id="{EA0D35BF-4C55-804B-990D-B1D9346AE573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326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2DC3-0D98-7240-9D1A-574A11878535}" type="datetimeFigureOut">
              <a:rPr lang="id-ID" smtClean="0"/>
              <a:t>08/01/21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449E-2E79-004C-93A3-2B16CBBCE0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68037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2DC3-0D98-7240-9D1A-574A11878535}" type="datetimeFigureOut">
              <a:rPr lang="id-ID" smtClean="0"/>
              <a:t>08/01/21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449E-2E79-004C-93A3-2B16CBBCE0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24126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2DC3-0D98-7240-9D1A-574A11878535}" type="datetimeFigureOut">
              <a:rPr lang="id-ID" smtClean="0"/>
              <a:t>08/01/21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449E-2E79-004C-93A3-2B16CBBCE0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91296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2DC3-0D98-7240-9D1A-574A11878535}" type="datetimeFigureOut">
              <a:rPr lang="id-ID" smtClean="0"/>
              <a:t>08/01/21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449E-2E79-004C-93A3-2B16CBBCE0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68512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2DC3-0D98-7240-9D1A-574A11878535}" type="datetimeFigureOut">
              <a:rPr lang="id-ID" smtClean="0"/>
              <a:t>08/01/21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449E-2E79-004C-93A3-2B16CBBCE0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26529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2DC3-0D98-7240-9D1A-574A11878535}" type="datetimeFigureOut">
              <a:rPr lang="id-ID" smtClean="0"/>
              <a:t>08/01/21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449E-2E79-004C-93A3-2B16CBBCE0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71613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2DC3-0D98-7240-9D1A-574A11878535}" type="datetimeFigureOut">
              <a:rPr lang="id-ID" smtClean="0"/>
              <a:t>08/01/21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449E-2E79-004C-93A3-2B16CBBCE0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07086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2DC3-0D98-7240-9D1A-574A11878535}" type="datetimeFigureOut">
              <a:rPr lang="id-ID" smtClean="0"/>
              <a:t>08/01/21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449E-2E79-004C-93A3-2B16CBBCE0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14254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2DC3-0D98-7240-9D1A-574A11878535}" type="datetimeFigureOut">
              <a:rPr lang="id-ID" smtClean="0"/>
              <a:t>08/01/21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449E-2E79-004C-93A3-2B16CBBCE0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61466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2DC3-0D98-7240-9D1A-574A11878535}" type="datetimeFigureOut">
              <a:rPr lang="id-ID" smtClean="0"/>
              <a:t>08/01/21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449E-2E79-004C-93A3-2B16CBBCE0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39244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A2DC3-0D98-7240-9D1A-574A11878535}" type="datetimeFigureOut">
              <a:rPr lang="id-ID" smtClean="0"/>
              <a:t>08/01/21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B449E-2E79-004C-93A3-2B16CBBCE0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21533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A2DC3-0D98-7240-9D1A-574A11878535}" type="datetimeFigureOut">
              <a:rPr lang="id-ID" smtClean="0"/>
              <a:t>08/01/21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B449E-2E79-004C-93A3-2B16CBBCE026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93470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8913" name="Rectangle 3"/>
          <p:cNvSpPr>
            <a:spLocks noGrp="1" noChangeArrowheads="1"/>
          </p:cNvSpPr>
          <p:nvPr>
            <p:ph sz="half" idx="4294967295"/>
          </p:nvPr>
        </p:nvSpPr>
        <p:spPr>
          <a:xfrm>
            <a:off x="1600801" y="556439"/>
            <a:ext cx="6475599" cy="407614"/>
          </a:xfrm>
        </p:spPr>
        <p:txBody>
          <a:bodyPr/>
          <a:lstStyle/>
          <a:p>
            <a:pPr algn="r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1765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PROGRAM STUDI ILMU PEMERINTAHAN STPMD </a:t>
            </a:r>
            <a:r>
              <a:rPr lang="ja-JP" altLang="en-US" sz="1765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1765" b="1" dirty="0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APMD</a:t>
            </a:r>
            <a:r>
              <a:rPr lang="ja-JP" altLang="en-US" sz="1765" b="1">
                <a:solidFill>
                  <a:srgbClr val="98182D"/>
                </a:solidFill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 sz="1765" b="1" dirty="0">
              <a:solidFill>
                <a:srgbClr val="98182D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4" name="AutoShape 2"/>
          <p:cNvSpPr>
            <a:spLocks noGrp="1" noChangeArrowheads="1"/>
          </p:cNvSpPr>
          <p:nvPr>
            <p:ph type="title" idx="4294967295"/>
          </p:nvPr>
        </p:nvSpPr>
        <p:spPr>
          <a:xfrm>
            <a:off x="1648512" y="1049240"/>
            <a:ext cx="6290702" cy="1050551"/>
          </a:xfrm>
        </p:spPr>
        <p:txBody>
          <a:bodyPr/>
          <a:lstStyle/>
          <a:p>
            <a:pPr algn="ctr" eaLnBrk="1" hangingPunct="1"/>
            <a:r>
              <a:rPr lang="en-US" sz="2471" dirty="0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  <a:t>MATA KULIAH </a:t>
            </a:r>
            <a:br>
              <a:rPr lang="en-US" sz="2471" dirty="0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471" dirty="0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  <a:t>TATA KELOLA DESA II (2 </a:t>
            </a:r>
            <a:r>
              <a:rPr lang="en-US" sz="2471" dirty="0" err="1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  <a:t>sks</a:t>
            </a:r>
            <a:r>
              <a:rPr lang="en-US" sz="2471" dirty="0">
                <a:solidFill>
                  <a:srgbClr val="0000CC"/>
                </a:solidFill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DB7658-7016-8044-A5A0-1C50F295936D}"/>
              </a:ext>
            </a:extLst>
          </p:cNvPr>
          <p:cNvSpPr txBox="1"/>
          <p:nvPr/>
        </p:nvSpPr>
        <p:spPr>
          <a:xfrm>
            <a:off x="1648512" y="2873607"/>
            <a:ext cx="69207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charset="0"/>
                <a:ea typeface="ＭＳ Ｐゴシック" charset="0"/>
                <a:cs typeface="Comic Sans MS" charset="0"/>
              </a:rPr>
              <a:t>LAPORAN KEPALA DESA</a:t>
            </a:r>
            <a:endParaRPr lang="en-US" sz="4400" dirty="0">
              <a:solidFill>
                <a:srgbClr val="002060"/>
              </a:solidFill>
              <a:latin typeface="Chalkboard SE" panose="03050602040202020205" pitchFamily="66" charset="7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93E909-D831-AB4F-954C-806618CED48C}"/>
              </a:ext>
            </a:extLst>
          </p:cNvPr>
          <p:cNvSpPr txBox="1"/>
          <p:nvPr/>
        </p:nvSpPr>
        <p:spPr>
          <a:xfrm>
            <a:off x="2979701" y="5789152"/>
            <a:ext cx="4656098" cy="3639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65" dirty="0" err="1"/>
              <a:t>Dosen</a:t>
            </a:r>
            <a:r>
              <a:rPr lang="en-US" sz="1765" dirty="0"/>
              <a:t> </a:t>
            </a:r>
            <a:r>
              <a:rPr lang="en-US" sz="1765" dirty="0" err="1"/>
              <a:t>Pengampu</a:t>
            </a:r>
            <a:r>
              <a:rPr lang="en-US" sz="1765" dirty="0"/>
              <a:t>: Drs. </a:t>
            </a:r>
            <a:r>
              <a:rPr lang="en-US" sz="1765" dirty="0" err="1"/>
              <a:t>Hastowiyono</a:t>
            </a:r>
            <a:r>
              <a:rPr lang="en-US" sz="1765" dirty="0"/>
              <a:t>, M.S</a:t>
            </a:r>
          </a:p>
        </p:txBody>
      </p:sp>
    </p:spTree>
    <p:extLst>
      <p:ext uri="{BB962C8B-B14F-4D97-AF65-F5344CB8AC3E}">
        <p14:creationId xmlns:p14="http://schemas.microsoft.com/office/powerpoint/2010/main" val="38748208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8DA40-5482-CD4A-9E91-262A32774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err="1">
                <a:latin typeface="Malayalam MN" pitchFamily="2" charset="0"/>
                <a:cs typeface="Malayalam MN" pitchFamily="2" charset="0"/>
              </a:rPr>
              <a:t>IPPDesa</a:t>
            </a:r>
            <a:r>
              <a:rPr lang="id-ID" dirty="0">
                <a:latin typeface="Malayalam MN" pitchFamily="2" charset="0"/>
                <a:cs typeface="Malayalam MN" pitchFamily="2" charset="0"/>
              </a:rPr>
              <a:t> Akhir Tahun Anggaran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CEEF51-A742-A44A-A4DF-EF578317C8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825625"/>
            <a:ext cx="9212580" cy="466724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id-ID" dirty="0" err="1">
                <a:solidFill>
                  <a:srgbClr val="FF0000"/>
                </a:solidFill>
              </a:rPr>
              <a:t>IPPDesa</a:t>
            </a:r>
            <a:r>
              <a:rPr lang="id-ID" dirty="0"/>
              <a:t> dibuat secara tertulis dan disampaikan kepada </a:t>
            </a:r>
            <a:r>
              <a:rPr lang="id-ID" dirty="0">
                <a:solidFill>
                  <a:srgbClr val="FF0000"/>
                </a:solidFill>
              </a:rPr>
              <a:t>masyarakat</a:t>
            </a:r>
            <a:r>
              <a:rPr lang="id-ID" dirty="0"/>
              <a:t> </a:t>
            </a:r>
            <a:r>
              <a:rPr lang="id-ID" dirty="0">
                <a:solidFill>
                  <a:srgbClr val="FF0000"/>
                </a:solidFill>
              </a:rPr>
              <a:t>Desa</a:t>
            </a:r>
            <a:r>
              <a:rPr lang="id-ID" dirty="0"/>
              <a:t> melalui media informasi yang mudah diakses masyarakat.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id-ID" dirty="0" err="1"/>
              <a:t>IPPDesa</a:t>
            </a:r>
            <a:r>
              <a:rPr lang="id-ID" dirty="0"/>
              <a:t> disampaikan kepada masyarakat </a:t>
            </a:r>
            <a:r>
              <a:rPr lang="id-ID" dirty="0">
                <a:solidFill>
                  <a:srgbClr val="FF0000"/>
                </a:solidFill>
              </a:rPr>
              <a:t>paling lambat 3 bulan</a:t>
            </a:r>
            <a:r>
              <a:rPr lang="id-ID" dirty="0"/>
              <a:t> setelah berakhir tahun anggaran.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id-ID" dirty="0"/>
              <a:t>Materi pokok </a:t>
            </a:r>
            <a:r>
              <a:rPr lang="id-ID" dirty="0" err="1"/>
              <a:t>IPPDesa</a:t>
            </a:r>
            <a:r>
              <a:rPr lang="id-ID" dirty="0"/>
              <a:t> meliputi kegiatan-kegiatan bidang pemerintahan, pembangunan, pembinaan kemasyarakatan dan pemberdayaan masyarakat.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id-ID" dirty="0" err="1"/>
              <a:t>IPPDesa</a:t>
            </a:r>
            <a:r>
              <a:rPr lang="id-ID" dirty="0"/>
              <a:t> digunakan oleh masyarakat sebagai bahan dasar untuk menyampaikan aspirasi, saran dan pendapat dalam rangka memperbaiki kinerja pemerintah desa ke depan.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23561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824A4-E5D9-5A42-954D-C3EAC7AACD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512764"/>
            <a:ext cx="8420100" cy="586694"/>
          </a:xfrm>
        </p:spPr>
        <p:txBody>
          <a:bodyPr>
            <a:normAutofit/>
          </a:bodyPr>
          <a:lstStyle/>
          <a:p>
            <a:r>
              <a:rPr lang="id-ID" sz="3200" dirty="0">
                <a:solidFill>
                  <a:srgbClr val="002060"/>
                </a:solidFill>
                <a:latin typeface="Malayalam MN" pitchFamily="2" charset="0"/>
                <a:cs typeface="Malayalam MN" pitchFamily="2" charset="0"/>
              </a:rPr>
              <a:t>Pengantar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1C424A-E899-2646-B580-A914FF3750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285" y="1524001"/>
            <a:ext cx="8958943" cy="49530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dirty="0">
                <a:latin typeface="Bookman Old Style" panose="02050604050505020204" pitchFamily="18" charset="0"/>
              </a:rPr>
              <a:t>Untuk menutup kegiatan perkuliahan Tata Kelola Desa II saya sampaikan materi kuliah tentang Laporan Kepala Desa.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dirty="0">
                <a:latin typeface="Bookman Old Style" panose="02050604050505020204" pitchFamily="18" charset="0"/>
              </a:rPr>
              <a:t>Laporan Kepala Desa merupakan kewajiban yang harus dilaksanakan oleh Kepala Desa dalam rangka memenuhi akuntabilitas publik selama menjalankan tugas dan fungsinya sebagai pemimpin (kepala) pemerintahan desa.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dirty="0">
                <a:latin typeface="Bookman Old Style" panose="02050604050505020204" pitchFamily="18" charset="0"/>
              </a:rPr>
              <a:t>Pada kesempatan ini, materi tentang Laporan Kepala Desa yang saya sampaikan sebatas substansinya, sedangkan untuk detailnya mahasiswa harap mempelajari </a:t>
            </a:r>
            <a:r>
              <a:rPr lang="id-ID" b="1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Permendagri</a:t>
            </a:r>
            <a:r>
              <a:rPr lang="id-ID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 Nomor 46 Tahun 2016.</a:t>
            </a:r>
          </a:p>
        </p:txBody>
      </p:sp>
    </p:spTree>
    <p:extLst>
      <p:ext uri="{BB962C8B-B14F-4D97-AF65-F5344CB8AC3E}">
        <p14:creationId xmlns:p14="http://schemas.microsoft.com/office/powerpoint/2010/main" val="156470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75B4F-FF93-1347-A12D-94998813C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823593"/>
          </a:xfrm>
        </p:spPr>
        <p:txBody>
          <a:bodyPr/>
          <a:lstStyle/>
          <a:p>
            <a:r>
              <a:rPr lang="id-ID" dirty="0"/>
              <a:t>Substansi Laporan Kepala Desa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D9DDC-CB74-674F-881C-0643B20612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040" y="1485900"/>
            <a:ext cx="9166860" cy="500697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sz="2000" dirty="0"/>
              <a:t>Laporan Kepala Desa pada dasarnya merupakan bentuk formal dari pertanggungjawaban Kepala Desa dalam memimpin pelaksanaan tugas dan kewajibannya dalam rangka penyelenggaraan kewenangan Desa.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sz="2000" dirty="0"/>
              <a:t>Pada dasarnya materi laporan Kepala Desa memuat tentang program (perencanaan), pelaksanaan program beserta hasilnya dan hambatan beserta upaya mengatasi hambatan dalam melaksanakan kewenangan Desa, meliputi :</a:t>
            </a:r>
          </a:p>
          <a:p>
            <a:pPr marL="633413" indent="-4079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id-ID" sz="2000" dirty="0"/>
              <a:t>Penyelenggaraan Pemerintahan Desa</a:t>
            </a:r>
          </a:p>
          <a:p>
            <a:pPr marL="633413" indent="-4079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id-ID" sz="2000" dirty="0"/>
              <a:t>Pelaksanaan Pembangunan</a:t>
            </a:r>
          </a:p>
          <a:p>
            <a:pPr marL="633413" indent="-4079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id-ID" sz="2000" dirty="0"/>
              <a:t>Pembinaan Kemasyarakatan</a:t>
            </a:r>
          </a:p>
          <a:p>
            <a:pPr marL="633413" indent="-4079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id-ID" sz="2000" dirty="0"/>
              <a:t>Pemberdayaan Masyarakat  </a:t>
            </a:r>
          </a:p>
          <a:p>
            <a:pPr marL="633413" indent="-4079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id-ID" sz="2000" dirty="0"/>
          </a:p>
          <a:p>
            <a:pPr marL="225425" indent="-2032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id-ID" sz="2000" dirty="0"/>
              <a:t>Selain materi yang menyangkut 4 macam kewenangan Desa tersebut di atas, secara spesifik Kepala Desa harus melaporkan juga pelaksanaan APB Desa, karena APB Desa merupakan hal sensitif yang menyangkut keuangan Desa.</a:t>
            </a:r>
          </a:p>
        </p:txBody>
      </p:sp>
    </p:spTree>
    <p:extLst>
      <p:ext uri="{BB962C8B-B14F-4D97-AF65-F5344CB8AC3E}">
        <p14:creationId xmlns:p14="http://schemas.microsoft.com/office/powerpoint/2010/main" val="1633872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E130E-0257-334C-8CD7-A066F2616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4000" dirty="0">
                <a:latin typeface="Malayalam MN" pitchFamily="2" charset="0"/>
                <a:cs typeface="Malayalam MN" pitchFamily="2" charset="0"/>
              </a:rPr>
              <a:t>JENIS LAPORAN KEPALA DESA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CC95AC-12A7-1B42-A004-AFC2ADA2F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690690"/>
            <a:ext cx="8543925" cy="445864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  <a:defRPr/>
            </a:pPr>
            <a:endParaRPr lang="en-US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4 </a:t>
            </a:r>
            <a:r>
              <a:rPr lang="en-US" dirty="0" err="1"/>
              <a:t>macam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, </a:t>
            </a:r>
            <a:r>
              <a:rPr lang="en-US" dirty="0" err="1"/>
              <a:t>meliputi</a:t>
            </a:r>
            <a:r>
              <a:rPr lang="en-US" dirty="0"/>
              <a:t>:</a:t>
            </a:r>
          </a:p>
          <a:p>
            <a:pPr marL="722313" indent="-371475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(</a:t>
            </a:r>
            <a:r>
              <a:rPr lang="en-US" dirty="0" err="1"/>
              <a:t>LPPDesa</a:t>
            </a:r>
            <a:r>
              <a:rPr lang="en-US" dirty="0"/>
              <a:t>) </a:t>
            </a:r>
            <a:r>
              <a:rPr lang="en-US" b="1" dirty="0"/>
              <a:t>Akhir </a:t>
            </a:r>
            <a:r>
              <a:rPr lang="en-US" b="1" dirty="0" err="1"/>
              <a:t>Tahun</a:t>
            </a:r>
            <a:r>
              <a:rPr lang="en-US" b="1" dirty="0"/>
              <a:t> </a:t>
            </a:r>
            <a:r>
              <a:rPr lang="en-US" b="1" dirty="0" err="1"/>
              <a:t>Anggaran</a:t>
            </a:r>
            <a:r>
              <a:rPr lang="en-US" b="1" dirty="0"/>
              <a:t>.</a:t>
            </a:r>
          </a:p>
          <a:p>
            <a:pPr marL="722313" indent="-371475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(</a:t>
            </a:r>
            <a:r>
              <a:rPr lang="en-US" dirty="0" err="1"/>
              <a:t>LPPDesa</a:t>
            </a:r>
            <a:r>
              <a:rPr lang="en-US" dirty="0"/>
              <a:t>)  </a:t>
            </a:r>
            <a:r>
              <a:rPr lang="en-US" b="1" dirty="0"/>
              <a:t>Akhir Masa </a:t>
            </a:r>
            <a:r>
              <a:rPr lang="en-US" b="1" dirty="0" err="1"/>
              <a:t>Jabatan</a:t>
            </a:r>
            <a:r>
              <a:rPr lang="en-US" b="1" dirty="0"/>
              <a:t>.</a:t>
            </a:r>
          </a:p>
          <a:p>
            <a:pPr marL="722313" indent="-371475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b="1" dirty="0" err="1"/>
              <a:t>Keterangan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(</a:t>
            </a:r>
            <a:r>
              <a:rPr lang="en-US" dirty="0" err="1"/>
              <a:t>LKPPDesa</a:t>
            </a:r>
            <a:r>
              <a:rPr lang="en-US" dirty="0"/>
              <a:t>) Akhir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.</a:t>
            </a:r>
          </a:p>
          <a:p>
            <a:pPr marL="722313" indent="-371475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en-US" b="1" dirty="0" err="1"/>
              <a:t>Informasi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(</a:t>
            </a:r>
            <a:r>
              <a:rPr lang="en-US" dirty="0" err="1"/>
              <a:t>IPPDesa</a:t>
            </a:r>
            <a:r>
              <a:rPr lang="en-US" dirty="0"/>
              <a:t>).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95669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24F8D8-509C-954D-871B-21C3BD24E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640713"/>
          </a:xfrm>
        </p:spPr>
        <p:txBody>
          <a:bodyPr>
            <a:normAutofit/>
          </a:bodyPr>
          <a:lstStyle/>
          <a:p>
            <a:r>
              <a:rPr lang="id-ID" sz="4000" dirty="0" err="1">
                <a:latin typeface="Malayalam MN" pitchFamily="2" charset="0"/>
                <a:cs typeface="Malayalam MN" pitchFamily="2" charset="0"/>
              </a:rPr>
              <a:t>LPPDesa</a:t>
            </a:r>
            <a:r>
              <a:rPr lang="id-ID" sz="4000" dirty="0">
                <a:latin typeface="Malayalam MN" pitchFamily="2" charset="0"/>
                <a:cs typeface="Malayalam MN" pitchFamily="2" charset="0"/>
              </a:rPr>
              <a:t> Akhir Tahun Anggaran</a:t>
            </a:r>
            <a:endParaRPr lang="id-ID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C1F8EA-7DE2-7245-9539-490BA0F7FB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005840"/>
            <a:ext cx="8543925" cy="5487033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ID" sz="2200" dirty="0" err="1"/>
              <a:t>LPPDesa</a:t>
            </a:r>
            <a:r>
              <a:rPr lang="en-ID" sz="2200" dirty="0"/>
              <a:t> Akhir </a:t>
            </a:r>
            <a:r>
              <a:rPr lang="en-ID" sz="2200" dirty="0" err="1"/>
              <a:t>Tahun</a:t>
            </a:r>
            <a:r>
              <a:rPr lang="en-ID" sz="2200" dirty="0"/>
              <a:t> </a:t>
            </a:r>
            <a:r>
              <a:rPr lang="en-ID" sz="2200" dirty="0" err="1"/>
              <a:t>Anggaran</a:t>
            </a:r>
            <a:r>
              <a:rPr lang="en-ID" sz="2200" dirty="0"/>
              <a:t> </a:t>
            </a:r>
            <a:r>
              <a:rPr lang="en-ID" sz="2200" dirty="0" err="1"/>
              <a:t>disampaikan</a:t>
            </a:r>
            <a:r>
              <a:rPr lang="en-ID" sz="2200" dirty="0"/>
              <a:t> </a:t>
            </a:r>
            <a:r>
              <a:rPr lang="en-ID" sz="2200" dirty="0" err="1"/>
              <a:t>kepada</a:t>
            </a:r>
            <a:r>
              <a:rPr lang="en-ID" sz="2200" dirty="0"/>
              <a:t> </a:t>
            </a:r>
            <a:r>
              <a:rPr lang="en-ID" sz="2200" b="1" dirty="0" err="1"/>
              <a:t>Bupati</a:t>
            </a:r>
            <a:r>
              <a:rPr lang="en-ID" sz="2200" b="1" dirty="0"/>
              <a:t>/</a:t>
            </a:r>
            <a:r>
              <a:rPr lang="en-ID" sz="2200" b="1" dirty="0" err="1"/>
              <a:t>Walikota</a:t>
            </a:r>
            <a:r>
              <a:rPr lang="en-ID" sz="2200" b="1" dirty="0"/>
              <a:t> </a:t>
            </a:r>
            <a:r>
              <a:rPr lang="en-ID" sz="2200" dirty="0" err="1"/>
              <a:t>melalui</a:t>
            </a:r>
            <a:r>
              <a:rPr lang="en-ID" sz="2200" dirty="0"/>
              <a:t> </a:t>
            </a:r>
            <a:r>
              <a:rPr lang="en-ID" sz="2200" b="1" dirty="0" err="1"/>
              <a:t>Camat</a:t>
            </a:r>
            <a:r>
              <a:rPr lang="en-ID" sz="2200" b="1" dirty="0"/>
              <a:t> </a:t>
            </a:r>
            <a:r>
              <a:rPr lang="en-ID" sz="2200" dirty="0"/>
              <a:t>paling </a:t>
            </a:r>
            <a:r>
              <a:rPr lang="en-ID" sz="2200" dirty="0" err="1"/>
              <a:t>lambat</a:t>
            </a:r>
            <a:r>
              <a:rPr lang="en-ID" sz="2200" b="1" dirty="0"/>
              <a:t> 3 </a:t>
            </a:r>
            <a:r>
              <a:rPr lang="en-ID" sz="2200" b="1" dirty="0" err="1"/>
              <a:t>bulan</a:t>
            </a:r>
            <a:r>
              <a:rPr lang="en-ID" sz="2200" b="1" dirty="0"/>
              <a:t> </a:t>
            </a:r>
            <a:r>
              <a:rPr lang="en-ID" sz="2200" dirty="0" err="1"/>
              <a:t>setelah</a:t>
            </a:r>
            <a:r>
              <a:rPr lang="en-ID" sz="2200" dirty="0"/>
              <a:t> </a:t>
            </a:r>
            <a:r>
              <a:rPr lang="en-ID" sz="2200" dirty="0" err="1"/>
              <a:t>berakhirnya</a:t>
            </a:r>
            <a:r>
              <a:rPr lang="en-ID" sz="2200" dirty="0"/>
              <a:t> </a:t>
            </a:r>
            <a:r>
              <a:rPr lang="en-ID" sz="2200" dirty="0" err="1"/>
              <a:t>tahun</a:t>
            </a:r>
            <a:r>
              <a:rPr lang="en-ID" sz="2200" dirty="0"/>
              <a:t> </a:t>
            </a:r>
            <a:r>
              <a:rPr lang="en-ID" sz="2200" dirty="0" err="1"/>
              <a:t>anggaran</a:t>
            </a:r>
            <a:r>
              <a:rPr lang="en-ID" sz="2200" dirty="0"/>
              <a:t> (</a:t>
            </a:r>
            <a:r>
              <a:rPr lang="en-ID" sz="2200" dirty="0" err="1"/>
              <a:t>bulan</a:t>
            </a:r>
            <a:r>
              <a:rPr lang="en-ID" sz="2200" dirty="0"/>
              <a:t> </a:t>
            </a:r>
            <a:r>
              <a:rPr lang="en-ID" sz="2200" dirty="0" err="1"/>
              <a:t>Maret</a:t>
            </a:r>
            <a:r>
              <a:rPr lang="en-ID" sz="2200" dirty="0"/>
              <a:t>).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ID" sz="2200" dirty="0" err="1"/>
              <a:t>Materi</a:t>
            </a:r>
            <a:r>
              <a:rPr lang="en-ID" sz="2200" dirty="0"/>
              <a:t> </a:t>
            </a:r>
            <a:r>
              <a:rPr lang="en-ID" sz="2200" dirty="0" err="1"/>
              <a:t>pokok</a:t>
            </a:r>
            <a:r>
              <a:rPr lang="en-ID" sz="2200" dirty="0"/>
              <a:t> </a:t>
            </a:r>
            <a:r>
              <a:rPr lang="en-ID" sz="2200" dirty="0" err="1"/>
              <a:t>LPPDesa</a:t>
            </a:r>
            <a:r>
              <a:rPr lang="en-ID" sz="2200" dirty="0"/>
              <a:t> Akhir </a:t>
            </a:r>
            <a:r>
              <a:rPr lang="en-ID" sz="2200" dirty="0" err="1"/>
              <a:t>Tahun</a:t>
            </a:r>
            <a:r>
              <a:rPr lang="en-ID" sz="2200" dirty="0"/>
              <a:t> </a:t>
            </a:r>
            <a:r>
              <a:rPr lang="en-ID" sz="2200" dirty="0" err="1"/>
              <a:t>Anggaran</a:t>
            </a:r>
            <a:r>
              <a:rPr lang="en-ID" sz="2200" dirty="0"/>
              <a:t> </a:t>
            </a:r>
            <a:r>
              <a:rPr lang="en-ID" sz="2200" dirty="0" err="1"/>
              <a:t>meliputi</a:t>
            </a:r>
            <a:r>
              <a:rPr lang="en-ID" sz="2200" dirty="0"/>
              <a:t>:</a:t>
            </a:r>
          </a:p>
          <a:p>
            <a:pPr marL="508000" indent="-3175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ID" sz="2200" dirty="0" err="1"/>
              <a:t>Rencana</a:t>
            </a:r>
            <a:r>
              <a:rPr lang="en-ID" sz="2200" dirty="0"/>
              <a:t> dan </a:t>
            </a:r>
            <a:r>
              <a:rPr lang="en-ID" sz="2200" dirty="0" err="1"/>
              <a:t>pelaksanaan</a:t>
            </a:r>
            <a:r>
              <a:rPr lang="en-ID" sz="2200" dirty="0"/>
              <a:t> Program </a:t>
            </a:r>
            <a:r>
              <a:rPr lang="en-ID" sz="2200" dirty="0" err="1"/>
              <a:t>Kerja</a:t>
            </a:r>
            <a:r>
              <a:rPr lang="en-ID" sz="2200" dirty="0"/>
              <a:t> di </a:t>
            </a:r>
            <a:r>
              <a:rPr lang="en-ID" sz="2200" dirty="0" err="1"/>
              <a:t>bidang</a:t>
            </a:r>
            <a:r>
              <a:rPr lang="en-ID" sz="2200" dirty="0"/>
              <a:t>:</a:t>
            </a:r>
          </a:p>
          <a:p>
            <a:pPr marL="846138" indent="-3175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lphaLcPeriod"/>
            </a:pPr>
            <a:r>
              <a:rPr lang="en-ID" sz="2200" dirty="0" err="1"/>
              <a:t>Pemerintahan</a:t>
            </a:r>
            <a:r>
              <a:rPr lang="en-ID" sz="2200" dirty="0"/>
              <a:t> </a:t>
            </a:r>
            <a:r>
              <a:rPr lang="en-ID" sz="2200" dirty="0" err="1"/>
              <a:t>Desa</a:t>
            </a:r>
            <a:r>
              <a:rPr lang="en-ID" sz="2200" dirty="0"/>
              <a:t>.</a:t>
            </a:r>
          </a:p>
          <a:p>
            <a:pPr marL="846138" indent="-3175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lphaLcPeriod"/>
            </a:pPr>
            <a:r>
              <a:rPr lang="en-ID" sz="2200" dirty="0"/>
              <a:t>Pembangunan.</a:t>
            </a:r>
          </a:p>
          <a:p>
            <a:pPr marL="846138" indent="-3175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lphaLcPeriod"/>
            </a:pPr>
            <a:r>
              <a:rPr lang="en-ID" sz="2200" dirty="0" err="1"/>
              <a:t>Pembinaan</a:t>
            </a:r>
            <a:r>
              <a:rPr lang="en-ID" sz="2200" dirty="0"/>
              <a:t> </a:t>
            </a:r>
            <a:r>
              <a:rPr lang="en-ID" sz="2200" dirty="0" err="1"/>
              <a:t>Kemasyarakatan</a:t>
            </a:r>
            <a:r>
              <a:rPr lang="en-ID" sz="2200" dirty="0"/>
              <a:t>.</a:t>
            </a:r>
          </a:p>
          <a:p>
            <a:pPr marL="846138" indent="-3175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Font typeface="+mj-lt"/>
              <a:buAutoNum type="alphaLcPeriod"/>
            </a:pPr>
            <a:r>
              <a:rPr lang="en-ID" sz="2200" dirty="0" err="1"/>
              <a:t>Pemberdayaan</a:t>
            </a:r>
            <a:r>
              <a:rPr lang="en-ID" sz="2200" dirty="0"/>
              <a:t> Masyarakat.</a:t>
            </a:r>
          </a:p>
          <a:p>
            <a:pPr marL="508000" indent="-3175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ID" sz="2200" dirty="0"/>
              <a:t>2.	</a:t>
            </a:r>
            <a:r>
              <a:rPr lang="en-ID" sz="2200" dirty="0" err="1"/>
              <a:t>Pelaksanaan</a:t>
            </a:r>
            <a:r>
              <a:rPr lang="en-ID" sz="2200" dirty="0"/>
              <a:t> </a:t>
            </a:r>
            <a:r>
              <a:rPr lang="en-ID" sz="2200" dirty="0" err="1"/>
              <a:t>APBDesa</a:t>
            </a:r>
            <a:r>
              <a:rPr lang="en-ID" sz="2200" dirty="0"/>
              <a:t>.</a:t>
            </a:r>
          </a:p>
          <a:p>
            <a:pPr marL="647700" indent="-45720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AutoNum type="arabicPeriod" startAt="3"/>
            </a:pPr>
            <a:r>
              <a:rPr lang="en-ID" sz="2200" dirty="0" err="1"/>
              <a:t>Keberhasilan</a:t>
            </a:r>
            <a:r>
              <a:rPr lang="en-ID" sz="2200" dirty="0"/>
              <a:t> yang </a:t>
            </a:r>
            <a:r>
              <a:rPr lang="en-ID" sz="2200" dirty="0" err="1"/>
              <a:t>dicapai</a:t>
            </a:r>
            <a:r>
              <a:rPr lang="en-ID" sz="2200" dirty="0"/>
              <a:t>, </a:t>
            </a:r>
            <a:r>
              <a:rPr lang="en-ID" sz="2200" dirty="0" err="1"/>
              <a:t>Permasalahan</a:t>
            </a:r>
            <a:r>
              <a:rPr lang="en-ID" sz="2200" dirty="0"/>
              <a:t> yang </a:t>
            </a:r>
            <a:r>
              <a:rPr lang="en-ID" sz="2200" dirty="0" err="1"/>
              <a:t>dihadapi</a:t>
            </a:r>
            <a:r>
              <a:rPr lang="en-ID" sz="2200" dirty="0"/>
              <a:t> dan </a:t>
            </a:r>
            <a:r>
              <a:rPr lang="en-ID" sz="2200" dirty="0" err="1"/>
              <a:t>Upaya</a:t>
            </a:r>
            <a:r>
              <a:rPr lang="en-ID" sz="2200" dirty="0"/>
              <a:t> yang </a:t>
            </a:r>
            <a:r>
              <a:rPr lang="en-ID" sz="2200" dirty="0" err="1"/>
              <a:t>ditempuh</a:t>
            </a:r>
            <a:r>
              <a:rPr lang="en-ID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2940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BA052-52E7-8A49-9369-571805397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dirty="0" err="1">
                <a:latin typeface="Malayalam MN" pitchFamily="2" charset="0"/>
                <a:cs typeface="Malayalam MN" pitchFamily="2" charset="0"/>
              </a:rPr>
              <a:t>LPPDesa</a:t>
            </a:r>
            <a:r>
              <a:rPr lang="id-ID" dirty="0">
                <a:latin typeface="Malayalam MN" pitchFamily="2" charset="0"/>
                <a:cs typeface="Malayalam MN" pitchFamily="2" charset="0"/>
              </a:rPr>
              <a:t> Akhir Masa Jabatan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E25D2-3322-0E47-9CAD-1A6176478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90690"/>
            <a:ext cx="9144000" cy="496633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400"/>
              </a:spcBef>
              <a:spcAft>
                <a:spcPts val="1800"/>
              </a:spcAft>
            </a:pP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Penyelenggaraan</a:t>
            </a:r>
            <a:r>
              <a:rPr lang="en-ID" dirty="0"/>
              <a:t> </a:t>
            </a:r>
            <a:r>
              <a:rPr lang="en-ID" dirty="0" err="1"/>
              <a:t>Pemerintahan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(</a:t>
            </a:r>
            <a:r>
              <a:rPr lang="en-ID" dirty="0" err="1"/>
              <a:t>LPPDesa</a:t>
            </a:r>
            <a:r>
              <a:rPr lang="en-ID" dirty="0"/>
              <a:t>) Akhir Masa </a:t>
            </a:r>
            <a:r>
              <a:rPr lang="en-ID" dirty="0" err="1"/>
              <a:t>Jabatan</a:t>
            </a:r>
            <a:r>
              <a:rPr lang="en-ID" dirty="0"/>
              <a:t> </a:t>
            </a:r>
            <a:r>
              <a:rPr lang="en-ID" dirty="0" err="1"/>
              <a:t>disampaikan</a:t>
            </a:r>
            <a:r>
              <a:rPr lang="en-ID" dirty="0"/>
              <a:t> oleh </a:t>
            </a:r>
            <a:r>
              <a:rPr lang="en-ID" dirty="0" err="1"/>
              <a:t>Kepala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Bupati</a:t>
            </a:r>
            <a:r>
              <a:rPr lang="en-ID" dirty="0"/>
              <a:t>/</a:t>
            </a:r>
            <a:r>
              <a:rPr lang="en-ID" dirty="0" err="1"/>
              <a:t>Walikota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Camat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tertulis</a:t>
            </a:r>
            <a:r>
              <a:rPr lang="en-ID" dirty="0"/>
              <a:t> paling </a:t>
            </a:r>
            <a:r>
              <a:rPr lang="en-ID" dirty="0" err="1"/>
              <a:t>lambat</a:t>
            </a:r>
            <a:r>
              <a:rPr lang="en-ID" dirty="0"/>
              <a:t> </a:t>
            </a:r>
            <a:r>
              <a:rPr lang="en-ID" b="1" dirty="0"/>
              <a:t>5 (lima) </a:t>
            </a:r>
            <a:r>
              <a:rPr lang="en-ID" b="1" dirty="0" err="1"/>
              <a:t>bulan</a:t>
            </a:r>
            <a:r>
              <a:rPr lang="en-ID" b="1" dirty="0"/>
              <a:t> </a:t>
            </a:r>
            <a:r>
              <a:rPr lang="en-ID" b="1" dirty="0" err="1"/>
              <a:t>sebelum</a:t>
            </a:r>
            <a:r>
              <a:rPr lang="en-ID" b="1" dirty="0"/>
              <a:t> </a:t>
            </a:r>
            <a:r>
              <a:rPr lang="en-ID" b="1" dirty="0" err="1"/>
              <a:t>akhir</a:t>
            </a:r>
            <a:r>
              <a:rPr lang="en-ID" b="1" dirty="0"/>
              <a:t> masa </a:t>
            </a:r>
            <a:r>
              <a:rPr lang="en-ID" b="1" dirty="0" err="1"/>
              <a:t>jabatan</a:t>
            </a:r>
            <a:r>
              <a:rPr lang="en-ID" b="1" dirty="0"/>
              <a:t>.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1800"/>
              </a:spcAft>
            </a:pPr>
            <a:r>
              <a:rPr lang="en-ID" dirty="0" err="1"/>
              <a:t>Materi</a:t>
            </a:r>
            <a:r>
              <a:rPr lang="en-ID" dirty="0"/>
              <a:t> </a:t>
            </a:r>
            <a:r>
              <a:rPr lang="en-ID" dirty="0" err="1"/>
              <a:t>LPPDesa</a:t>
            </a:r>
            <a:r>
              <a:rPr lang="en-ID" dirty="0"/>
              <a:t> Akhir Masa </a:t>
            </a:r>
            <a:r>
              <a:rPr lang="en-ID" dirty="0" err="1"/>
              <a:t>Jabatan</a:t>
            </a:r>
            <a:r>
              <a:rPr lang="en-ID" dirty="0"/>
              <a:t> </a:t>
            </a:r>
            <a:r>
              <a:rPr lang="en-ID" dirty="0" err="1"/>
              <a:t>meliputi</a:t>
            </a:r>
            <a:r>
              <a:rPr lang="en-ID" dirty="0"/>
              <a:t>:</a:t>
            </a:r>
          </a:p>
          <a:p>
            <a:pPr marL="635000" indent="-401638">
              <a:lnSpc>
                <a:spcPct val="120000"/>
              </a:lnSpc>
              <a:spcBef>
                <a:spcPts val="400"/>
              </a:spcBef>
              <a:spcAft>
                <a:spcPts val="1800"/>
              </a:spcAft>
              <a:buNone/>
            </a:pPr>
            <a:r>
              <a:rPr lang="en-ID" dirty="0"/>
              <a:t>1. </a:t>
            </a:r>
            <a:r>
              <a:rPr lang="en-ID" dirty="0" err="1"/>
              <a:t>Laporan</a:t>
            </a:r>
            <a:r>
              <a:rPr lang="en-ID" dirty="0"/>
              <a:t> </a:t>
            </a:r>
            <a:r>
              <a:rPr lang="en-ID" dirty="0" err="1"/>
              <a:t>penyelenggaraan</a:t>
            </a:r>
            <a:r>
              <a:rPr lang="en-ID" dirty="0"/>
              <a:t> </a:t>
            </a:r>
            <a:r>
              <a:rPr lang="en-ID" dirty="0" err="1"/>
              <a:t>pemerintahan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  <a:r>
              <a:rPr lang="en-ID" dirty="0" err="1"/>
              <a:t>selama</a:t>
            </a:r>
            <a:r>
              <a:rPr lang="en-ID" dirty="0"/>
              <a:t> masa </a:t>
            </a:r>
            <a:r>
              <a:rPr lang="en-ID" dirty="0" err="1"/>
              <a:t>jabatan</a:t>
            </a:r>
            <a:r>
              <a:rPr lang="en-ID" dirty="0"/>
              <a:t>.</a:t>
            </a:r>
          </a:p>
          <a:p>
            <a:pPr marL="496888" indent="-263525">
              <a:lnSpc>
                <a:spcPct val="120000"/>
              </a:lnSpc>
              <a:spcBef>
                <a:spcPts val="400"/>
              </a:spcBef>
              <a:spcAft>
                <a:spcPts val="1800"/>
              </a:spcAft>
              <a:buNone/>
            </a:pPr>
            <a:r>
              <a:rPr lang="en-ID" dirty="0"/>
              <a:t>2. </a:t>
            </a:r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masa </a:t>
            </a:r>
            <a:r>
              <a:rPr lang="en-ID" dirty="0" err="1"/>
              <a:t>kurun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5 (lima) </a:t>
            </a:r>
            <a:r>
              <a:rPr lang="en-ID" dirty="0" err="1"/>
              <a:t>bulan</a:t>
            </a:r>
            <a:r>
              <a:rPr lang="en-ID" dirty="0"/>
              <a:t> </a:t>
            </a:r>
            <a:r>
              <a:rPr lang="en-ID" dirty="0" err="1"/>
              <a:t>sisa</a:t>
            </a:r>
            <a:r>
              <a:rPr lang="en-ID" dirty="0"/>
              <a:t> masa </a:t>
            </a:r>
            <a:r>
              <a:rPr lang="en-ID" dirty="0" err="1"/>
              <a:t>jabatan</a:t>
            </a:r>
            <a:r>
              <a:rPr lang="en-ID" dirty="0"/>
              <a:t>.</a:t>
            </a:r>
          </a:p>
          <a:p>
            <a:pPr>
              <a:lnSpc>
                <a:spcPct val="120000"/>
              </a:lnSpc>
              <a:spcBef>
                <a:spcPts val="400"/>
              </a:spcBef>
              <a:spcAft>
                <a:spcPts val="1800"/>
              </a:spcAft>
            </a:pPr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5 (lima) </a:t>
            </a:r>
            <a:r>
              <a:rPr lang="en-ID" dirty="0" err="1"/>
              <a:t>bulan</a:t>
            </a:r>
            <a:r>
              <a:rPr lang="en-ID" dirty="0"/>
              <a:t> </a:t>
            </a:r>
            <a:r>
              <a:rPr lang="en-ID" dirty="0" err="1"/>
              <a:t>sisa</a:t>
            </a:r>
            <a:r>
              <a:rPr lang="en-ID" dirty="0"/>
              <a:t> masa </a:t>
            </a:r>
            <a:r>
              <a:rPr lang="en-ID" dirty="0" err="1"/>
              <a:t>jabatan</a:t>
            </a:r>
            <a:r>
              <a:rPr lang="en-ID" dirty="0"/>
              <a:t> </a:t>
            </a:r>
            <a:r>
              <a:rPr lang="en-ID" dirty="0" err="1"/>
              <a:t>dijadikan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</a:t>
            </a:r>
            <a:r>
              <a:rPr lang="en-ID" dirty="0" err="1"/>
              <a:t>penyusunan</a:t>
            </a:r>
            <a:r>
              <a:rPr lang="en-ID" dirty="0"/>
              <a:t> </a:t>
            </a:r>
            <a:r>
              <a:rPr lang="en-ID" dirty="0" err="1"/>
              <a:t>memori</a:t>
            </a:r>
            <a:r>
              <a:rPr lang="en-ID" dirty="0"/>
              <a:t> </a:t>
            </a:r>
            <a:r>
              <a:rPr lang="en-ID" dirty="0" err="1"/>
              <a:t>serah</a:t>
            </a:r>
            <a:r>
              <a:rPr lang="en-ID" dirty="0"/>
              <a:t> </a:t>
            </a:r>
            <a:r>
              <a:rPr lang="en-ID" dirty="0" err="1"/>
              <a:t>terima</a:t>
            </a:r>
            <a:r>
              <a:rPr lang="en-ID" dirty="0"/>
              <a:t> </a:t>
            </a:r>
            <a:r>
              <a:rPr lang="en-ID" dirty="0" err="1"/>
              <a:t>jabatan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7514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E5EB6-3137-204A-958A-E7F91EDB1D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388620"/>
            <a:ext cx="9144000" cy="5788343"/>
          </a:xfrm>
        </p:spPr>
        <p:txBody>
          <a:bodyPr/>
          <a:lstStyle/>
          <a:p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5 (lima) </a:t>
            </a:r>
            <a:r>
              <a:rPr lang="en-ID" dirty="0" err="1"/>
              <a:t>bulan</a:t>
            </a:r>
            <a:r>
              <a:rPr lang="en-ID" dirty="0"/>
              <a:t> </a:t>
            </a:r>
            <a:r>
              <a:rPr lang="en-ID" dirty="0" err="1"/>
              <a:t>sisa</a:t>
            </a:r>
            <a:r>
              <a:rPr lang="en-ID" dirty="0"/>
              <a:t> masa </a:t>
            </a:r>
            <a:r>
              <a:rPr lang="en-ID" dirty="0" err="1"/>
              <a:t>jabatan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dilaporkan</a:t>
            </a:r>
            <a:r>
              <a:rPr lang="en-ID" dirty="0"/>
              <a:t> agar </a:t>
            </a:r>
            <a:r>
              <a:rPr lang="en-ID" dirty="0" err="1"/>
              <a:t>Kepala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 </a:t>
            </a:r>
            <a:r>
              <a:rPr lang="en-ID" dirty="0" err="1"/>
              <a:t>berikutnya</a:t>
            </a:r>
            <a:r>
              <a:rPr lang="en-ID" dirty="0"/>
              <a:t> </a:t>
            </a:r>
            <a:r>
              <a:rPr lang="en-ID" dirty="0" err="1"/>
              <a:t>mengetahui</a:t>
            </a:r>
            <a:r>
              <a:rPr lang="en-ID" dirty="0"/>
              <a:t> dan </a:t>
            </a:r>
            <a:r>
              <a:rPr lang="en-ID" dirty="0" err="1"/>
              <a:t>memperhatikan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merealisasikan</a:t>
            </a:r>
            <a:r>
              <a:rPr lang="en-ID" dirty="0"/>
              <a:t> </a:t>
            </a:r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40912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FAFC0-FBA3-134C-828F-A05C12E01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4000" dirty="0" err="1">
                <a:latin typeface="Malayalam MN" pitchFamily="2" charset="0"/>
                <a:cs typeface="Malayalam MN" pitchFamily="2" charset="0"/>
              </a:rPr>
              <a:t>LKPPDesa</a:t>
            </a:r>
            <a:r>
              <a:rPr lang="id-ID" sz="4000" dirty="0">
                <a:latin typeface="Malayalam MN" pitchFamily="2" charset="0"/>
                <a:cs typeface="Malayalam MN" pitchFamily="2" charset="0"/>
              </a:rPr>
              <a:t> Akhir Tahun Anggaran</a:t>
            </a:r>
            <a:endParaRPr lang="id-ID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0500B-FEEF-6445-849D-01BBE8989B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err="1">
                <a:solidFill>
                  <a:srgbClr val="FF0000"/>
                </a:solidFill>
              </a:rPr>
              <a:t>LKPPDesa</a:t>
            </a:r>
            <a:r>
              <a:rPr lang="id-ID" dirty="0"/>
              <a:t> disampaikan </a:t>
            </a:r>
            <a:r>
              <a:rPr lang="id-ID" dirty="0">
                <a:solidFill>
                  <a:srgbClr val="FF0000"/>
                </a:solidFill>
              </a:rPr>
              <a:t>kepada BPD </a:t>
            </a:r>
            <a:r>
              <a:rPr lang="id-ID" dirty="0"/>
              <a:t>sebagai bahan evaluasi atas kinerja Pemerintah Desa (khususnya kinerja Kades).</a:t>
            </a:r>
          </a:p>
          <a:p>
            <a:r>
              <a:rPr lang="id-ID" dirty="0" err="1"/>
              <a:t>LKPPDesa</a:t>
            </a:r>
            <a:r>
              <a:rPr lang="id-ID" dirty="0"/>
              <a:t> disampaikan kepada BPD </a:t>
            </a:r>
            <a:r>
              <a:rPr lang="id-ID" dirty="0">
                <a:solidFill>
                  <a:srgbClr val="FF0000"/>
                </a:solidFill>
              </a:rPr>
              <a:t>paling lambat  3 bulan</a:t>
            </a:r>
            <a:r>
              <a:rPr lang="id-ID" dirty="0"/>
              <a:t> setelah berakhir tahun anggaran.</a:t>
            </a:r>
          </a:p>
          <a:p>
            <a:r>
              <a:rPr lang="id-ID" dirty="0"/>
              <a:t>Materi pokok yang dimuat dalam </a:t>
            </a:r>
            <a:r>
              <a:rPr lang="id-ID" dirty="0" err="1"/>
              <a:t>LKPPDesa</a:t>
            </a:r>
            <a:r>
              <a:rPr lang="id-ID" dirty="0"/>
              <a:t> adalah langkah-langkah kebijakan dalam pelaksanaan Peraturan Desa,  terutama Pelaksanaan APB Desa.</a:t>
            </a:r>
          </a:p>
          <a:p>
            <a:r>
              <a:rPr lang="id-ID" dirty="0" err="1"/>
              <a:t>LKPPDesa</a:t>
            </a:r>
            <a:r>
              <a:rPr lang="id-ID" dirty="0"/>
              <a:t> digunakan oleh BPD sebagai bahan evaluasi terhadap kinerja Kepala Desa.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27953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182610-00E2-1E45-B4C7-CF90FECF2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434340"/>
            <a:ext cx="9212580" cy="5742623"/>
          </a:xfrm>
        </p:spPr>
        <p:txBody>
          <a:bodyPr/>
          <a:lstStyle/>
          <a:p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hasil</a:t>
            </a:r>
            <a:r>
              <a:rPr lang="en-ID" dirty="0"/>
              <a:t> </a:t>
            </a:r>
            <a:r>
              <a:rPr lang="en-ID" dirty="0" err="1"/>
              <a:t>evaluasi</a:t>
            </a:r>
            <a:r>
              <a:rPr lang="en-ID" dirty="0"/>
              <a:t> </a:t>
            </a:r>
            <a:r>
              <a:rPr lang="en-ID" dirty="0" err="1"/>
              <a:t>LKPPDesa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lanjut</a:t>
            </a:r>
            <a:r>
              <a:rPr lang="en-ID" dirty="0"/>
              <a:t> oleh BPD </a:t>
            </a:r>
            <a:r>
              <a:rPr lang="en-ID" dirty="0" err="1"/>
              <a:t>untuk</a:t>
            </a:r>
            <a:r>
              <a:rPr lang="en-ID" dirty="0"/>
              <a:t>: </a:t>
            </a:r>
          </a:p>
          <a:p>
            <a:pPr marL="679450" indent="-407988">
              <a:buNone/>
            </a:pPr>
            <a:r>
              <a:rPr lang="en-ID" dirty="0"/>
              <a:t>1.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catatan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kinerja</a:t>
            </a:r>
            <a:r>
              <a:rPr lang="en-ID" dirty="0"/>
              <a:t> </a:t>
            </a:r>
            <a:r>
              <a:rPr lang="en-ID" dirty="0" err="1"/>
              <a:t>Kepala</a:t>
            </a:r>
            <a:r>
              <a:rPr lang="en-ID" dirty="0"/>
              <a:t> </a:t>
            </a:r>
            <a:r>
              <a:rPr lang="en-ID" dirty="0" err="1"/>
              <a:t>Desa</a:t>
            </a:r>
            <a:r>
              <a:rPr lang="en-ID" dirty="0"/>
              <a:t>.</a:t>
            </a:r>
          </a:p>
          <a:p>
            <a:pPr marL="679450" indent="-407988">
              <a:buNone/>
            </a:pPr>
            <a:r>
              <a:rPr lang="en-ID" dirty="0"/>
              <a:t>2. </a:t>
            </a:r>
            <a:r>
              <a:rPr lang="en-ID" dirty="0" err="1"/>
              <a:t>Meminta</a:t>
            </a:r>
            <a:r>
              <a:rPr lang="en-ID" dirty="0"/>
              <a:t> </a:t>
            </a:r>
            <a:r>
              <a:rPr lang="en-ID" dirty="0" err="1"/>
              <a:t>keterangan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.</a:t>
            </a:r>
          </a:p>
          <a:p>
            <a:pPr marL="679450" indent="-407988">
              <a:buNone/>
            </a:pPr>
            <a:r>
              <a:rPr lang="en-ID" dirty="0"/>
              <a:t>3. </a:t>
            </a:r>
            <a:r>
              <a:rPr lang="en-ID" dirty="0" err="1"/>
              <a:t>Menyatakan</a:t>
            </a:r>
            <a:r>
              <a:rPr lang="en-ID" dirty="0"/>
              <a:t> </a:t>
            </a:r>
            <a:r>
              <a:rPr lang="en-ID" dirty="0" err="1"/>
              <a:t>pendapat</a:t>
            </a:r>
            <a:r>
              <a:rPr lang="en-ID" dirty="0"/>
              <a:t>.</a:t>
            </a:r>
          </a:p>
          <a:p>
            <a:pPr marL="679450" indent="-407988">
              <a:buNone/>
            </a:pPr>
            <a:r>
              <a:rPr lang="en-ID" dirty="0"/>
              <a:t>4.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masukan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penyiapan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musyawarah</a:t>
            </a:r>
            <a:endParaRPr lang="en-ID" dirty="0"/>
          </a:p>
          <a:p>
            <a:pPr marL="679450" indent="-407988">
              <a:buNone/>
            </a:pPr>
            <a:r>
              <a:rPr lang="en-ID" dirty="0"/>
              <a:t>	</a:t>
            </a:r>
            <a:r>
              <a:rPr lang="en-ID" dirty="0" err="1"/>
              <a:t>Desa</a:t>
            </a:r>
            <a:r>
              <a:rPr lang="en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28077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179</TotalTime>
  <Words>632</Words>
  <Application>Microsoft Macintosh PowerPoint</Application>
  <PresentationFormat>A4 Paper (210x297 mm)</PresentationFormat>
  <Paragraphs>58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Arial</vt:lpstr>
      <vt:lpstr>Arial Narrow</vt:lpstr>
      <vt:lpstr>Bookman Old Style</vt:lpstr>
      <vt:lpstr>Calibri</vt:lpstr>
      <vt:lpstr>Calibri Light</vt:lpstr>
      <vt:lpstr>Chalkboard SE</vt:lpstr>
      <vt:lpstr>Comic Sans MS</vt:lpstr>
      <vt:lpstr>Malayalam MN</vt:lpstr>
      <vt:lpstr>Wingdings</vt:lpstr>
      <vt:lpstr>Office Theme</vt:lpstr>
      <vt:lpstr>MATA KULIAH  TATA KELOLA DESA II (2 sks)</vt:lpstr>
      <vt:lpstr>Pengantar</vt:lpstr>
      <vt:lpstr>Substansi Laporan Kepala Desa</vt:lpstr>
      <vt:lpstr>JENIS LAPORAN KEPALA DESA</vt:lpstr>
      <vt:lpstr>LPPDesa Akhir Tahun Anggaran</vt:lpstr>
      <vt:lpstr>LPPDesa Akhir Masa Jabatan</vt:lpstr>
      <vt:lpstr>PowerPoint Presentation</vt:lpstr>
      <vt:lpstr>LKPPDesa Akhir Tahun Anggaran</vt:lpstr>
      <vt:lpstr>PowerPoint Presentation</vt:lpstr>
      <vt:lpstr>IPPDesa Akhir Tahun Anggaran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LAPORAN KEPALA DESA</dc:title>
  <dc:creator>Hasto Wiyono</dc:creator>
  <cp:lastModifiedBy>Hasto Wiyono</cp:lastModifiedBy>
  <cp:revision>13</cp:revision>
  <dcterms:created xsi:type="dcterms:W3CDTF">2021-01-07T20:50:08Z</dcterms:created>
  <dcterms:modified xsi:type="dcterms:W3CDTF">2021-01-07T23:49:13Z</dcterms:modified>
</cp:coreProperties>
</file>