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7" r:id="rId10"/>
    <p:sldId id="263" r:id="rId11"/>
    <p:sldId id="268" r:id="rId12"/>
    <p:sldId id="269" r:id="rId13"/>
    <p:sldId id="264" r:id="rId14"/>
    <p:sldId id="270" r:id="rId15"/>
    <p:sldId id="272" r:id="rId16"/>
    <p:sldId id="273" r:id="rId17"/>
    <p:sldId id="274" r:id="rId18"/>
    <p:sldId id="265"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4660"/>
  </p:normalViewPr>
  <p:slideViewPr>
    <p:cSldViewPr>
      <p:cViewPr varScale="1">
        <p:scale>
          <a:sx n="65" d="100"/>
          <a:sy n="65" d="100"/>
        </p:scale>
        <p:origin x="-148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74E929DC-841C-424A-BF95-5C412AAA8A46}" type="datetimeFigureOut">
              <a:rPr lang="en-US" smtClean="0"/>
              <a:t>2/25/2019</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A6B0CF0E-4482-4202-9BBA-B96CC05B6F4B}"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929DC-841C-424A-BF95-5C412AAA8A46}"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B0CF0E-4482-4202-9BBA-B96CC05B6F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E929DC-841C-424A-BF95-5C412AAA8A46}"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A6B0CF0E-4482-4202-9BBA-B96CC05B6F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E929DC-841C-424A-BF95-5C412AAA8A46}"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B0CF0E-4482-4202-9BBA-B96CC05B6F4B}"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74E929DC-841C-424A-BF95-5C412AAA8A46}" type="datetimeFigureOut">
              <a:rPr lang="en-US" smtClean="0"/>
              <a:t>2/25/2019</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A6B0CF0E-4482-4202-9BBA-B96CC05B6F4B}"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4E929DC-841C-424A-BF95-5C412AAA8A46}"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B0CF0E-4482-4202-9BBA-B96CC05B6F4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4E929DC-841C-424A-BF95-5C412AAA8A46}" type="datetimeFigureOut">
              <a:rPr lang="en-US" smtClean="0"/>
              <a:t>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B0CF0E-4482-4202-9BBA-B96CC05B6F4B}"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4E929DC-841C-424A-BF95-5C412AAA8A46}" type="datetimeFigureOut">
              <a:rPr lang="en-US" smtClean="0"/>
              <a:t>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B0CF0E-4482-4202-9BBA-B96CC05B6F4B}"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4E929DC-841C-424A-BF95-5C412AAA8A46}" type="datetimeFigureOut">
              <a:rPr lang="en-US" smtClean="0"/>
              <a:t>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B0CF0E-4482-4202-9BBA-B96CC05B6F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929DC-841C-424A-BF95-5C412AAA8A46}"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A6B0CF0E-4482-4202-9BBA-B96CC05B6F4B}"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929DC-841C-424A-BF95-5C412AAA8A46}"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B0CF0E-4482-4202-9BBA-B96CC05B6F4B}"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74E929DC-841C-424A-BF95-5C412AAA8A46}" type="datetimeFigureOut">
              <a:rPr lang="en-US" smtClean="0"/>
              <a:t>2/25/2019</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6B0CF0E-4482-4202-9BBA-B96CC05B6F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title"/>
          </p:nvPr>
        </p:nvSpPr>
        <p:spPr/>
        <p:txBody>
          <a:bodyPr/>
          <a:lstStyle/>
          <a:p>
            <a:r>
              <a:rPr lang="en-US" sz="4400" dirty="0" err="1" smtClean="0">
                <a:latin typeface="Calibri Light" panose="020F0302020204030204" pitchFamily="34" charset="0"/>
              </a:rPr>
              <a:t>MetodE</a:t>
            </a:r>
            <a:r>
              <a:rPr lang="en-US" sz="4400" dirty="0" smtClean="0">
                <a:latin typeface="Calibri Light" panose="020F0302020204030204" pitchFamily="34" charset="0"/>
              </a:rPr>
              <a:t> </a:t>
            </a:r>
            <a:r>
              <a:rPr lang="en-US" sz="4400" dirty="0">
                <a:latin typeface="Calibri Light" panose="020F0302020204030204" pitchFamily="34" charset="0"/>
              </a:rPr>
              <a:t>&amp; </a:t>
            </a:r>
            <a:r>
              <a:rPr lang="en-US" sz="4400" dirty="0" err="1">
                <a:latin typeface="Calibri Light" panose="020F0302020204030204" pitchFamily="34" charset="0"/>
              </a:rPr>
              <a:t>Pendekatan</a:t>
            </a:r>
            <a:r>
              <a:rPr lang="en-US" sz="4400" dirty="0">
                <a:latin typeface="Calibri Light" panose="020F0302020204030204" pitchFamily="34" charset="0"/>
              </a:rPr>
              <a:t> </a:t>
            </a:r>
            <a:r>
              <a:rPr lang="en-US" sz="4400" dirty="0" err="1">
                <a:latin typeface="Calibri Light" panose="020F0302020204030204" pitchFamily="34" charset="0"/>
              </a:rPr>
              <a:t>Perbandingan</a:t>
            </a:r>
            <a:r>
              <a:rPr lang="en-US" sz="4400" dirty="0">
                <a:latin typeface="Calibri Light" panose="020F0302020204030204" pitchFamily="34" charset="0"/>
              </a:rPr>
              <a:t> </a:t>
            </a:r>
            <a:r>
              <a:rPr lang="en-US" sz="4400" dirty="0" err="1">
                <a:latin typeface="Calibri Light" panose="020F0302020204030204" pitchFamily="34" charset="0"/>
              </a:rPr>
              <a:t>Pemerintahan</a:t>
            </a:r>
            <a:endParaRPr lang="en-US" dirty="0"/>
          </a:p>
        </p:txBody>
      </p:sp>
    </p:spTree>
    <p:extLst>
      <p:ext uri="{BB962C8B-B14F-4D97-AF65-F5344CB8AC3E}">
        <p14:creationId xmlns:p14="http://schemas.microsoft.com/office/powerpoint/2010/main" val="3492414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n-US" sz="3100" dirty="0" smtClean="0">
                <a:latin typeface="Calibri Light" panose="020F0302020204030204" pitchFamily="34" charset="0"/>
              </a:rPr>
              <a:t>Seymour </a:t>
            </a:r>
            <a:r>
              <a:rPr lang="en-US" sz="3100" dirty="0">
                <a:latin typeface="Calibri Light" panose="020F0302020204030204" pitchFamily="34" charset="0"/>
              </a:rPr>
              <a:t>martin </a:t>
            </a:r>
            <a:r>
              <a:rPr lang="en-US" sz="3100" dirty="0" err="1">
                <a:latin typeface="Calibri Light" panose="020F0302020204030204" pitchFamily="34" charset="0"/>
              </a:rPr>
              <a:t>Lipset</a:t>
            </a:r>
            <a:r>
              <a:rPr lang="en-US" sz="3100" dirty="0">
                <a:latin typeface="Calibri Light" panose="020F0302020204030204" pitchFamily="34" charset="0"/>
              </a:rPr>
              <a:t> </a:t>
            </a:r>
            <a:r>
              <a:rPr lang="en-US" sz="3100" dirty="0" err="1">
                <a:latin typeface="Calibri Light" panose="020F0302020204030204" pitchFamily="34" charset="0"/>
              </a:rPr>
              <a:t>dalam</a:t>
            </a:r>
            <a:r>
              <a:rPr lang="en-US" sz="3100" dirty="0">
                <a:latin typeface="Calibri Light" panose="020F0302020204030204" pitchFamily="34" charset="0"/>
              </a:rPr>
              <a:t> “</a:t>
            </a:r>
            <a:r>
              <a:rPr lang="en-US" sz="3100" i="1" dirty="0">
                <a:latin typeface="Calibri Light" panose="020F0302020204030204" pitchFamily="34" charset="0"/>
              </a:rPr>
              <a:t>Political Man</a:t>
            </a:r>
            <a:r>
              <a:rPr lang="en-US" sz="3100" dirty="0">
                <a:latin typeface="Calibri Light" panose="020F0302020204030204" pitchFamily="34" charset="0"/>
              </a:rPr>
              <a:t>” (1960) yang </a:t>
            </a:r>
            <a:r>
              <a:rPr lang="en-US" sz="3100" dirty="0" err="1">
                <a:latin typeface="Calibri Light" panose="020F0302020204030204" pitchFamily="34" charset="0"/>
              </a:rPr>
              <a:t>menggunakan</a:t>
            </a:r>
            <a:r>
              <a:rPr lang="en-US" sz="3100" dirty="0">
                <a:latin typeface="Calibri Light" panose="020F0302020204030204" pitchFamily="34" charset="0"/>
              </a:rPr>
              <a:t> </a:t>
            </a:r>
            <a:r>
              <a:rPr lang="en-US" sz="3100" dirty="0" err="1">
                <a:latin typeface="Calibri Light" panose="020F0302020204030204" pitchFamily="34" charset="0"/>
              </a:rPr>
              <a:t>serangkaian</a:t>
            </a:r>
            <a:r>
              <a:rPr lang="en-US" sz="3100" dirty="0">
                <a:latin typeface="Calibri Light" panose="020F0302020204030204" pitchFamily="34" charset="0"/>
              </a:rPr>
              <a:t> </a:t>
            </a:r>
            <a:r>
              <a:rPr lang="en-US" sz="3100" dirty="0" err="1">
                <a:latin typeface="Calibri Light" panose="020F0302020204030204" pitchFamily="34" charset="0"/>
              </a:rPr>
              <a:t>indikator</a:t>
            </a:r>
            <a:r>
              <a:rPr lang="en-US" sz="3100" dirty="0">
                <a:latin typeface="Calibri Light" panose="020F0302020204030204" pitchFamily="34" charset="0"/>
              </a:rPr>
              <a:t> </a:t>
            </a:r>
            <a:r>
              <a:rPr lang="en-US" sz="3100" dirty="0" err="1">
                <a:latin typeface="Calibri Light" panose="020F0302020204030204" pitchFamily="34" charset="0"/>
              </a:rPr>
              <a:t>kuantitatif</a:t>
            </a:r>
            <a:r>
              <a:rPr lang="en-US" sz="3100" dirty="0">
                <a:latin typeface="Calibri Light" panose="020F0302020204030204" pitchFamily="34" charset="0"/>
              </a:rPr>
              <a:t> </a:t>
            </a:r>
            <a:r>
              <a:rPr lang="en-US" sz="3100" dirty="0" err="1">
                <a:latin typeface="Calibri Light" panose="020F0302020204030204" pitchFamily="34" charset="0"/>
              </a:rPr>
              <a:t>pembangunan</a:t>
            </a:r>
            <a:r>
              <a:rPr lang="en-US" sz="3100" dirty="0">
                <a:latin typeface="Calibri Light" panose="020F0302020204030204" pitchFamily="34" charset="0"/>
              </a:rPr>
              <a:t> </a:t>
            </a:r>
            <a:r>
              <a:rPr lang="en-US" sz="3100" dirty="0" err="1">
                <a:latin typeface="Calibri Light" panose="020F0302020204030204" pitchFamily="34" charset="0"/>
              </a:rPr>
              <a:t>ekonomi</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sosial</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menilai</a:t>
            </a:r>
            <a:r>
              <a:rPr lang="en-US" sz="3100" dirty="0">
                <a:latin typeface="Calibri Light" panose="020F0302020204030204" pitchFamily="34" charset="0"/>
              </a:rPr>
              <a:t> </a:t>
            </a:r>
            <a:r>
              <a:rPr lang="en-US" sz="3100" dirty="0" err="1">
                <a:latin typeface="Calibri Light" panose="020F0302020204030204" pitchFamily="34" charset="0"/>
              </a:rPr>
              <a:t>relasi</a:t>
            </a:r>
            <a:r>
              <a:rPr lang="en-US" sz="3100" dirty="0">
                <a:latin typeface="Calibri Light" panose="020F0302020204030204" pitchFamily="34" charset="0"/>
              </a:rPr>
              <a:t> </a:t>
            </a:r>
            <a:r>
              <a:rPr lang="en-US" sz="3100" dirty="0" err="1">
                <a:latin typeface="Calibri Light" panose="020F0302020204030204" pitchFamily="34" charset="0"/>
              </a:rPr>
              <a:t>mereka</a:t>
            </a:r>
            <a:r>
              <a:rPr lang="en-US" sz="3100" dirty="0">
                <a:latin typeface="Calibri Light" panose="020F0302020204030204" pitchFamily="34" charset="0"/>
              </a:rPr>
              <a:t> </a:t>
            </a:r>
            <a:r>
              <a:rPr lang="en-US" sz="3100" dirty="0" err="1">
                <a:latin typeface="Calibri Light" panose="020F0302020204030204" pitchFamily="34" charset="0"/>
              </a:rPr>
              <a:t>dengan</a:t>
            </a:r>
            <a:r>
              <a:rPr lang="en-US" sz="3100" dirty="0">
                <a:latin typeface="Calibri Light" panose="020F0302020204030204" pitchFamily="34" charset="0"/>
              </a:rPr>
              <a:t> </a:t>
            </a:r>
            <a:r>
              <a:rPr lang="en-US" sz="3100" dirty="0" err="1">
                <a:latin typeface="Calibri Light" panose="020F0302020204030204" pitchFamily="34" charset="0"/>
              </a:rPr>
              <a:t>sebuah</a:t>
            </a:r>
            <a:r>
              <a:rPr lang="en-US" sz="3100" dirty="0">
                <a:latin typeface="Calibri Light" panose="020F0302020204030204" pitchFamily="34" charset="0"/>
              </a:rPr>
              <a:t> </a:t>
            </a:r>
            <a:r>
              <a:rPr lang="en-US" sz="3100" dirty="0" err="1">
                <a:latin typeface="Calibri Light" panose="020F0302020204030204" pitchFamily="34" charset="0"/>
              </a:rPr>
              <a:t>variabel</a:t>
            </a:r>
            <a:r>
              <a:rPr lang="en-US" sz="3100" dirty="0">
                <a:latin typeface="Calibri Light" panose="020F0302020204030204" pitchFamily="34" charset="0"/>
              </a:rPr>
              <a:t> </a:t>
            </a:r>
            <a:r>
              <a:rPr lang="en-US" sz="3100" dirty="0" err="1">
                <a:latin typeface="Calibri Light" panose="020F0302020204030204" pitchFamily="34" charset="0"/>
              </a:rPr>
              <a:t>dikotomis</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setabil</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tidak</a:t>
            </a:r>
            <a:r>
              <a:rPr lang="en-US" sz="3100" dirty="0">
                <a:latin typeface="Calibri Light" panose="020F0302020204030204" pitchFamily="34" charset="0"/>
              </a:rPr>
              <a:t> </a:t>
            </a:r>
            <a:r>
              <a:rPr lang="en-US" sz="3100" dirty="0" err="1" smtClean="0">
                <a:latin typeface="Calibri Light" panose="020F0302020204030204" pitchFamily="34" charset="0"/>
              </a:rPr>
              <a:t>stabil</a:t>
            </a:r>
            <a:r>
              <a:rPr lang="en-US" sz="3100" dirty="0" smtClean="0">
                <a:latin typeface="Calibri Light" panose="020F0302020204030204" pitchFamily="34" charset="0"/>
              </a:rPr>
              <a:t>/</a:t>
            </a:r>
            <a:r>
              <a:rPr lang="en-US" sz="3100" dirty="0" err="1" smtClean="0">
                <a:latin typeface="Calibri Light" panose="020F0302020204030204" pitchFamily="34" charset="0"/>
              </a:rPr>
              <a:t>kediktatoran</a:t>
            </a:r>
            <a:r>
              <a:rPr lang="en-US" sz="3100" dirty="0">
                <a:latin typeface="Calibri Light" panose="020F0302020204030204" pitchFamily="34" charset="0"/>
              </a:rPr>
              <a:t>. </a:t>
            </a:r>
            <a:r>
              <a:rPr lang="en-US" sz="3100" dirty="0" err="1">
                <a:latin typeface="Calibri Light" panose="020F0302020204030204" pitchFamily="34" charset="0"/>
              </a:rPr>
              <a:t>Hasil</a:t>
            </a:r>
            <a:r>
              <a:rPr lang="en-US" sz="3100" dirty="0">
                <a:latin typeface="Calibri Light" panose="020F0302020204030204" pitchFamily="34" charset="0"/>
              </a:rPr>
              <a:t> </a:t>
            </a:r>
            <a:r>
              <a:rPr lang="en-US" sz="3100" dirty="0" err="1">
                <a:latin typeface="Calibri Light" panose="020F0302020204030204" pitchFamily="34" charset="0"/>
              </a:rPr>
              <a:t>penelitian</a:t>
            </a:r>
            <a:r>
              <a:rPr lang="en-US" sz="3100" dirty="0">
                <a:latin typeface="Calibri Light" panose="020F0302020204030204" pitchFamily="34" charset="0"/>
              </a:rPr>
              <a:t>, </a:t>
            </a:r>
            <a:r>
              <a:rPr lang="en-US" sz="3100" dirty="0" err="1">
                <a:latin typeface="Calibri Light" panose="020F0302020204030204" pitchFamily="34" charset="0"/>
              </a:rPr>
              <a:t>Lipset</a:t>
            </a:r>
            <a:r>
              <a:rPr lang="en-US" sz="3100" dirty="0">
                <a:latin typeface="Calibri Light" panose="020F0302020204030204" pitchFamily="34" charset="0"/>
              </a:rPr>
              <a:t> </a:t>
            </a:r>
            <a:r>
              <a:rPr lang="en-US" sz="3100" dirty="0" err="1">
                <a:latin typeface="Calibri Light" panose="020F0302020204030204" pitchFamily="34" charset="0"/>
              </a:rPr>
              <a:t>menjelaskan</a:t>
            </a:r>
            <a:r>
              <a:rPr lang="en-US" sz="3100" dirty="0">
                <a:latin typeface="Calibri Light" panose="020F0302020204030204" pitchFamily="34" charset="0"/>
              </a:rPr>
              <a:t> </a:t>
            </a:r>
            <a:r>
              <a:rPr lang="en-US" sz="3100" dirty="0" err="1">
                <a:latin typeface="Calibri Light" panose="020F0302020204030204" pitchFamily="34" charset="0"/>
              </a:rPr>
              <a:t>bahwa</a:t>
            </a:r>
            <a:r>
              <a:rPr lang="en-US" sz="3100" dirty="0">
                <a:latin typeface="Calibri Light" panose="020F0302020204030204" pitchFamily="34" charset="0"/>
              </a:rPr>
              <a:t> </a:t>
            </a:r>
            <a:r>
              <a:rPr lang="en-US" sz="3100" dirty="0" err="1">
                <a:latin typeface="Calibri Light" panose="020F0302020204030204" pitchFamily="34" charset="0"/>
              </a:rPr>
              <a:t>terdapat</a:t>
            </a:r>
            <a:r>
              <a:rPr lang="en-US" sz="3100" dirty="0">
                <a:latin typeface="Calibri Light" panose="020F0302020204030204" pitchFamily="34" charset="0"/>
              </a:rPr>
              <a:t> </a:t>
            </a:r>
            <a:r>
              <a:rPr lang="en-US" sz="3100" dirty="0" err="1">
                <a:latin typeface="Calibri Light" panose="020F0302020204030204" pitchFamily="34" charset="0"/>
              </a:rPr>
              <a:t>keterkaitan</a:t>
            </a:r>
            <a:r>
              <a:rPr lang="en-US" sz="3100" dirty="0">
                <a:latin typeface="Calibri Light" panose="020F0302020204030204" pitchFamily="34" charset="0"/>
              </a:rPr>
              <a:t> </a:t>
            </a:r>
            <a:r>
              <a:rPr lang="en-US" sz="3100" dirty="0" err="1">
                <a:latin typeface="Calibri Light" panose="020F0302020204030204" pitchFamily="34" charset="0"/>
              </a:rPr>
              <a:t>erat</a:t>
            </a:r>
            <a:r>
              <a:rPr lang="en-US" sz="3100" dirty="0">
                <a:latin typeface="Calibri Light" panose="020F0302020204030204" pitchFamily="34" charset="0"/>
              </a:rPr>
              <a:t> </a:t>
            </a:r>
            <a:r>
              <a:rPr lang="en-US" sz="3100" dirty="0" err="1">
                <a:latin typeface="Calibri Light" panose="020F0302020204030204" pitchFamily="34" charset="0"/>
              </a:rPr>
              <a:t>antara</a:t>
            </a:r>
            <a:r>
              <a:rPr lang="en-US" sz="3100" dirty="0">
                <a:latin typeface="Calibri Light" panose="020F0302020204030204" pitchFamily="34" charset="0"/>
              </a:rPr>
              <a:t> </a:t>
            </a:r>
            <a:r>
              <a:rPr lang="en-US" sz="3100" dirty="0" err="1">
                <a:latin typeface="Calibri Light" panose="020F0302020204030204" pitchFamily="34" charset="0"/>
              </a:rPr>
              <a:t>tingkat</a:t>
            </a:r>
            <a:r>
              <a:rPr lang="en-US" sz="3100" dirty="0">
                <a:latin typeface="Calibri Light" panose="020F0302020204030204" pitchFamily="34" charset="0"/>
              </a:rPr>
              <a:t> </a:t>
            </a:r>
            <a:r>
              <a:rPr lang="en-US" sz="3100" dirty="0" err="1">
                <a:latin typeface="Calibri Light" panose="020F0302020204030204" pitchFamily="34" charset="0"/>
              </a:rPr>
              <a:t>pembangunan</a:t>
            </a:r>
            <a:r>
              <a:rPr lang="en-US" sz="3100" dirty="0">
                <a:latin typeface="Calibri Light" panose="020F0302020204030204" pitchFamily="34" charset="0"/>
              </a:rPr>
              <a:t> </a:t>
            </a:r>
            <a:r>
              <a:rPr lang="en-US" sz="3100" dirty="0" err="1">
                <a:latin typeface="Calibri Light" panose="020F0302020204030204" pitchFamily="34" charset="0"/>
              </a:rPr>
              <a:t>ekonomi</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sosial</a:t>
            </a:r>
            <a:r>
              <a:rPr lang="en-US" sz="3100" dirty="0">
                <a:latin typeface="Calibri Light" panose="020F0302020204030204" pitchFamily="34" charset="0"/>
              </a:rPr>
              <a:t> yang </a:t>
            </a:r>
            <a:r>
              <a:rPr lang="en-US" sz="3100" dirty="0" err="1">
                <a:latin typeface="Calibri Light" panose="020F0302020204030204" pitchFamily="34" charset="0"/>
              </a:rPr>
              <a:t>tinggi</a:t>
            </a:r>
            <a:r>
              <a:rPr lang="en-US" sz="3100" dirty="0">
                <a:latin typeface="Calibri Light" panose="020F0302020204030204" pitchFamily="34" charset="0"/>
              </a:rPr>
              <a:t> </a:t>
            </a:r>
            <a:r>
              <a:rPr lang="en-US" sz="3100" dirty="0" err="1">
                <a:latin typeface="Calibri Light" panose="020F0302020204030204" pitchFamily="34" charset="0"/>
              </a:rPr>
              <a:t>terhadap</a:t>
            </a:r>
            <a:r>
              <a:rPr lang="en-US" sz="3100" dirty="0">
                <a:latin typeface="Calibri Light" panose="020F0302020204030204" pitchFamily="34" charset="0"/>
              </a:rPr>
              <a:t> </a:t>
            </a:r>
            <a:r>
              <a:rPr lang="en-US" sz="3100" dirty="0" err="1">
                <a:latin typeface="Calibri Light" panose="020F0302020204030204" pitchFamily="34" charset="0"/>
              </a:rPr>
              <a:t>stabilitas</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smtClean="0">
                <a:latin typeface="Calibri Light" panose="020F0302020204030204" pitchFamily="34" charset="0"/>
              </a:rPr>
              <a:t>.</a:t>
            </a:r>
          </a:p>
          <a:p>
            <a:pPr algn="just"/>
            <a:endParaRPr lang="en-US" sz="3100" dirty="0" smtClean="0">
              <a:latin typeface="Calibri Light" panose="020F0302020204030204" pitchFamily="34" charset="0"/>
            </a:endParaRPr>
          </a:p>
          <a:p>
            <a:pPr algn="just"/>
            <a:r>
              <a:rPr lang="en-US" sz="3100" dirty="0" err="1">
                <a:latin typeface="Calibri Light" panose="020F0302020204030204" pitchFamily="34" charset="0"/>
              </a:rPr>
              <a:t>Contoh</a:t>
            </a:r>
            <a:r>
              <a:rPr lang="en-US" sz="3100" dirty="0">
                <a:latin typeface="Calibri Light" panose="020F0302020204030204" pitchFamily="34" charset="0"/>
              </a:rPr>
              <a:t> lain yang </a:t>
            </a:r>
            <a:r>
              <a:rPr lang="en-US" sz="3100" dirty="0" err="1">
                <a:latin typeface="Calibri Light" panose="020F0302020204030204" pitchFamily="34" charset="0"/>
              </a:rPr>
              <a:t>juga</a:t>
            </a:r>
            <a:r>
              <a:rPr lang="en-US" sz="3100" dirty="0">
                <a:latin typeface="Calibri Light" panose="020F0302020204030204" pitchFamily="34" charset="0"/>
              </a:rPr>
              <a:t> </a:t>
            </a:r>
            <a:r>
              <a:rPr lang="en-US" sz="3100" dirty="0" err="1">
                <a:latin typeface="Calibri Light" panose="020F0302020204030204" pitchFamily="34" charset="0"/>
              </a:rPr>
              <a:t>cukup</a:t>
            </a:r>
            <a:r>
              <a:rPr lang="en-US" sz="3100" dirty="0">
                <a:latin typeface="Calibri Light" panose="020F0302020204030204" pitchFamily="34" charset="0"/>
              </a:rPr>
              <a:t> </a:t>
            </a:r>
            <a:r>
              <a:rPr lang="en-US" sz="3100" dirty="0" err="1">
                <a:latin typeface="Calibri Light" panose="020F0302020204030204" pitchFamily="34" charset="0"/>
              </a:rPr>
              <a:t>populer</a:t>
            </a:r>
            <a:r>
              <a:rPr lang="en-US" sz="3100" dirty="0">
                <a:latin typeface="Calibri Light" panose="020F0302020204030204" pitchFamily="34" charset="0"/>
              </a:rPr>
              <a:t> </a:t>
            </a:r>
            <a:r>
              <a:rPr lang="en-US" sz="3100" dirty="0" err="1">
                <a:latin typeface="Calibri Light" panose="020F0302020204030204" pitchFamily="34" charset="0"/>
              </a:rPr>
              <a:t>adalah</a:t>
            </a:r>
            <a:r>
              <a:rPr lang="en-US" sz="3100" dirty="0">
                <a:latin typeface="Calibri Light" panose="020F0302020204030204" pitchFamily="34" charset="0"/>
              </a:rPr>
              <a:t> </a:t>
            </a:r>
            <a:r>
              <a:rPr lang="en-US" sz="3100" dirty="0" err="1">
                <a:latin typeface="Calibri Light" panose="020F0302020204030204" pitchFamily="34" charset="0"/>
              </a:rPr>
              <a:t>studi</a:t>
            </a:r>
            <a:r>
              <a:rPr lang="en-US" sz="3100" dirty="0">
                <a:latin typeface="Calibri Light" panose="020F0302020204030204" pitchFamily="34" charset="0"/>
              </a:rPr>
              <a:t> yang </a:t>
            </a:r>
            <a:r>
              <a:rPr lang="en-US" sz="3100" dirty="0" err="1">
                <a:latin typeface="Calibri Light" panose="020F0302020204030204" pitchFamily="34" charset="0"/>
              </a:rPr>
              <a:t>dilakukan</a:t>
            </a:r>
            <a:r>
              <a:rPr lang="en-US" sz="3100" dirty="0">
                <a:latin typeface="Calibri Light" panose="020F0302020204030204" pitchFamily="34" charset="0"/>
              </a:rPr>
              <a:t> </a:t>
            </a:r>
            <a:r>
              <a:rPr lang="en-US" sz="3100" dirty="0" err="1">
                <a:latin typeface="Calibri Light" panose="020F0302020204030204" pitchFamily="34" charset="0"/>
              </a:rPr>
              <a:t>oleh</a:t>
            </a:r>
            <a:r>
              <a:rPr lang="en-US" sz="3100" dirty="0">
                <a:latin typeface="Calibri Light" panose="020F0302020204030204" pitchFamily="34" charset="0"/>
              </a:rPr>
              <a:t> A. </a:t>
            </a:r>
            <a:r>
              <a:rPr lang="en-US" sz="3100" dirty="0" err="1">
                <a:latin typeface="Calibri Light" panose="020F0302020204030204" pitchFamily="34" charset="0"/>
              </a:rPr>
              <a:t>Lijphart</a:t>
            </a:r>
            <a:r>
              <a:rPr lang="en-US" sz="3100" dirty="0">
                <a:latin typeface="Calibri Light" panose="020F0302020204030204" pitchFamily="34" charset="0"/>
              </a:rPr>
              <a:t> </a:t>
            </a:r>
            <a:r>
              <a:rPr lang="en-US" sz="3100" dirty="0" err="1">
                <a:latin typeface="Calibri Light" panose="020F0302020204030204" pitchFamily="34" charset="0"/>
              </a:rPr>
              <a:t>tentang</a:t>
            </a:r>
            <a:r>
              <a:rPr lang="en-US" sz="3100" dirty="0">
                <a:latin typeface="Calibri Light" panose="020F0302020204030204" pitchFamily="34" charset="0"/>
              </a:rPr>
              <a:t> </a:t>
            </a:r>
            <a:r>
              <a:rPr lang="en-US" sz="3100" dirty="0" err="1">
                <a:latin typeface="Calibri Light" panose="020F0302020204030204" pitchFamily="34" charset="0"/>
              </a:rPr>
              <a:t>sistem</a:t>
            </a:r>
            <a:r>
              <a:rPr lang="en-US" sz="3100" dirty="0">
                <a:latin typeface="Calibri Light" panose="020F0302020204030204" pitchFamily="34" charset="0"/>
              </a:rPr>
              <a:t> </a:t>
            </a:r>
            <a:r>
              <a:rPr lang="en-US" sz="3100" dirty="0" err="1">
                <a:latin typeface="Calibri Light" panose="020F0302020204030204" pitchFamily="34" charset="0"/>
              </a:rPr>
              <a:t>elektoral</a:t>
            </a:r>
            <a:r>
              <a:rPr lang="en-US" sz="3100" dirty="0">
                <a:latin typeface="Calibri Light" panose="020F0302020204030204" pitchFamily="34" charset="0"/>
              </a:rPr>
              <a:t> di </a:t>
            </a:r>
            <a:r>
              <a:rPr lang="en-US" sz="3100" dirty="0" smtClean="0">
                <a:latin typeface="Calibri Light" panose="020F0302020204030204" pitchFamily="34" charset="0"/>
              </a:rPr>
              <a:t>27 </a:t>
            </a:r>
            <a:r>
              <a:rPr lang="en-US" sz="3100" dirty="0" err="1">
                <a:latin typeface="Calibri Light" panose="020F0302020204030204" pitchFamily="34" charset="0"/>
              </a:rPr>
              <a:t>negara</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kebanyakan</a:t>
            </a:r>
            <a:r>
              <a:rPr lang="en-US" sz="3100" dirty="0">
                <a:latin typeface="Calibri Light" panose="020F0302020204030204" pitchFamily="34" charset="0"/>
              </a:rPr>
              <a:t> </a:t>
            </a:r>
            <a:r>
              <a:rPr lang="en-US" sz="3100" dirty="0" err="1">
                <a:latin typeface="Calibri Light" panose="020F0302020204030204" pitchFamily="34" charset="0"/>
              </a:rPr>
              <a:t>dilakukan</a:t>
            </a:r>
            <a:r>
              <a:rPr lang="en-US" sz="3100" dirty="0">
                <a:latin typeface="Calibri Light" panose="020F0302020204030204" pitchFamily="34" charset="0"/>
              </a:rPr>
              <a:t> di </a:t>
            </a:r>
            <a:r>
              <a:rPr lang="en-US" sz="3100" dirty="0" err="1">
                <a:latin typeface="Calibri Light" panose="020F0302020204030204" pitchFamily="34" charset="0"/>
              </a:rPr>
              <a:t>Eropa</a:t>
            </a:r>
            <a:r>
              <a:rPr lang="en-US" sz="3100" dirty="0">
                <a:latin typeface="Calibri Light" panose="020F0302020204030204" pitchFamily="34" charset="0"/>
              </a:rPr>
              <a:t> </a:t>
            </a:r>
            <a:r>
              <a:rPr lang="en-US" sz="3100" dirty="0" err="1">
                <a:latin typeface="Calibri Light" panose="020F0302020204030204" pitchFamily="34" charset="0"/>
              </a:rPr>
              <a:t>atau</a:t>
            </a:r>
            <a:r>
              <a:rPr lang="en-US" sz="3100" dirty="0">
                <a:latin typeface="Calibri Light" panose="020F0302020204030204" pitchFamily="34" charset="0"/>
              </a:rPr>
              <a:t> </a:t>
            </a:r>
            <a:r>
              <a:rPr lang="en-US" sz="3100" dirty="0" err="1">
                <a:latin typeface="Calibri Light" panose="020F0302020204030204" pitchFamily="34" charset="0"/>
              </a:rPr>
              <a:t>negara</a:t>
            </a:r>
            <a:r>
              <a:rPr lang="en-US" sz="3100" dirty="0">
                <a:latin typeface="Calibri Light" panose="020F0302020204030204" pitchFamily="34" charset="0"/>
              </a:rPr>
              <a:t> </a:t>
            </a:r>
            <a:r>
              <a:rPr lang="en-US" sz="3100" dirty="0" err="1">
                <a:latin typeface="Calibri Light" panose="020F0302020204030204" pitchFamily="34" charset="0"/>
              </a:rPr>
              <a:t>berbahasa</a:t>
            </a:r>
            <a:r>
              <a:rPr lang="en-US" sz="3100" dirty="0">
                <a:latin typeface="Calibri Light" panose="020F0302020204030204" pitchFamily="34" charset="0"/>
              </a:rPr>
              <a:t> </a:t>
            </a:r>
            <a:r>
              <a:rPr lang="en-US" sz="3100" dirty="0" err="1">
                <a:latin typeface="Calibri Light" panose="020F0302020204030204" pitchFamily="34" charset="0"/>
              </a:rPr>
              <a:t>Inggris</a:t>
            </a:r>
            <a:r>
              <a:rPr lang="en-US" sz="3100" dirty="0">
                <a:latin typeface="Calibri Light" panose="020F0302020204030204" pitchFamily="34" charset="0"/>
              </a:rPr>
              <a:t>. </a:t>
            </a:r>
            <a:r>
              <a:rPr lang="en-US" sz="3100" dirty="0" err="1">
                <a:latin typeface="Calibri Light" panose="020F0302020204030204" pitchFamily="34" charset="0"/>
              </a:rPr>
              <a:t>Studi</a:t>
            </a:r>
            <a:r>
              <a:rPr lang="en-US" sz="3100" dirty="0">
                <a:latin typeface="Calibri Light" panose="020F0302020204030204" pitchFamily="34" charset="0"/>
              </a:rPr>
              <a:t> </a:t>
            </a:r>
            <a:r>
              <a:rPr lang="en-US" sz="3100" dirty="0" err="1">
                <a:latin typeface="Calibri Light" panose="020F0302020204030204" pitchFamily="34" charset="0"/>
              </a:rPr>
              <a:t>ini</a:t>
            </a:r>
            <a:r>
              <a:rPr lang="en-US" sz="3100" dirty="0">
                <a:latin typeface="Calibri Light" panose="020F0302020204030204" pitchFamily="34" charset="0"/>
              </a:rPr>
              <a:t> </a:t>
            </a:r>
            <a:r>
              <a:rPr lang="en-US" sz="3100" dirty="0" err="1">
                <a:latin typeface="Calibri Light" panose="020F0302020204030204" pitchFamily="34" charset="0"/>
              </a:rPr>
              <a:t>dibukukan</a:t>
            </a:r>
            <a:r>
              <a:rPr lang="en-US" sz="3100" dirty="0">
                <a:latin typeface="Calibri Light" panose="020F0302020204030204" pitchFamily="34" charset="0"/>
              </a:rPr>
              <a:t> </a:t>
            </a:r>
            <a:r>
              <a:rPr lang="en-US" sz="3100" dirty="0" err="1">
                <a:latin typeface="Calibri Light" panose="020F0302020204030204" pitchFamily="34" charset="0"/>
              </a:rPr>
              <a:t>dengan</a:t>
            </a:r>
            <a:r>
              <a:rPr lang="en-US" sz="3100" dirty="0">
                <a:latin typeface="Calibri Light" panose="020F0302020204030204" pitchFamily="34" charset="0"/>
              </a:rPr>
              <a:t> </a:t>
            </a:r>
            <a:r>
              <a:rPr lang="en-US" sz="3100" dirty="0" err="1">
                <a:latin typeface="Calibri Light" panose="020F0302020204030204" pitchFamily="34" charset="0"/>
              </a:rPr>
              <a:t>judul</a:t>
            </a:r>
            <a:r>
              <a:rPr lang="en-US" sz="3100" dirty="0">
                <a:latin typeface="Calibri Light" panose="020F0302020204030204" pitchFamily="34" charset="0"/>
              </a:rPr>
              <a:t> “</a:t>
            </a:r>
            <a:r>
              <a:rPr lang="en-US" sz="3100" i="1" dirty="0">
                <a:latin typeface="Calibri Light" panose="020F0302020204030204" pitchFamily="34" charset="0"/>
              </a:rPr>
              <a:t>Electoral System and party System: A Study of 27 Democracies 1945-1990</a:t>
            </a:r>
            <a:r>
              <a:rPr lang="en-US" sz="3100" dirty="0">
                <a:latin typeface="Calibri Light" panose="020F0302020204030204" pitchFamily="34" charset="0"/>
              </a:rPr>
              <a:t>” (1994).</a:t>
            </a:r>
          </a:p>
          <a:p>
            <a:endParaRPr lang="en-US" dirty="0"/>
          </a:p>
        </p:txBody>
      </p:sp>
      <p:sp>
        <p:nvSpPr>
          <p:cNvPr id="3" name="Title 2"/>
          <p:cNvSpPr>
            <a:spLocks noGrp="1"/>
          </p:cNvSpPr>
          <p:nvPr>
            <p:ph type="title"/>
          </p:nvPr>
        </p:nvSpPr>
        <p:spPr/>
        <p:txBody>
          <a:bodyPr/>
          <a:lstStyle/>
          <a:p>
            <a:r>
              <a:rPr lang="en-US" dirty="0" smtClean="0">
                <a:latin typeface="Calibri Light" panose="020F0302020204030204" pitchFamily="34" charset="0"/>
              </a:rPr>
              <a:t>Large-N: </a:t>
            </a:r>
            <a:r>
              <a:rPr lang="en-US" dirty="0" err="1" smtClean="0">
                <a:latin typeface="Calibri Light" panose="020F0302020204030204" pitchFamily="34" charset="0"/>
              </a:rPr>
              <a:t>Beberapa</a:t>
            </a:r>
            <a:r>
              <a:rPr lang="en-US" dirty="0" smtClean="0">
                <a:latin typeface="Calibri Light" panose="020F0302020204030204" pitchFamily="34" charset="0"/>
              </a:rPr>
              <a:t> PRAKTIK PERBANDINGAN</a:t>
            </a:r>
            <a:endParaRPr lang="en-US" dirty="0">
              <a:latin typeface="Calibri Light" panose="020F0302020204030204" pitchFamily="34" charset="0"/>
            </a:endParaRPr>
          </a:p>
        </p:txBody>
      </p:sp>
    </p:spTree>
    <p:extLst>
      <p:ext uri="{BB962C8B-B14F-4D97-AF65-F5344CB8AC3E}">
        <p14:creationId xmlns:p14="http://schemas.microsoft.com/office/powerpoint/2010/main" val="39369595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45720" indent="0" algn="just">
              <a:buNone/>
            </a:pPr>
            <a:r>
              <a:rPr lang="en-US" dirty="0" err="1">
                <a:latin typeface="Calibri Light" panose="020F0302020204030204" pitchFamily="34" charset="0"/>
              </a:rPr>
              <a:t>Menurut</a:t>
            </a:r>
            <a:r>
              <a:rPr lang="en-US" dirty="0">
                <a:latin typeface="Calibri Light" panose="020F0302020204030204" pitchFamily="34" charset="0"/>
              </a:rPr>
              <a:t> Landman (2003: 27), </a:t>
            </a:r>
            <a:r>
              <a:rPr lang="en-US" dirty="0" err="1">
                <a:latin typeface="Calibri Light" panose="020F0302020204030204" pitchFamily="34" charset="0"/>
              </a:rPr>
              <a:t>penggunaan</a:t>
            </a:r>
            <a:r>
              <a:rPr lang="en-US" dirty="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setidaknya</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4 </a:t>
            </a:r>
            <a:r>
              <a:rPr lang="en-US" dirty="0" err="1">
                <a:latin typeface="Calibri Light" panose="020F0302020204030204" pitchFamily="34" charset="0"/>
              </a:rPr>
              <a:t>manfaat</a:t>
            </a:r>
            <a:r>
              <a:rPr lang="en-US" dirty="0">
                <a:latin typeface="Calibri Light" panose="020F0302020204030204" pitchFamily="34" charset="0"/>
              </a:rPr>
              <a:t> </a:t>
            </a:r>
            <a:r>
              <a:rPr lang="en-US" dirty="0" err="1">
                <a:latin typeface="Calibri Light" panose="020F0302020204030204" pitchFamily="34" charset="0"/>
              </a:rPr>
              <a:t>utama</a:t>
            </a:r>
            <a:r>
              <a:rPr lang="en-US" dirty="0">
                <a:latin typeface="Calibri Light" panose="020F0302020204030204" pitchFamily="34" charset="0"/>
              </a:rPr>
              <a:t>, </a:t>
            </a:r>
            <a:r>
              <a:rPr lang="en-US" dirty="0" err="1">
                <a:latin typeface="Calibri Light" panose="020F0302020204030204" pitchFamily="34" charset="0"/>
              </a:rPr>
              <a:t>yaitu</a:t>
            </a:r>
            <a:r>
              <a:rPr lang="en-US" dirty="0">
                <a:latin typeface="Calibri Light" panose="020F0302020204030204" pitchFamily="34" charset="0"/>
              </a:rPr>
              <a:t>: </a:t>
            </a:r>
          </a:p>
          <a:p>
            <a:pPr lvl="0" algn="just"/>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mengatur</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mengendalikan</a:t>
            </a:r>
            <a:r>
              <a:rPr lang="en-US" dirty="0">
                <a:latin typeface="Calibri Light" panose="020F0302020204030204" pitchFamily="34" charset="0"/>
              </a:rPr>
              <a:t> </a:t>
            </a:r>
            <a:r>
              <a:rPr lang="en-US" dirty="0" err="1">
                <a:latin typeface="Calibri Light" panose="020F0302020204030204" pitchFamily="34" charset="0"/>
              </a:rPr>
              <a:t>penjelasan-penjelasan</a:t>
            </a:r>
            <a:r>
              <a:rPr lang="en-US" dirty="0">
                <a:latin typeface="Calibri Light" panose="020F0302020204030204" pitchFamily="34" charset="0"/>
              </a:rPr>
              <a:t> yang </a:t>
            </a:r>
            <a:r>
              <a:rPr lang="en-US" dirty="0" err="1">
                <a:latin typeface="Calibri Light" panose="020F0302020204030204" pitchFamily="34" charset="0"/>
              </a:rPr>
              <a:t>bersifat</a:t>
            </a:r>
            <a:r>
              <a:rPr lang="en-US" dirty="0">
                <a:latin typeface="Calibri Light" panose="020F0302020204030204" pitchFamily="34" charset="0"/>
              </a:rPr>
              <a:t> </a:t>
            </a:r>
            <a:r>
              <a:rPr lang="en-US" dirty="0" err="1">
                <a:latin typeface="Calibri Light" panose="020F0302020204030204" pitchFamily="34" charset="0"/>
              </a:rPr>
              <a:t>saling</a:t>
            </a:r>
            <a:r>
              <a:rPr lang="en-US" dirty="0">
                <a:latin typeface="Calibri Light" panose="020F0302020204030204" pitchFamily="34" charset="0"/>
              </a:rPr>
              <a:t> </a:t>
            </a:r>
            <a:r>
              <a:rPr lang="en-US" dirty="0" err="1">
                <a:latin typeface="Calibri Light" panose="020F0302020204030204" pitchFamily="34" charset="0"/>
              </a:rPr>
              <a:t>bertentangan</a:t>
            </a:r>
            <a:r>
              <a:rPr lang="en-US" dirty="0">
                <a:latin typeface="Calibri Light" panose="020F0302020204030204" pitchFamily="34" charset="0"/>
              </a:rPr>
              <a:t> (</a:t>
            </a:r>
            <a:r>
              <a:rPr lang="en-US" i="1" dirty="0">
                <a:latin typeface="Calibri Light" panose="020F0302020204030204" pitchFamily="34" charset="0"/>
              </a:rPr>
              <a:t>rival explanations</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mengontrol</a:t>
            </a:r>
            <a:r>
              <a:rPr lang="en-US" dirty="0">
                <a:latin typeface="Calibri Light" panose="020F0302020204030204" pitchFamily="34" charset="0"/>
              </a:rPr>
              <a:t> </a:t>
            </a:r>
            <a:r>
              <a:rPr lang="en-US" dirty="0" err="1">
                <a:latin typeface="Calibri Light" panose="020F0302020204030204" pitchFamily="34" charset="0"/>
              </a:rPr>
              <a:t>faktor-faktor</a:t>
            </a:r>
            <a:r>
              <a:rPr lang="en-US" dirty="0">
                <a:latin typeface="Calibri Light" panose="020F0302020204030204" pitchFamily="34" charset="0"/>
              </a:rPr>
              <a:t> yang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bercampur</a:t>
            </a:r>
            <a:r>
              <a:rPr lang="en-US" dirty="0">
                <a:latin typeface="Calibri Light" panose="020F0302020204030204" pitchFamily="34" charset="0"/>
              </a:rPr>
              <a:t> </a:t>
            </a:r>
            <a:r>
              <a:rPr lang="en-US" dirty="0" err="1">
                <a:latin typeface="Calibri Light" panose="020F0302020204030204" pitchFamily="34" charset="0"/>
              </a:rPr>
              <a:t>aduk</a:t>
            </a:r>
            <a:r>
              <a:rPr lang="en-US" dirty="0">
                <a:latin typeface="Calibri Light" panose="020F0302020204030204" pitchFamily="34" charset="0"/>
              </a:rPr>
              <a:t>. </a:t>
            </a:r>
            <a:r>
              <a:rPr lang="de-DE" dirty="0">
                <a:latin typeface="Calibri Light" panose="020F0302020204030204" pitchFamily="34" charset="0"/>
              </a:rPr>
              <a:t>Dengan demikian, metode ini dapat menghasilkan penjelasan yang jernih.  </a:t>
            </a:r>
            <a:endParaRPr lang="en-US" dirty="0">
              <a:latin typeface="Calibri Light" panose="020F0302020204030204" pitchFamily="34" charset="0"/>
            </a:endParaRPr>
          </a:p>
          <a:p>
            <a:pPr lvl="0" algn="just"/>
            <a:r>
              <a:rPr lang="de-DE" dirty="0">
                <a:latin typeface="Calibri Light" panose="020F0302020204030204" pitchFamily="34" charset="0"/>
              </a:rPr>
              <a:t>Metode ini dapat membuat, mengembangkan dan menguji teori besar yang melintasi berbagai kondisi dari waktu dan negara yang berbeda.</a:t>
            </a:r>
            <a:endParaRPr lang="en-US" dirty="0">
              <a:latin typeface="Calibri Light" panose="020F0302020204030204" pitchFamily="34" charset="0"/>
            </a:endParaRPr>
          </a:p>
          <a:p>
            <a:pPr lvl="0" algn="just"/>
            <a:r>
              <a:rPr lang="de-DE" dirty="0">
                <a:latin typeface="Calibri Light" panose="020F0302020204030204" pitchFamily="34" charset="0"/>
              </a:rPr>
              <a:t>Metode ini memiliki kemampuan untuk membuat kesimpulan yang kuat.</a:t>
            </a:r>
            <a:endParaRPr lang="en-US" dirty="0">
              <a:latin typeface="Calibri Light" panose="020F0302020204030204" pitchFamily="34" charset="0"/>
            </a:endParaRPr>
          </a:p>
          <a:p>
            <a:pPr algn="just"/>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kemampuan</a:t>
            </a:r>
            <a:r>
              <a:rPr lang="en-US" dirty="0">
                <a:latin typeface="Calibri Light" panose="020F0302020204030204" pitchFamily="34" charset="0"/>
              </a:rPr>
              <a:t> </a:t>
            </a:r>
            <a:r>
              <a:rPr lang="en-US" dirty="0" err="1">
                <a:latin typeface="Calibri Light" panose="020F0302020204030204" pitchFamily="34" charset="0"/>
              </a:rPr>
              <a:t>utnuk</a:t>
            </a:r>
            <a:r>
              <a:rPr lang="en-US" dirty="0">
                <a:latin typeface="Calibri Light" panose="020F0302020204030204" pitchFamily="34" charset="0"/>
              </a:rPr>
              <a:t> </a:t>
            </a:r>
            <a:r>
              <a:rPr lang="en-US" dirty="0" err="1">
                <a:latin typeface="Calibri Light" panose="020F0302020204030204" pitchFamily="34" charset="0"/>
              </a:rPr>
              <a:t>mengidentifikasi</a:t>
            </a:r>
            <a:r>
              <a:rPr lang="en-US" dirty="0">
                <a:latin typeface="Calibri Light" panose="020F0302020204030204" pitchFamily="34" charset="0"/>
              </a:rPr>
              <a:t> </a:t>
            </a:r>
            <a:r>
              <a:rPr lang="en-US" dirty="0" err="1">
                <a:latin typeface="Calibri Light" panose="020F0302020204030204" pitchFamily="34" charset="0"/>
              </a:rPr>
              <a:t>apa</a:t>
            </a:r>
            <a:r>
              <a:rPr lang="en-US" dirty="0">
                <a:latin typeface="Calibri Light" panose="020F0302020204030204" pitchFamily="34" charset="0"/>
              </a:rPr>
              <a:t> yang </a:t>
            </a:r>
            <a:r>
              <a:rPr lang="en-US" dirty="0" err="1">
                <a:latin typeface="Calibri Light" panose="020F0302020204030204" pitchFamily="34" charset="0"/>
              </a:rPr>
              <a:t>disebut</a:t>
            </a:r>
            <a:r>
              <a:rPr lang="en-US" dirty="0">
                <a:latin typeface="Calibri Light" panose="020F0302020204030204" pitchFamily="34" charset="0"/>
              </a:rPr>
              <a:t> </a:t>
            </a:r>
            <a:r>
              <a:rPr lang="en-US" dirty="0" err="1">
                <a:latin typeface="Calibri Light" panose="020F0302020204030204" pitchFamily="34" charset="0"/>
              </a:rPr>
              <a:t>sebagai</a:t>
            </a:r>
            <a:r>
              <a:rPr lang="en-US" dirty="0">
                <a:latin typeface="Calibri Light" panose="020F0302020204030204" pitchFamily="34" charset="0"/>
              </a:rPr>
              <a:t> </a:t>
            </a:r>
            <a:r>
              <a:rPr lang="en-US" dirty="0" err="1">
                <a:latin typeface="Calibri Light" panose="020F0302020204030204" pitchFamily="34" charset="0"/>
              </a:rPr>
              <a:t>negara-negara</a:t>
            </a:r>
            <a:r>
              <a:rPr lang="en-US" dirty="0">
                <a:latin typeface="Calibri Light" panose="020F0302020204030204" pitchFamily="34" charset="0"/>
              </a:rPr>
              <a:t> yang </a:t>
            </a:r>
            <a:r>
              <a:rPr lang="en-US" dirty="0" err="1">
                <a:latin typeface="Calibri Light" panose="020F0302020204030204" pitchFamily="34" charset="0"/>
              </a:rPr>
              <a:t>menyimpang</a:t>
            </a:r>
            <a:r>
              <a:rPr lang="en-US" dirty="0">
                <a:latin typeface="Calibri Light" panose="020F0302020204030204" pitchFamily="34" charset="0"/>
              </a:rPr>
              <a:t> (</a:t>
            </a:r>
            <a:r>
              <a:rPr lang="en-US" i="1" dirty="0">
                <a:latin typeface="Calibri Light" panose="020F0302020204030204" pitchFamily="34" charset="0"/>
              </a:rPr>
              <a:t>deviant countries</a:t>
            </a:r>
            <a:r>
              <a:rPr lang="en-US" dirty="0">
                <a:latin typeface="Calibri Light" panose="020F0302020204030204" pitchFamily="34" charset="0"/>
              </a:rPr>
              <a:t>).</a:t>
            </a:r>
          </a:p>
        </p:txBody>
      </p:sp>
      <p:sp>
        <p:nvSpPr>
          <p:cNvPr id="3" name="Title 2"/>
          <p:cNvSpPr>
            <a:spLocks noGrp="1"/>
          </p:cNvSpPr>
          <p:nvPr>
            <p:ph type="title"/>
          </p:nvPr>
        </p:nvSpPr>
        <p:spPr/>
        <p:txBody>
          <a:bodyPr/>
          <a:lstStyle/>
          <a:p>
            <a:r>
              <a:rPr lang="en-US" dirty="0" smtClean="0"/>
              <a:t>LARGE N: KEUNGGULAN</a:t>
            </a:r>
            <a:endParaRPr lang="en-US" dirty="0"/>
          </a:p>
        </p:txBody>
      </p:sp>
    </p:spTree>
    <p:extLst>
      <p:ext uri="{BB962C8B-B14F-4D97-AF65-F5344CB8AC3E}">
        <p14:creationId xmlns:p14="http://schemas.microsoft.com/office/powerpoint/2010/main" val="16339304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fontScale="25000" lnSpcReduction="20000"/>
          </a:bodyPr>
          <a:lstStyle/>
          <a:p>
            <a:pPr marL="45720" indent="0" algn="just">
              <a:buNone/>
            </a:pPr>
            <a:r>
              <a:rPr lang="id-ID" sz="7200" dirty="0">
                <a:latin typeface="Calibri Light" panose="020F0302020204030204" pitchFamily="34" charset="0"/>
              </a:rPr>
              <a:t>Hopkin (2010) juga mencatat empat kelemahan utama dari metode ini. </a:t>
            </a:r>
            <a:endParaRPr lang="en-US" sz="7200" dirty="0" smtClean="0">
              <a:latin typeface="Calibri Light" panose="020F0302020204030204" pitchFamily="34" charset="0"/>
            </a:endParaRPr>
          </a:p>
          <a:p>
            <a:pPr algn="just">
              <a:buFont typeface="Wingdings" panose="05000000000000000000" pitchFamily="2" charset="2"/>
              <a:buChar char="§"/>
            </a:pPr>
            <a:r>
              <a:rPr lang="id-ID" sz="7200" i="1" dirty="0" smtClean="0">
                <a:latin typeface="Calibri Light" panose="020F0302020204030204" pitchFamily="34" charset="0"/>
              </a:rPr>
              <a:t>Pertama</a:t>
            </a:r>
            <a:r>
              <a:rPr lang="id-ID" sz="7200" dirty="0">
                <a:latin typeface="Calibri Light" panose="020F0302020204030204" pitchFamily="34" charset="0"/>
              </a:rPr>
              <a:t>, ketersediaan data yang biasanya tidak memadainya. Contoh, jika ingin melakukan kajian tentang dampak sistem elektoral terhadap partai politik, tidak semua negara memiliki data tentang kondisi elektoral yang ada di negara mereka. </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Kedua</a:t>
            </a:r>
            <a:r>
              <a:rPr lang="id-ID" sz="7200" dirty="0">
                <a:latin typeface="Calibri Light" panose="020F0302020204030204" pitchFamily="34" charset="0"/>
              </a:rPr>
              <a:t>, pemilihan kasus justru dikendalikan oleh ketersediaan data sehingga metode ini tidak dapat menjangkau perbedaan yang ada di setiap negara. </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Ketiga</a:t>
            </a:r>
            <a:r>
              <a:rPr lang="id-ID" sz="7200" dirty="0">
                <a:latin typeface="Calibri Light" panose="020F0302020204030204" pitchFamily="34" charset="0"/>
              </a:rPr>
              <a:t>, terkait dengan kehandalan data. Sebagai contoh, penelitian yang dilakukan oleh Lipset dan Diamond seperti yang dikutip di atas mengukur keberhasilan tingkat ekonomi suatu negara dengan melihat pada kondisi Produk Domestik Bruto (PDB). Cara pengukuran ini, menurut Hopkin (2010), sebenarnya sangat bias. Sebagai contoh, cara tersebut gagal dalam memotret produksi ekonomi yang tidak </a:t>
            </a:r>
            <a:r>
              <a:rPr lang="id-ID" sz="7200" dirty="0" smtClean="0">
                <a:latin typeface="Calibri Light" panose="020F0302020204030204" pitchFamily="34" charset="0"/>
              </a:rPr>
              <a:t>termoneterisasi</a:t>
            </a:r>
            <a:r>
              <a:rPr lang="en-US" sz="7200" dirty="0">
                <a:latin typeface="Calibri Light" panose="020F0302020204030204" pitchFamily="34" charset="0"/>
              </a:rPr>
              <a:t>.</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Keempat</a:t>
            </a:r>
            <a:r>
              <a:rPr lang="id-ID" sz="7200" dirty="0">
                <a:latin typeface="Calibri Light" panose="020F0302020204030204" pitchFamily="34" charset="0"/>
              </a:rPr>
              <a:t>, metode ini cenderung tidak tepat dalam pembuatan konseptualisasi. Hopkin memberikan contoh tentang perdebatan korelasi pembangunan ekonomi dan demokrasi, di mana kekaburan konsep dan ketidakkonsistenan dalam menggunakan kedua konsep tersebut dapat menghasilkan kesimpulan yang tidak valid. Seringkali pembangunan ekonomi diukur secara tidak akurat. </a:t>
            </a:r>
            <a:endParaRPr lang="en-US" sz="7200" dirty="0">
              <a:latin typeface="Calibri Light" panose="020F0302020204030204" pitchFamily="34" charset="0"/>
            </a:endParaRPr>
          </a:p>
          <a:p>
            <a:endParaRPr lang="en-US" dirty="0"/>
          </a:p>
        </p:txBody>
      </p:sp>
      <p:sp>
        <p:nvSpPr>
          <p:cNvPr id="3" name="Title 2"/>
          <p:cNvSpPr>
            <a:spLocks noGrp="1"/>
          </p:cNvSpPr>
          <p:nvPr>
            <p:ph type="title"/>
          </p:nvPr>
        </p:nvSpPr>
        <p:spPr/>
        <p:txBody>
          <a:bodyPr/>
          <a:lstStyle/>
          <a:p>
            <a:r>
              <a:rPr lang="en-US" dirty="0">
                <a:latin typeface="Calibri Light" panose="020F0302020204030204" pitchFamily="34" charset="0"/>
              </a:rPr>
              <a:t>LARGE N: </a:t>
            </a:r>
            <a:r>
              <a:rPr lang="en-US" dirty="0" smtClean="0">
                <a:latin typeface="Calibri Light" panose="020F0302020204030204" pitchFamily="34" charset="0"/>
              </a:rPr>
              <a:t>KETERBATASAN</a:t>
            </a:r>
            <a:endParaRPr lang="en-US" dirty="0">
              <a:latin typeface="Calibri Light" panose="020F0302020204030204" pitchFamily="34" charset="0"/>
            </a:endParaRPr>
          </a:p>
        </p:txBody>
      </p:sp>
    </p:spTree>
    <p:extLst>
      <p:ext uri="{BB962C8B-B14F-4D97-AF65-F5344CB8AC3E}">
        <p14:creationId xmlns:p14="http://schemas.microsoft.com/office/powerpoint/2010/main" val="457096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5029200"/>
          </a:xfrm>
        </p:spPr>
        <p:txBody>
          <a:bodyPr>
            <a:normAutofit fontScale="85000" lnSpcReduction="20000"/>
          </a:bodyPr>
          <a:lstStyle/>
          <a:p>
            <a:pPr algn="just"/>
            <a:r>
              <a:rPr lang="en-US" sz="2400" dirty="0" err="1" smtClean="0">
                <a:latin typeface="Calibri Light" panose="020F0302020204030204" pitchFamily="34" charset="0"/>
              </a:rPr>
              <a:t>Metode</a:t>
            </a:r>
            <a:r>
              <a:rPr lang="en-US" sz="2400" dirty="0" smtClean="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smtClean="0">
                <a:latin typeface="Calibri Light" panose="020F0302020204030204" pitchFamily="34" charset="0"/>
              </a:rPr>
              <a:t>kajian</a:t>
            </a:r>
            <a:r>
              <a:rPr lang="en-US" sz="2400" dirty="0" smtClean="0">
                <a:latin typeface="Calibri Light" panose="020F0302020204030204" pitchFamily="34" charset="0"/>
              </a:rPr>
              <a:t> </a:t>
            </a:r>
            <a:r>
              <a:rPr lang="en-US" sz="2400" dirty="0" err="1">
                <a:latin typeface="Calibri Light" panose="020F0302020204030204" pitchFamily="34" charset="0"/>
              </a:rPr>
              <a:t>sedikit</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umum</a:t>
            </a:r>
            <a:r>
              <a:rPr lang="en-US" sz="2400" dirty="0">
                <a:latin typeface="Calibri Light" panose="020F0302020204030204" pitchFamily="34" charset="0"/>
              </a:rPr>
              <a:t>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‘N </a:t>
            </a:r>
            <a:r>
              <a:rPr lang="en-US" sz="2400" dirty="0" err="1">
                <a:latin typeface="Calibri Light" panose="020F0302020204030204" pitchFamily="34" charset="0"/>
              </a:rPr>
              <a:t>kecil</a:t>
            </a:r>
            <a:r>
              <a:rPr lang="en-US" sz="2400" dirty="0">
                <a:latin typeface="Calibri Light" panose="020F0302020204030204" pitchFamily="34" charset="0"/>
              </a:rPr>
              <a:t>’ (</a:t>
            </a:r>
            <a:r>
              <a:rPr lang="en-US" sz="2400" i="1" dirty="0">
                <a:latin typeface="Calibri Light" panose="020F0302020204030204" pitchFamily="34" charset="0"/>
              </a:rPr>
              <a:t>‘small N’ </a:t>
            </a:r>
            <a:r>
              <a:rPr lang="en-US" sz="2400" i="1" dirty="0" err="1" smtClean="0">
                <a:latin typeface="Calibri Light" panose="020F0302020204030204" pitchFamily="34" charset="0"/>
              </a:rPr>
              <a:t>comparation</a:t>
            </a:r>
            <a:r>
              <a:rPr lang="en-US" sz="2400" dirty="0" smtClean="0">
                <a:latin typeface="Calibri Light" panose="020F0302020204030204" pitchFamily="34" charset="0"/>
              </a:rPr>
              <a:t>) yang </a:t>
            </a:r>
            <a:r>
              <a:rPr lang="en-US" sz="2400" dirty="0" err="1" smtClean="0">
                <a:latin typeface="Calibri Light" panose="020F0302020204030204" pitchFamily="34" charset="0"/>
              </a:rPr>
              <a:t>alternatif</a:t>
            </a:r>
            <a:r>
              <a:rPr lang="en-US" sz="2400" dirty="0" smtClean="0">
                <a:latin typeface="Calibri Light" panose="020F0302020204030204" pitchFamily="34" charset="0"/>
              </a:rPr>
              <a:t> </a:t>
            </a:r>
            <a:r>
              <a:rPr lang="en-US" sz="2400" dirty="0" err="1" smtClean="0">
                <a:latin typeface="Calibri Light" panose="020F0302020204030204" pitchFamily="34" charset="0"/>
              </a:rPr>
              <a:t>atas</a:t>
            </a:r>
            <a:r>
              <a:rPr lang="en-US" sz="2400" dirty="0" smtClean="0">
                <a:latin typeface="Calibri Light" panose="020F0302020204030204" pitchFamily="34" charset="0"/>
              </a:rPr>
              <a:t> </a:t>
            </a:r>
            <a:r>
              <a:rPr lang="en-US" sz="2400" dirty="0" err="1" smtClean="0">
                <a:latin typeface="Calibri Light" panose="020F0302020204030204" pitchFamily="34" charset="0"/>
              </a:rPr>
              <a:t>keterbatasan</a:t>
            </a:r>
            <a:r>
              <a:rPr lang="en-US" sz="2400" dirty="0" smtClean="0">
                <a:latin typeface="Calibri Light" panose="020F0302020204030204" pitchFamily="34" charset="0"/>
              </a:rPr>
              <a:t> </a:t>
            </a:r>
            <a:r>
              <a:rPr lang="en-US" sz="2400" dirty="0" err="1" smtClean="0">
                <a:latin typeface="Calibri Light" panose="020F0302020204030204" pitchFamily="34" charset="0"/>
              </a:rPr>
              <a:t>pada</a:t>
            </a:r>
            <a:r>
              <a:rPr lang="en-US" sz="2400" dirty="0" smtClean="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N </a:t>
            </a:r>
            <a:r>
              <a:rPr lang="en-US" sz="2400" dirty="0" err="1" smtClean="0">
                <a:latin typeface="Calibri Light" panose="020F0302020204030204" pitchFamily="34" charset="0"/>
              </a:rPr>
              <a:t>besar</a:t>
            </a:r>
            <a:r>
              <a:rPr lang="en-US" sz="2400" dirty="0" smtClean="0">
                <a:latin typeface="Calibri Light" panose="020F0302020204030204" pitchFamily="34" charset="0"/>
              </a:rPr>
              <a:t>. </a:t>
            </a:r>
            <a:r>
              <a:rPr lang="en-US" sz="2400" dirty="0" err="1" smtClean="0">
                <a:latin typeface="Calibri Light" panose="020F0302020204030204" pitchFamily="34" charset="0"/>
              </a:rPr>
              <a:t>Studi</a:t>
            </a:r>
            <a:r>
              <a:rPr lang="en-US" sz="2400" dirty="0" smtClean="0">
                <a:latin typeface="Calibri Light" panose="020F0302020204030204" pitchFamily="34" charset="0"/>
              </a:rPr>
              <a:t> </a:t>
            </a:r>
            <a:r>
              <a:rPr lang="en-US" sz="2400" dirty="0" err="1" smtClean="0">
                <a:latin typeface="Calibri Light" panose="020F0302020204030204" pitchFamily="34" charset="0"/>
              </a:rPr>
              <a:t>ini</a:t>
            </a:r>
            <a:r>
              <a:rPr lang="en-US" sz="2400" dirty="0" smtClean="0">
                <a:latin typeface="Calibri Light" panose="020F0302020204030204" pitchFamily="34" charset="0"/>
              </a:rPr>
              <a:t>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secara</a:t>
            </a:r>
            <a:r>
              <a:rPr lang="en-US" sz="2400" dirty="0">
                <a:latin typeface="Calibri Light" panose="020F0302020204030204" pitchFamily="34" charset="0"/>
              </a:rPr>
              <a:t> </a:t>
            </a:r>
            <a:r>
              <a:rPr lang="en-US" sz="2400" dirty="0" err="1">
                <a:latin typeface="Calibri Light" panose="020F0302020204030204" pitchFamily="34" charset="0"/>
              </a:rPr>
              <a:t>intensif</a:t>
            </a:r>
            <a:r>
              <a:rPr lang="en-US" sz="2400" dirty="0">
                <a:latin typeface="Calibri Light" panose="020F0302020204030204" pitchFamily="34" charset="0"/>
              </a:rPr>
              <a:t> </a:t>
            </a:r>
            <a:r>
              <a:rPr lang="en-US" sz="2400" dirty="0" err="1">
                <a:latin typeface="Calibri Light" panose="020F0302020204030204" pitchFamily="34" charset="0"/>
              </a:rPr>
              <a:t>atas</a:t>
            </a:r>
            <a:r>
              <a:rPr lang="en-US" sz="2400" dirty="0">
                <a:latin typeface="Calibri Light" panose="020F0302020204030204" pitchFamily="34" charset="0"/>
              </a:rPr>
              <a:t> </a:t>
            </a:r>
            <a:r>
              <a:rPr lang="en-US" sz="2400" dirty="0" err="1">
                <a:latin typeface="Calibri Light" panose="020F0302020204030204" pitchFamily="34" charset="0"/>
              </a:rPr>
              <a:t>aspek-aspek</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kehidupan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a:t>
            </a:r>
            <a:r>
              <a:rPr lang="en-US" sz="2400" dirty="0" err="1">
                <a:latin typeface="Calibri Light" panose="020F0302020204030204" pitchFamily="34" charset="0"/>
              </a:rPr>
              <a:t>sejumlah</a:t>
            </a:r>
            <a:r>
              <a:rPr lang="en-US" sz="2400" dirty="0">
                <a:latin typeface="Calibri Light" panose="020F0302020204030204" pitchFamily="34" charset="0"/>
              </a:rPr>
              <a:t> </a:t>
            </a:r>
            <a:r>
              <a:rPr lang="en-US" sz="2400" dirty="0" err="1">
                <a:latin typeface="Calibri Light" panose="020F0302020204030204" pitchFamily="34" charset="0"/>
              </a:rPr>
              <a:t>kecil</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smtClean="0">
                <a:latin typeface="Calibri Light" panose="020F0302020204030204" pitchFamily="34" charset="0"/>
              </a:rPr>
              <a:t>.</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endParaRPr lang="en-US" sz="2400" dirty="0" smtClean="0">
              <a:latin typeface="Calibri Light" panose="020F0302020204030204" pitchFamily="34" charset="0"/>
            </a:endParaRPr>
          </a:p>
          <a:p>
            <a:pPr algn="just"/>
            <a:r>
              <a:rPr lang="en-US" sz="2400" dirty="0" err="1">
                <a:latin typeface="Calibri Light" panose="020F0302020204030204" pitchFamily="34" charset="0"/>
              </a:rPr>
              <a:t>B</a:t>
            </a:r>
            <a:r>
              <a:rPr lang="en-US" sz="2400" dirty="0" err="1" smtClean="0">
                <a:latin typeface="Calibri Light" panose="020F0302020204030204" pitchFamily="34" charset="0"/>
              </a:rPr>
              <a:t>erorientasi</a:t>
            </a:r>
            <a:r>
              <a:rPr lang="en-US" sz="2400" dirty="0" smtClean="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kasus</a:t>
            </a:r>
            <a:r>
              <a:rPr lang="en-US" sz="2400" dirty="0">
                <a:latin typeface="Calibri Light" panose="020F0302020204030204" pitchFamily="34" charset="0"/>
              </a:rPr>
              <a:t> (</a:t>
            </a:r>
            <a:r>
              <a:rPr lang="en-US" sz="2400" i="1" dirty="0">
                <a:latin typeface="Calibri Light" panose="020F0302020204030204" pitchFamily="34" charset="0"/>
              </a:rPr>
              <a:t>case-oriented</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berorientasi</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variabel</a:t>
            </a:r>
            <a:r>
              <a:rPr lang="en-US" sz="2400" dirty="0">
                <a:latin typeface="Calibri Light" panose="020F0302020204030204" pitchFamily="34" charset="0"/>
              </a:rPr>
              <a:t> (</a:t>
            </a:r>
            <a:r>
              <a:rPr lang="en-US" sz="2400" i="1" dirty="0">
                <a:latin typeface="Calibri Light" panose="020F0302020204030204" pitchFamily="34" charset="0"/>
              </a:rPr>
              <a:t>variable-oriented</a:t>
            </a:r>
            <a:r>
              <a:rPr lang="en-US" sz="2400" dirty="0">
                <a:latin typeface="Calibri Light" panose="020F0302020204030204" pitchFamily="34" charset="0"/>
              </a:rPr>
              <a:t>), </a:t>
            </a:r>
            <a:r>
              <a:rPr lang="en-US" sz="2400" dirty="0" err="1">
                <a:latin typeface="Calibri Light" panose="020F0302020204030204" pitchFamily="34" charset="0"/>
              </a:rPr>
              <a:t>karena</a:t>
            </a:r>
            <a:r>
              <a:rPr lang="en-US" sz="2400" dirty="0">
                <a:latin typeface="Calibri Light" panose="020F0302020204030204" pitchFamily="34" charset="0"/>
              </a:rPr>
              <a:t> </a:t>
            </a:r>
            <a:r>
              <a:rPr lang="en-US" sz="2400" dirty="0" err="1">
                <a:latin typeface="Calibri Light" panose="020F0302020204030204" pitchFamily="34" charset="0"/>
              </a:rPr>
              <a:t>fokus</a:t>
            </a:r>
            <a:r>
              <a:rPr lang="en-US" sz="2400" dirty="0">
                <a:latin typeface="Calibri Light" panose="020F0302020204030204" pitchFamily="34" charset="0"/>
              </a:rPr>
              <a:t> </a:t>
            </a:r>
            <a:r>
              <a:rPr lang="en-US" sz="2400" dirty="0" err="1">
                <a:latin typeface="Calibri Light" panose="020F0302020204030204" pitchFamily="34" charset="0"/>
              </a:rPr>
              <a:t>analisisnya</a:t>
            </a:r>
            <a:r>
              <a:rPr lang="en-US" sz="2400" dirty="0">
                <a:latin typeface="Calibri Light" panose="020F0302020204030204" pitchFamily="34" charset="0"/>
              </a:rPr>
              <a:t> </a:t>
            </a:r>
            <a:r>
              <a:rPr lang="en-US" sz="2400" dirty="0" err="1">
                <a:latin typeface="Calibri Light" panose="020F0302020204030204" pitchFamily="34" charset="0"/>
              </a:rPr>
              <a:t>lebih</a:t>
            </a:r>
            <a:r>
              <a:rPr lang="en-US" sz="2400" dirty="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peristiwa</a:t>
            </a:r>
            <a:r>
              <a:rPr lang="en-US" sz="2400" dirty="0">
                <a:latin typeface="Calibri Light" panose="020F0302020204030204" pitchFamily="34" charset="0"/>
              </a:rPr>
              <a:t> (</a:t>
            </a:r>
            <a:r>
              <a:rPr lang="en-US" sz="2400" i="1" dirty="0">
                <a:latin typeface="Calibri Light" panose="020F0302020204030204" pitchFamily="34" charset="0"/>
              </a:rPr>
              <a:t>event</a:t>
            </a:r>
            <a:r>
              <a:rPr lang="en-US" sz="2400" dirty="0">
                <a:latin typeface="Calibri Light" panose="020F0302020204030204" pitchFamily="34" charset="0"/>
              </a:rPr>
              <a:t>) </a:t>
            </a:r>
            <a:r>
              <a:rPr lang="en-US" sz="2400" dirty="0" err="1">
                <a:latin typeface="Calibri Light" panose="020F0302020204030204" pitchFamily="34" charset="0"/>
              </a:rPr>
              <a:t>khusus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variasi</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perkembangan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setiap</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a:t>
            </a:r>
            <a:r>
              <a:rPr lang="en-US" sz="2400" dirty="0">
                <a:latin typeface="Calibri Light" panose="020F0302020204030204" pitchFamily="34" charset="0"/>
              </a:rPr>
              <a:t>Landman, 2003</a:t>
            </a:r>
            <a:r>
              <a:rPr lang="en-US" sz="2400" dirty="0" smtClean="0">
                <a:latin typeface="Calibri Light" panose="020F0302020204030204" pitchFamily="34" charset="0"/>
              </a:rPr>
              <a:t>).</a:t>
            </a:r>
          </a:p>
          <a:p>
            <a:pPr algn="just"/>
            <a:endParaRPr lang="en-US" sz="2400" dirty="0" smtClean="0">
              <a:latin typeface="Calibri Light" panose="020F0302020204030204" pitchFamily="34" charset="0"/>
            </a:endParaRPr>
          </a:p>
          <a:p>
            <a:pPr algn="just"/>
            <a:r>
              <a:rPr lang="en-US" sz="2400" dirty="0" err="1">
                <a:latin typeface="Calibri Light" panose="020F0302020204030204" pitchFamily="34" charset="0"/>
              </a:rPr>
              <a:t>M</a:t>
            </a:r>
            <a:r>
              <a:rPr lang="en-US" sz="2400" dirty="0" err="1" smtClean="0">
                <a:latin typeface="Calibri Light" panose="020F0302020204030204" pitchFamily="34" charset="0"/>
              </a:rPr>
              <a:t>enggunakan</a:t>
            </a:r>
            <a:r>
              <a:rPr lang="en-US" sz="2400" dirty="0" smtClean="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fakta-fakta</a:t>
            </a:r>
            <a:r>
              <a:rPr lang="en-US" sz="2400" dirty="0">
                <a:latin typeface="Calibri Light" panose="020F0302020204030204" pitchFamily="34" charset="0"/>
              </a:rPr>
              <a:t> </a:t>
            </a:r>
            <a:r>
              <a:rPr lang="en-US" sz="2400" dirty="0" err="1">
                <a:latin typeface="Calibri Light" panose="020F0302020204030204" pitchFamily="34" charset="0"/>
              </a:rPr>
              <a:t>penyelidikan</a:t>
            </a:r>
            <a:r>
              <a:rPr lang="en-US" sz="2400" dirty="0">
                <a:latin typeface="Calibri Light" panose="020F0302020204030204" pitchFamily="34" charset="0"/>
              </a:rPr>
              <a:t> </a:t>
            </a:r>
            <a:r>
              <a:rPr lang="en-US" sz="2400" dirty="0" err="1">
                <a:latin typeface="Calibri Light" panose="020F0302020204030204" pitchFamily="34" charset="0"/>
              </a:rPr>
              <a:t>kualitatif</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beberapa</a:t>
            </a:r>
            <a:r>
              <a:rPr lang="en-US" sz="2400" dirty="0">
                <a:latin typeface="Calibri Light" panose="020F0302020204030204" pitchFamily="34" charset="0"/>
              </a:rPr>
              <a:t> </a:t>
            </a:r>
            <a:r>
              <a:rPr lang="en-US" sz="2400" dirty="0" err="1">
                <a:latin typeface="Calibri Light" panose="020F0302020204030204" pitchFamily="34" charset="0"/>
              </a:rPr>
              <a:t>menggunakan</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perbaduan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kualitatatif</a:t>
            </a:r>
            <a:r>
              <a:rPr lang="en-US" sz="2400" dirty="0">
                <a:latin typeface="Calibri Light" panose="020F0302020204030204" pitchFamily="34" charset="0"/>
              </a:rPr>
              <a:t> (</a:t>
            </a:r>
            <a:r>
              <a:rPr lang="en-US" sz="2400" i="1" dirty="0">
                <a:latin typeface="Calibri Light" panose="020F0302020204030204" pitchFamily="34" charset="0"/>
              </a:rPr>
              <a:t>mix method</a:t>
            </a:r>
            <a:r>
              <a:rPr lang="en-US" sz="2400" dirty="0" smtClean="0">
                <a:latin typeface="Calibri Light" panose="020F0302020204030204" pitchFamily="34" charset="0"/>
              </a:rPr>
              <a:t>) </a:t>
            </a:r>
            <a:r>
              <a:rPr lang="en-US" sz="2400" dirty="0" err="1" smtClean="0">
                <a:latin typeface="Calibri Light" panose="020F0302020204030204" pitchFamily="34" charset="0"/>
              </a:rPr>
              <a:t>untuk</a:t>
            </a:r>
            <a:r>
              <a:rPr lang="en-US" sz="2400" dirty="0" smtClean="0">
                <a:latin typeface="Calibri Light" panose="020F0302020204030204" pitchFamily="34" charset="0"/>
              </a:rPr>
              <a:t> </a:t>
            </a:r>
            <a:r>
              <a:rPr lang="en-US" sz="2600" dirty="0" err="1">
                <a:latin typeface="Calibri Light" panose="020F0302020204030204" pitchFamily="34" charset="0"/>
              </a:rPr>
              <a:t>mengatasi</a:t>
            </a:r>
            <a:r>
              <a:rPr lang="en-US" sz="2600" dirty="0">
                <a:latin typeface="Calibri Light" panose="020F0302020204030204" pitchFamily="34" charset="0"/>
              </a:rPr>
              <a:t> </a:t>
            </a:r>
            <a:r>
              <a:rPr lang="en-US" sz="2600" dirty="0" err="1">
                <a:latin typeface="Calibri Light" panose="020F0302020204030204" pitchFamily="34" charset="0"/>
              </a:rPr>
              <a:t>banyak</a:t>
            </a:r>
            <a:r>
              <a:rPr lang="en-US" sz="2600" dirty="0">
                <a:latin typeface="Calibri Light" panose="020F0302020204030204" pitchFamily="34" charset="0"/>
              </a:rPr>
              <a:t> </a:t>
            </a:r>
            <a:r>
              <a:rPr lang="en-US" sz="2600" dirty="0" err="1">
                <a:latin typeface="Calibri Light" panose="020F0302020204030204" pitchFamily="34" charset="0"/>
              </a:rPr>
              <a:t>sekali</a:t>
            </a:r>
            <a:r>
              <a:rPr lang="en-US" sz="2600" dirty="0">
                <a:latin typeface="Calibri Light" panose="020F0302020204030204" pitchFamily="34" charset="0"/>
              </a:rPr>
              <a:t> </a:t>
            </a:r>
            <a:r>
              <a:rPr lang="en-US" sz="2600" dirty="0" err="1">
                <a:latin typeface="Calibri Light" panose="020F0302020204030204" pitchFamily="34" charset="0"/>
              </a:rPr>
              <a:t>informasi</a:t>
            </a:r>
            <a:r>
              <a:rPr lang="en-US" sz="2600" dirty="0">
                <a:latin typeface="Calibri Light" panose="020F0302020204030204" pitchFamily="34" charset="0"/>
              </a:rPr>
              <a:t> </a:t>
            </a:r>
            <a:r>
              <a:rPr lang="en-US" sz="2600" dirty="0" err="1">
                <a:latin typeface="Calibri Light" panose="020F0302020204030204" pitchFamily="34" charset="0"/>
              </a:rPr>
              <a:t>khusus</a:t>
            </a:r>
            <a:r>
              <a:rPr lang="en-US" sz="2600" dirty="0">
                <a:latin typeface="Calibri Light" panose="020F0302020204030204" pitchFamily="34" charset="0"/>
              </a:rPr>
              <a:t> </a:t>
            </a:r>
            <a:r>
              <a:rPr lang="en-US" sz="2600" dirty="0" err="1">
                <a:latin typeface="Calibri Light" panose="020F0302020204030204" pitchFamily="34" charset="0"/>
              </a:rPr>
              <a:t>tentang</a:t>
            </a:r>
            <a:r>
              <a:rPr lang="en-US" sz="2600" dirty="0">
                <a:latin typeface="Calibri Light" panose="020F0302020204030204" pitchFamily="34" charset="0"/>
              </a:rPr>
              <a:t> </a:t>
            </a:r>
            <a:r>
              <a:rPr lang="en-US" sz="2600" dirty="0" err="1">
                <a:latin typeface="Calibri Light" panose="020F0302020204030204" pitchFamily="34" charset="0"/>
              </a:rPr>
              <a:t>suatu</a:t>
            </a:r>
            <a:r>
              <a:rPr lang="en-US" sz="2600" dirty="0">
                <a:latin typeface="Calibri Light" panose="020F0302020204030204" pitchFamily="34" charset="0"/>
              </a:rPr>
              <a:t> </a:t>
            </a:r>
            <a:r>
              <a:rPr lang="en-US" sz="2600" dirty="0" err="1">
                <a:latin typeface="Calibri Light" panose="020F0302020204030204" pitchFamily="34" charset="0"/>
              </a:rPr>
              <a:t>negara</a:t>
            </a:r>
            <a:r>
              <a:rPr lang="en-US" sz="2600" dirty="0">
                <a:latin typeface="Calibri Light" panose="020F0302020204030204" pitchFamily="34" charset="0"/>
              </a:rPr>
              <a:t> yang </a:t>
            </a:r>
            <a:r>
              <a:rPr lang="en-US" sz="2600" dirty="0" err="1">
                <a:latin typeface="Calibri Light" panose="020F0302020204030204" pitchFamily="34" charset="0"/>
              </a:rPr>
              <a:t>telah</a:t>
            </a:r>
            <a:r>
              <a:rPr lang="en-US" sz="2600" dirty="0">
                <a:latin typeface="Calibri Light" panose="020F0302020204030204" pitchFamily="34" charset="0"/>
              </a:rPr>
              <a:t> </a:t>
            </a:r>
            <a:r>
              <a:rPr lang="en-US" sz="2600" dirty="0" err="1">
                <a:latin typeface="Calibri Light" panose="020F0302020204030204" pitchFamily="34" charset="0"/>
              </a:rPr>
              <a:t>dikumpulkan</a:t>
            </a:r>
            <a:r>
              <a:rPr lang="en-US" sz="2600" dirty="0">
                <a:latin typeface="Calibri Light" panose="020F0302020204030204" pitchFamily="34" charset="0"/>
              </a:rPr>
              <a:t> </a:t>
            </a:r>
            <a:r>
              <a:rPr lang="en-US" sz="2600" dirty="0" err="1">
                <a:latin typeface="Calibri Light" panose="020F0302020204030204" pitchFamily="34" charset="0"/>
              </a:rPr>
              <a:t>dengan</a:t>
            </a:r>
            <a:r>
              <a:rPr lang="en-US" sz="2600" dirty="0">
                <a:latin typeface="Calibri Light" panose="020F0302020204030204" pitchFamily="34" charset="0"/>
              </a:rPr>
              <a:t> </a:t>
            </a:r>
            <a:r>
              <a:rPr lang="en-US" sz="2600" dirty="0" err="1">
                <a:latin typeface="Calibri Light" panose="020F0302020204030204" pitchFamily="34" charset="0"/>
              </a:rPr>
              <a:t>metode</a:t>
            </a:r>
            <a:r>
              <a:rPr lang="en-US" sz="2600" dirty="0">
                <a:latin typeface="Calibri Light" panose="020F0302020204030204" pitchFamily="34" charset="0"/>
              </a:rPr>
              <a:t> </a:t>
            </a:r>
            <a:r>
              <a:rPr lang="en-US" sz="2600" dirty="0" err="1">
                <a:latin typeface="Calibri Light" panose="020F0302020204030204" pitchFamily="34" charset="0"/>
              </a:rPr>
              <a:t>kualitatif</a:t>
            </a:r>
            <a:r>
              <a:rPr lang="en-US" sz="2600" dirty="0">
                <a:latin typeface="Calibri Light" panose="020F0302020204030204" pitchFamily="34" charset="0"/>
              </a:rPr>
              <a:t> </a:t>
            </a:r>
            <a:r>
              <a:rPr lang="en-US" sz="2600" dirty="0" err="1">
                <a:latin typeface="Calibri Light" panose="020F0302020204030204" pitchFamily="34" charset="0"/>
              </a:rPr>
              <a:t>tanpa</a:t>
            </a:r>
            <a:r>
              <a:rPr lang="en-US" sz="2600" dirty="0">
                <a:latin typeface="Calibri Light" panose="020F0302020204030204" pitchFamily="34" charset="0"/>
              </a:rPr>
              <a:t> </a:t>
            </a:r>
            <a:r>
              <a:rPr lang="en-US" sz="2600" dirty="0" err="1">
                <a:latin typeface="Calibri Light" panose="020F0302020204030204" pitchFamily="34" charset="0"/>
              </a:rPr>
              <a:t>butuh</a:t>
            </a:r>
            <a:r>
              <a:rPr lang="en-US" sz="2600" dirty="0">
                <a:latin typeface="Calibri Light" panose="020F0302020204030204" pitchFamily="34" charset="0"/>
              </a:rPr>
              <a:t> </a:t>
            </a:r>
            <a:r>
              <a:rPr lang="en-US" sz="2600" dirty="0" err="1">
                <a:latin typeface="Calibri Light" panose="020F0302020204030204" pitchFamily="34" charset="0"/>
              </a:rPr>
              <a:t>dibakukan</a:t>
            </a:r>
            <a:r>
              <a:rPr lang="en-US" sz="2600" dirty="0">
                <a:latin typeface="Calibri Light" panose="020F0302020204030204" pitchFamily="34" charset="0"/>
              </a:rPr>
              <a:t> (</a:t>
            </a:r>
            <a:r>
              <a:rPr lang="en-US" sz="2600" i="1" dirty="0">
                <a:latin typeface="Calibri Light" panose="020F0302020204030204" pitchFamily="34" charset="0"/>
              </a:rPr>
              <a:t>without any need to </a:t>
            </a:r>
            <a:r>
              <a:rPr lang="en-US" sz="2600" i="1" dirty="0" err="1">
                <a:latin typeface="Calibri Light" panose="020F0302020204030204" pitchFamily="34" charset="0"/>
              </a:rPr>
              <a:t>standardise</a:t>
            </a:r>
            <a:r>
              <a:rPr lang="en-US" sz="2600" dirty="0">
                <a:latin typeface="Calibri Light" panose="020F0302020204030204" pitchFamily="34" charset="0"/>
              </a:rPr>
              <a:t>).</a:t>
            </a:r>
          </a:p>
          <a:p>
            <a:pPr lvl="0" algn="just"/>
            <a:endParaRPr lang="en-US" sz="2400" dirty="0">
              <a:latin typeface="Calibri Light" panose="020F0302020204030204" pitchFamily="34" charset="0"/>
            </a:endParaRPr>
          </a:p>
          <a:p>
            <a:pPr algn="just"/>
            <a:endParaRPr lang="en-US" sz="2400" dirty="0" smtClean="0">
              <a:latin typeface="Calibri Light" panose="020F0302020204030204" pitchFamily="34" charset="0"/>
            </a:endParaRPr>
          </a:p>
        </p:txBody>
      </p:sp>
      <p:sp>
        <p:nvSpPr>
          <p:cNvPr id="3" name="Title 2"/>
          <p:cNvSpPr>
            <a:spLocks noGrp="1"/>
          </p:cNvSpPr>
          <p:nvPr>
            <p:ph type="title"/>
          </p:nvPr>
        </p:nvSpPr>
        <p:spPr>
          <a:xfrm>
            <a:off x="457200" y="274638"/>
            <a:ext cx="8229600" cy="715962"/>
          </a:xfrm>
        </p:spPr>
        <p:txBody>
          <a:bodyPr>
            <a:noAutofit/>
          </a:bodyPr>
          <a:lstStyle/>
          <a:p>
            <a:pPr lvl="0"/>
            <a:r>
              <a:rPr lang="en-US" sz="3200" dirty="0" smtClean="0">
                <a:effectLst/>
                <a:latin typeface="Calibri Light" panose="020F0302020204030204" pitchFamily="34" charset="0"/>
              </a:rPr>
              <a:t/>
            </a:r>
            <a:br>
              <a:rPr lang="en-US" sz="3200" dirty="0" smtClean="0">
                <a:effectLst/>
                <a:latin typeface="Calibri Light" panose="020F0302020204030204" pitchFamily="34" charset="0"/>
              </a:rPr>
            </a:br>
            <a:r>
              <a:rPr lang="en-US" sz="3200" dirty="0" smtClean="0">
                <a:effectLst/>
                <a:latin typeface="Calibri Light" panose="020F0302020204030204" pitchFamily="34" charset="0"/>
              </a:rPr>
              <a:t>STUDI </a:t>
            </a:r>
            <a:r>
              <a:rPr lang="en-US" sz="3200" dirty="0">
                <a:effectLst/>
                <a:latin typeface="Calibri Light" panose="020F0302020204030204" pitchFamily="34" charset="0"/>
              </a:rPr>
              <a:t>SEDIKIT NEGARA (</a:t>
            </a:r>
            <a:r>
              <a:rPr lang="en-US" sz="3200" i="1" dirty="0">
                <a:effectLst/>
                <a:latin typeface="Calibri Light" panose="020F0302020204030204" pitchFamily="34" charset="0"/>
              </a:rPr>
              <a:t>COMPARING FEW COUNTRIES</a:t>
            </a:r>
            <a:r>
              <a:rPr lang="en-US" sz="3200" dirty="0">
                <a:effectLst/>
              </a:rPr>
              <a:t>)</a:t>
            </a:r>
            <a:br>
              <a:rPr lang="en-US" sz="3200" dirty="0">
                <a:effectLst/>
              </a:rPr>
            </a:br>
            <a:endParaRPr lang="en-US" sz="3200" dirty="0"/>
          </a:p>
        </p:txBody>
      </p:sp>
    </p:spTree>
    <p:extLst>
      <p:ext uri="{BB962C8B-B14F-4D97-AF65-F5344CB8AC3E}">
        <p14:creationId xmlns:p14="http://schemas.microsoft.com/office/powerpoint/2010/main" val="25270370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86530"/>
          </a:xfrm>
        </p:spPr>
        <p:txBody>
          <a:bodyPr>
            <a:noAutofit/>
          </a:bodyPr>
          <a:lstStyle/>
          <a:p>
            <a:pPr marL="45720" indent="0" algn="just">
              <a:buNone/>
            </a:pPr>
            <a:r>
              <a:rPr lang="de-DE" sz="1800" dirty="0" smtClean="0">
                <a:latin typeface="Calibri Light" panose="020F0302020204030204" pitchFamily="34" charset="0"/>
              </a:rPr>
              <a:t>Landman </a:t>
            </a:r>
            <a:r>
              <a:rPr lang="de-DE" sz="1800" dirty="0">
                <a:latin typeface="Calibri Light" panose="020F0302020204030204" pitchFamily="34" charset="0"/>
              </a:rPr>
              <a:t>(2003) menjelaskan karakter utama dari metode N-kecil ini. </a:t>
            </a:r>
            <a:endParaRPr lang="de-DE" sz="1800" dirty="0" smtClean="0">
              <a:latin typeface="Calibri Light" panose="020F0302020204030204" pitchFamily="34" charset="0"/>
            </a:endParaRPr>
          </a:p>
          <a:p>
            <a:pPr algn="just">
              <a:buFont typeface="Arial" panose="020B0604020202020204" pitchFamily="34" charset="0"/>
              <a:buChar char="•"/>
            </a:pPr>
            <a:r>
              <a:rPr lang="en-US" sz="1800" i="1" dirty="0" err="1" smtClean="0">
                <a:latin typeface="Calibri Light" panose="020F0302020204030204" pitchFamily="34" charset="0"/>
              </a:rPr>
              <a:t>Pertama</a:t>
            </a:r>
            <a:r>
              <a:rPr lang="en-US" sz="1800" dirty="0">
                <a:latin typeface="Calibri Light" panose="020F0302020204030204" pitchFamily="34" charset="0"/>
              </a:rPr>
              <a:t>, </a:t>
            </a:r>
            <a:r>
              <a:rPr lang="en-US" sz="1800" dirty="0" err="1" smtClean="0">
                <a:latin typeface="Calibri Light" panose="020F0302020204030204" pitchFamily="34" charset="0"/>
              </a:rPr>
              <a:t>berorientasi</a:t>
            </a:r>
            <a:r>
              <a:rPr lang="en-US" sz="1800" dirty="0" smtClean="0">
                <a:latin typeface="Calibri Light" panose="020F0302020204030204" pitchFamily="34" charset="0"/>
              </a:rPr>
              <a:t> </a:t>
            </a:r>
            <a:r>
              <a:rPr lang="en-US" sz="1800" dirty="0" err="1">
                <a:latin typeface="Calibri Light" panose="020F0302020204030204" pitchFamily="34" charset="0"/>
              </a:rPr>
              <a:t>pada</a:t>
            </a:r>
            <a:r>
              <a:rPr lang="en-US" sz="1800" dirty="0">
                <a:latin typeface="Calibri Light" panose="020F0302020204030204" pitchFamily="34" charset="0"/>
              </a:rPr>
              <a:t> </a:t>
            </a:r>
            <a:r>
              <a:rPr lang="en-US" sz="1800" dirty="0" err="1">
                <a:latin typeface="Calibri Light" panose="020F0302020204030204" pitchFamily="34" charset="0"/>
              </a:rPr>
              <a:t>kasus</a:t>
            </a:r>
            <a:r>
              <a:rPr lang="en-US" sz="1800" dirty="0">
                <a:latin typeface="Calibri Light" panose="020F0302020204030204" pitchFamily="34" charset="0"/>
              </a:rPr>
              <a:t> (</a:t>
            </a:r>
            <a:r>
              <a:rPr lang="en-US" sz="1800" i="1" dirty="0">
                <a:latin typeface="Calibri Light" panose="020F0302020204030204" pitchFamily="34" charset="0"/>
              </a:rPr>
              <a:t>case-oriented</a:t>
            </a:r>
            <a:r>
              <a:rPr lang="en-US" sz="1800" dirty="0">
                <a:latin typeface="Calibri Light" panose="020F0302020204030204" pitchFamily="34" charset="0"/>
              </a:rPr>
              <a:t>), </a:t>
            </a:r>
            <a:r>
              <a:rPr lang="en-US" sz="1800" dirty="0" err="1">
                <a:latin typeface="Calibri Light" panose="020F0302020204030204" pitchFamily="34" charset="0"/>
              </a:rPr>
              <a:t>dan</a:t>
            </a:r>
            <a:r>
              <a:rPr lang="en-US" sz="1800" dirty="0">
                <a:latin typeface="Calibri Light" panose="020F0302020204030204" pitchFamily="34" charset="0"/>
              </a:rPr>
              <a:t> </a:t>
            </a:r>
            <a:r>
              <a:rPr lang="en-US" sz="1800" dirty="0" err="1" smtClean="0">
                <a:latin typeface="Calibri Light" panose="020F0302020204030204" pitchFamily="34" charset="0"/>
              </a:rPr>
              <a:t>bukan</a:t>
            </a:r>
            <a:r>
              <a:rPr lang="en-US" sz="1800" dirty="0" smtClean="0">
                <a:latin typeface="Calibri Light" panose="020F0302020204030204" pitchFamily="34" charset="0"/>
              </a:rPr>
              <a:t> </a:t>
            </a:r>
            <a:r>
              <a:rPr lang="en-US" sz="1800" dirty="0" err="1" smtClean="0">
                <a:latin typeface="Calibri Light" panose="020F0302020204030204" pitchFamily="34" charset="0"/>
              </a:rPr>
              <a:t>pada</a:t>
            </a:r>
            <a:r>
              <a:rPr lang="en-US" sz="1800" dirty="0" smtClean="0">
                <a:latin typeface="Calibri Light" panose="020F0302020204030204" pitchFamily="34" charset="0"/>
              </a:rPr>
              <a:t> </a:t>
            </a:r>
            <a:r>
              <a:rPr lang="en-US" sz="1800" dirty="0" err="1">
                <a:latin typeface="Calibri Light" panose="020F0302020204030204" pitchFamily="34" charset="0"/>
              </a:rPr>
              <a:t>variabel</a:t>
            </a:r>
            <a:r>
              <a:rPr lang="en-US" sz="1800" dirty="0">
                <a:latin typeface="Calibri Light" panose="020F0302020204030204" pitchFamily="34" charset="0"/>
              </a:rPr>
              <a:t> (</a:t>
            </a:r>
            <a:r>
              <a:rPr lang="en-US" sz="1800" i="1" dirty="0">
                <a:latin typeface="Calibri Light" panose="020F0302020204030204" pitchFamily="34" charset="0"/>
              </a:rPr>
              <a:t>variable-oriented</a:t>
            </a:r>
            <a:r>
              <a:rPr lang="en-US" sz="1800" dirty="0">
                <a:latin typeface="Calibri Light" panose="020F0302020204030204" pitchFamily="34" charset="0"/>
              </a:rPr>
              <a:t>). </a:t>
            </a:r>
            <a:r>
              <a:rPr lang="en-US" sz="1800" dirty="0" err="1">
                <a:latin typeface="Calibri Light" panose="020F0302020204030204" pitchFamily="34" charset="0"/>
              </a:rPr>
              <a:t>F</a:t>
            </a:r>
            <a:r>
              <a:rPr lang="en-US" sz="1800" dirty="0" err="1" smtClean="0">
                <a:latin typeface="Calibri Light" panose="020F0302020204030204" pitchFamily="34" charset="0"/>
              </a:rPr>
              <a:t>okus</a:t>
            </a:r>
            <a:r>
              <a:rPr lang="en-US" sz="1800" dirty="0" smtClean="0">
                <a:latin typeface="Calibri Light" panose="020F0302020204030204" pitchFamily="34" charset="0"/>
              </a:rPr>
              <a:t> </a:t>
            </a:r>
            <a:r>
              <a:rPr lang="en-US" sz="1800" dirty="0" err="1" smtClean="0">
                <a:latin typeface="Calibri Light" panose="020F0302020204030204" pitchFamily="34" charset="0"/>
              </a:rPr>
              <a:t>analisis</a:t>
            </a:r>
            <a:r>
              <a:rPr lang="en-US" sz="1800" dirty="0" smtClean="0">
                <a:latin typeface="Calibri Light" panose="020F0302020204030204" pitchFamily="34" charset="0"/>
              </a:rPr>
              <a:t>, </a:t>
            </a:r>
            <a:r>
              <a:rPr lang="en-US" sz="1800" dirty="0" err="1" smtClean="0">
                <a:latin typeface="Calibri Light" panose="020F0302020204030204" pitchFamily="34" charset="0"/>
              </a:rPr>
              <a:t>lebih</a:t>
            </a:r>
            <a:r>
              <a:rPr lang="en-US" sz="1800" dirty="0" smtClean="0">
                <a:latin typeface="Calibri Light" panose="020F0302020204030204" pitchFamily="34" charset="0"/>
              </a:rPr>
              <a:t> </a:t>
            </a:r>
            <a:r>
              <a:rPr lang="en-US" sz="1800" dirty="0" err="1">
                <a:latin typeface="Calibri Light" panose="020F0302020204030204" pitchFamily="34" charset="0"/>
              </a:rPr>
              <a:t>banyak</a:t>
            </a:r>
            <a:r>
              <a:rPr lang="en-US" sz="1800" dirty="0">
                <a:latin typeface="Calibri Light" panose="020F0302020204030204" pitchFamily="34" charset="0"/>
              </a:rPr>
              <a:t> </a:t>
            </a:r>
            <a:r>
              <a:rPr lang="en-US" sz="1800" dirty="0" err="1">
                <a:latin typeface="Calibri Light" panose="020F0302020204030204" pitchFamily="34" charset="0"/>
              </a:rPr>
              <a:t>pada</a:t>
            </a:r>
            <a:r>
              <a:rPr lang="en-US" sz="1800" dirty="0">
                <a:latin typeface="Calibri Light" panose="020F0302020204030204" pitchFamily="34" charset="0"/>
              </a:rPr>
              <a:t> </a:t>
            </a:r>
            <a:r>
              <a:rPr lang="en-US" sz="1800" dirty="0" err="1">
                <a:latin typeface="Calibri Light" panose="020F0302020204030204" pitchFamily="34" charset="0"/>
              </a:rPr>
              <a:t>peristiwa</a:t>
            </a:r>
            <a:r>
              <a:rPr lang="en-US" sz="1800" dirty="0">
                <a:latin typeface="Calibri Light" panose="020F0302020204030204" pitchFamily="34" charset="0"/>
              </a:rPr>
              <a:t> </a:t>
            </a:r>
            <a:r>
              <a:rPr lang="en-US" sz="1800" dirty="0" err="1">
                <a:latin typeface="Calibri Light" panose="020F0302020204030204" pitchFamily="34" charset="0"/>
              </a:rPr>
              <a:t>khusus</a:t>
            </a:r>
            <a:r>
              <a:rPr lang="en-US" sz="1800" dirty="0">
                <a:latin typeface="Calibri Light" panose="020F0302020204030204" pitchFamily="34" charset="0"/>
              </a:rPr>
              <a:t> </a:t>
            </a:r>
            <a:r>
              <a:rPr lang="en-US" sz="1800" dirty="0" err="1">
                <a:latin typeface="Calibri Light" panose="020F0302020204030204" pitchFamily="34" charset="0"/>
              </a:rPr>
              <a:t>dan</a:t>
            </a:r>
            <a:r>
              <a:rPr lang="en-US" sz="1800" dirty="0">
                <a:latin typeface="Calibri Light" panose="020F0302020204030204" pitchFamily="34" charset="0"/>
              </a:rPr>
              <a:t> </a:t>
            </a:r>
            <a:r>
              <a:rPr lang="en-US" sz="1800" dirty="0" err="1" smtClean="0">
                <a:latin typeface="Calibri Light" panose="020F0302020204030204" pitchFamily="34" charset="0"/>
              </a:rPr>
              <a:t>variasi</a:t>
            </a:r>
            <a:r>
              <a:rPr lang="en-US" sz="1800" dirty="0" smtClean="0">
                <a:latin typeface="Calibri Light" panose="020F0302020204030204" pitchFamily="34" charset="0"/>
              </a:rPr>
              <a:t> </a:t>
            </a:r>
            <a:r>
              <a:rPr lang="en-US" sz="1800" dirty="0" err="1">
                <a:latin typeface="Calibri Light" panose="020F0302020204030204" pitchFamily="34" charset="0"/>
              </a:rPr>
              <a:t>dalam</a:t>
            </a:r>
            <a:r>
              <a:rPr lang="en-US" sz="1800" dirty="0">
                <a:latin typeface="Calibri Light" panose="020F0302020204030204" pitchFamily="34" charset="0"/>
              </a:rPr>
              <a:t> </a:t>
            </a:r>
            <a:r>
              <a:rPr lang="en-US" sz="1800" dirty="0" err="1">
                <a:latin typeface="Calibri Light" panose="020F0302020204030204" pitchFamily="34" charset="0"/>
              </a:rPr>
              <a:t>perkembangan</a:t>
            </a:r>
            <a:r>
              <a:rPr lang="en-US" sz="1800" dirty="0">
                <a:latin typeface="Calibri Light" panose="020F0302020204030204" pitchFamily="34" charset="0"/>
              </a:rPr>
              <a:t> </a:t>
            </a:r>
            <a:r>
              <a:rPr lang="en-US" sz="1800" dirty="0" err="1">
                <a:latin typeface="Calibri Light" panose="020F0302020204030204" pitchFamily="34" charset="0"/>
              </a:rPr>
              <a:t>politik</a:t>
            </a:r>
            <a:r>
              <a:rPr lang="en-US" sz="1800" dirty="0">
                <a:latin typeface="Calibri Light" panose="020F0302020204030204" pitchFamily="34" charset="0"/>
              </a:rPr>
              <a:t> </a:t>
            </a:r>
            <a:r>
              <a:rPr lang="en-US" sz="1800" dirty="0" err="1">
                <a:latin typeface="Calibri Light" panose="020F0302020204030204" pitchFamily="34" charset="0"/>
              </a:rPr>
              <a:t>dalam</a:t>
            </a:r>
            <a:r>
              <a:rPr lang="en-US" sz="1800" dirty="0">
                <a:latin typeface="Calibri Light" panose="020F0302020204030204" pitchFamily="34" charset="0"/>
              </a:rPr>
              <a:t>  </a:t>
            </a:r>
            <a:r>
              <a:rPr lang="en-US" sz="1800" dirty="0" err="1">
                <a:latin typeface="Calibri Light" panose="020F0302020204030204" pitchFamily="34" charset="0"/>
              </a:rPr>
              <a:t>setiap</a:t>
            </a:r>
            <a:r>
              <a:rPr lang="en-US" sz="1800" dirty="0">
                <a:latin typeface="Calibri Light" panose="020F0302020204030204" pitchFamily="34" charset="0"/>
              </a:rPr>
              <a:t> </a:t>
            </a:r>
            <a:r>
              <a:rPr lang="en-US" sz="1800" dirty="0" err="1">
                <a:latin typeface="Calibri Light" panose="020F0302020204030204" pitchFamily="34" charset="0"/>
              </a:rPr>
              <a:t>negara</a:t>
            </a:r>
            <a:r>
              <a:rPr lang="en-US" sz="1800" dirty="0">
                <a:latin typeface="Calibri Light" panose="020F0302020204030204" pitchFamily="34" charset="0"/>
              </a:rPr>
              <a:t> (</a:t>
            </a:r>
            <a:r>
              <a:rPr lang="en-US" sz="1800" dirty="0" err="1" smtClean="0">
                <a:latin typeface="Calibri Light" panose="020F0302020204030204" pitchFamily="34" charset="0"/>
              </a:rPr>
              <a:t>variabel</a:t>
            </a:r>
            <a:r>
              <a:rPr lang="en-US" sz="1800" dirty="0" smtClean="0">
                <a:latin typeface="Calibri Light" panose="020F0302020204030204" pitchFamily="34" charset="0"/>
              </a:rPr>
              <a:t> yang </a:t>
            </a:r>
            <a:r>
              <a:rPr lang="en-US" sz="1800" dirty="0" err="1">
                <a:latin typeface="Calibri Light" panose="020F0302020204030204" pitchFamily="34" charset="0"/>
              </a:rPr>
              <a:t>bersifat</a:t>
            </a:r>
            <a:r>
              <a:rPr lang="en-US" sz="1800" dirty="0">
                <a:latin typeface="Calibri Light" panose="020F0302020204030204" pitchFamily="34" charset="0"/>
              </a:rPr>
              <a:t> </a:t>
            </a:r>
            <a:r>
              <a:rPr lang="en-US" sz="1800" dirty="0" err="1">
                <a:latin typeface="Calibri Light" panose="020F0302020204030204" pitchFamily="34" charset="0"/>
              </a:rPr>
              <a:t>mikro</a:t>
            </a:r>
            <a:r>
              <a:rPr lang="en-US" sz="1800" dirty="0" smtClean="0">
                <a:latin typeface="Calibri Light" panose="020F0302020204030204" pitchFamily="34" charset="0"/>
              </a:rPr>
              <a:t>).</a:t>
            </a:r>
          </a:p>
          <a:p>
            <a:pPr algn="just">
              <a:buFont typeface="Arial" panose="020B0604020202020204" pitchFamily="34" charset="0"/>
              <a:buChar char="•"/>
            </a:pPr>
            <a:r>
              <a:rPr lang="de-DE" sz="1800" i="1" dirty="0" smtClean="0">
                <a:latin typeface="Calibri Light" panose="020F0302020204030204" pitchFamily="34" charset="0"/>
              </a:rPr>
              <a:t>Kedua</a:t>
            </a:r>
            <a:r>
              <a:rPr lang="de-DE" sz="1800" dirty="0">
                <a:latin typeface="Calibri Light" panose="020F0302020204030204" pitchFamily="34" charset="0"/>
              </a:rPr>
              <a:t>,  metode ini melakukan deskripsi </a:t>
            </a:r>
            <a:r>
              <a:rPr lang="de-DE" sz="1800" dirty="0" smtClean="0">
                <a:latin typeface="Calibri Light" panose="020F0302020204030204" pitchFamily="34" charset="0"/>
              </a:rPr>
              <a:t>beberapa </a:t>
            </a:r>
            <a:r>
              <a:rPr lang="de-DE" sz="1800" dirty="0">
                <a:latin typeface="Calibri Light" panose="020F0302020204030204" pitchFamily="34" charset="0"/>
              </a:rPr>
              <a:t>negara secara lebih intensif. Kajian yang menggunakan metode N-kecil tidak dilakukan secara meluas di banyak negara, namun lebih dalam waktu yang panjang </a:t>
            </a:r>
            <a:r>
              <a:rPr lang="de-DE" sz="1800" dirty="0" smtClean="0">
                <a:latin typeface="Calibri Light" panose="020F0302020204030204" pitchFamily="34" charset="0"/>
              </a:rPr>
              <a:t>dan </a:t>
            </a:r>
            <a:r>
              <a:rPr lang="de-DE" sz="1800" dirty="0">
                <a:latin typeface="Calibri Light" panose="020F0302020204030204" pitchFamily="34" charset="0"/>
              </a:rPr>
              <a:t>melintasi sub-unit nasional dalam sejumlah kecil negara. </a:t>
            </a:r>
            <a:endParaRPr lang="de-DE" sz="1800" dirty="0" smtClean="0">
              <a:latin typeface="Calibri Light" panose="020F0302020204030204" pitchFamily="34" charset="0"/>
            </a:endParaRPr>
          </a:p>
          <a:p>
            <a:pPr algn="just">
              <a:buFont typeface="Arial" panose="020B0604020202020204" pitchFamily="34" charset="0"/>
              <a:buChar char="•"/>
            </a:pPr>
            <a:r>
              <a:rPr lang="de-DE" sz="1800" i="1" dirty="0" smtClean="0">
                <a:latin typeface="Calibri Light" panose="020F0302020204030204" pitchFamily="34" charset="0"/>
              </a:rPr>
              <a:t>Ketiga</a:t>
            </a:r>
            <a:r>
              <a:rPr lang="de-DE" sz="1800" dirty="0">
                <a:latin typeface="Calibri Light" panose="020F0302020204030204" pitchFamily="34" charset="0"/>
              </a:rPr>
              <a:t>, </a:t>
            </a:r>
            <a:r>
              <a:rPr lang="de-DE" sz="1800" dirty="0" smtClean="0">
                <a:latin typeface="Calibri Light" panose="020F0302020204030204" pitchFamily="34" charset="0"/>
              </a:rPr>
              <a:t>membuat </a:t>
            </a:r>
            <a:r>
              <a:rPr lang="de-DE" sz="1800" dirty="0">
                <a:latin typeface="Calibri Light" panose="020F0302020204030204" pitchFamily="34" charset="0"/>
              </a:rPr>
              <a:t>penjelasan yang mendalam atas sebuah kasus. Konsekuensinya, metode ini tidak dapat digunakan untuk melakukan abstraksi dan generalisasi. K</a:t>
            </a:r>
            <a:r>
              <a:rPr lang="de-DE" sz="1800" dirty="0" smtClean="0">
                <a:latin typeface="Calibri Light" panose="020F0302020204030204" pitchFamily="34" charset="0"/>
              </a:rPr>
              <a:t>esimpulan </a:t>
            </a:r>
            <a:r>
              <a:rPr lang="de-DE" sz="1800" dirty="0">
                <a:latin typeface="Calibri Light" panose="020F0302020204030204" pitchFamily="34" charset="0"/>
              </a:rPr>
              <a:t>yang dihasilkan tidak dapat digunakan secara luas di setiap negara, kecuali bagi negara-negara yang memiliki kesamaan karakteristik (</a:t>
            </a:r>
            <a:r>
              <a:rPr lang="de-DE" sz="1800" i="1" dirty="0">
                <a:latin typeface="Calibri Light" panose="020F0302020204030204" pitchFamily="34" charset="0"/>
              </a:rPr>
              <a:t>similar features</a:t>
            </a:r>
            <a:r>
              <a:rPr lang="de-DE" sz="1800" dirty="0" smtClean="0">
                <a:latin typeface="Calibri Light" panose="020F0302020204030204" pitchFamily="34" charset="0"/>
              </a:rPr>
              <a:t>).</a:t>
            </a:r>
            <a:endParaRPr lang="en-US" sz="1800" dirty="0">
              <a:latin typeface="Calibri Light" panose="020F0302020204030204" pitchFamily="34" charset="0"/>
            </a:endParaRPr>
          </a:p>
          <a:p>
            <a:pPr algn="just">
              <a:buFont typeface="Arial" panose="020B0604020202020204" pitchFamily="34" charset="0"/>
              <a:buChar char="•"/>
            </a:pPr>
            <a:r>
              <a:rPr lang="de-DE" sz="1800" i="1" dirty="0" smtClean="0">
                <a:latin typeface="Calibri Light" panose="020F0302020204030204" pitchFamily="34" charset="0"/>
              </a:rPr>
              <a:t>Keempat</a:t>
            </a:r>
            <a:r>
              <a:rPr lang="de-DE" sz="1800" dirty="0">
                <a:latin typeface="Calibri Light" panose="020F0302020204030204" pitchFamily="34" charset="0"/>
              </a:rPr>
              <a:t>, </a:t>
            </a:r>
            <a:r>
              <a:rPr lang="de-DE" sz="1800" dirty="0" smtClean="0">
                <a:latin typeface="Calibri Light" panose="020F0302020204030204" pitchFamily="34" charset="0"/>
              </a:rPr>
              <a:t>bersifat </a:t>
            </a:r>
            <a:r>
              <a:rPr lang="de-DE" sz="1800" dirty="0">
                <a:latin typeface="Calibri Light" panose="020F0302020204030204" pitchFamily="34" charset="0"/>
              </a:rPr>
              <a:t>kualitatif cenderung melihat pentingnya konteks yang bekerja di lingkungan masing-masing negara dan mengkaji berbagai kasus dengan lebih mendalam. </a:t>
            </a:r>
            <a:endParaRPr lang="en-US" sz="1800" dirty="0">
              <a:latin typeface="Calibri Light" panose="020F0302020204030204" pitchFamily="34" charset="0"/>
            </a:endParaRPr>
          </a:p>
        </p:txBody>
      </p:sp>
      <p:sp>
        <p:nvSpPr>
          <p:cNvPr id="3" name="Title 2"/>
          <p:cNvSpPr>
            <a:spLocks noGrp="1"/>
          </p:cNvSpPr>
          <p:nvPr>
            <p:ph type="title"/>
          </p:nvPr>
        </p:nvSpPr>
        <p:spPr/>
        <p:txBody>
          <a:bodyPr/>
          <a:lstStyle/>
          <a:p>
            <a:r>
              <a:rPr lang="en-US" dirty="0" err="1" smtClean="0"/>
              <a:t>KaraKTERISTIK</a:t>
            </a:r>
            <a:r>
              <a:rPr lang="en-US" dirty="0" smtClean="0"/>
              <a:t> SMALL N</a:t>
            </a:r>
            <a:endParaRPr lang="en-US" dirty="0"/>
          </a:p>
        </p:txBody>
      </p:sp>
    </p:spTree>
    <p:extLst>
      <p:ext uri="{BB962C8B-B14F-4D97-AF65-F5344CB8AC3E}">
        <p14:creationId xmlns:p14="http://schemas.microsoft.com/office/powerpoint/2010/main" val="33689046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Autofit/>
          </a:bodyPr>
          <a:lstStyle/>
          <a:p>
            <a:pPr algn="just"/>
            <a:r>
              <a:rPr lang="de-DE" sz="1800" dirty="0">
                <a:latin typeface="Calibri Light" panose="020F0302020204030204" pitchFamily="34" charset="0"/>
              </a:rPr>
              <a:t>Metode </a:t>
            </a:r>
            <a:r>
              <a:rPr lang="de-DE" sz="1800" i="1" dirty="0">
                <a:latin typeface="Calibri Light" panose="020F0302020204030204" pitchFamily="34" charset="0"/>
              </a:rPr>
              <a:t>N-kecil</a:t>
            </a:r>
            <a:r>
              <a:rPr lang="de-DE" sz="1800" dirty="0">
                <a:latin typeface="Calibri Light" panose="020F0302020204030204" pitchFamily="34" charset="0"/>
              </a:rPr>
              <a:t> dibagi ke dalam dua tipe desain, yaitu desain studi kasus yang hampir sama (</a:t>
            </a:r>
            <a:r>
              <a:rPr lang="de-DE" sz="1800" i="1" dirty="0">
                <a:latin typeface="Calibri Light" panose="020F0302020204030204" pitchFamily="34" charset="0"/>
              </a:rPr>
              <a:t>most similar systems design</a:t>
            </a:r>
            <a:r>
              <a:rPr lang="de-DE" sz="1800" dirty="0">
                <a:latin typeface="Calibri Light" panose="020F0302020204030204" pitchFamily="34" charset="0"/>
              </a:rPr>
              <a:t> atau MSSD) dan desain studi kasus yang hampir berbeda (</a:t>
            </a:r>
            <a:r>
              <a:rPr lang="de-DE" sz="1800" i="1" dirty="0">
                <a:latin typeface="Calibri Light" panose="020F0302020204030204" pitchFamily="34" charset="0"/>
              </a:rPr>
              <a:t>most different system design</a:t>
            </a:r>
            <a:r>
              <a:rPr lang="de-DE" sz="1800" dirty="0">
                <a:latin typeface="Calibri Light" panose="020F0302020204030204" pitchFamily="34" charset="0"/>
              </a:rPr>
              <a:t> atau MDSD). Meskipun sama-sama fokus pada sedikit negara sebagai obyek perbandingan, kedua desain ini memiliki perbedaan dalam melakukan Studi Perbandingan </a:t>
            </a:r>
            <a:r>
              <a:rPr lang="de-DE" sz="1800" dirty="0" smtClean="0">
                <a:latin typeface="Calibri Light" panose="020F0302020204030204" pitchFamily="34" charset="0"/>
              </a:rPr>
              <a:t>Pemerintahan.</a:t>
            </a:r>
          </a:p>
        </p:txBody>
      </p:sp>
      <p:sp>
        <p:nvSpPr>
          <p:cNvPr id="3" name="Title 2"/>
          <p:cNvSpPr>
            <a:spLocks noGrp="1"/>
          </p:cNvSpPr>
          <p:nvPr>
            <p:ph type="title"/>
          </p:nvPr>
        </p:nvSpPr>
        <p:spPr/>
        <p:txBody>
          <a:bodyPr/>
          <a:lstStyle/>
          <a:p>
            <a:r>
              <a:rPr lang="en-US" dirty="0" smtClean="0"/>
              <a:t>PEMILIHAN KASUS DAN DESAIN RISET</a:t>
            </a:r>
            <a:endParaRPr lang="en-US" dirty="0"/>
          </a:p>
        </p:txBody>
      </p:sp>
    </p:spTree>
    <p:extLst>
      <p:ext uri="{BB962C8B-B14F-4D97-AF65-F5344CB8AC3E}">
        <p14:creationId xmlns:p14="http://schemas.microsoft.com/office/powerpoint/2010/main" val="12832205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Autofit/>
          </a:bodyPr>
          <a:lstStyle/>
          <a:p>
            <a:pPr algn="just"/>
            <a:r>
              <a:rPr lang="de-DE" sz="1800" dirty="0">
                <a:latin typeface="Calibri Light" panose="020F0302020204030204" pitchFamily="34" charset="0"/>
              </a:rPr>
              <a:t>MSSD berusaha untuk membandingkan beberapa negara yang memiliki kesamaan dalam hal sejarah, budaya dan institusi politik. MSSD cenderung menyampingkan perbedaan yang ada pada setiap negara yang menjadi obyek perbandingan. Lebih jauh, MSSD berusaha untuk mengidentifikasi karakteristik kunci yang berbeda di antara berbagai negara secara umum terlihat memiliki kesamaan. Salah satunya adalah studi yang dilakukan oleh </a:t>
            </a:r>
            <a:r>
              <a:rPr lang="id-ID" sz="1800" dirty="0">
                <a:latin typeface="Calibri Light" panose="020F0302020204030204" pitchFamily="34" charset="0"/>
              </a:rPr>
              <a:t>Kudrle dan Marmor (1981) </a:t>
            </a:r>
            <a:r>
              <a:rPr lang="en-US" sz="1800" dirty="0">
                <a:latin typeface="Calibri Light" panose="020F0302020204030204" pitchFamily="34" charset="0"/>
              </a:rPr>
              <a:t>yang </a:t>
            </a:r>
            <a:r>
              <a:rPr lang="id-ID" sz="1800" dirty="0">
                <a:latin typeface="Calibri Light" panose="020F0302020204030204" pitchFamily="34" charset="0"/>
              </a:rPr>
              <a:t>menjelaskan </a:t>
            </a:r>
            <a:r>
              <a:rPr lang="de-DE" sz="1800" dirty="0">
                <a:latin typeface="Calibri Light" panose="020F0302020204030204" pitchFamily="34" charset="0"/>
              </a:rPr>
              <a:t>perbedaan </a:t>
            </a:r>
            <a:r>
              <a:rPr lang="id-ID" sz="1800" dirty="0">
                <a:latin typeface="Calibri Light" panose="020F0302020204030204" pitchFamily="34" charset="0"/>
              </a:rPr>
              <a:t>dalam program jaminan sosial antara Kanada dan Amerika Serikat.</a:t>
            </a:r>
            <a:r>
              <a:rPr lang="de-DE" sz="1800" dirty="0">
                <a:latin typeface="Calibri Light" panose="020F0302020204030204" pitchFamily="34" charset="0"/>
              </a:rPr>
              <a:t> Kedua negara ini secara umum memiliki karakter yang sama.</a:t>
            </a:r>
          </a:p>
          <a:p>
            <a:pPr algn="just"/>
            <a:r>
              <a:rPr lang="id-ID" sz="1800" dirty="0">
                <a:latin typeface="Calibri Light" panose="020F0302020204030204" pitchFamily="34" charset="0"/>
              </a:rPr>
              <a:t>MSSD sebenarnya sangat identik dengan studi kewilayahan (</a:t>
            </a:r>
            <a:r>
              <a:rPr lang="id-ID" sz="1800" i="1" dirty="0">
                <a:latin typeface="Calibri Light" panose="020F0302020204030204" pitchFamily="34" charset="0"/>
              </a:rPr>
              <a:t>area study</a:t>
            </a:r>
            <a:r>
              <a:rPr lang="id-ID" sz="1800" dirty="0">
                <a:latin typeface="Calibri Light" panose="020F0302020204030204" pitchFamily="34" charset="0"/>
              </a:rPr>
              <a:t>). Studi area biasanya menjelaskan bahwa terdapat sesuatu yang secara inheren berbeda tentang negara-negara di dunia yang berada pada wilayah tertentu yang dibatasi oleh satu geografi, seperti Eropa, Asia, Afrika dan Amerika Latin. Perbedaan itu bisa terjadi </a:t>
            </a:r>
            <a:r>
              <a:rPr lang="de-DE" sz="1800" dirty="0">
                <a:latin typeface="Calibri Light" panose="020F0302020204030204" pitchFamily="34" charset="0"/>
              </a:rPr>
              <a:t>karena faktor </a:t>
            </a:r>
            <a:r>
              <a:rPr lang="id-ID" sz="1800" dirty="0">
                <a:latin typeface="Calibri Light" panose="020F0302020204030204" pitchFamily="34" charset="0"/>
              </a:rPr>
              <a:t>sejarah, bahasa, agama, politik dan budaya. </a:t>
            </a:r>
            <a:r>
              <a:rPr lang="en-US" sz="1800" dirty="0">
                <a:latin typeface="Calibri Light" panose="020F0302020204030204" pitchFamily="34" charset="0"/>
              </a:rPr>
              <a:t>P</a:t>
            </a:r>
            <a:r>
              <a:rPr lang="id-ID" sz="1800" dirty="0" smtClean="0">
                <a:latin typeface="Calibri Light" panose="020F0302020204030204" pitchFamily="34" charset="0"/>
              </a:rPr>
              <a:t>ara </a:t>
            </a:r>
            <a:r>
              <a:rPr lang="id-ID" sz="1800" dirty="0">
                <a:latin typeface="Calibri Light" panose="020F0302020204030204" pitchFamily="34" charset="0"/>
              </a:rPr>
              <a:t>peneliti yang melakukan studi area pada dasarnya menggunakan MSSD. Mereka fokus pada </a:t>
            </a:r>
            <a:r>
              <a:rPr lang="de-DE" sz="1800" dirty="0">
                <a:latin typeface="Calibri Light" panose="020F0302020204030204" pitchFamily="34" charset="0"/>
              </a:rPr>
              <a:t>fenomena yang berbeda dari </a:t>
            </a:r>
            <a:r>
              <a:rPr lang="id-ID" sz="1800" dirty="0">
                <a:latin typeface="Calibri Light" panose="020F0302020204030204" pitchFamily="34" charset="0"/>
              </a:rPr>
              <a:t>negara-negara yang secara geografis memiliki karakteristik yang hampir sama (Landman, 2003</a:t>
            </a:r>
            <a:r>
              <a:rPr lang="en-US" sz="1800" dirty="0">
                <a:latin typeface="Calibri Light" panose="020F0302020204030204" pitchFamily="34" charset="0"/>
              </a:rPr>
              <a:t>:</a:t>
            </a:r>
            <a:r>
              <a:rPr lang="id-ID" sz="1800" dirty="0">
                <a:latin typeface="Calibri Light" panose="020F0302020204030204" pitchFamily="34" charset="0"/>
              </a:rPr>
              <a:t> 71)</a:t>
            </a:r>
            <a:r>
              <a:rPr lang="de-DE" sz="1800" dirty="0">
                <a:latin typeface="Calibri Light" panose="020F0302020204030204" pitchFamily="34" charset="0"/>
              </a:rPr>
              <a:t> </a:t>
            </a:r>
            <a:endParaRPr lang="en-US" sz="1800" dirty="0">
              <a:latin typeface="Calibri Light" panose="020F0302020204030204" pitchFamily="34" charset="0"/>
            </a:endParaRPr>
          </a:p>
          <a:p>
            <a:pPr algn="just"/>
            <a:endParaRPr lang="de-DE" sz="1800" dirty="0" smtClean="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DESAIN RISET MSSD</a:t>
            </a:r>
            <a:endParaRPr lang="en-US" dirty="0"/>
          </a:p>
        </p:txBody>
      </p:sp>
    </p:spTree>
    <p:extLst>
      <p:ext uri="{BB962C8B-B14F-4D97-AF65-F5344CB8AC3E}">
        <p14:creationId xmlns:p14="http://schemas.microsoft.com/office/powerpoint/2010/main" val="2449371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endParaRPr lang="en-US" dirty="0">
              <a:latin typeface="Calibri Light" panose="020F0302020204030204" pitchFamily="34" charset="0"/>
            </a:endParaRPr>
          </a:p>
          <a:p>
            <a:pPr algn="just"/>
            <a:r>
              <a:rPr lang="en-US" b="1" dirty="0">
                <a:latin typeface="Calibri Light" panose="020F0302020204030204" pitchFamily="34" charset="0"/>
              </a:rPr>
              <a:t>‘</a:t>
            </a:r>
            <a:r>
              <a:rPr lang="en-US" b="1" i="1" dirty="0">
                <a:latin typeface="Calibri Light" panose="020F0302020204030204" pitchFamily="34" charset="0"/>
              </a:rPr>
              <a:t>Method of agreement</a:t>
            </a:r>
            <a:r>
              <a:rPr lang="en-US" b="1" dirty="0">
                <a:latin typeface="Calibri Light" panose="020F0302020204030204" pitchFamily="34" charset="0"/>
              </a:rPr>
              <a:t>’</a:t>
            </a:r>
            <a:r>
              <a:rPr lang="en-US" b="1" i="1" dirty="0">
                <a:latin typeface="Calibri Light" panose="020F0302020204030204" pitchFamily="34" charset="0"/>
              </a:rPr>
              <a:t> </a:t>
            </a:r>
            <a:r>
              <a:rPr lang="en-US" dirty="0" err="1">
                <a:latin typeface="Calibri Light" panose="020F0302020204030204" pitchFamily="34" charset="0"/>
              </a:rPr>
              <a:t>adalah</a:t>
            </a:r>
            <a:r>
              <a:rPr lang="en-US" dirty="0">
                <a:latin typeface="Calibri Light" panose="020F0302020204030204" pitchFamily="34" charset="0"/>
              </a:rPr>
              <a:t> </a:t>
            </a:r>
            <a:r>
              <a:rPr lang="en-US" dirty="0" err="1">
                <a:latin typeface="Calibri Light" panose="020F0302020204030204" pitchFamily="34" charset="0"/>
              </a:rPr>
              <a:t>lawan</a:t>
            </a:r>
            <a:r>
              <a:rPr lang="en-US" dirty="0">
                <a:latin typeface="Calibri Light" panose="020F0302020204030204" pitchFamily="34" charset="0"/>
              </a:rPr>
              <a:t> </a:t>
            </a:r>
            <a:r>
              <a:rPr lang="en-US" dirty="0" err="1">
                <a:latin typeface="Calibri Light" panose="020F0302020204030204" pitchFamily="34" charset="0"/>
              </a:rPr>
              <a:t>dari</a:t>
            </a:r>
            <a:r>
              <a:rPr lang="en-US" dirty="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perbedaan</a:t>
            </a:r>
            <a:r>
              <a:rPr lang="en-US" dirty="0">
                <a:latin typeface="Calibri Light" panose="020F0302020204030204" pitchFamily="34" charset="0"/>
              </a:rPr>
              <a:t>’, di mana </a:t>
            </a:r>
            <a:r>
              <a:rPr lang="en-US" dirty="0" err="1">
                <a:latin typeface="Calibri Light" panose="020F0302020204030204" pitchFamily="34" charset="0"/>
              </a:rPr>
              <a:t>dua</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a:t>
            </a:r>
            <a:r>
              <a:rPr lang="en-US" dirty="0" err="1">
                <a:latin typeface="Calibri Light" panose="020F0302020204030204" pitchFamily="34" charset="0"/>
              </a:rPr>
              <a:t>kasus</a:t>
            </a:r>
            <a:r>
              <a:rPr lang="en-US" dirty="0">
                <a:latin typeface="Calibri Light" panose="020F0302020204030204" pitchFamily="34" charset="0"/>
              </a:rPr>
              <a:t> </a:t>
            </a:r>
            <a:r>
              <a:rPr lang="en-US" dirty="0" err="1">
                <a:latin typeface="Calibri Light" panose="020F0302020204030204" pitchFamily="34" charset="0"/>
              </a:rPr>
              <a:t>harus</a:t>
            </a:r>
            <a:r>
              <a:rPr lang="en-US" dirty="0">
                <a:latin typeface="Calibri Light" panose="020F0302020204030204" pitchFamily="34" charset="0"/>
              </a:rPr>
              <a:t> </a:t>
            </a:r>
            <a:r>
              <a:rPr lang="en-US" dirty="0" err="1">
                <a:latin typeface="Calibri Light" panose="020F0302020204030204" pitchFamily="34" charset="0"/>
              </a:rPr>
              <a:t>berbeda</a:t>
            </a:r>
            <a:r>
              <a:rPr lang="en-US" dirty="0">
                <a:latin typeface="Calibri Light" panose="020F0302020204030204" pitchFamily="34" charset="0"/>
              </a:rPr>
              <a:t> </a:t>
            </a:r>
            <a:r>
              <a:rPr lang="en-US" dirty="0" err="1">
                <a:latin typeface="Calibri Light" panose="020F0302020204030204" pitchFamily="34" charset="0"/>
              </a:rPr>
              <a:t>dalam</a:t>
            </a:r>
            <a:r>
              <a:rPr lang="en-US" dirty="0">
                <a:latin typeface="Calibri Light" panose="020F0302020204030204" pitchFamily="34" charset="0"/>
              </a:rPr>
              <a:t> </a:t>
            </a:r>
            <a:r>
              <a:rPr lang="en-US" dirty="0" err="1">
                <a:latin typeface="Calibri Light" panose="020F0302020204030204" pitchFamily="34" charset="0"/>
              </a:rPr>
              <a:t>segala</a:t>
            </a:r>
            <a:r>
              <a:rPr lang="en-US" dirty="0">
                <a:latin typeface="Calibri Light" panose="020F0302020204030204" pitchFamily="34" charset="0"/>
              </a:rPr>
              <a:t> </a:t>
            </a:r>
            <a:r>
              <a:rPr lang="en-US" dirty="0" err="1">
                <a:latin typeface="Calibri Light" panose="020F0302020204030204" pitchFamily="34" charset="0"/>
              </a:rPr>
              <a:t>segi</a:t>
            </a:r>
            <a:r>
              <a:rPr lang="en-US" dirty="0">
                <a:latin typeface="Calibri Light" panose="020F0302020204030204" pitchFamily="34" charset="0"/>
              </a:rPr>
              <a:t> </a:t>
            </a:r>
            <a:r>
              <a:rPr lang="en-US" dirty="0" err="1">
                <a:latin typeface="Calibri Light" panose="020F0302020204030204" pitchFamily="34" charset="0"/>
              </a:rPr>
              <a:t>kecuali</a:t>
            </a:r>
            <a:r>
              <a:rPr lang="en-US" dirty="0">
                <a:latin typeface="Calibri Light" panose="020F0302020204030204" pitchFamily="34" charset="0"/>
              </a:rPr>
              <a:t> </a:t>
            </a:r>
            <a:r>
              <a:rPr lang="en-US" dirty="0" err="1">
                <a:latin typeface="Calibri Light" panose="020F0302020204030204" pitchFamily="34" charset="0"/>
              </a:rPr>
              <a:t>variabel</a:t>
            </a:r>
            <a:r>
              <a:rPr lang="en-US" dirty="0">
                <a:latin typeface="Calibri Light" panose="020F0302020204030204" pitchFamily="34" charset="0"/>
              </a:rPr>
              <a:t> yang </a:t>
            </a:r>
            <a:r>
              <a:rPr lang="en-US" dirty="0" err="1">
                <a:latin typeface="Calibri Light" panose="020F0302020204030204" pitchFamily="34" charset="0"/>
              </a:rPr>
              <a:t>sedang</a:t>
            </a:r>
            <a:r>
              <a:rPr lang="en-US" dirty="0">
                <a:latin typeface="Calibri Light" panose="020F0302020204030204" pitchFamily="34" charset="0"/>
              </a:rPr>
              <a:t> </a:t>
            </a:r>
            <a:r>
              <a:rPr lang="en-US" dirty="0" err="1">
                <a:latin typeface="Calibri Light" panose="020F0302020204030204" pitchFamily="34" charset="0"/>
              </a:rPr>
              <a:t>diteliti</a:t>
            </a:r>
            <a:r>
              <a:rPr lang="en-US" dirty="0">
                <a:latin typeface="Calibri Light" panose="020F0302020204030204" pitchFamily="34" charset="0"/>
              </a:rPr>
              <a:t>. (Hopkin, </a:t>
            </a:r>
            <a:r>
              <a:rPr lang="en-US" dirty="0" smtClean="0">
                <a:latin typeface="Calibri Light" panose="020F0302020204030204" pitchFamily="34" charset="0"/>
              </a:rPr>
              <a:t>2010) </a:t>
            </a:r>
            <a:r>
              <a:rPr lang="en-US" dirty="0" err="1" smtClean="0">
                <a:latin typeface="Calibri Light" panose="020F0302020204030204" pitchFamily="34" charset="0"/>
              </a:rPr>
              <a:t>yan</a:t>
            </a:r>
            <a:r>
              <a:rPr lang="en-US" dirty="0" smtClean="0">
                <a:latin typeface="Calibri Light" panose="020F0302020204030204" pitchFamily="34" charset="0"/>
              </a:rPr>
              <a:t> </a:t>
            </a:r>
            <a:r>
              <a:rPr lang="de-DE" dirty="0" smtClean="0">
                <a:latin typeface="Calibri Light" panose="020F0302020204030204" pitchFamily="34" charset="0"/>
              </a:rPr>
              <a:t>didasarkan </a:t>
            </a:r>
            <a:r>
              <a:rPr lang="de-DE" dirty="0">
                <a:latin typeface="Calibri Light" panose="020F0302020204030204" pitchFamily="34" charset="0"/>
              </a:rPr>
              <a:t>pada metode persetujuan (</a:t>
            </a:r>
            <a:r>
              <a:rPr lang="de-DE" i="1" dirty="0">
                <a:latin typeface="Calibri Light" panose="020F0302020204030204" pitchFamily="34" charset="0"/>
              </a:rPr>
              <a:t>method of agreement</a:t>
            </a:r>
            <a:r>
              <a:rPr lang="de-DE" dirty="0">
                <a:latin typeface="Calibri Light" panose="020F0302020204030204" pitchFamily="34" charset="0"/>
              </a:rPr>
              <a:t>) berusaha untuk mengidentifikasi persamaan karakteristik (</a:t>
            </a:r>
            <a:r>
              <a:rPr lang="de-DE" i="1" dirty="0">
                <a:latin typeface="Calibri Light" panose="020F0302020204030204" pitchFamily="34" charset="0"/>
              </a:rPr>
              <a:t>features</a:t>
            </a:r>
            <a:r>
              <a:rPr lang="de-DE" dirty="0">
                <a:latin typeface="Calibri Light" panose="020F0302020204030204" pitchFamily="34" charset="0"/>
              </a:rPr>
              <a:t>) dari negara-negara obyek kajian yang secara umum memiliki perbedaan. Dalam konteks ini kita dapat melihat bahwa MDSD sebenarnya memungkinkan seorang peneliti untuk mengeluarkan elemen-elemen umum (</a:t>
            </a:r>
            <a:r>
              <a:rPr lang="de-DE" i="1" dirty="0">
                <a:latin typeface="Calibri Light" panose="020F0302020204030204" pitchFamily="34" charset="0"/>
              </a:rPr>
              <a:t>common elements</a:t>
            </a:r>
            <a:r>
              <a:rPr lang="de-DE" dirty="0">
                <a:latin typeface="Calibri Light" panose="020F0302020204030204" pitchFamily="34" charset="0"/>
              </a:rPr>
              <a:t>) dari masing-masing negara yang menjadi obyek kajian (Landman, 2003</a:t>
            </a:r>
            <a:r>
              <a:rPr lang="de-DE">
                <a:latin typeface="Calibri Light" panose="020F0302020204030204" pitchFamily="34" charset="0"/>
              </a:rPr>
              <a:t>). </a:t>
            </a:r>
            <a:endParaRPr lang="de-DE" smtClean="0">
              <a:latin typeface="Calibri Light" panose="020F0302020204030204" pitchFamily="34" charset="0"/>
            </a:endParaRPr>
          </a:p>
          <a:p>
            <a:pPr algn="just"/>
            <a:r>
              <a:rPr lang="de-DE" smtClean="0">
                <a:latin typeface="Calibri Light" panose="020F0302020204030204" pitchFamily="34" charset="0"/>
              </a:rPr>
              <a:t>Dengan </a:t>
            </a:r>
            <a:r>
              <a:rPr lang="de-DE" dirty="0">
                <a:latin typeface="Calibri Light" panose="020F0302020204030204" pitchFamily="34" charset="0"/>
              </a:rPr>
              <a:t>kata lain, MDSD lebih menekankan pada beberapa persamaan yang terjadi pada beberapa negara yang secara umum terlihat sama. Keyakinan yang mendasari MDSD adalah bahwa jika sebuah hubungan antara dua variabel atau lebih di sebuah negara ternyata berlaku juga untuk negara-negara lain, maka kita memiliki landasan yang kuat untuk menyatakan bahwa ada hubungan sebab-akibat antar variabel di sebuah kawasan. Dengan kata lain, MDSD lebih memberi perhatian pada kajian yang membahas intra-sistem (intra-struktur/lembaga) dalam sistem pemerintahan/sistem politik. Dengan cara seperti ini, MDSD dapat mengeliminasi variabel makro dan dapat membuat generalisasi yang valid (Hopkin, 2010). </a:t>
            </a:r>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DESAIN RISET MDSD</a:t>
            </a:r>
            <a:endParaRPr lang="en-US" dirty="0"/>
          </a:p>
        </p:txBody>
      </p:sp>
    </p:spTree>
    <p:extLst>
      <p:ext uri="{BB962C8B-B14F-4D97-AF65-F5344CB8AC3E}">
        <p14:creationId xmlns:p14="http://schemas.microsoft.com/office/powerpoint/2010/main" val="16402120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81600"/>
          </a:xfrm>
        </p:spPr>
        <p:txBody>
          <a:bodyPr>
            <a:noAutofit/>
          </a:bodyPr>
          <a:lstStyle/>
          <a:p>
            <a:pPr algn="just"/>
            <a:r>
              <a:rPr lang="en-US" sz="2400" dirty="0" smtClean="0">
                <a:latin typeface="Calibri Light" panose="020F0302020204030204" pitchFamily="34" charset="0"/>
              </a:rPr>
              <a:t>Jones </a:t>
            </a:r>
            <a:r>
              <a:rPr lang="en-US" sz="2400" dirty="0">
                <a:latin typeface="Calibri Light" panose="020F0302020204030204" pitchFamily="34" charset="0"/>
              </a:rPr>
              <a:t>(1995)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perencanaan</a:t>
            </a:r>
            <a:r>
              <a:rPr lang="en-US" sz="2400" dirty="0">
                <a:latin typeface="Calibri Light" panose="020F0302020204030204" pitchFamily="34" charset="0"/>
              </a:rPr>
              <a:t> </a:t>
            </a:r>
            <a:r>
              <a:rPr lang="en-US" sz="2400" dirty="0" err="1">
                <a:latin typeface="Calibri Light" panose="020F0302020204030204" pitchFamily="34" charset="0"/>
              </a:rPr>
              <a:t>institusi</a:t>
            </a:r>
            <a:r>
              <a:rPr lang="en-US" sz="2400" dirty="0">
                <a:latin typeface="Calibri Light" panose="020F0302020204030204" pitchFamily="34" charset="0"/>
              </a:rPr>
              <a:t> (</a:t>
            </a:r>
            <a:r>
              <a:rPr lang="en-US" sz="2400" i="1" dirty="0">
                <a:latin typeface="Calibri Light" panose="020F0302020204030204" pitchFamily="34" charset="0"/>
              </a:rPr>
              <a:t>institutional arrangement</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a:t>
            </a:r>
            <a:r>
              <a:rPr lang="en-US" sz="2400" dirty="0" smtClean="0">
                <a:latin typeface="Calibri Light" panose="020F0302020204030204" pitchFamily="34" charset="0"/>
              </a:rPr>
              <a:t>negara2 Amerika </a:t>
            </a:r>
            <a:r>
              <a:rPr lang="en-US" sz="2400" dirty="0">
                <a:latin typeface="Calibri Light" panose="020F0302020204030204" pitchFamily="34" charset="0"/>
              </a:rPr>
              <a:t>Latin, yang mana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hanya</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budaya</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warisan</a:t>
            </a:r>
            <a:r>
              <a:rPr lang="en-US" sz="2400" dirty="0">
                <a:latin typeface="Calibri Light" panose="020F0302020204030204" pitchFamily="34" charset="0"/>
              </a:rPr>
              <a:t> </a:t>
            </a:r>
            <a:r>
              <a:rPr lang="en-US" sz="2400" dirty="0" err="1">
                <a:latin typeface="Calibri Light" panose="020F0302020204030204" pitchFamily="34" charset="0"/>
              </a:rPr>
              <a:t>sejarah</a:t>
            </a:r>
            <a:r>
              <a:rPr lang="en-US" sz="2400" dirty="0">
                <a:latin typeface="Calibri Light" panose="020F0302020204030204" pitchFamily="34" charset="0"/>
              </a:rPr>
              <a:t> yang </a:t>
            </a:r>
            <a:r>
              <a:rPr lang="en-US" sz="2400" dirty="0" err="1">
                <a:latin typeface="Calibri Light" panose="020F0302020204030204" pitchFamily="34" charset="0"/>
              </a:rPr>
              <a:t>sama</a:t>
            </a:r>
            <a:r>
              <a:rPr lang="en-US" sz="2400" dirty="0">
                <a:latin typeface="Calibri Light" panose="020F0302020204030204" pitchFamily="34" charset="0"/>
              </a:rPr>
              <a:t>, </a:t>
            </a:r>
            <a:r>
              <a:rPr lang="en-US" sz="2400" dirty="0" err="1">
                <a:latin typeface="Calibri Light" panose="020F0302020204030204" pitchFamily="34" charset="0"/>
              </a:rPr>
              <a:t>tapi</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kesamaan</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presidensialisme</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smtClean="0">
                <a:latin typeface="Calibri Light" panose="020F0302020204030204" pitchFamily="34" charset="0"/>
              </a:rPr>
              <a:t>Collier </a:t>
            </a:r>
            <a:r>
              <a:rPr lang="en-US" sz="2400" dirty="0">
                <a:latin typeface="Calibri Light" panose="020F0302020204030204" pitchFamily="34" charset="0"/>
              </a:rPr>
              <a:t>(1991) yang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pengalaman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delapan</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Amerika Latin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menemukan</a:t>
            </a:r>
            <a:r>
              <a:rPr lang="en-US" sz="2400" dirty="0">
                <a:latin typeface="Calibri Light" panose="020F0302020204030204" pitchFamily="34" charset="0"/>
              </a:rPr>
              <a:t> ‘</a:t>
            </a:r>
            <a:r>
              <a:rPr lang="en-US" sz="2400" dirty="0" err="1">
                <a:latin typeface="Calibri Light" panose="020F0302020204030204" pitchFamily="34" charset="0"/>
              </a:rPr>
              <a:t>patahan-patahan</a:t>
            </a:r>
            <a:r>
              <a:rPr lang="en-US" sz="2400" dirty="0">
                <a:latin typeface="Calibri Light" panose="020F0302020204030204" pitchFamily="34" charset="0"/>
              </a:rPr>
              <a:t> </a:t>
            </a:r>
            <a:r>
              <a:rPr lang="en-US" sz="2400" dirty="0" err="1">
                <a:latin typeface="Calibri Light" panose="020F0302020204030204" pitchFamily="34" charset="0"/>
              </a:rPr>
              <a:t>sejarah</a:t>
            </a:r>
            <a:r>
              <a:rPr lang="en-US" sz="2400" dirty="0">
                <a:latin typeface="Calibri Light" panose="020F0302020204030204" pitchFamily="34" charset="0"/>
              </a:rPr>
              <a:t>’ (</a:t>
            </a:r>
            <a:r>
              <a:rPr lang="en-US" sz="2400" i="1" dirty="0">
                <a:latin typeface="Calibri Light" panose="020F0302020204030204" pitchFamily="34" charset="0"/>
              </a:rPr>
              <a:t>critical junctures</a:t>
            </a:r>
            <a:r>
              <a:rPr lang="en-US" sz="2400" dirty="0">
                <a:latin typeface="Calibri Light" panose="020F0302020204030204" pitchFamily="34" charset="0"/>
              </a:rPr>
              <a:t>) </a:t>
            </a:r>
            <a:r>
              <a:rPr lang="en-US" sz="2400" dirty="0" err="1">
                <a:latin typeface="Calibri Light" panose="020F0302020204030204" pitchFamily="34" charset="0"/>
              </a:rPr>
              <a:t>selama</a:t>
            </a:r>
            <a:r>
              <a:rPr lang="en-US" sz="2400" dirty="0">
                <a:latin typeface="Calibri Light" panose="020F0302020204030204" pitchFamily="34" charset="0"/>
              </a:rPr>
              <a:t> </a:t>
            </a:r>
            <a:r>
              <a:rPr lang="en-US" sz="2400" dirty="0" err="1">
                <a:latin typeface="Calibri Light" panose="020F0302020204030204" pitchFamily="34" charset="0"/>
              </a:rPr>
              <a:t>gerakan</a:t>
            </a:r>
            <a:r>
              <a:rPr lang="en-US" sz="2400" dirty="0">
                <a:latin typeface="Calibri Light" panose="020F0302020204030204" pitchFamily="34" charset="0"/>
              </a:rPr>
              <a:t> </a:t>
            </a:r>
            <a:r>
              <a:rPr lang="en-US" sz="2400" dirty="0" err="1">
                <a:latin typeface="Calibri Light" panose="020F0302020204030204" pitchFamily="34" charset="0"/>
              </a:rPr>
              <a:t>buruh</a:t>
            </a:r>
            <a:r>
              <a:rPr lang="en-US" sz="2400" dirty="0">
                <a:latin typeface="Calibri Light" panose="020F0302020204030204" pitchFamily="34" charset="0"/>
              </a:rPr>
              <a:t>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dimasukkan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Baratton</a:t>
            </a:r>
            <a:r>
              <a:rPr lang="en-US" sz="2400" dirty="0" smtClean="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van der </a:t>
            </a:r>
            <a:r>
              <a:rPr lang="en-US" sz="2400" dirty="0" err="1">
                <a:latin typeface="Calibri Light" panose="020F0302020204030204" pitchFamily="34" charset="0"/>
              </a:rPr>
              <a:t>Walle</a:t>
            </a:r>
            <a:r>
              <a:rPr lang="en-US" sz="2400" dirty="0">
                <a:latin typeface="Calibri Light" panose="020F0302020204030204" pitchFamily="34" charset="0"/>
              </a:rPr>
              <a:t> (1997)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Lindbrerg</a:t>
            </a:r>
            <a:r>
              <a:rPr lang="en-US" sz="2400" dirty="0">
                <a:latin typeface="Calibri Light" panose="020F0302020204030204" pitchFamily="34" charset="0"/>
              </a:rPr>
              <a:t> (2006) yang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negara-negara</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sub-Sahara </a:t>
            </a:r>
            <a:r>
              <a:rPr lang="en-US" sz="2400" dirty="0" err="1">
                <a:latin typeface="Calibri Light" panose="020F0302020204030204" pitchFamily="34" charset="0"/>
              </a:rPr>
              <a:t>Afrika</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menjelaskan</a:t>
            </a:r>
            <a:r>
              <a:rPr lang="en-US" sz="2400" dirty="0">
                <a:latin typeface="Calibri Light" panose="020F0302020204030204" pitchFamily="34" charset="0"/>
              </a:rPr>
              <a:t> </a:t>
            </a:r>
            <a:r>
              <a:rPr lang="en-US" sz="2400" dirty="0" err="1">
                <a:latin typeface="Calibri Light" panose="020F0302020204030204" pitchFamily="34" charset="0"/>
              </a:rPr>
              <a:t>muncul</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keberlanjutan</a:t>
            </a:r>
            <a:r>
              <a:rPr lang="en-US" sz="2400" dirty="0">
                <a:latin typeface="Calibri Light" panose="020F0302020204030204" pitchFamily="34" charset="0"/>
              </a:rPr>
              <a:t> </a:t>
            </a:r>
            <a:r>
              <a:rPr lang="en-US" sz="2400" dirty="0" err="1">
                <a:latin typeface="Calibri Light" panose="020F0302020204030204" pitchFamily="34" charset="0"/>
              </a:rPr>
              <a:t>demokrasi</a:t>
            </a:r>
            <a:r>
              <a:rPr lang="en-US" sz="2400" dirty="0">
                <a:latin typeface="Calibri Light" panose="020F0302020204030204" pitchFamily="34" charset="0"/>
              </a:rPr>
              <a:t> di </a:t>
            </a:r>
            <a:r>
              <a:rPr lang="en-US" sz="2400" dirty="0" err="1">
                <a:latin typeface="Calibri Light" panose="020F0302020204030204" pitchFamily="34" charset="0"/>
              </a:rPr>
              <a:t>wilayah</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a:t>
            </a:r>
          </a:p>
          <a:p>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792162"/>
          </a:xfrm>
        </p:spPr>
        <p:txBody>
          <a:bodyPr>
            <a:normAutofit fontScale="90000"/>
          </a:bodyPr>
          <a:lstStyle/>
          <a:p>
            <a:r>
              <a:rPr lang="en-US" sz="3200" dirty="0" smtClean="0"/>
              <a:t>Small-N </a:t>
            </a:r>
            <a:r>
              <a:rPr lang="en-US" sz="3200" dirty="0" err="1" smtClean="0"/>
              <a:t>Dalam</a:t>
            </a:r>
            <a:r>
              <a:rPr lang="en-US" sz="3200" dirty="0" smtClean="0"/>
              <a:t> </a:t>
            </a:r>
            <a:r>
              <a:rPr lang="en-US" sz="3200" dirty="0" err="1" smtClean="0"/>
              <a:t>Praktik</a:t>
            </a:r>
            <a:r>
              <a:rPr lang="en-US" sz="3200" dirty="0" smtClean="0"/>
              <a:t> </a:t>
            </a:r>
            <a:r>
              <a:rPr lang="en-US" sz="3200" dirty="0" err="1" smtClean="0"/>
              <a:t>Perbandingan</a:t>
            </a:r>
            <a:endParaRPr lang="en-US" sz="3200" dirty="0"/>
          </a:p>
        </p:txBody>
      </p:sp>
    </p:spTree>
    <p:extLst>
      <p:ext uri="{BB962C8B-B14F-4D97-AF65-F5344CB8AC3E}">
        <p14:creationId xmlns:p14="http://schemas.microsoft.com/office/powerpoint/2010/main" val="36350671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86529"/>
          </a:xfrm>
        </p:spPr>
        <p:txBody>
          <a:bodyPr>
            <a:noAutofit/>
          </a:bodyPr>
          <a:lstStyle/>
          <a:p>
            <a:pPr algn="just"/>
            <a:r>
              <a:rPr lang="en-US" sz="1800" dirty="0">
                <a:latin typeface="Calibri Light" panose="020F0302020204030204" pitchFamily="34" charset="0"/>
              </a:rPr>
              <a:t>M</a:t>
            </a:r>
            <a:r>
              <a:rPr lang="id-ID" sz="1800" dirty="0" smtClean="0">
                <a:latin typeface="Calibri Light" panose="020F0302020204030204" pitchFamily="34" charset="0"/>
              </a:rPr>
              <a:t>etode </a:t>
            </a:r>
            <a:r>
              <a:rPr lang="id-ID" sz="1800" dirty="0">
                <a:latin typeface="Calibri Light" panose="020F0302020204030204" pitchFamily="34" charset="0"/>
              </a:rPr>
              <a:t>N-kecil menawarkan alat analisis yang sangat kuat dalam upaya untuk melakukan Studi </a:t>
            </a:r>
            <a:r>
              <a:rPr lang="id-ID" sz="1800" dirty="0" smtClean="0">
                <a:latin typeface="Calibri Light" panose="020F0302020204030204" pitchFamily="34" charset="0"/>
              </a:rPr>
              <a:t>Perbandingan. </a:t>
            </a:r>
            <a:r>
              <a:rPr lang="id-ID" sz="1800" dirty="0">
                <a:latin typeface="Calibri Light" panose="020F0302020204030204" pitchFamily="34" charset="0"/>
              </a:rPr>
              <a:t>Metode ini </a:t>
            </a:r>
            <a:r>
              <a:rPr lang="de-DE" sz="1800" dirty="0" smtClean="0">
                <a:latin typeface="Calibri Light" panose="020F0302020204030204" pitchFamily="34" charset="0"/>
              </a:rPr>
              <a:t>menjawab </a:t>
            </a:r>
            <a:r>
              <a:rPr lang="id-ID" sz="1800" dirty="0" smtClean="0">
                <a:latin typeface="Calibri Light" panose="020F0302020204030204" pitchFamily="34" charset="0"/>
              </a:rPr>
              <a:t>pertanyaan </a:t>
            </a:r>
            <a:r>
              <a:rPr lang="id-ID" sz="1800" dirty="0">
                <a:latin typeface="Calibri Light" panose="020F0302020204030204" pitchFamily="34" charset="0"/>
              </a:rPr>
              <a:t>riset</a:t>
            </a:r>
            <a:r>
              <a:rPr lang="de-DE" sz="1800" dirty="0">
                <a:latin typeface="Calibri Light" panose="020F0302020204030204" pitchFamily="34" charset="0"/>
              </a:rPr>
              <a:t> dengan teliti dan meyakinkan</a:t>
            </a:r>
            <a:r>
              <a:rPr lang="id-ID" sz="1800" dirty="0">
                <a:latin typeface="Calibri Light" panose="020F0302020204030204" pitchFamily="34" charset="0"/>
              </a:rPr>
              <a:t>. Dengan memilih sedikit negara atau kasus untuk diperbandingkan, proses penelitian akan menemukan gambaran umum dari kasus yang diperbandingkan. Lebih dari itu, proses penelitian juga </a:t>
            </a:r>
            <a:r>
              <a:rPr lang="id-ID" sz="1800" dirty="0" smtClean="0">
                <a:latin typeface="Calibri Light" panose="020F0302020204030204" pitchFamily="34" charset="0"/>
              </a:rPr>
              <a:t>menemukan </a:t>
            </a:r>
            <a:r>
              <a:rPr lang="id-ID" sz="1800" dirty="0">
                <a:latin typeface="Calibri Light" panose="020F0302020204030204" pitchFamily="34" charset="0"/>
              </a:rPr>
              <a:t>pemahaman yang mendalam atas kasus-kasus yang diperbandingkan, mulai dari sejarah, konteks dan budaya yang melingkupinya. Bahkan, proses penelitian </a:t>
            </a:r>
            <a:r>
              <a:rPr lang="id-ID" sz="1800" dirty="0" smtClean="0">
                <a:latin typeface="Calibri Light" panose="020F0302020204030204" pitchFamily="34" charset="0"/>
              </a:rPr>
              <a:t>dapat </a:t>
            </a:r>
            <a:r>
              <a:rPr lang="id-ID" sz="1800" dirty="0">
                <a:latin typeface="Calibri Light" panose="020F0302020204030204" pitchFamily="34" charset="0"/>
              </a:rPr>
              <a:t>mengidentifikasi faktor-faktor </a:t>
            </a:r>
            <a:r>
              <a:rPr lang="id-ID" sz="1800" dirty="0" smtClean="0">
                <a:latin typeface="Calibri Light" panose="020F0302020204030204" pitchFamily="34" charset="0"/>
              </a:rPr>
              <a:t>penting </a:t>
            </a:r>
            <a:r>
              <a:rPr lang="en-US" sz="1800" dirty="0" smtClean="0">
                <a:latin typeface="Calibri Light" panose="020F0302020204030204" pitchFamily="34" charset="0"/>
              </a:rPr>
              <a:t>yang </a:t>
            </a:r>
            <a:r>
              <a:rPr lang="id-ID" sz="1800" dirty="0" smtClean="0">
                <a:latin typeface="Calibri Light" panose="020F0302020204030204" pitchFamily="34" charset="0"/>
              </a:rPr>
              <a:t>memberi </a:t>
            </a:r>
            <a:r>
              <a:rPr lang="id-ID" sz="1800" dirty="0">
                <a:latin typeface="Calibri Light" panose="020F0302020204030204" pitchFamily="34" charset="0"/>
              </a:rPr>
              <a:t>kontribusi atas fenomena</a:t>
            </a:r>
            <a:r>
              <a:rPr lang="id-ID" sz="1800" dirty="0" smtClean="0">
                <a:latin typeface="Calibri Light" panose="020F0302020204030204" pitchFamily="34" charset="0"/>
              </a:rPr>
              <a:t>.</a:t>
            </a:r>
            <a:endParaRPr lang="en-US" sz="1800" dirty="0">
              <a:latin typeface="Calibri Light" panose="020F0302020204030204" pitchFamily="34" charset="0"/>
            </a:endParaRPr>
          </a:p>
          <a:p>
            <a:pPr algn="just"/>
            <a:r>
              <a:rPr lang="de-DE" sz="1800" dirty="0">
                <a:latin typeface="Calibri Light" panose="020F0302020204030204" pitchFamily="34" charset="0"/>
              </a:rPr>
              <a:t>Akan tetapi, </a:t>
            </a:r>
            <a:r>
              <a:rPr lang="id-ID" sz="1800" dirty="0">
                <a:latin typeface="Calibri Light" panose="020F0302020204030204" pitchFamily="34" charset="0"/>
              </a:rPr>
              <a:t>metode ini </a:t>
            </a:r>
            <a:r>
              <a:rPr lang="de-DE" sz="1800" dirty="0">
                <a:latin typeface="Calibri Light" panose="020F0302020204030204" pitchFamily="34" charset="0"/>
              </a:rPr>
              <a:t>juga </a:t>
            </a:r>
            <a:r>
              <a:rPr lang="id-ID" sz="1800" dirty="0">
                <a:latin typeface="Calibri Light" panose="020F0302020204030204" pitchFamily="34" charset="0"/>
              </a:rPr>
              <a:t>memiliki </a:t>
            </a:r>
            <a:r>
              <a:rPr lang="de-DE" sz="1800" dirty="0">
                <a:latin typeface="Calibri Light" panose="020F0302020204030204" pitchFamily="34" charset="0"/>
              </a:rPr>
              <a:t>beberapa </a:t>
            </a:r>
            <a:r>
              <a:rPr lang="id-ID" sz="1800" dirty="0">
                <a:latin typeface="Calibri Light" panose="020F0302020204030204" pitchFamily="34" charset="0"/>
              </a:rPr>
              <a:t>keterbatasan</a:t>
            </a:r>
            <a:r>
              <a:rPr lang="de-DE" sz="1800" dirty="0">
                <a:latin typeface="Calibri Light" panose="020F0302020204030204" pitchFamily="34" charset="0"/>
              </a:rPr>
              <a:t>. </a:t>
            </a:r>
            <a:r>
              <a:rPr lang="id-ID" sz="1800" dirty="0">
                <a:latin typeface="Calibri Light" panose="020F0302020204030204" pitchFamily="34" charset="0"/>
              </a:rPr>
              <a:t>Salah satun</a:t>
            </a:r>
            <a:r>
              <a:rPr lang="en-US" sz="1800" dirty="0">
                <a:latin typeface="Calibri Light" panose="020F0302020204030204" pitchFamily="34" charset="0"/>
              </a:rPr>
              <a:t>y</a:t>
            </a:r>
            <a:r>
              <a:rPr lang="id-ID" sz="1800" dirty="0">
                <a:latin typeface="Calibri Light" panose="020F0302020204030204" pitchFamily="34" charset="0"/>
              </a:rPr>
              <a:t>a adalah terkait dengan cakupan jumlah dan pilihan negara yang akan </a:t>
            </a:r>
            <a:r>
              <a:rPr lang="id-ID" sz="1800" dirty="0" smtClean="0">
                <a:latin typeface="Calibri Light" panose="020F0302020204030204" pitchFamily="34" charset="0"/>
              </a:rPr>
              <a:t>diperbandingkan</a:t>
            </a:r>
            <a:r>
              <a:rPr lang="en-US" sz="1800" dirty="0" smtClean="0">
                <a:latin typeface="Calibri Light" panose="020F0302020204030204" pitchFamily="34" charset="0"/>
              </a:rPr>
              <a:t> </a:t>
            </a:r>
            <a:r>
              <a:rPr lang="en-US" sz="1800" dirty="0" err="1" smtClean="0">
                <a:latin typeface="Calibri Light" panose="020F0302020204030204" pitchFamily="34" charset="0"/>
              </a:rPr>
              <a:t>dimana</a:t>
            </a:r>
            <a:r>
              <a:rPr lang="en-US" sz="1800" dirty="0" smtClean="0">
                <a:latin typeface="Calibri Light" panose="020F0302020204030204" pitchFamily="34" charset="0"/>
              </a:rPr>
              <a:t> </a:t>
            </a:r>
            <a:r>
              <a:rPr lang="en-US" sz="1800" dirty="0" err="1" smtClean="0">
                <a:latin typeface="Calibri Light" panose="020F0302020204030204" pitchFamily="34" charset="0"/>
              </a:rPr>
              <a:t>memunculka</a:t>
            </a:r>
            <a:r>
              <a:rPr lang="en-US" sz="1800" dirty="0" smtClean="0">
                <a:latin typeface="Calibri Light" panose="020F0302020204030204" pitchFamily="34" charset="0"/>
              </a:rPr>
              <a:t> </a:t>
            </a:r>
            <a:r>
              <a:rPr lang="en-US" sz="1800" dirty="0" err="1" smtClean="0">
                <a:latin typeface="Calibri Light" panose="020F0302020204030204" pitchFamily="34" charset="0"/>
              </a:rPr>
              <a:t>resiko</a:t>
            </a:r>
            <a:r>
              <a:rPr lang="en-US" sz="1800" dirty="0" smtClean="0">
                <a:latin typeface="Calibri Light" panose="020F0302020204030204" pitchFamily="34" charset="0"/>
              </a:rPr>
              <a:t> </a:t>
            </a:r>
            <a:r>
              <a:rPr lang="id-ID" sz="1800" dirty="0" smtClean="0">
                <a:latin typeface="Calibri Light" panose="020F0302020204030204" pitchFamily="34" charset="0"/>
              </a:rPr>
              <a:t>bias </a:t>
            </a:r>
            <a:r>
              <a:rPr lang="id-ID" sz="1800" dirty="0">
                <a:latin typeface="Calibri Light" panose="020F0302020204030204" pitchFamily="34" charset="0"/>
              </a:rPr>
              <a:t>pemilihan negara yang </a:t>
            </a:r>
            <a:r>
              <a:rPr lang="id-ID" sz="1800" dirty="0" smtClean="0">
                <a:latin typeface="Calibri Light" panose="020F0302020204030204" pitchFamily="34" charset="0"/>
              </a:rPr>
              <a:t>menjadi </a:t>
            </a:r>
            <a:r>
              <a:rPr lang="id-ID" sz="1800" dirty="0">
                <a:latin typeface="Calibri Light" panose="020F0302020204030204" pitchFamily="34" charset="0"/>
              </a:rPr>
              <a:t>obyek kajian. Pilihan pada negara atau kasus yang dianggap sama dan yang dianggap paling berbeda dapat muncul pada waktu yang berubah</a:t>
            </a:r>
            <a:r>
              <a:rPr lang="en-US" sz="1800" dirty="0">
                <a:latin typeface="Calibri Light" panose="020F0302020204030204" pitchFamily="34" charset="0"/>
              </a:rPr>
              <a:t>-</a:t>
            </a:r>
            <a:r>
              <a:rPr lang="id-ID" sz="1800" dirty="0">
                <a:latin typeface="Calibri Light" panose="020F0302020204030204" pitchFamily="34" charset="0"/>
              </a:rPr>
              <a:t>ubah (tergantung dengan kriteria pilihan). </a:t>
            </a:r>
            <a:endParaRPr lang="en-US" sz="1800" dirty="0">
              <a:latin typeface="Calibri Light" panose="020F0302020204030204" pitchFamily="34" charset="0"/>
            </a:endParaRPr>
          </a:p>
          <a:p>
            <a:endParaRPr lang="en-US" sz="1800" dirty="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SMALL N DALAM TIMBANGAN: KEUNGGULAN &amp; LIMITASI </a:t>
            </a:r>
            <a:endParaRPr lang="en-US" dirty="0"/>
          </a:p>
        </p:txBody>
      </p:sp>
    </p:spTree>
    <p:extLst>
      <p:ext uri="{BB962C8B-B14F-4D97-AF65-F5344CB8AC3E}">
        <p14:creationId xmlns:p14="http://schemas.microsoft.com/office/powerpoint/2010/main" val="1333060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800600"/>
          </a:xfrm>
        </p:spPr>
        <p:txBody>
          <a:bodyPr>
            <a:normAutofit fontScale="92500" lnSpcReduction="10000"/>
          </a:bodyPr>
          <a:lstStyle/>
          <a:p>
            <a:pPr algn="just"/>
            <a:r>
              <a:rPr lang="en-US" sz="2400" dirty="0" err="1" smtClean="0">
                <a:latin typeface="Calibri Light" panose="020F0302020204030204" pitchFamily="34" charset="0"/>
              </a:rPr>
              <a:t>Pada</a:t>
            </a:r>
            <a:r>
              <a:rPr lang="en-US" sz="2400" dirty="0" smtClean="0">
                <a:latin typeface="Calibri Light" panose="020F0302020204030204" pitchFamily="34" charset="0"/>
              </a:rPr>
              <a:t> </a:t>
            </a:r>
            <a:r>
              <a:rPr lang="en-US" sz="2400" dirty="0" err="1">
                <a:latin typeface="Calibri Light" panose="020F0302020204030204" pitchFamily="34" charset="0"/>
              </a:rPr>
              <a:t>hakekatnya</a:t>
            </a:r>
            <a:r>
              <a:rPr lang="en-US" sz="2400" dirty="0">
                <a:latin typeface="Calibri Light" panose="020F0302020204030204" pitchFamily="34" charset="0"/>
              </a:rPr>
              <a:t> </a:t>
            </a:r>
            <a:r>
              <a:rPr lang="en-US" sz="2400" dirty="0" err="1" smtClean="0">
                <a:latin typeface="Calibri Light" panose="020F0302020204030204" pitchFamily="34" charset="0"/>
              </a:rPr>
              <a:t>metode</a:t>
            </a:r>
            <a:r>
              <a:rPr lang="en-US" sz="2400" dirty="0" smtClean="0">
                <a:latin typeface="Calibri Light" panose="020F0302020204030204" pitchFamily="34" charset="0"/>
              </a:rPr>
              <a:t> </a:t>
            </a:r>
            <a:r>
              <a:rPr lang="en-US" sz="2400" dirty="0" err="1" smtClean="0">
                <a:latin typeface="Calibri Light" panose="020F0302020204030204" pitchFamily="34" charset="0"/>
              </a:rPr>
              <a:t>dan</a:t>
            </a:r>
            <a:r>
              <a:rPr lang="en-US" sz="2400" dirty="0" smtClean="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pemerintah</a:t>
            </a:r>
            <a:r>
              <a:rPr lang="en-US" sz="2400" dirty="0" smtClean="0">
                <a:latin typeface="Calibri Light" panose="020F0302020204030204" pitchFamily="34" charset="0"/>
              </a:rPr>
              <a:t> </a:t>
            </a:r>
            <a:r>
              <a:rPr lang="en-US" sz="2400" dirty="0" err="1" smtClean="0">
                <a:latin typeface="Calibri Light" panose="020F0302020204030204" pitchFamily="34" charset="0"/>
              </a:rPr>
              <a:t>dengan</a:t>
            </a:r>
            <a:r>
              <a:rPr lang="en-US" sz="2400" dirty="0" smtClean="0">
                <a:latin typeface="Calibri Light" panose="020F0302020204030204" pitchFamily="34" charset="0"/>
              </a:rPr>
              <a:t> </a:t>
            </a:r>
            <a:r>
              <a:rPr lang="en-US" sz="2400" dirty="0" err="1" smtClean="0">
                <a:latin typeface="Calibri Light" panose="020F0302020204030204" pitchFamily="34" charset="0"/>
              </a:rPr>
              <a:t>politik</a:t>
            </a:r>
            <a:r>
              <a:rPr lang="en-US" sz="2400" dirty="0" smtClean="0">
                <a:latin typeface="Calibri Light" panose="020F0302020204030204" pitchFamily="34" charset="0"/>
              </a:rPr>
              <a:t> </a:t>
            </a:r>
            <a:r>
              <a:rPr lang="en-US" sz="2400" dirty="0" err="1" smtClean="0">
                <a:latin typeface="Calibri Light" panose="020F0302020204030204" pitchFamily="34" charset="0"/>
              </a:rPr>
              <a:t>adalah</a:t>
            </a:r>
            <a:r>
              <a:rPr lang="en-US" sz="2400" dirty="0" smtClean="0">
                <a:latin typeface="Calibri Light" panose="020F0302020204030204" pitchFamily="34" charset="0"/>
              </a:rPr>
              <a:t> </a:t>
            </a:r>
            <a:r>
              <a:rPr lang="en-US" sz="2400" dirty="0" err="1">
                <a:latin typeface="Calibri Light" panose="020F0302020204030204" pitchFamily="34" charset="0"/>
              </a:rPr>
              <a:t>sama</a:t>
            </a:r>
            <a:r>
              <a:rPr lang="en-US" sz="2400" dirty="0">
                <a:latin typeface="Calibri Light" panose="020F0302020204030204" pitchFamily="34" charset="0"/>
              </a:rPr>
              <a:t>. Hal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dikarenakan</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merupakan</a:t>
            </a:r>
            <a:r>
              <a:rPr lang="en-US" sz="2400" dirty="0">
                <a:latin typeface="Calibri Light" panose="020F0302020204030204" pitchFamily="34" charset="0"/>
              </a:rPr>
              <a:t> sub </a:t>
            </a:r>
            <a:r>
              <a:rPr lang="en-US" sz="2400" dirty="0" err="1">
                <a:latin typeface="Calibri Light" panose="020F0302020204030204" pitchFamily="34" charset="0"/>
              </a:rPr>
              <a:t>disiplin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smtClean="0">
                <a:latin typeface="Calibri Light" panose="020F0302020204030204" pitchFamily="34" charset="0"/>
              </a:rPr>
              <a:t>politik</a:t>
            </a:r>
            <a:r>
              <a:rPr lang="en-US" sz="2400" dirty="0" smtClean="0">
                <a:latin typeface="Calibri Light" panose="020F0302020204030204" pitchFamily="34" charset="0"/>
              </a:rPr>
              <a:t>. </a:t>
            </a:r>
          </a:p>
          <a:p>
            <a:pPr algn="just"/>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i="1" dirty="0" err="1">
                <a:latin typeface="Calibri Light" panose="020F0302020204030204" pitchFamily="34" charset="0"/>
              </a:rPr>
              <a:t>comparation</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sebuah</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smtClean="0">
                <a:latin typeface="Calibri Light" panose="020F0302020204030204" pitchFamily="34" charset="0"/>
              </a:rPr>
              <a:t>saintifik</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i="1" dirty="0">
                <a:latin typeface="Calibri Light" panose="020F0302020204030204" pitchFamily="34" charset="0"/>
              </a:rPr>
              <a:t>scientific method</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dua</a:t>
            </a:r>
            <a:r>
              <a:rPr lang="en-US" sz="2400" dirty="0">
                <a:latin typeface="Calibri Light" panose="020F0302020204030204" pitchFamily="34" charset="0"/>
              </a:rPr>
              <a:t> </a:t>
            </a:r>
            <a:r>
              <a:rPr lang="en-US" sz="2400" dirty="0" err="1">
                <a:latin typeface="Calibri Light" panose="020F0302020204030204" pitchFamily="34" charset="0"/>
              </a:rPr>
              <a:t>teori</a:t>
            </a:r>
            <a:r>
              <a:rPr lang="en-US" sz="2400" dirty="0">
                <a:latin typeface="Calibri Light" panose="020F0302020204030204" pitchFamily="34" charset="0"/>
              </a:rPr>
              <a:t>, </a:t>
            </a:r>
            <a:r>
              <a:rPr lang="en-US" sz="2400" dirty="0" err="1">
                <a:latin typeface="Calibri Light" panose="020F0302020204030204" pitchFamily="34" charset="0"/>
              </a:rPr>
              <a:t>yaitu</a:t>
            </a:r>
            <a:r>
              <a:rPr lang="en-US" sz="2400" dirty="0">
                <a:latin typeface="Calibri Light" panose="020F0302020204030204" pitchFamily="34" charset="0"/>
              </a:rPr>
              <a:t> </a:t>
            </a:r>
            <a:r>
              <a:rPr lang="en-US" sz="2400" dirty="0" err="1">
                <a:latin typeface="Calibri Light" panose="020F0302020204030204" pitchFamily="34" charset="0"/>
              </a:rPr>
              <a:t>deduksi</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induksi</a:t>
            </a:r>
            <a:r>
              <a:rPr lang="en-US" sz="2400" dirty="0">
                <a:latin typeface="Calibri Light" panose="020F0302020204030204" pitchFamily="34" charset="0"/>
              </a:rPr>
              <a:t> (</a:t>
            </a:r>
            <a:r>
              <a:rPr lang="en-US" sz="2400" dirty="0" err="1">
                <a:latin typeface="Calibri Light" panose="020F0302020204030204" pitchFamily="34" charset="0"/>
              </a:rPr>
              <a:t>Magstadt</a:t>
            </a:r>
            <a:r>
              <a:rPr lang="en-US" sz="2400" dirty="0">
                <a:latin typeface="Calibri Light" panose="020F0302020204030204" pitchFamily="34" charset="0"/>
              </a:rPr>
              <a:t>, 2011</a:t>
            </a:r>
            <a:r>
              <a:rPr lang="en-US" sz="2400" dirty="0" smtClean="0">
                <a:latin typeface="Calibri Light" panose="020F0302020204030204" pitchFamily="34" charset="0"/>
              </a:rPr>
              <a:t>).</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Kedua</a:t>
            </a:r>
            <a:r>
              <a:rPr lang="en-US" sz="2400" dirty="0" smtClean="0">
                <a:latin typeface="Calibri Light" panose="020F0302020204030204" pitchFamily="34" charset="0"/>
              </a:rPr>
              <a:t> </a:t>
            </a:r>
            <a:r>
              <a:rPr lang="en-US" sz="2400" dirty="0" err="1">
                <a:latin typeface="Calibri Light" panose="020F0302020204030204" pitchFamily="34" charset="0"/>
              </a:rPr>
              <a:t>teori</a:t>
            </a:r>
            <a:r>
              <a:rPr lang="en-US" sz="2400" dirty="0">
                <a:latin typeface="Calibri Light" panose="020F0302020204030204" pitchFamily="34" charset="0"/>
              </a:rPr>
              <a:t> </a:t>
            </a:r>
            <a:r>
              <a:rPr lang="en-US" sz="2400" dirty="0" err="1">
                <a:latin typeface="Calibri Light" panose="020F0302020204030204" pitchFamily="34" charset="0"/>
              </a:rPr>
              <a:t>tersebut</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a:t>
            </a:r>
            <a:r>
              <a:rPr lang="en-US" sz="2400" dirty="0" err="1">
                <a:latin typeface="Calibri Light" panose="020F0302020204030204" pitchFamily="34" charset="0"/>
              </a:rPr>
              <a:t>maupun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sosial</a:t>
            </a:r>
            <a:r>
              <a:rPr lang="en-US" sz="2400" dirty="0">
                <a:latin typeface="Calibri Light" panose="020F0302020204030204" pitchFamily="34" charset="0"/>
              </a:rPr>
              <a:t> lain,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diasosiasikan</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apa</a:t>
            </a:r>
            <a:r>
              <a:rPr lang="en-US" sz="2400" dirty="0">
                <a:latin typeface="Calibri Light" panose="020F0302020204030204" pitchFamily="34" charset="0"/>
              </a:rPr>
              <a:t> yang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deduksi</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kualitatif</a:t>
            </a:r>
            <a:r>
              <a:rPr lang="en-US" sz="2400" dirty="0">
                <a:latin typeface="Calibri Light" panose="020F0302020204030204" pitchFamily="34" charset="0"/>
              </a:rPr>
              <a:t> (</a:t>
            </a:r>
            <a:r>
              <a:rPr lang="en-US" sz="2400" dirty="0" err="1">
                <a:latin typeface="Calibri Light" panose="020F0302020204030204" pitchFamily="34" charset="0"/>
              </a:rPr>
              <a:t>induksi</a:t>
            </a:r>
            <a:r>
              <a:rPr lang="en-US" sz="2400" dirty="0">
                <a:latin typeface="Calibri Light" panose="020F0302020204030204" pitchFamily="34" charset="0"/>
              </a:rPr>
              <a:t>). </a:t>
            </a:r>
            <a:r>
              <a:rPr lang="en-US" sz="2400" dirty="0" err="1">
                <a:latin typeface="Calibri Light" panose="020F0302020204030204" pitchFamily="34" charset="0"/>
              </a:rPr>
              <a:t>Secara</a:t>
            </a:r>
            <a:r>
              <a:rPr lang="en-US" sz="2400" dirty="0">
                <a:latin typeface="Calibri Light" panose="020F0302020204030204" pitchFamily="34" charset="0"/>
              </a:rPr>
              <a:t> </a:t>
            </a:r>
            <a:r>
              <a:rPr lang="en-US" sz="2400" dirty="0" err="1">
                <a:latin typeface="Calibri Light" panose="020F0302020204030204" pitchFamily="34" charset="0"/>
              </a:rPr>
              <a:t>epistimologi</a:t>
            </a:r>
            <a:r>
              <a:rPr lang="en-US" sz="2400" dirty="0">
                <a:latin typeface="Calibri Light" panose="020F0302020204030204" pitchFamily="34" charset="0"/>
              </a:rPr>
              <a:t>, </a:t>
            </a:r>
            <a:r>
              <a:rPr lang="en-US" sz="2400" dirty="0" err="1">
                <a:latin typeface="Calibri Light" panose="020F0302020204030204" pitchFamily="34" charset="0"/>
              </a:rPr>
              <a:t>penggunaan</a:t>
            </a:r>
            <a:r>
              <a:rPr lang="en-US" sz="2400" dirty="0">
                <a:latin typeface="Calibri Light" panose="020F0302020204030204" pitchFamily="34" charset="0"/>
              </a:rPr>
              <a:t> </a:t>
            </a:r>
            <a:r>
              <a:rPr lang="en-US" sz="2400" dirty="0" err="1">
                <a:latin typeface="Calibri Light" panose="020F0302020204030204" pitchFamily="34" charset="0"/>
              </a:rPr>
              <a:t>kedua</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diasosiasikan</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mazab</a:t>
            </a:r>
            <a:r>
              <a:rPr lang="en-US" sz="2400" dirty="0">
                <a:latin typeface="Calibri Light" panose="020F0302020204030204" pitchFamily="34" charset="0"/>
              </a:rPr>
              <a:t> </a:t>
            </a:r>
            <a:r>
              <a:rPr lang="en-US" sz="2400" dirty="0" err="1">
                <a:latin typeface="Calibri Light" panose="020F0302020204030204" pitchFamily="34" charset="0"/>
              </a:rPr>
              <a:t>positivis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mazab</a:t>
            </a:r>
            <a:r>
              <a:rPr lang="en-US" sz="2400" dirty="0">
                <a:latin typeface="Calibri Light" panose="020F0302020204030204" pitchFamily="34" charset="0"/>
              </a:rPr>
              <a:t> </a:t>
            </a:r>
            <a:r>
              <a:rPr lang="en-US" sz="2400" i="1" dirty="0">
                <a:latin typeface="Calibri Light" panose="020F0302020204030204" pitchFamily="34" charset="0"/>
              </a:rPr>
              <a:t>non</a:t>
            </a:r>
            <a:r>
              <a:rPr lang="en-US" sz="2400" dirty="0">
                <a:latin typeface="Calibri Light" panose="020F0302020204030204" pitchFamily="34" charset="0"/>
              </a:rPr>
              <a:t>-</a:t>
            </a:r>
            <a:r>
              <a:rPr lang="en-US" sz="2400" dirty="0" err="1">
                <a:latin typeface="Calibri Light" panose="020F0302020204030204" pitchFamily="34" charset="0"/>
              </a:rPr>
              <a:t>posistivis</a:t>
            </a:r>
            <a:r>
              <a:rPr lang="en-US" sz="2400" dirty="0">
                <a:latin typeface="Calibri Light" panose="020F0302020204030204" pitchFamily="34" charset="0"/>
              </a:rPr>
              <a:t> (</a:t>
            </a:r>
            <a:r>
              <a:rPr lang="en-US" sz="2400" dirty="0" err="1">
                <a:latin typeface="Calibri Light" panose="020F0302020204030204" pitchFamily="34" charset="0"/>
              </a:rPr>
              <a:t>interpretis</a:t>
            </a:r>
            <a:r>
              <a:rPr lang="en-US" sz="2400" dirty="0">
                <a:latin typeface="Calibri Light" panose="020F0302020204030204" pitchFamily="34" charset="0"/>
              </a:rPr>
              <a:t>).</a:t>
            </a:r>
          </a:p>
          <a:p>
            <a:pPr algn="just"/>
            <a:endParaRPr lang="en-US" sz="2400" dirty="0">
              <a:latin typeface="Calibri Light" panose="020F0302020204030204" pitchFamily="34" charset="0"/>
            </a:endParaRPr>
          </a:p>
          <a:p>
            <a:endParaRPr lang="en-US" dirty="0"/>
          </a:p>
        </p:txBody>
      </p:sp>
      <p:sp>
        <p:nvSpPr>
          <p:cNvPr id="3" name="Title 2"/>
          <p:cNvSpPr>
            <a:spLocks noGrp="1"/>
          </p:cNvSpPr>
          <p:nvPr>
            <p:ph type="title"/>
          </p:nvPr>
        </p:nvSpPr>
        <p:spPr>
          <a:xfrm>
            <a:off x="457200" y="274638"/>
            <a:ext cx="8229600" cy="715962"/>
          </a:xfrm>
        </p:spPr>
        <p:txBody>
          <a:bodyPr>
            <a:normAutofit fontScale="90000"/>
          </a:bodyPr>
          <a:lstStyle/>
          <a:p>
            <a:pPr algn="just"/>
            <a:r>
              <a:rPr lang="en-US" dirty="0" err="1">
                <a:latin typeface="Calibri Light" panose="020F0302020204030204" pitchFamily="34" charset="0"/>
              </a:rPr>
              <a:t>Metodologi</a:t>
            </a:r>
            <a:r>
              <a:rPr lang="en-US" dirty="0">
                <a:latin typeface="Calibri Light" panose="020F0302020204030204" pitchFamily="34" charset="0"/>
              </a:rPr>
              <a:t> </a:t>
            </a:r>
            <a:r>
              <a:rPr lang="en-US" dirty="0" err="1" smtClean="0">
                <a:latin typeface="Calibri Light" panose="020F0302020204030204" pitchFamily="34" charset="0"/>
              </a:rPr>
              <a:t>Perbandingan</a:t>
            </a:r>
            <a:r>
              <a:rPr lang="en-US" dirty="0" smtClean="0">
                <a:latin typeface="Calibri Light" panose="020F0302020204030204" pitchFamily="34" charset="0"/>
              </a:rPr>
              <a:t> </a:t>
            </a:r>
            <a:r>
              <a:rPr lang="en-US" dirty="0" err="1">
                <a:latin typeface="Calibri Light" panose="020F0302020204030204" pitchFamily="34" charset="0"/>
              </a:rPr>
              <a:t>Pemerintahan</a:t>
            </a:r>
            <a:endParaRPr lang="en-US" sz="3200" dirty="0">
              <a:latin typeface="Calibri Light" panose="020F0302020204030204" pitchFamily="34" charset="0"/>
            </a:endParaRPr>
          </a:p>
        </p:txBody>
      </p:sp>
    </p:spTree>
    <p:extLst>
      <p:ext uri="{BB962C8B-B14F-4D97-AF65-F5344CB8AC3E}">
        <p14:creationId xmlns:p14="http://schemas.microsoft.com/office/powerpoint/2010/main" val="3321730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676400"/>
            <a:ext cx="8407893" cy="4407408"/>
          </a:xfrm>
        </p:spPr>
        <p:txBody>
          <a:bodyPr>
            <a:noAutofit/>
          </a:bodyPr>
          <a:lstStyle/>
          <a:p>
            <a:pPr algn="just"/>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 yang </a:t>
            </a:r>
            <a:r>
              <a:rPr lang="en-US" sz="2400" dirty="0" err="1">
                <a:latin typeface="Calibri Light" panose="020F0302020204030204" pitchFamily="34" charset="0"/>
              </a:rPr>
              <a:t>lazim</a:t>
            </a:r>
            <a:r>
              <a:rPr lang="en-US" sz="2400" dirty="0">
                <a:latin typeface="Calibri Light" panose="020F0302020204030204" pitchFamily="34" charset="0"/>
              </a:rPr>
              <a:t> </a:t>
            </a:r>
            <a:r>
              <a:rPr lang="en-US" sz="2400" dirty="0" err="1">
                <a:latin typeface="Calibri Light" panose="020F0302020204030204" pitchFamily="34" charset="0"/>
              </a:rPr>
              <a:t>digunakan</a:t>
            </a:r>
            <a:r>
              <a:rPr lang="en-US" sz="2400" dirty="0">
                <a:latin typeface="Calibri Light" panose="020F0302020204030204" pitchFamily="34" charset="0"/>
              </a:rPr>
              <a:t> </a:t>
            </a:r>
            <a:r>
              <a:rPr lang="en-US" sz="2400" dirty="0" err="1">
                <a:latin typeface="Calibri Light" panose="020F0302020204030204" pitchFamily="34" charset="0"/>
              </a:rPr>
              <a:t>oleh</a:t>
            </a:r>
            <a:r>
              <a:rPr lang="en-US" sz="2400" dirty="0">
                <a:latin typeface="Calibri Light" panose="020F0302020204030204" pitchFamily="34" charset="0"/>
              </a:rPr>
              <a:t> para </a:t>
            </a:r>
            <a:r>
              <a:rPr lang="en-US" sz="2400" dirty="0" err="1">
                <a:latin typeface="Calibri Light" panose="020F0302020204030204" pitchFamily="34" charset="0"/>
              </a:rPr>
              <a:t>sarjana</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kelompok</a:t>
            </a:r>
            <a:r>
              <a:rPr lang="en-US" sz="2400" dirty="0">
                <a:latin typeface="Calibri Light" panose="020F0302020204030204" pitchFamily="34" charset="0"/>
              </a:rPr>
              <a:t> </a:t>
            </a:r>
            <a:r>
              <a:rPr lang="en-US" sz="2400" dirty="0" err="1">
                <a:latin typeface="Calibri Light" panose="020F0302020204030204" pitchFamily="34" charset="0"/>
              </a:rPr>
              <a:t>posistivis</a:t>
            </a:r>
            <a:r>
              <a:rPr lang="en-US" sz="2400" dirty="0">
                <a:latin typeface="Calibri Light" panose="020F0302020204030204" pitchFamily="34" charset="0"/>
              </a:rPr>
              <a:t> –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menunjukkan</a:t>
            </a:r>
            <a:r>
              <a:rPr lang="en-US" sz="2400" dirty="0">
                <a:latin typeface="Calibri Light" panose="020F0302020204030204" pitchFamily="34" charset="0"/>
              </a:rPr>
              <a:t> </a:t>
            </a:r>
            <a:r>
              <a:rPr lang="en-US" sz="2400" dirty="0" err="1">
                <a:latin typeface="Calibri Light" panose="020F0302020204030204" pitchFamily="34" charset="0"/>
              </a:rPr>
              <a:t>perbedaan-perbedaan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jumlah</a:t>
            </a:r>
            <a:r>
              <a:rPr lang="en-US" sz="2400" dirty="0">
                <a:latin typeface="Calibri Light" panose="020F0302020204030204" pitchFamily="34" charset="0"/>
              </a:rPr>
              <a:t> </a:t>
            </a:r>
            <a:r>
              <a:rPr lang="en-US" sz="2400" dirty="0" err="1">
                <a:latin typeface="Calibri Light" panose="020F0302020204030204" pitchFamily="34" charset="0"/>
              </a:rPr>
              <a:t>diantara</a:t>
            </a:r>
            <a:r>
              <a:rPr lang="en-US" sz="2400" dirty="0">
                <a:latin typeface="Calibri Light" panose="020F0302020204030204" pitchFamily="34" charset="0"/>
              </a:rPr>
              <a:t> </a:t>
            </a:r>
            <a:r>
              <a:rPr lang="en-US" sz="2400" dirty="0" err="1">
                <a:latin typeface="Calibri Light" panose="020F0302020204030204" pitchFamily="34" charset="0"/>
              </a:rPr>
              <a:t>objek-objek</a:t>
            </a:r>
            <a:r>
              <a:rPr lang="en-US" sz="2400" dirty="0">
                <a:latin typeface="Calibri Light" panose="020F0302020204030204" pitchFamily="34" charset="0"/>
              </a:rPr>
              <a:t> </a:t>
            </a:r>
            <a:r>
              <a:rPr lang="en-US" sz="2400" dirty="0" err="1">
                <a:latin typeface="Calibri Light" panose="020F0302020204030204" pitchFamily="34" charset="0"/>
              </a:rPr>
              <a:t>tertentu</a:t>
            </a:r>
            <a:r>
              <a:rPr lang="en-US" sz="2400" dirty="0">
                <a:latin typeface="Calibri Light" panose="020F0302020204030204" pitchFamily="34" charset="0"/>
              </a:rPr>
              <a:t> yang </a:t>
            </a:r>
            <a:r>
              <a:rPr lang="en-US" sz="2400" dirty="0" err="1">
                <a:latin typeface="Calibri Light" panose="020F0302020204030204" pitchFamily="34" charset="0"/>
              </a:rPr>
              <a:t>dianalisis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smtClean="0">
                <a:latin typeface="Calibri Light" panose="020F0302020204030204" pitchFamily="34" charset="0"/>
              </a:rPr>
              <a:t>kua</a:t>
            </a:r>
            <a:r>
              <a:rPr lang="id-ID" sz="2400" dirty="0" smtClean="0">
                <a:latin typeface="Calibri Light" panose="020F0302020204030204" pitchFamily="34" charset="0"/>
              </a:rPr>
              <a:t>n</a:t>
            </a:r>
            <a:r>
              <a:rPr lang="en-US" sz="2400" dirty="0" smtClean="0">
                <a:latin typeface="Calibri Light" panose="020F0302020204030204" pitchFamily="34" charset="0"/>
              </a:rPr>
              <a:t>t</a:t>
            </a:r>
            <a:r>
              <a:rPr lang="id-ID" sz="2400" dirty="0" smtClean="0">
                <a:latin typeface="Calibri Light" panose="020F0302020204030204" pitchFamily="34" charset="0"/>
              </a:rPr>
              <a:t>it</a:t>
            </a:r>
            <a:r>
              <a:rPr lang="en-US" sz="2400" dirty="0" err="1" smtClean="0">
                <a:latin typeface="Calibri Light" panose="020F0302020204030204" pitchFamily="34" charset="0"/>
              </a:rPr>
              <a:t>ati</a:t>
            </a:r>
            <a:r>
              <a:rPr lang="id-ID" sz="2400" dirty="0" smtClean="0">
                <a:latin typeface="Calibri Light" panose="020F0302020204030204" pitchFamily="34" charset="0"/>
              </a:rPr>
              <a:t>f</a:t>
            </a:r>
            <a:r>
              <a:rPr lang="en-US" sz="2400" dirty="0" smtClean="0">
                <a:latin typeface="Calibri Light" panose="020F0302020204030204" pitchFamily="34" charset="0"/>
              </a:rPr>
              <a:t>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menunjukkan</a:t>
            </a:r>
            <a:r>
              <a:rPr lang="en-US" sz="2400" dirty="0">
                <a:latin typeface="Calibri Light" panose="020F0302020204030204" pitchFamily="34" charset="0"/>
              </a:rPr>
              <a:t> </a:t>
            </a:r>
            <a:r>
              <a:rPr lang="en-US" sz="2400" dirty="0" err="1">
                <a:latin typeface="Calibri Light" panose="020F0302020204030204" pitchFamily="34" charset="0"/>
              </a:rPr>
              <a:t>perbedaan-perbedaan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jenis</a:t>
            </a:r>
            <a:endParaRPr lang="en-US" sz="2400" dirty="0" smtClean="0">
              <a:latin typeface="Calibri Light" panose="020F0302020204030204" pitchFamily="34" charset="0"/>
            </a:endParaRPr>
          </a:p>
          <a:p>
            <a:pPr algn="just"/>
            <a:r>
              <a:rPr lang="en-US" sz="2200" dirty="0">
                <a:latin typeface="Calibri Light" panose="020F0302020204030204" pitchFamily="34" charset="0"/>
              </a:rPr>
              <a:t>Data </a:t>
            </a:r>
            <a:r>
              <a:rPr lang="en-US" sz="2200" dirty="0" err="1">
                <a:latin typeface="Calibri Light" panose="020F0302020204030204" pitchFamily="34" charset="0"/>
              </a:rPr>
              <a:t>kuantitatif</a:t>
            </a:r>
            <a:r>
              <a:rPr lang="en-US" sz="2200" dirty="0">
                <a:latin typeface="Calibri Light" panose="020F0302020204030204" pitchFamily="34" charset="0"/>
              </a:rPr>
              <a:t> </a:t>
            </a:r>
            <a:r>
              <a:rPr lang="en-US" sz="2200" dirty="0" err="1">
                <a:latin typeface="Calibri Light" panose="020F0302020204030204" pitchFamily="34" charset="0"/>
              </a:rPr>
              <a:t>dapat</a:t>
            </a:r>
            <a:r>
              <a:rPr lang="en-US" sz="2200" dirty="0">
                <a:latin typeface="Calibri Light" panose="020F0302020204030204" pitchFamily="34" charset="0"/>
              </a:rPr>
              <a:t> </a:t>
            </a:r>
            <a:r>
              <a:rPr lang="en-US" sz="2200" dirty="0" err="1">
                <a:latin typeface="Calibri Light" panose="020F0302020204030204" pitchFamily="34" charset="0"/>
              </a:rPr>
              <a:t>berupa</a:t>
            </a:r>
            <a:r>
              <a:rPr lang="en-US" sz="2200" dirty="0">
                <a:latin typeface="Calibri Light" panose="020F0302020204030204" pitchFamily="34" charset="0"/>
              </a:rPr>
              <a:t> data-data </a:t>
            </a:r>
            <a:r>
              <a:rPr lang="en-US" sz="2200" dirty="0" err="1">
                <a:latin typeface="Calibri Light" panose="020F0302020204030204" pitchFamily="34" charset="0"/>
              </a:rPr>
              <a:t>agregat</a:t>
            </a:r>
            <a:r>
              <a:rPr lang="en-US" sz="2200" dirty="0">
                <a:latin typeface="Calibri Light" panose="020F0302020204030204" pitchFamily="34" charset="0"/>
              </a:rPr>
              <a:t> </a:t>
            </a:r>
            <a:r>
              <a:rPr lang="en-US" sz="2200" dirty="0" err="1">
                <a:latin typeface="Calibri Light" panose="020F0302020204030204" pitchFamily="34" charset="0"/>
              </a:rPr>
              <a:t>resmi</a:t>
            </a:r>
            <a:r>
              <a:rPr lang="en-US" sz="2200" dirty="0">
                <a:latin typeface="Calibri Light" panose="020F0302020204030204" pitchFamily="34" charset="0"/>
              </a:rPr>
              <a:t> </a:t>
            </a:r>
            <a:r>
              <a:rPr lang="en-US" sz="2200" dirty="0" err="1" smtClean="0">
                <a:latin typeface="Calibri Light" panose="020F0302020204030204" pitchFamily="34" charset="0"/>
              </a:rPr>
              <a:t>pemerintah</a:t>
            </a:r>
            <a:r>
              <a:rPr lang="en-US" sz="2200" dirty="0" smtClean="0">
                <a:latin typeface="Calibri Light" panose="020F0302020204030204" pitchFamily="34" charset="0"/>
              </a:rPr>
              <a:t> </a:t>
            </a:r>
            <a:r>
              <a:rPr lang="en-US" sz="2200" dirty="0" err="1">
                <a:latin typeface="Calibri Light" panose="020F0302020204030204" pitchFamily="34" charset="0"/>
              </a:rPr>
              <a:t>tentang</a:t>
            </a:r>
            <a:r>
              <a:rPr lang="en-US" sz="2200" dirty="0">
                <a:latin typeface="Calibri Light" panose="020F0302020204030204" pitchFamily="34" charset="0"/>
              </a:rPr>
              <a:t> </a:t>
            </a:r>
            <a:r>
              <a:rPr lang="en-US" sz="2200" dirty="0" err="1">
                <a:latin typeface="Calibri Light" panose="020F0302020204030204" pitchFamily="34" charset="0"/>
              </a:rPr>
              <a:t>tingkat</a:t>
            </a:r>
            <a:r>
              <a:rPr lang="en-US" sz="2200" dirty="0">
                <a:latin typeface="Calibri Light" panose="020F0302020204030204" pitchFamily="34" charset="0"/>
              </a:rPr>
              <a:t> </a:t>
            </a:r>
            <a:r>
              <a:rPr lang="en-US" sz="2200" dirty="0" err="1">
                <a:latin typeface="Calibri Light" panose="020F0302020204030204" pitchFamily="34" charset="0"/>
              </a:rPr>
              <a:t>pertumbuhan</a:t>
            </a:r>
            <a:r>
              <a:rPr lang="en-US" sz="2200" dirty="0">
                <a:latin typeface="Calibri Light" panose="020F0302020204030204" pitchFamily="34" charset="0"/>
              </a:rPr>
              <a:t>, </a:t>
            </a:r>
            <a:r>
              <a:rPr lang="en-US" sz="2200" dirty="0" err="1">
                <a:latin typeface="Calibri Light" panose="020F0302020204030204" pitchFamily="34" charset="0"/>
              </a:rPr>
              <a:t>pendapatan</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belanja</a:t>
            </a:r>
            <a:r>
              <a:rPr lang="en-US" sz="2200" dirty="0">
                <a:latin typeface="Calibri Light" panose="020F0302020204030204" pitchFamily="34" charset="0"/>
              </a:rPr>
              <a:t>, </a:t>
            </a:r>
            <a:r>
              <a:rPr lang="en-US" sz="2200" dirty="0" err="1">
                <a:latin typeface="Calibri Light" panose="020F0302020204030204" pitchFamily="34" charset="0"/>
              </a:rPr>
              <a:t>tingkat</a:t>
            </a:r>
            <a:r>
              <a:rPr lang="en-US" sz="2200" dirty="0">
                <a:latin typeface="Calibri Light" panose="020F0302020204030204" pitchFamily="34" charset="0"/>
              </a:rPr>
              <a:t> </a:t>
            </a:r>
            <a:r>
              <a:rPr lang="en-US" sz="2200" dirty="0" err="1">
                <a:latin typeface="Calibri Light" panose="020F0302020204030204" pitchFamily="34" charset="0"/>
              </a:rPr>
              <a:t>produksi</a:t>
            </a:r>
            <a:r>
              <a:rPr lang="en-US" sz="2200" dirty="0">
                <a:latin typeface="Calibri Light" panose="020F0302020204030204" pitchFamily="34" charset="0"/>
              </a:rPr>
              <a:t> </a:t>
            </a:r>
            <a:r>
              <a:rPr lang="en-US" sz="2200" dirty="0" err="1">
                <a:latin typeface="Calibri Light" panose="020F0302020204030204" pitchFamily="34" charset="0"/>
              </a:rPr>
              <a:t>pertanian</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industri</a:t>
            </a:r>
            <a:r>
              <a:rPr lang="en-US" sz="2200" dirty="0">
                <a:latin typeface="Calibri Light" panose="020F0302020204030204" pitchFamily="34" charset="0"/>
              </a:rPr>
              <a:t>, </a:t>
            </a:r>
            <a:r>
              <a:rPr lang="en-US" sz="2200" dirty="0" err="1">
                <a:latin typeface="Calibri Light" panose="020F0302020204030204" pitchFamily="34" charset="0"/>
              </a:rPr>
              <a:t>atau</a:t>
            </a:r>
            <a:r>
              <a:rPr lang="en-US" sz="2200" dirty="0">
                <a:latin typeface="Calibri Light" panose="020F0302020204030204" pitchFamily="34" charset="0"/>
              </a:rPr>
              <a:t> </a:t>
            </a:r>
            <a:r>
              <a:rPr lang="en-US" sz="2200" dirty="0" err="1">
                <a:latin typeface="Calibri Light" panose="020F0302020204030204" pitchFamily="34" charset="0"/>
              </a:rPr>
              <a:t>tingkat</a:t>
            </a:r>
            <a:r>
              <a:rPr lang="en-US" sz="2200" dirty="0">
                <a:latin typeface="Calibri Light" panose="020F0302020204030204" pitchFamily="34" charset="0"/>
              </a:rPr>
              <a:t> </a:t>
            </a:r>
            <a:r>
              <a:rPr lang="en-US" sz="2200" dirty="0" err="1">
                <a:latin typeface="Calibri Light" panose="020F0302020204030204" pitchFamily="34" charset="0"/>
              </a:rPr>
              <a:t>partisipasi</a:t>
            </a:r>
            <a:r>
              <a:rPr lang="en-US" sz="2200" dirty="0">
                <a:latin typeface="Calibri Light" panose="020F0302020204030204" pitchFamily="34" charset="0"/>
              </a:rPr>
              <a:t> </a:t>
            </a:r>
            <a:r>
              <a:rPr lang="en-US" sz="2200" dirty="0" err="1">
                <a:latin typeface="Calibri Light" panose="020F0302020204030204" pitchFamily="34" charset="0"/>
              </a:rPr>
              <a:t>dalam</a:t>
            </a:r>
            <a:r>
              <a:rPr lang="en-US" sz="2200" dirty="0">
                <a:latin typeface="Calibri Light" panose="020F0302020204030204" pitchFamily="34" charset="0"/>
              </a:rPr>
              <a:t> </a:t>
            </a:r>
            <a:r>
              <a:rPr lang="en-US" sz="2200" dirty="0" err="1">
                <a:latin typeface="Calibri Light" panose="020F0302020204030204" pitchFamily="34" charset="0"/>
              </a:rPr>
              <a:t>pemilu</a:t>
            </a:r>
            <a:r>
              <a:rPr lang="en-US" sz="2200" dirty="0">
                <a:latin typeface="Calibri Light" panose="020F0302020204030204" pitchFamily="34" charset="0"/>
              </a:rPr>
              <a:t>. Data </a:t>
            </a:r>
            <a:r>
              <a:rPr lang="en-US" sz="2200" dirty="0" err="1">
                <a:latin typeface="Calibri Light" panose="020F0302020204030204" pitchFamily="34" charset="0"/>
              </a:rPr>
              <a:t>kuantitatif</a:t>
            </a:r>
            <a:r>
              <a:rPr lang="en-US" sz="2200" dirty="0">
                <a:latin typeface="Calibri Light" panose="020F0302020204030204" pitchFamily="34" charset="0"/>
              </a:rPr>
              <a:t> </a:t>
            </a:r>
            <a:r>
              <a:rPr lang="en-US" sz="2200" dirty="0" err="1">
                <a:latin typeface="Calibri Light" panose="020F0302020204030204" pitchFamily="34" charset="0"/>
              </a:rPr>
              <a:t>juga</a:t>
            </a:r>
            <a:r>
              <a:rPr lang="en-US" sz="2200" dirty="0">
                <a:latin typeface="Calibri Light" panose="020F0302020204030204" pitchFamily="34" charset="0"/>
              </a:rPr>
              <a:t> </a:t>
            </a:r>
            <a:r>
              <a:rPr lang="en-US" sz="2200" dirty="0" err="1">
                <a:latin typeface="Calibri Light" panose="020F0302020204030204" pitchFamily="34" charset="0"/>
              </a:rPr>
              <a:t>dapat</a:t>
            </a:r>
            <a:r>
              <a:rPr lang="en-US" sz="2200" dirty="0">
                <a:latin typeface="Calibri Light" panose="020F0302020204030204" pitchFamily="34" charset="0"/>
              </a:rPr>
              <a:t> </a:t>
            </a:r>
            <a:r>
              <a:rPr lang="en-US" sz="2200" dirty="0" err="1" smtClean="0">
                <a:latin typeface="Calibri Light" panose="020F0302020204030204" pitchFamily="34" charset="0"/>
              </a:rPr>
              <a:t>berasal</a:t>
            </a:r>
            <a:r>
              <a:rPr lang="en-US" sz="2200" dirty="0" smtClean="0">
                <a:latin typeface="Calibri Light" panose="020F0302020204030204" pitchFamily="34" charset="0"/>
              </a:rPr>
              <a:t> </a:t>
            </a:r>
            <a:r>
              <a:rPr lang="en-US" sz="2200" dirty="0" err="1">
                <a:latin typeface="Calibri Light" panose="020F0302020204030204" pitchFamily="34" charset="0"/>
              </a:rPr>
              <a:t>dari</a:t>
            </a:r>
            <a:r>
              <a:rPr lang="en-US" sz="2200" dirty="0">
                <a:latin typeface="Calibri Light" panose="020F0302020204030204" pitchFamily="34" charset="0"/>
              </a:rPr>
              <a:t> individual, </a:t>
            </a:r>
            <a:r>
              <a:rPr lang="en-US" sz="2200" dirty="0" err="1">
                <a:latin typeface="Calibri Light" panose="020F0302020204030204" pitchFamily="34" charset="0"/>
              </a:rPr>
              <a:t>seperti</a:t>
            </a:r>
            <a:r>
              <a:rPr lang="en-US" sz="2200" dirty="0">
                <a:latin typeface="Calibri Light" panose="020F0302020204030204" pitchFamily="34" charset="0"/>
              </a:rPr>
              <a:t> </a:t>
            </a:r>
            <a:r>
              <a:rPr lang="en-US" sz="2200" dirty="0" err="1" smtClean="0">
                <a:latin typeface="Calibri Light" panose="020F0302020204030204" pitchFamily="34" charset="0"/>
              </a:rPr>
              <a:t>sejumlah</a:t>
            </a:r>
            <a:r>
              <a:rPr lang="en-US" sz="2200" dirty="0" smtClean="0">
                <a:latin typeface="Calibri Light" panose="020F0302020204030204" pitchFamily="34" charset="0"/>
              </a:rPr>
              <a:t> </a:t>
            </a:r>
            <a:r>
              <a:rPr lang="en-US" sz="2200" dirty="0" err="1">
                <a:latin typeface="Calibri Light" panose="020F0302020204030204" pitchFamily="34" charset="0"/>
              </a:rPr>
              <a:t>penelitian</a:t>
            </a:r>
            <a:r>
              <a:rPr lang="en-US" sz="2200" dirty="0">
                <a:latin typeface="Calibri Light" panose="020F0302020204030204" pitchFamily="34" charset="0"/>
              </a:rPr>
              <a:t> </a:t>
            </a:r>
            <a:r>
              <a:rPr lang="en-US" sz="2200" dirty="0" err="1">
                <a:latin typeface="Calibri Light" panose="020F0302020204030204" pitchFamily="34" charset="0"/>
              </a:rPr>
              <a:t>berbasis</a:t>
            </a:r>
            <a:r>
              <a:rPr lang="en-US" sz="2200" dirty="0">
                <a:latin typeface="Calibri Light" panose="020F0302020204030204" pitchFamily="34" charset="0"/>
              </a:rPr>
              <a:t> </a:t>
            </a:r>
            <a:r>
              <a:rPr lang="en-US" sz="2200" dirty="0" err="1">
                <a:latin typeface="Calibri Light" panose="020F0302020204030204" pitchFamily="34" charset="0"/>
              </a:rPr>
              <a:t>survei</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smtClean="0">
                <a:latin typeface="Calibri Light" panose="020F0302020204030204" pitchFamily="34" charset="0"/>
              </a:rPr>
              <a:t>polling </a:t>
            </a:r>
            <a:r>
              <a:rPr lang="en-US" sz="2200" dirty="0" err="1">
                <a:latin typeface="Calibri Light" panose="020F0302020204030204" pitchFamily="34" charset="0"/>
              </a:rPr>
              <a:t>opini</a:t>
            </a:r>
            <a:r>
              <a:rPr lang="en-US" sz="2200" dirty="0">
                <a:latin typeface="Calibri Light" panose="020F0302020204030204" pitchFamily="34" charset="0"/>
              </a:rPr>
              <a:t> </a:t>
            </a:r>
            <a:r>
              <a:rPr lang="en-US" sz="2200" dirty="0" err="1" smtClean="0">
                <a:latin typeface="Calibri Light" panose="020F0302020204030204" pitchFamily="34" charset="0"/>
              </a:rPr>
              <a:t>publik</a:t>
            </a:r>
            <a:r>
              <a:rPr lang="en-US" sz="2200" dirty="0" smtClean="0">
                <a:latin typeface="Calibri Light" panose="020F0302020204030204" pitchFamily="34" charset="0"/>
              </a:rPr>
              <a:t> </a:t>
            </a:r>
            <a:r>
              <a:rPr lang="en-US" sz="2200" dirty="0" err="1" smtClean="0">
                <a:latin typeface="Calibri Light" panose="020F0302020204030204" pitchFamily="34" charset="0"/>
              </a:rPr>
              <a:t>dan</a:t>
            </a:r>
            <a:r>
              <a:rPr lang="en-US" sz="2200" dirty="0" smtClean="0">
                <a:latin typeface="Calibri Light" panose="020F0302020204030204" pitchFamily="34" charset="0"/>
              </a:rPr>
              <a:t> </a:t>
            </a:r>
            <a:r>
              <a:rPr lang="en-US" sz="2200" dirty="0" err="1" smtClean="0">
                <a:latin typeface="Calibri Light" panose="020F0302020204030204" pitchFamily="34" charset="0"/>
              </a:rPr>
              <a:t>hubungan</a:t>
            </a:r>
            <a:r>
              <a:rPr lang="en-US" sz="2200" dirty="0">
                <a:latin typeface="Calibri Light" panose="020F0302020204030204" pitchFamily="34" charset="0"/>
              </a:rPr>
              <a:t> </a:t>
            </a:r>
            <a:r>
              <a:rPr lang="en-US" sz="2200" dirty="0" err="1" smtClean="0">
                <a:latin typeface="Calibri Light" panose="020F0302020204030204" pitchFamily="34" charset="0"/>
              </a:rPr>
              <a:t>dapat</a:t>
            </a:r>
            <a:r>
              <a:rPr lang="en-US" sz="2200" dirty="0" smtClean="0">
                <a:latin typeface="Calibri Light" panose="020F0302020204030204" pitchFamily="34" charset="0"/>
              </a:rPr>
              <a:t> </a:t>
            </a:r>
            <a:r>
              <a:rPr lang="en-US" sz="2200" dirty="0" err="1">
                <a:latin typeface="Calibri Light" panose="020F0302020204030204" pitchFamily="34" charset="0"/>
              </a:rPr>
              <a:t>dibangun</a:t>
            </a:r>
            <a:r>
              <a:rPr lang="en-US" sz="2200" dirty="0">
                <a:latin typeface="Calibri Light" panose="020F0302020204030204" pitchFamily="34" charset="0"/>
              </a:rPr>
              <a:t> </a:t>
            </a:r>
            <a:r>
              <a:rPr lang="en-US" sz="2200" dirty="0" err="1">
                <a:latin typeface="Calibri Light" panose="020F0302020204030204" pitchFamily="34" charset="0"/>
              </a:rPr>
              <a:t>diantara</a:t>
            </a:r>
            <a:r>
              <a:rPr lang="en-US" sz="2200" dirty="0">
                <a:latin typeface="Calibri Light" panose="020F0302020204030204" pitchFamily="34" charset="0"/>
              </a:rPr>
              <a:t> </a:t>
            </a:r>
            <a:r>
              <a:rPr lang="en-US" sz="2200" dirty="0" err="1">
                <a:latin typeface="Calibri Light" panose="020F0302020204030204" pitchFamily="34" charset="0"/>
              </a:rPr>
              <a:t>variabel-variabel</a:t>
            </a:r>
            <a:r>
              <a:rPr lang="en-US" sz="2200" dirty="0">
                <a:latin typeface="Calibri Light" panose="020F0302020204030204" pitchFamily="34" charset="0"/>
              </a:rPr>
              <a:t> </a:t>
            </a:r>
            <a:r>
              <a:rPr lang="en-US" sz="2200" dirty="0" err="1">
                <a:latin typeface="Calibri Light" panose="020F0302020204030204" pitchFamily="34" charset="0"/>
              </a:rPr>
              <a:t>numerik</a:t>
            </a:r>
            <a:r>
              <a:rPr lang="en-US" sz="2200" dirty="0">
                <a:latin typeface="Calibri Light" panose="020F0302020204030204" pitchFamily="34" charset="0"/>
              </a:rPr>
              <a:t> </a:t>
            </a:r>
            <a:r>
              <a:rPr lang="en-US" sz="2200" dirty="0" err="1">
                <a:latin typeface="Calibri Light" panose="020F0302020204030204" pitchFamily="34" charset="0"/>
              </a:rPr>
              <a:t>sederhana</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metode</a:t>
            </a:r>
            <a:r>
              <a:rPr lang="en-US" sz="2200" dirty="0">
                <a:latin typeface="Calibri Light" panose="020F0302020204030204" pitchFamily="34" charset="0"/>
              </a:rPr>
              <a:t> </a:t>
            </a:r>
            <a:r>
              <a:rPr lang="en-US" sz="2200" dirty="0" err="1" smtClean="0">
                <a:latin typeface="Calibri Light" panose="020F0302020204030204" pitchFamily="34" charset="0"/>
              </a:rPr>
              <a:t>stastistik</a:t>
            </a:r>
            <a:r>
              <a:rPr lang="en-US" sz="2200" dirty="0">
                <a:latin typeface="Calibri Light" panose="020F0302020204030204" pitchFamily="34" charset="0"/>
              </a:rPr>
              <a:t>. </a:t>
            </a:r>
          </a:p>
        </p:txBody>
      </p:sp>
      <p:sp>
        <p:nvSpPr>
          <p:cNvPr id="3" name="Title 2"/>
          <p:cNvSpPr>
            <a:spLocks noGrp="1"/>
          </p:cNvSpPr>
          <p:nvPr>
            <p:ph type="title"/>
          </p:nvPr>
        </p:nvSpPr>
        <p:spPr/>
        <p:txBody>
          <a:bodyPr>
            <a:normAutofit/>
          </a:bodyPr>
          <a:lstStyle/>
          <a:p>
            <a:r>
              <a:rPr lang="en-US" sz="3600" dirty="0" err="1" smtClean="0">
                <a:latin typeface="Calibri Light" panose="020F0302020204030204" pitchFamily="34" charset="0"/>
              </a:rPr>
              <a:t>MetodE</a:t>
            </a:r>
            <a:r>
              <a:rPr lang="en-US" sz="3600" dirty="0">
                <a:latin typeface="Calibri Light" panose="020F0302020204030204" pitchFamily="34" charset="0"/>
              </a:rPr>
              <a:t> </a:t>
            </a:r>
            <a:r>
              <a:rPr lang="en-US" sz="3600" dirty="0" smtClean="0">
                <a:latin typeface="Calibri Light" panose="020F0302020204030204" pitchFamily="34" charset="0"/>
              </a:rPr>
              <a:t>KUANTITATIF</a:t>
            </a:r>
            <a:endParaRPr lang="en-US" sz="3600" dirty="0"/>
          </a:p>
        </p:txBody>
      </p:sp>
    </p:spTree>
    <p:extLst>
      <p:ext uri="{BB962C8B-B14F-4D97-AF65-F5344CB8AC3E}">
        <p14:creationId xmlns:p14="http://schemas.microsoft.com/office/powerpoint/2010/main" val="944152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05400"/>
          </a:xfrm>
        </p:spPr>
        <p:txBody>
          <a:bodyPr>
            <a:noAutofit/>
          </a:bodyPr>
          <a:lstStyle/>
          <a:p>
            <a:pPr algn="just">
              <a:buFont typeface="Wingdings" panose="05000000000000000000" pitchFamily="2" charset="2"/>
              <a:buChar char="§"/>
            </a:pPr>
            <a:r>
              <a:rPr lang="en-US" dirty="0" err="1" smtClean="0">
                <a:latin typeface="Calibri Light" panose="020F0302020204030204" pitchFamily="34" charset="0"/>
              </a:rPr>
              <a:t>Sedangkan</a:t>
            </a:r>
            <a:r>
              <a:rPr lang="en-US" dirty="0" smtClean="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kualitatif</a:t>
            </a:r>
            <a:r>
              <a:rPr lang="en-US" dirty="0">
                <a:latin typeface="Calibri Light" panose="020F0302020204030204" pitchFamily="34" charset="0"/>
              </a:rPr>
              <a:t> – yang </a:t>
            </a:r>
            <a:r>
              <a:rPr lang="en-US" dirty="0" err="1">
                <a:latin typeface="Calibri Light" panose="020F0302020204030204" pitchFamily="34" charset="0"/>
              </a:rPr>
              <a:t>lazim</a:t>
            </a:r>
            <a:r>
              <a:rPr lang="en-US" dirty="0">
                <a:latin typeface="Calibri Light" panose="020F0302020204030204" pitchFamily="34" charset="0"/>
              </a:rPr>
              <a:t> </a:t>
            </a:r>
            <a:r>
              <a:rPr lang="en-US" dirty="0" err="1">
                <a:latin typeface="Calibri Light" panose="020F0302020204030204" pitchFamily="34" charset="0"/>
              </a:rPr>
              <a:t>digunakan</a:t>
            </a:r>
            <a:r>
              <a:rPr lang="en-US" dirty="0">
                <a:latin typeface="Calibri Light" panose="020F0302020204030204" pitchFamily="34" charset="0"/>
              </a:rPr>
              <a:t> para </a:t>
            </a:r>
            <a:r>
              <a:rPr lang="en-US" dirty="0" err="1">
                <a:latin typeface="Calibri Light" panose="020F0302020204030204" pitchFamily="34" charset="0"/>
              </a:rPr>
              <a:t>sarjana</a:t>
            </a:r>
            <a:r>
              <a:rPr lang="en-US" dirty="0">
                <a:latin typeface="Calibri Light" panose="020F0302020204030204" pitchFamily="34" charset="0"/>
              </a:rPr>
              <a:t> </a:t>
            </a:r>
            <a:r>
              <a:rPr lang="en-US" dirty="0" err="1">
                <a:latin typeface="Calibri Light" panose="020F0302020204030204" pitchFamily="34" charset="0"/>
              </a:rPr>
              <a:t>kelompok</a:t>
            </a:r>
            <a:r>
              <a:rPr lang="en-US" dirty="0">
                <a:latin typeface="Calibri Light" panose="020F0302020204030204" pitchFamily="34" charset="0"/>
              </a:rPr>
              <a:t> </a:t>
            </a:r>
            <a:r>
              <a:rPr lang="en-US" i="1" dirty="0">
                <a:latin typeface="Calibri Light" panose="020F0302020204030204" pitchFamily="34" charset="0"/>
              </a:rPr>
              <a:t>non</a:t>
            </a:r>
            <a:r>
              <a:rPr lang="en-US" dirty="0">
                <a:latin typeface="Calibri Light" panose="020F0302020204030204" pitchFamily="34" charset="0"/>
              </a:rPr>
              <a:t>-</a:t>
            </a:r>
            <a:r>
              <a:rPr lang="en-US" dirty="0" err="1">
                <a:latin typeface="Calibri Light" panose="020F0302020204030204" pitchFamily="34" charset="0"/>
              </a:rPr>
              <a:t>positivis</a:t>
            </a:r>
            <a:r>
              <a:rPr lang="en-US" dirty="0">
                <a:latin typeface="Calibri Light" panose="020F0302020204030204" pitchFamily="34" charset="0"/>
              </a:rPr>
              <a:t>/</a:t>
            </a:r>
            <a:r>
              <a:rPr lang="en-US" dirty="0" err="1">
                <a:latin typeface="Calibri Light" panose="020F0302020204030204" pitchFamily="34" charset="0"/>
              </a:rPr>
              <a:t>interpretif</a:t>
            </a:r>
            <a:r>
              <a:rPr lang="en-US" dirty="0">
                <a:latin typeface="Calibri Light" panose="020F0302020204030204" pitchFamily="34" charset="0"/>
              </a:rPr>
              <a:t> – </a:t>
            </a:r>
            <a:r>
              <a:rPr lang="en-US" dirty="0" err="1">
                <a:latin typeface="Calibri Light" panose="020F0302020204030204" pitchFamily="34" charset="0"/>
              </a:rPr>
              <a:t>berusaha</a:t>
            </a:r>
            <a:r>
              <a:rPr lang="en-US" dirty="0">
                <a:latin typeface="Calibri Light" panose="020F0302020204030204" pitchFamily="34" charset="0"/>
              </a:rPr>
              <a:t> </a:t>
            </a:r>
            <a:r>
              <a:rPr lang="en-US" dirty="0" err="1">
                <a:latin typeface="Calibri Light" panose="020F0302020204030204" pitchFamily="34" charset="0"/>
              </a:rPr>
              <a:t>untuk</a:t>
            </a:r>
            <a:r>
              <a:rPr lang="en-US" dirty="0">
                <a:latin typeface="Calibri Light" panose="020F0302020204030204" pitchFamily="34" charset="0"/>
              </a:rPr>
              <a:t> </a:t>
            </a:r>
            <a:r>
              <a:rPr lang="en-US" dirty="0" err="1">
                <a:latin typeface="Calibri Light" panose="020F0302020204030204" pitchFamily="34" charset="0"/>
              </a:rPr>
              <a:t>memahami</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mengidentifikasi</a:t>
            </a:r>
            <a:r>
              <a:rPr lang="en-US" dirty="0">
                <a:latin typeface="Calibri Light" panose="020F0302020204030204" pitchFamily="34" charset="0"/>
              </a:rPr>
              <a:t> </a:t>
            </a:r>
            <a:r>
              <a:rPr lang="en-US" dirty="0" err="1">
                <a:latin typeface="Calibri Light" panose="020F0302020204030204" pitchFamily="34" charset="0"/>
              </a:rPr>
              <a:t>atribut</a:t>
            </a:r>
            <a:r>
              <a:rPr lang="en-US" dirty="0">
                <a:latin typeface="Calibri Light" panose="020F0302020204030204" pitchFamily="34" charset="0"/>
              </a:rPr>
              <a:t>, </a:t>
            </a:r>
            <a:r>
              <a:rPr lang="en-US" dirty="0" err="1">
                <a:latin typeface="Calibri Light" panose="020F0302020204030204" pitchFamily="34" charset="0"/>
              </a:rPr>
              <a:t>karakter</a:t>
            </a:r>
            <a:r>
              <a:rPr lang="en-US" dirty="0">
                <a:latin typeface="Calibri Light" panose="020F0302020204030204" pitchFamily="34" charset="0"/>
              </a:rPr>
              <a:t>, </a:t>
            </a:r>
            <a:r>
              <a:rPr lang="en-US" dirty="0" err="1">
                <a:latin typeface="Calibri Light" panose="020F0302020204030204" pitchFamily="34" charset="0"/>
              </a:rPr>
              <a:t>ciri-ciri</a:t>
            </a:r>
            <a:r>
              <a:rPr lang="en-US" dirty="0">
                <a:latin typeface="Calibri Light" panose="020F0302020204030204" pitchFamily="34" charset="0"/>
              </a:rPr>
              <a:t> </a:t>
            </a:r>
            <a:r>
              <a:rPr lang="en-US" dirty="0" err="1">
                <a:latin typeface="Calibri Light" panose="020F0302020204030204" pitchFamily="34" charset="0"/>
              </a:rPr>
              <a:t>dari</a:t>
            </a:r>
            <a:r>
              <a:rPr lang="en-US" dirty="0">
                <a:latin typeface="Calibri Light" panose="020F0302020204030204" pitchFamily="34" charset="0"/>
              </a:rPr>
              <a:t> </a:t>
            </a:r>
            <a:r>
              <a:rPr lang="en-US" dirty="0" err="1">
                <a:latin typeface="Calibri Light" panose="020F0302020204030204" pitchFamily="34" charset="0"/>
              </a:rPr>
              <a:t>objek</a:t>
            </a:r>
            <a:r>
              <a:rPr lang="en-US" dirty="0">
                <a:latin typeface="Calibri Light" panose="020F0302020204030204" pitchFamily="34" charset="0"/>
              </a:rPr>
              <a:t> yang </a:t>
            </a:r>
            <a:r>
              <a:rPr lang="en-US" dirty="0" err="1">
                <a:latin typeface="Calibri Light" panose="020F0302020204030204" pitchFamily="34" charset="0"/>
              </a:rPr>
              <a:t>diselidiki</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tentunya</a:t>
            </a:r>
            <a:r>
              <a:rPr lang="en-US" dirty="0">
                <a:latin typeface="Calibri Light" panose="020F0302020204030204" pitchFamily="34" charset="0"/>
              </a:rPr>
              <a:t> </a:t>
            </a:r>
            <a:r>
              <a:rPr lang="en-US" dirty="0" err="1">
                <a:latin typeface="Calibri Light" panose="020F0302020204030204" pitchFamily="34" charset="0"/>
              </a:rPr>
              <a:t>sifat</a:t>
            </a:r>
            <a:r>
              <a:rPr lang="en-US" dirty="0">
                <a:latin typeface="Calibri Light" panose="020F0302020204030204" pitchFamily="34" charset="0"/>
              </a:rPr>
              <a:t> </a:t>
            </a:r>
            <a:r>
              <a:rPr lang="en-US" dirty="0" err="1">
                <a:latin typeface="Calibri Light" panose="020F0302020204030204" pitchFamily="34" charset="0"/>
              </a:rPr>
              <a:t>dasar</a:t>
            </a:r>
            <a:r>
              <a:rPr lang="en-US" dirty="0">
                <a:latin typeface="Calibri Light" panose="020F0302020204030204" pitchFamily="34" charset="0"/>
              </a:rPr>
              <a:t> </a:t>
            </a:r>
            <a:r>
              <a:rPr lang="en-US" dirty="0" err="1">
                <a:latin typeface="Calibri Light" panose="020F0302020204030204" pitchFamily="34" charset="0"/>
              </a:rPr>
              <a:t>dari</a:t>
            </a:r>
            <a:r>
              <a:rPr lang="en-US" dirty="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mensyaratkan</a:t>
            </a:r>
            <a:r>
              <a:rPr lang="en-US" dirty="0">
                <a:latin typeface="Calibri Light" panose="020F0302020204030204" pitchFamily="34" charset="0"/>
              </a:rPr>
              <a:t> </a:t>
            </a:r>
            <a:r>
              <a:rPr lang="en-US" dirty="0" err="1">
                <a:latin typeface="Calibri Light" panose="020F0302020204030204" pitchFamily="34" charset="0"/>
              </a:rPr>
              <a:t>pada</a:t>
            </a:r>
            <a:r>
              <a:rPr lang="en-US" dirty="0">
                <a:latin typeface="Calibri Light" panose="020F0302020204030204" pitchFamily="34" charset="0"/>
              </a:rPr>
              <a:t> </a:t>
            </a:r>
            <a:r>
              <a:rPr lang="en-US" dirty="0" err="1">
                <a:latin typeface="Calibri Light" panose="020F0302020204030204" pitchFamily="34" charset="0"/>
              </a:rPr>
              <a:t>sejumlah</a:t>
            </a:r>
            <a:r>
              <a:rPr lang="en-US" dirty="0">
                <a:latin typeface="Calibri Light" panose="020F0302020204030204" pitchFamily="34" charset="0"/>
              </a:rPr>
              <a:t> </a:t>
            </a:r>
            <a:r>
              <a:rPr lang="en-US" dirty="0" err="1">
                <a:latin typeface="Calibri Light" panose="020F0302020204030204" pitchFamily="34" charset="0"/>
              </a:rPr>
              <a:t>kecil</a:t>
            </a:r>
            <a:r>
              <a:rPr lang="en-US" dirty="0">
                <a:latin typeface="Calibri Light" panose="020F0302020204030204" pitchFamily="34" charset="0"/>
              </a:rPr>
              <a:t> </a:t>
            </a:r>
            <a:r>
              <a:rPr lang="en-US" dirty="0" err="1" smtClean="0">
                <a:latin typeface="Calibri Light" panose="020F0302020204030204" pitchFamily="34" charset="0"/>
              </a:rPr>
              <a:t>negara</a:t>
            </a:r>
            <a:r>
              <a:rPr lang="en-US" dirty="0" smtClean="0">
                <a:latin typeface="Calibri Light" panose="020F0302020204030204" pitchFamily="34" charset="0"/>
              </a:rPr>
              <a:t>.</a:t>
            </a:r>
          </a:p>
          <a:p>
            <a:pPr algn="just"/>
            <a:r>
              <a:rPr lang="en-US" dirty="0" err="1">
                <a:latin typeface="Calibri Light" panose="020F0302020204030204" pitchFamily="34" charset="0"/>
              </a:rPr>
              <a:t>T</a:t>
            </a:r>
            <a:r>
              <a:rPr lang="en-US" dirty="0" err="1" smtClean="0">
                <a:latin typeface="Calibri Light" panose="020F0302020204030204" pitchFamily="34" charset="0"/>
              </a:rPr>
              <a:t>erdapat</a:t>
            </a:r>
            <a:r>
              <a:rPr lang="en-US" dirty="0" smtClean="0">
                <a:latin typeface="Calibri Light" panose="020F0302020204030204" pitchFamily="34" charset="0"/>
              </a:rPr>
              <a:t> </a:t>
            </a:r>
            <a:r>
              <a:rPr lang="en-US" dirty="0" err="1">
                <a:latin typeface="Calibri Light" panose="020F0302020204030204" pitchFamily="34" charset="0"/>
              </a:rPr>
              <a:t>tiga</a:t>
            </a:r>
            <a:r>
              <a:rPr lang="en-US" dirty="0">
                <a:latin typeface="Calibri Light" panose="020F0302020204030204" pitchFamily="34" charset="0"/>
              </a:rPr>
              <a:t> </a:t>
            </a:r>
            <a:r>
              <a:rPr lang="en-US" dirty="0" err="1">
                <a:latin typeface="Calibri Light" panose="020F0302020204030204" pitchFamily="34" charset="0"/>
              </a:rPr>
              <a:t>jenis</a:t>
            </a:r>
            <a:r>
              <a:rPr lang="en-US" dirty="0">
                <a:latin typeface="Calibri Light" panose="020F0302020204030204" pitchFamily="34" charset="0"/>
              </a:rPr>
              <a:t> </a:t>
            </a:r>
            <a:r>
              <a:rPr lang="en-US" dirty="0" err="1" smtClean="0">
                <a:latin typeface="Calibri Light" panose="020F0302020204030204" pitchFamily="34" charset="0"/>
              </a:rPr>
              <a:t>teknik</a:t>
            </a:r>
            <a:r>
              <a:rPr lang="en-US" dirty="0" smtClean="0">
                <a:latin typeface="Calibri Light" panose="020F0302020204030204" pitchFamily="34" charset="0"/>
              </a:rPr>
              <a:t> </a:t>
            </a:r>
            <a:r>
              <a:rPr lang="en-US" dirty="0" err="1" smtClean="0">
                <a:latin typeface="Calibri Light" panose="020F0302020204030204" pitchFamily="34" charset="0"/>
              </a:rPr>
              <a:t>dalam</a:t>
            </a:r>
            <a:r>
              <a:rPr lang="en-US" dirty="0" smtClean="0">
                <a:latin typeface="Calibri Light" panose="020F0302020204030204" pitchFamily="34" charset="0"/>
              </a:rPr>
              <a:t> </a:t>
            </a:r>
            <a:r>
              <a:rPr lang="en-US" dirty="0" err="1" smtClean="0">
                <a:latin typeface="Calibri Light" panose="020F0302020204030204" pitchFamily="34" charset="0"/>
              </a:rPr>
              <a:t>metode</a:t>
            </a:r>
            <a:r>
              <a:rPr lang="en-US" dirty="0" smtClean="0">
                <a:latin typeface="Calibri Light" panose="020F0302020204030204" pitchFamily="34" charset="0"/>
              </a:rPr>
              <a:t> </a:t>
            </a:r>
            <a:r>
              <a:rPr lang="en-US" dirty="0" err="1" smtClean="0">
                <a:latin typeface="Calibri Light" panose="020F0302020204030204" pitchFamily="34" charset="0"/>
              </a:rPr>
              <a:t>kualitatif</a:t>
            </a:r>
            <a:r>
              <a:rPr lang="en-US" dirty="0" smtClean="0">
                <a:latin typeface="Calibri Light" panose="020F0302020204030204" pitchFamily="34" charset="0"/>
              </a:rPr>
              <a:t> </a:t>
            </a:r>
            <a:r>
              <a:rPr lang="en-US" dirty="0" err="1" smtClean="0">
                <a:latin typeface="Calibri Light" panose="020F0302020204030204" pitchFamily="34" charset="0"/>
              </a:rPr>
              <a:t>yaitu</a:t>
            </a:r>
            <a:r>
              <a:rPr lang="en-US" dirty="0">
                <a:latin typeface="Calibri Light" panose="020F0302020204030204" pitchFamily="34" charset="0"/>
              </a:rPr>
              <a:t>: </a:t>
            </a:r>
            <a:r>
              <a:rPr lang="en-US" dirty="0" err="1">
                <a:latin typeface="Calibri Light" panose="020F0302020204030204" pitchFamily="34" charset="0"/>
              </a:rPr>
              <a:t>perbandingan</a:t>
            </a:r>
            <a:r>
              <a:rPr lang="en-US" dirty="0">
                <a:latin typeface="Calibri Light" panose="020F0302020204030204" pitchFamily="34" charset="0"/>
              </a:rPr>
              <a:t> </a:t>
            </a:r>
            <a:r>
              <a:rPr lang="en-US" dirty="0" err="1">
                <a:latin typeface="Calibri Light" panose="020F0302020204030204" pitchFamily="34" charset="0"/>
              </a:rPr>
              <a:t>sejarah</a:t>
            </a:r>
            <a:r>
              <a:rPr lang="en-US" dirty="0">
                <a:latin typeface="Calibri Light" panose="020F0302020204030204" pitchFamily="34" charset="0"/>
              </a:rPr>
              <a:t> </a:t>
            </a:r>
            <a:r>
              <a:rPr lang="en-US" dirty="0" err="1">
                <a:latin typeface="Calibri Light" panose="020F0302020204030204" pitchFamily="34" charset="0"/>
              </a:rPr>
              <a:t>secara</a:t>
            </a:r>
            <a:r>
              <a:rPr lang="en-US" dirty="0">
                <a:latin typeface="Calibri Light" panose="020F0302020204030204" pitchFamily="34" charset="0"/>
              </a:rPr>
              <a:t> </a:t>
            </a:r>
            <a:r>
              <a:rPr lang="en-US" dirty="0" err="1">
                <a:latin typeface="Calibri Light" panose="020F0302020204030204" pitchFamily="34" charset="0"/>
              </a:rPr>
              <a:t>makro</a:t>
            </a:r>
            <a:r>
              <a:rPr lang="en-US" dirty="0">
                <a:latin typeface="Calibri Light" panose="020F0302020204030204" pitchFamily="34" charset="0"/>
              </a:rPr>
              <a:t> (</a:t>
            </a:r>
            <a:r>
              <a:rPr lang="en-US" i="1" dirty="0">
                <a:latin typeface="Calibri Light" panose="020F0302020204030204" pitchFamily="34" charset="0"/>
              </a:rPr>
              <a:t>macro-historical comparative</a:t>
            </a:r>
            <a:r>
              <a:rPr lang="en-US" dirty="0">
                <a:latin typeface="Calibri Light" panose="020F0302020204030204" pitchFamily="34" charset="0"/>
              </a:rPr>
              <a:t>); </a:t>
            </a:r>
            <a:r>
              <a:rPr lang="en-US" dirty="0" err="1">
                <a:latin typeface="Calibri Light" panose="020F0302020204030204" pitchFamily="34" charset="0"/>
              </a:rPr>
              <a:t>wawancara</a:t>
            </a:r>
            <a:r>
              <a:rPr lang="en-US" dirty="0">
                <a:latin typeface="Calibri Light" panose="020F0302020204030204" pitchFamily="34" charset="0"/>
              </a:rPr>
              <a:t> </a:t>
            </a:r>
            <a:r>
              <a:rPr lang="en-US" dirty="0" err="1">
                <a:latin typeface="Calibri Light" panose="020F0302020204030204" pitchFamily="34" charset="0"/>
              </a:rPr>
              <a:t>mendalam</a:t>
            </a:r>
            <a:r>
              <a:rPr lang="en-US" dirty="0">
                <a:latin typeface="Calibri Light" panose="020F0302020204030204" pitchFamily="34" charset="0"/>
              </a:rPr>
              <a:t> (</a:t>
            </a:r>
            <a:r>
              <a:rPr lang="en-US" i="1" dirty="0">
                <a:latin typeface="Calibri Light" panose="020F0302020204030204" pitchFamily="34" charset="0"/>
              </a:rPr>
              <a:t>in-depth interviews</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observasi</a:t>
            </a:r>
            <a:r>
              <a:rPr lang="en-US" dirty="0">
                <a:latin typeface="Calibri Light" panose="020F0302020204030204" pitchFamily="34" charset="0"/>
              </a:rPr>
              <a:t> </a:t>
            </a:r>
            <a:r>
              <a:rPr lang="en-US" dirty="0" err="1">
                <a:latin typeface="Calibri Light" panose="020F0302020204030204" pitchFamily="34" charset="0"/>
              </a:rPr>
              <a:t>partisipan</a:t>
            </a:r>
            <a:r>
              <a:rPr lang="en-US" dirty="0">
                <a:latin typeface="Calibri Light" panose="020F0302020204030204" pitchFamily="34" charset="0"/>
              </a:rPr>
              <a:t> (</a:t>
            </a:r>
            <a:r>
              <a:rPr lang="en-US" i="1" dirty="0">
                <a:latin typeface="Calibri Light" panose="020F0302020204030204" pitchFamily="34" charset="0"/>
              </a:rPr>
              <a:t>participant observation</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apa</a:t>
            </a:r>
            <a:r>
              <a:rPr lang="en-US" dirty="0">
                <a:latin typeface="Calibri Light" panose="020F0302020204030204" pitchFamily="34" charset="0"/>
              </a:rPr>
              <a:t> yang </a:t>
            </a:r>
            <a:r>
              <a:rPr lang="en-US" dirty="0" err="1">
                <a:latin typeface="Calibri Light" panose="020F0302020204030204" pitchFamily="34" charset="0"/>
              </a:rPr>
              <a:t>disebut</a:t>
            </a:r>
            <a:r>
              <a:rPr lang="en-US" dirty="0">
                <a:latin typeface="Calibri Light" panose="020F0302020204030204" pitchFamily="34" charset="0"/>
              </a:rPr>
              <a:t> </a:t>
            </a:r>
            <a:r>
              <a:rPr lang="en-US" dirty="0" err="1">
                <a:latin typeface="Calibri Light" panose="020F0302020204030204" pitchFamily="34" charset="0"/>
              </a:rPr>
              <a:t>dengan</a:t>
            </a:r>
            <a:r>
              <a:rPr lang="en-US" dirty="0">
                <a:latin typeface="Calibri Light" panose="020F0302020204030204" pitchFamily="34" charset="0"/>
              </a:rPr>
              <a:t> </a:t>
            </a:r>
            <a:r>
              <a:rPr lang="en-US" dirty="0" err="1">
                <a:latin typeface="Calibri Light" panose="020F0302020204030204" pitchFamily="34" charset="0"/>
              </a:rPr>
              <a:t>interpretif</a:t>
            </a:r>
            <a:r>
              <a:rPr lang="en-US" dirty="0">
                <a:latin typeface="Calibri Light" panose="020F0302020204030204" pitchFamily="34" charset="0"/>
              </a:rPr>
              <a:t>, </a:t>
            </a:r>
            <a:r>
              <a:rPr lang="en-US" dirty="0" err="1">
                <a:latin typeface="Calibri Light" panose="020F0302020204030204" pitchFamily="34" charset="0"/>
              </a:rPr>
              <a:t>hermeneutik</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diskripsi</a:t>
            </a:r>
            <a:r>
              <a:rPr lang="en-US" dirty="0">
                <a:latin typeface="Calibri Light" panose="020F0302020204030204" pitchFamily="34" charset="0"/>
              </a:rPr>
              <a:t> </a:t>
            </a:r>
            <a:r>
              <a:rPr lang="en-US" dirty="0" err="1">
                <a:latin typeface="Calibri Light" panose="020F0302020204030204" pitchFamily="34" charset="0"/>
              </a:rPr>
              <a:t>kuat</a:t>
            </a:r>
            <a:r>
              <a:rPr lang="en-US" dirty="0">
                <a:latin typeface="Calibri Light" panose="020F0302020204030204" pitchFamily="34" charset="0"/>
              </a:rPr>
              <a:t>’ (</a:t>
            </a:r>
            <a:r>
              <a:rPr lang="en-US" i="1" dirty="0">
                <a:latin typeface="Calibri Light" panose="020F0302020204030204" pitchFamily="34" charset="0"/>
              </a:rPr>
              <a:t>thick description</a:t>
            </a:r>
            <a:r>
              <a:rPr lang="en-US" dirty="0">
                <a:latin typeface="Calibri Light" panose="020F0302020204030204" pitchFamily="34" charset="0"/>
              </a:rPr>
              <a:t>). </a:t>
            </a:r>
            <a:endParaRPr lang="en-US" dirty="0" smtClean="0">
              <a:latin typeface="Calibri Light" panose="020F0302020204030204" pitchFamily="34" charset="0"/>
            </a:endParaRPr>
          </a:p>
          <a:p>
            <a:pPr algn="just"/>
            <a:r>
              <a:rPr lang="en-US" dirty="0" err="1" smtClean="0">
                <a:latin typeface="Calibri Light" panose="020F0302020204030204" pitchFamily="34" charset="0"/>
              </a:rPr>
              <a:t>Tak</a:t>
            </a:r>
            <a:r>
              <a:rPr lang="en-US" dirty="0" smtClean="0">
                <a:latin typeface="Calibri Light" panose="020F0302020204030204" pitchFamily="34" charset="0"/>
              </a:rPr>
              <a:t> </a:t>
            </a:r>
            <a:r>
              <a:rPr lang="en-US" dirty="0" err="1">
                <a:latin typeface="Calibri Light" panose="020F0302020204030204" pitchFamily="34" charset="0"/>
              </a:rPr>
              <a:t>satu</a:t>
            </a:r>
            <a:r>
              <a:rPr lang="en-US" dirty="0">
                <a:latin typeface="Calibri Light" panose="020F0302020204030204" pitchFamily="34" charset="0"/>
              </a:rPr>
              <a:t> pun </a:t>
            </a:r>
            <a:r>
              <a:rPr lang="en-US" dirty="0" err="1">
                <a:latin typeface="Calibri Light" panose="020F0302020204030204" pitchFamily="34" charset="0"/>
              </a:rPr>
              <a:t>dari</a:t>
            </a:r>
            <a:r>
              <a:rPr lang="en-US" dirty="0">
                <a:latin typeface="Calibri Light" panose="020F0302020204030204" pitchFamily="34" charset="0"/>
              </a:rPr>
              <a:t> </a:t>
            </a:r>
            <a:r>
              <a:rPr lang="en-US" dirty="0" err="1">
                <a:latin typeface="Calibri Light" panose="020F0302020204030204" pitchFamily="34" charset="0"/>
              </a:rPr>
              <a:t>ketiga</a:t>
            </a:r>
            <a:r>
              <a:rPr lang="en-US" dirty="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yang </a:t>
            </a:r>
            <a:r>
              <a:rPr lang="en-US" dirty="0" err="1">
                <a:latin typeface="Calibri Light" panose="020F0302020204030204" pitchFamily="34" charset="0"/>
              </a:rPr>
              <a:t>mencoba</a:t>
            </a:r>
            <a:r>
              <a:rPr lang="en-US" dirty="0">
                <a:latin typeface="Calibri Light" panose="020F0302020204030204" pitchFamily="34" charset="0"/>
              </a:rPr>
              <a:t> </a:t>
            </a:r>
            <a:r>
              <a:rPr lang="en-US" dirty="0" err="1">
                <a:latin typeface="Calibri Light" panose="020F0302020204030204" pitchFamily="34" charset="0"/>
              </a:rPr>
              <a:t>untuk</a:t>
            </a:r>
            <a:r>
              <a:rPr lang="en-US" dirty="0">
                <a:latin typeface="Calibri Light" panose="020F0302020204030204" pitchFamily="34" charset="0"/>
              </a:rPr>
              <a:t> </a:t>
            </a:r>
            <a:r>
              <a:rPr lang="en-US" dirty="0" err="1">
                <a:latin typeface="Calibri Light" panose="020F0302020204030204" pitchFamily="34" charset="0"/>
              </a:rPr>
              <a:t>memberikan</a:t>
            </a:r>
            <a:r>
              <a:rPr lang="en-US" dirty="0">
                <a:latin typeface="Calibri Light" panose="020F0302020204030204" pitchFamily="34" charset="0"/>
              </a:rPr>
              <a:t> </a:t>
            </a:r>
            <a:r>
              <a:rPr lang="en-US" dirty="0" err="1">
                <a:latin typeface="Calibri Light" panose="020F0302020204030204" pitchFamily="34" charset="0"/>
              </a:rPr>
              <a:t>pernyataan</a:t>
            </a:r>
            <a:r>
              <a:rPr lang="en-US" dirty="0">
                <a:latin typeface="Calibri Light" panose="020F0302020204030204" pitchFamily="34" charset="0"/>
              </a:rPr>
              <a:t> </a:t>
            </a:r>
            <a:r>
              <a:rPr lang="en-US" dirty="0" err="1">
                <a:latin typeface="Calibri Light" panose="020F0302020204030204" pitchFamily="34" charset="0"/>
              </a:rPr>
              <a:t>numerik</a:t>
            </a:r>
            <a:r>
              <a:rPr lang="en-US" dirty="0">
                <a:latin typeface="Calibri Light" panose="020F0302020204030204" pitchFamily="34" charset="0"/>
              </a:rPr>
              <a:t> </a:t>
            </a:r>
            <a:r>
              <a:rPr lang="en-US" dirty="0" err="1">
                <a:latin typeface="Calibri Light" panose="020F0302020204030204" pitchFamily="34" charset="0"/>
              </a:rPr>
              <a:t>terhadap</a:t>
            </a:r>
            <a:r>
              <a:rPr lang="en-US" dirty="0">
                <a:latin typeface="Calibri Light" panose="020F0302020204030204" pitchFamily="34" charset="0"/>
              </a:rPr>
              <a:t> </a:t>
            </a:r>
            <a:r>
              <a:rPr lang="en-US" dirty="0" err="1">
                <a:latin typeface="Calibri Light" panose="020F0302020204030204" pitchFamily="34" charset="0"/>
              </a:rPr>
              <a:t>objek</a:t>
            </a:r>
            <a:r>
              <a:rPr lang="en-US" dirty="0">
                <a:latin typeface="Calibri Light" panose="020F0302020204030204" pitchFamily="34" charset="0"/>
              </a:rPr>
              <a:t> </a:t>
            </a:r>
            <a:r>
              <a:rPr lang="en-US" dirty="0" err="1">
                <a:latin typeface="Calibri Light" panose="020F0302020204030204" pitchFamily="34" charset="0"/>
              </a:rPr>
              <a:t>penyelidikan</a:t>
            </a:r>
            <a:r>
              <a:rPr lang="en-US" dirty="0">
                <a:latin typeface="Calibri Light" panose="020F0302020204030204" pitchFamily="34" charset="0"/>
              </a:rPr>
              <a:t>, </a:t>
            </a:r>
            <a:r>
              <a:rPr lang="en-US" dirty="0" err="1">
                <a:latin typeface="Calibri Light" panose="020F0302020204030204" pitchFamily="34" charset="0"/>
              </a:rPr>
              <a:t>tujuannya</a:t>
            </a:r>
            <a:r>
              <a:rPr lang="en-US" dirty="0">
                <a:latin typeface="Calibri Light" panose="020F0302020204030204" pitchFamily="34" charset="0"/>
              </a:rPr>
              <a:t> </a:t>
            </a:r>
            <a:r>
              <a:rPr lang="en-US" dirty="0" err="1">
                <a:latin typeface="Calibri Light" panose="020F0302020204030204" pitchFamily="34" charset="0"/>
              </a:rPr>
              <a:t>adalah</a:t>
            </a:r>
            <a:r>
              <a:rPr lang="en-US" dirty="0">
                <a:latin typeface="Calibri Light" panose="020F0302020204030204" pitchFamily="34" charset="0"/>
              </a:rPr>
              <a:t> </a:t>
            </a:r>
            <a:r>
              <a:rPr lang="en-US" dirty="0" err="1">
                <a:latin typeface="Calibri Light" panose="020F0302020204030204" pitchFamily="34" charset="0"/>
              </a:rPr>
              <a:t>untuk</a:t>
            </a:r>
            <a:r>
              <a:rPr lang="en-US" dirty="0">
                <a:latin typeface="Calibri Light" panose="020F0302020204030204" pitchFamily="34" charset="0"/>
              </a:rPr>
              <a:t> </a:t>
            </a:r>
            <a:r>
              <a:rPr lang="en-US" dirty="0" err="1">
                <a:latin typeface="Calibri Light" panose="020F0302020204030204" pitchFamily="34" charset="0"/>
              </a:rPr>
              <a:t>memberikan</a:t>
            </a:r>
            <a:r>
              <a:rPr lang="en-US" dirty="0">
                <a:latin typeface="Calibri Light" panose="020F0302020204030204" pitchFamily="34" charset="0"/>
              </a:rPr>
              <a:t> </a:t>
            </a:r>
            <a:r>
              <a:rPr lang="en-US" dirty="0" err="1">
                <a:latin typeface="Calibri Light" panose="020F0302020204030204" pitchFamily="34" charset="0"/>
              </a:rPr>
              <a:t>sejumlah</a:t>
            </a:r>
            <a:r>
              <a:rPr lang="en-US" dirty="0">
                <a:latin typeface="Calibri Light" panose="020F0302020204030204" pitchFamily="34" charset="0"/>
              </a:rPr>
              <a:t> </a:t>
            </a:r>
            <a:r>
              <a:rPr lang="en-US" dirty="0" err="1">
                <a:latin typeface="Calibri Light" panose="020F0302020204030204" pitchFamily="34" charset="0"/>
              </a:rPr>
              <a:t>diskursif</a:t>
            </a:r>
            <a:r>
              <a:rPr lang="en-US" dirty="0">
                <a:latin typeface="Calibri Light" panose="020F0302020204030204" pitchFamily="34" charset="0"/>
              </a:rPr>
              <a:t> yang </a:t>
            </a:r>
            <a:r>
              <a:rPr lang="en-US" dirty="0" err="1">
                <a:latin typeface="Calibri Light" panose="020F0302020204030204" pitchFamily="34" charset="0"/>
              </a:rPr>
              <a:t>komplit</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mendalam</a:t>
            </a:r>
            <a:r>
              <a:rPr lang="en-US" dirty="0">
                <a:latin typeface="Calibri Light" panose="020F0302020204030204" pitchFamily="34" charset="0"/>
              </a:rPr>
              <a:t> (Landman, 2003: 20).</a:t>
            </a:r>
          </a:p>
          <a:p>
            <a:pPr marL="45720" indent="0" algn="just">
              <a:buNone/>
            </a:pPr>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1020762"/>
          </a:xfrm>
        </p:spPr>
        <p:txBody>
          <a:bodyPr>
            <a:normAutofit fontScale="90000"/>
          </a:bodyPr>
          <a:lstStyle/>
          <a:p>
            <a:r>
              <a:rPr lang="en-US" sz="3200" dirty="0" err="1" smtClean="0">
                <a:latin typeface="Calibri Light" panose="020F0302020204030204" pitchFamily="34" charset="0"/>
              </a:rPr>
              <a:t>MetodE</a:t>
            </a:r>
            <a:r>
              <a:rPr lang="en-US" sz="3200" dirty="0" smtClean="0">
                <a:latin typeface="Calibri Light" panose="020F0302020204030204" pitchFamily="34" charset="0"/>
              </a:rPr>
              <a:t> KUALITATIF</a:t>
            </a:r>
            <a:br>
              <a:rPr lang="en-US" sz="3200" dirty="0" smtClean="0">
                <a:latin typeface="Calibri Light" panose="020F0302020204030204" pitchFamily="34" charset="0"/>
              </a:rPr>
            </a:br>
            <a:endParaRPr lang="en-US" sz="3200" dirty="0"/>
          </a:p>
        </p:txBody>
      </p:sp>
    </p:spTree>
    <p:extLst>
      <p:ext uri="{BB962C8B-B14F-4D97-AF65-F5344CB8AC3E}">
        <p14:creationId xmlns:p14="http://schemas.microsoft.com/office/powerpoint/2010/main" val="2430883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257800"/>
          </a:xfrm>
        </p:spPr>
        <p:txBody>
          <a:bodyPr>
            <a:normAutofit fontScale="92500" lnSpcReduction="10000"/>
          </a:bodyPr>
          <a:lstStyle/>
          <a:p>
            <a:pPr>
              <a:buFont typeface="Wingdings" panose="05000000000000000000" pitchFamily="2" charset="2"/>
              <a:buChar char="§"/>
            </a:pPr>
            <a:endParaRPr lang="en-US" sz="2400" dirty="0">
              <a:latin typeface="Calibri Light" panose="020F0302020204030204" pitchFamily="34" charset="0"/>
            </a:endParaRPr>
          </a:p>
          <a:p>
            <a:pPr>
              <a:buFont typeface="Wingdings" panose="05000000000000000000" pitchFamily="2" charset="2"/>
              <a:buChar char="§"/>
            </a:pPr>
            <a:r>
              <a:rPr lang="en-US" sz="2400" dirty="0" err="1" smtClean="0">
                <a:latin typeface="Calibri Light" panose="020F0302020204030204" pitchFamily="34" charset="0"/>
              </a:rPr>
              <a:t>Konsekuensi</a:t>
            </a:r>
            <a:r>
              <a:rPr lang="en-US" sz="2400" dirty="0" smtClean="0">
                <a:latin typeface="Calibri Light" panose="020F0302020204030204" pitchFamily="34" charset="0"/>
              </a:rPr>
              <a:t> </a:t>
            </a:r>
            <a:r>
              <a:rPr lang="en-US" sz="2400" dirty="0" err="1">
                <a:latin typeface="Calibri Light" panose="020F0302020204030204" pitchFamily="34" charset="0"/>
              </a:rPr>
              <a:t>penggunaan</a:t>
            </a:r>
            <a:r>
              <a:rPr lang="en-US" sz="2400" dirty="0">
                <a:latin typeface="Calibri Light" panose="020F0302020204030204" pitchFamily="34" charset="0"/>
              </a:rPr>
              <a:t> </a:t>
            </a:r>
            <a:r>
              <a:rPr lang="en-US" sz="2400" dirty="0" err="1">
                <a:latin typeface="Calibri Light" panose="020F0302020204030204" pitchFamily="34" charset="0"/>
              </a:rPr>
              <a:t>metode-metode</a:t>
            </a:r>
            <a:r>
              <a:rPr lang="en-US" sz="2400" dirty="0">
                <a:latin typeface="Calibri Light" panose="020F0302020204030204" pitchFamily="34" charset="0"/>
              </a:rPr>
              <a:t> </a:t>
            </a:r>
            <a:r>
              <a:rPr lang="en-US" sz="2400" dirty="0" err="1" smtClean="0">
                <a:latin typeface="Calibri Light" panose="020F0302020204030204" pitchFamily="34" charset="0"/>
              </a:rPr>
              <a:t>melahirkan</a:t>
            </a:r>
            <a:r>
              <a:rPr lang="en-US" sz="2400" dirty="0" smtClean="0">
                <a:latin typeface="Calibri Light" panose="020F0302020204030204" pitchFamily="34" charset="0"/>
              </a:rPr>
              <a:t> </a:t>
            </a:r>
            <a:r>
              <a:rPr lang="en-US" sz="2400" dirty="0" err="1">
                <a:latin typeface="Calibri Light" panose="020F0302020204030204" pitchFamily="34" charset="0"/>
              </a:rPr>
              <a:t>berbagai</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pemerintahan</a:t>
            </a:r>
            <a:r>
              <a:rPr lang="en-US" sz="2400" dirty="0" smtClean="0">
                <a:latin typeface="Calibri Light" panose="020F0302020204030204" pitchFamily="34" charset="0"/>
              </a:rPr>
              <a:t>. </a:t>
            </a:r>
            <a:r>
              <a:rPr lang="en-US" sz="2400" dirty="0" err="1">
                <a:latin typeface="Calibri Light" panose="020F0302020204030204" pitchFamily="34" charset="0"/>
              </a:rPr>
              <a:t>Setidaknya</a:t>
            </a:r>
            <a:r>
              <a:rPr lang="en-US" sz="2400" dirty="0">
                <a:latin typeface="Calibri Light" panose="020F0302020204030204" pitchFamily="34" charset="0"/>
              </a:rPr>
              <a:t> </a:t>
            </a:r>
            <a:r>
              <a:rPr lang="en-US" sz="2400" dirty="0" err="1">
                <a:latin typeface="Calibri Light" panose="020F0302020204030204" pitchFamily="34" charset="0"/>
              </a:rPr>
              <a:t>terdapat</a:t>
            </a:r>
            <a:r>
              <a:rPr lang="en-US" sz="2400" dirty="0">
                <a:latin typeface="Calibri Light" panose="020F0302020204030204" pitchFamily="34" charset="0"/>
              </a:rPr>
              <a:t> </a:t>
            </a:r>
            <a:r>
              <a:rPr lang="en-US" sz="2400" dirty="0" smtClean="0">
                <a:latin typeface="Calibri Light" panose="020F0302020204030204" pitchFamily="34" charset="0"/>
              </a:rPr>
              <a:t>6 </a:t>
            </a:r>
            <a:r>
              <a:rPr lang="en-US" sz="2400" dirty="0" err="1" smtClean="0">
                <a:latin typeface="Calibri Light" panose="020F0302020204030204" pitchFamily="34" charset="0"/>
              </a:rPr>
              <a:t>pendekatan</a:t>
            </a:r>
            <a:r>
              <a:rPr lang="en-US" sz="2400" dirty="0" smtClean="0">
                <a:latin typeface="Calibri Light" panose="020F0302020204030204" pitchFamily="34" charset="0"/>
              </a:rPr>
              <a:t> </a:t>
            </a:r>
            <a:r>
              <a:rPr lang="en-US" sz="2400" dirty="0" err="1" smtClean="0">
                <a:latin typeface="Calibri Light" panose="020F0302020204030204" pitchFamily="34" charset="0"/>
              </a:rPr>
              <a:t>utama</a:t>
            </a:r>
            <a:r>
              <a:rPr lang="en-US" sz="2400" dirty="0" smtClean="0">
                <a:latin typeface="Calibri Light" panose="020F0302020204030204" pitchFamily="34" charset="0"/>
              </a:rPr>
              <a:t>. </a:t>
            </a:r>
            <a:r>
              <a:rPr lang="en-US" sz="2400" dirty="0" err="1">
                <a:latin typeface="Calibri Light" panose="020F0302020204030204" pitchFamily="34" charset="0"/>
              </a:rPr>
              <a:t>Masing-masing</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menggabungkan</a:t>
            </a:r>
            <a:r>
              <a:rPr lang="en-US" sz="2400" dirty="0">
                <a:latin typeface="Calibri Light" panose="020F0302020204030204" pitchFamily="34" charset="0"/>
              </a:rPr>
              <a:t> </a:t>
            </a:r>
            <a:r>
              <a:rPr lang="en-US" sz="2400" dirty="0" err="1">
                <a:latin typeface="Calibri Light" panose="020F0302020204030204" pitchFamily="34" charset="0"/>
              </a:rPr>
              <a:t>sehimpunan</a:t>
            </a:r>
            <a:r>
              <a:rPr lang="en-US" sz="2400" dirty="0">
                <a:latin typeface="Calibri Light" panose="020F0302020204030204" pitchFamily="34" charset="0"/>
              </a:rPr>
              <a:t> </a:t>
            </a:r>
            <a:r>
              <a:rPr lang="en-US" sz="2400" dirty="0" err="1">
                <a:latin typeface="Calibri Light" panose="020F0302020204030204" pitchFamily="34" charset="0"/>
              </a:rPr>
              <a:t>sikap</a:t>
            </a:r>
            <a:r>
              <a:rPr lang="en-US" sz="2400" dirty="0">
                <a:latin typeface="Calibri Light" panose="020F0302020204030204" pitchFamily="34" charset="0"/>
              </a:rPr>
              <a:t>, </a:t>
            </a:r>
            <a:r>
              <a:rPr lang="en-US" sz="2400" dirty="0" err="1">
                <a:latin typeface="Calibri Light" panose="020F0302020204030204" pitchFamily="34" charset="0"/>
              </a:rPr>
              <a:t>pemahaman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praktik</a:t>
            </a:r>
            <a:r>
              <a:rPr lang="en-US" sz="2400" dirty="0">
                <a:latin typeface="Calibri Light" panose="020F0302020204030204" pitchFamily="34" charset="0"/>
              </a:rPr>
              <a:t> yang </a:t>
            </a:r>
            <a:r>
              <a:rPr lang="en-US" sz="2400" dirty="0" err="1">
                <a:latin typeface="Calibri Light" panose="020F0302020204030204" pitchFamily="34" charset="0"/>
              </a:rPr>
              <a:t>menentukan</a:t>
            </a:r>
            <a:r>
              <a:rPr lang="en-US" sz="2400" dirty="0">
                <a:latin typeface="Calibri Light" panose="020F0302020204030204" pitchFamily="34" charset="0"/>
              </a:rPr>
              <a:t> </a:t>
            </a:r>
            <a:r>
              <a:rPr lang="en-US" sz="2400" dirty="0" err="1">
                <a:latin typeface="Calibri Light" panose="020F0302020204030204" pitchFamily="34" charset="0"/>
              </a:rPr>
              <a:t>cara</a:t>
            </a:r>
            <a:r>
              <a:rPr lang="en-US" sz="2400" dirty="0">
                <a:latin typeface="Calibri Light" panose="020F0302020204030204" pitchFamily="34" charset="0"/>
              </a:rPr>
              <a:t> </a:t>
            </a:r>
            <a:r>
              <a:rPr lang="en-US" sz="2400" dirty="0" err="1">
                <a:latin typeface="Calibri Light" panose="020F0302020204030204" pitchFamily="34" charset="0"/>
              </a:rPr>
              <a:t>tertentu</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menerapkan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smtClean="0">
                <a:latin typeface="Calibri Light" panose="020F0302020204030204" pitchFamily="34" charset="0"/>
              </a:rPr>
              <a:t>pemerintahan</a:t>
            </a:r>
            <a:r>
              <a:rPr lang="en-US" sz="2400" dirty="0" smtClean="0">
                <a:latin typeface="Calibri Light" panose="020F0302020204030204" pitchFamily="34" charset="0"/>
              </a:rPr>
              <a:t>:</a:t>
            </a:r>
          </a:p>
          <a:p>
            <a:pPr marL="109728" indent="0">
              <a:buNone/>
            </a:pPr>
            <a:r>
              <a:rPr lang="en-US" sz="2400" i="1" dirty="0" smtClean="0">
                <a:latin typeface="Calibri Light" panose="020F0302020204030204" pitchFamily="34" charset="0"/>
              </a:rPr>
              <a:t>    1.Behavioral </a:t>
            </a:r>
            <a:r>
              <a:rPr lang="en-US" sz="2400" dirty="0">
                <a:latin typeface="Calibri Light" panose="020F0302020204030204" pitchFamily="34" charset="0"/>
              </a:rPr>
              <a:t>(</a:t>
            </a:r>
            <a:r>
              <a:rPr lang="en-US" sz="2400" dirty="0" err="1">
                <a:latin typeface="Calibri Light" panose="020F0302020204030204" pitchFamily="34" charset="0"/>
              </a:rPr>
              <a:t>perilaku</a:t>
            </a:r>
            <a:r>
              <a:rPr lang="en-US" sz="2400" dirty="0">
                <a:latin typeface="Calibri Light" panose="020F0302020204030204" pitchFamily="34" charset="0"/>
              </a:rPr>
              <a:t>), </a:t>
            </a:r>
          </a:p>
          <a:p>
            <a:pPr marL="109728" indent="0">
              <a:buNone/>
            </a:pPr>
            <a:r>
              <a:rPr lang="en-US" sz="2400" i="1" dirty="0" smtClean="0">
                <a:latin typeface="Calibri Light" panose="020F0302020204030204" pitchFamily="34" charset="0"/>
              </a:rPr>
              <a:t>    2.Rational </a:t>
            </a:r>
            <a:r>
              <a:rPr lang="en-US" sz="2400" i="1" dirty="0">
                <a:latin typeface="Calibri Light" panose="020F0302020204030204" pitchFamily="34" charset="0"/>
              </a:rPr>
              <a:t>C</a:t>
            </a:r>
            <a:r>
              <a:rPr lang="en-US" sz="2400" i="1" dirty="0" smtClean="0">
                <a:latin typeface="Calibri Light" panose="020F0302020204030204" pitchFamily="34" charset="0"/>
              </a:rPr>
              <a:t>hoice </a:t>
            </a:r>
            <a:r>
              <a:rPr lang="en-US" sz="2400" dirty="0">
                <a:latin typeface="Calibri Light" panose="020F0302020204030204" pitchFamily="34" charset="0"/>
              </a:rPr>
              <a:t>(</a:t>
            </a:r>
            <a:r>
              <a:rPr lang="en-US" sz="2400" dirty="0" err="1">
                <a:latin typeface="Calibri Light" panose="020F0302020204030204" pitchFamily="34" charset="0"/>
              </a:rPr>
              <a:t>pilihan</a:t>
            </a:r>
            <a:r>
              <a:rPr lang="en-US" sz="2400" dirty="0">
                <a:latin typeface="Calibri Light" panose="020F0302020204030204" pitchFamily="34" charset="0"/>
              </a:rPr>
              <a:t> </a:t>
            </a:r>
            <a:r>
              <a:rPr lang="en-US" sz="2400" dirty="0" err="1">
                <a:latin typeface="Calibri Light" panose="020F0302020204030204" pitchFamily="34" charset="0"/>
              </a:rPr>
              <a:t>rasional</a:t>
            </a:r>
            <a:r>
              <a:rPr lang="en-US" sz="2400" dirty="0" smtClean="0">
                <a:latin typeface="Calibri Light" panose="020F0302020204030204" pitchFamily="34" charset="0"/>
              </a:rPr>
              <a:t>),</a:t>
            </a:r>
          </a:p>
          <a:p>
            <a:pPr marL="109728" indent="0">
              <a:buNone/>
            </a:pPr>
            <a:r>
              <a:rPr lang="en-US" sz="2400" i="1" dirty="0" smtClean="0">
                <a:latin typeface="Calibri Light" panose="020F0302020204030204" pitchFamily="34" charset="0"/>
              </a:rPr>
              <a:t>    3.Institutional </a:t>
            </a:r>
            <a:r>
              <a:rPr lang="en-US" sz="2400" dirty="0">
                <a:latin typeface="Calibri Light" panose="020F0302020204030204" pitchFamily="34" charset="0"/>
              </a:rPr>
              <a:t>(</a:t>
            </a:r>
            <a:r>
              <a:rPr lang="en-US" sz="2400" dirty="0" err="1">
                <a:latin typeface="Calibri Light" panose="020F0302020204030204" pitchFamily="34" charset="0"/>
              </a:rPr>
              <a:t>institusional</a:t>
            </a:r>
            <a:r>
              <a:rPr lang="en-US" sz="2400" dirty="0">
                <a:latin typeface="Calibri Light" panose="020F0302020204030204" pitchFamily="34" charset="0"/>
              </a:rPr>
              <a:t>), </a:t>
            </a:r>
            <a:endParaRPr lang="en-US" sz="2400" dirty="0" smtClean="0">
              <a:latin typeface="Calibri Light" panose="020F0302020204030204" pitchFamily="34" charset="0"/>
            </a:endParaRPr>
          </a:p>
          <a:p>
            <a:pPr marL="109728" indent="0">
              <a:buNone/>
            </a:pPr>
            <a:r>
              <a:rPr lang="en-US" sz="2400" i="1" dirty="0" smtClean="0">
                <a:latin typeface="Calibri Light" panose="020F0302020204030204" pitchFamily="34" charset="0"/>
              </a:rPr>
              <a:t>    4.Interpretive </a:t>
            </a:r>
            <a:r>
              <a:rPr lang="en-US" sz="2400" dirty="0">
                <a:latin typeface="Calibri Light" panose="020F0302020204030204" pitchFamily="34" charset="0"/>
              </a:rPr>
              <a:t>(</a:t>
            </a:r>
            <a:r>
              <a:rPr lang="en-US" sz="2400" dirty="0" err="1">
                <a:latin typeface="Calibri Light" panose="020F0302020204030204" pitchFamily="34" charset="0"/>
              </a:rPr>
              <a:t>penafsiran</a:t>
            </a:r>
            <a:r>
              <a:rPr lang="en-US" sz="2400" dirty="0">
                <a:latin typeface="Calibri Light" panose="020F0302020204030204" pitchFamily="34" charset="0"/>
              </a:rPr>
              <a:t>), </a:t>
            </a:r>
          </a:p>
          <a:p>
            <a:pPr marL="109728" indent="0">
              <a:buNone/>
            </a:pPr>
            <a:r>
              <a:rPr lang="en-US" sz="2400" i="1" dirty="0" smtClean="0">
                <a:latin typeface="Calibri Light" panose="020F0302020204030204" pitchFamily="34" charset="0"/>
              </a:rPr>
              <a:t>    </a:t>
            </a:r>
            <a:r>
              <a:rPr lang="en-US" sz="2400" i="1" dirty="0">
                <a:latin typeface="Calibri Light" panose="020F0302020204030204" pitchFamily="34" charset="0"/>
              </a:rPr>
              <a:t>5</a:t>
            </a:r>
            <a:r>
              <a:rPr lang="en-US" sz="2400" i="1" dirty="0" smtClean="0">
                <a:latin typeface="Calibri Light" panose="020F0302020204030204" pitchFamily="34" charset="0"/>
              </a:rPr>
              <a:t>.Marxist</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dirty="0" err="1">
                <a:latin typeface="Calibri Light" panose="020F0302020204030204" pitchFamily="34" charset="0"/>
              </a:rPr>
              <a:t>Marxis</a:t>
            </a:r>
            <a:r>
              <a:rPr lang="en-US" sz="2400" dirty="0" smtClean="0">
                <a:latin typeface="Calibri Light" panose="020F0302020204030204" pitchFamily="34" charset="0"/>
              </a:rPr>
              <a:t>).</a:t>
            </a:r>
          </a:p>
          <a:p>
            <a:pPr marL="109728" indent="0">
              <a:buNone/>
            </a:pPr>
            <a:r>
              <a:rPr lang="en-US" sz="2400" dirty="0" smtClean="0">
                <a:latin typeface="Calibri Light" panose="020F0302020204030204" pitchFamily="34" charset="0"/>
              </a:rPr>
              <a:t>    6.</a:t>
            </a:r>
            <a:r>
              <a:rPr lang="en-US" sz="2400" i="1" dirty="0" smtClean="0">
                <a:latin typeface="Calibri Light" panose="020F0302020204030204" pitchFamily="34" charset="0"/>
              </a:rPr>
              <a:t>Kebijakan </a:t>
            </a:r>
            <a:r>
              <a:rPr lang="en-US" sz="2400" i="1" dirty="0" err="1" smtClean="0">
                <a:latin typeface="Calibri Light" panose="020F0302020204030204" pitchFamily="34" charset="0"/>
              </a:rPr>
              <a:t>Publik</a:t>
            </a:r>
            <a:r>
              <a:rPr lang="en-US" sz="2400" i="1" dirty="0" smtClean="0">
                <a:latin typeface="Calibri Light" panose="020F0302020204030204" pitchFamily="34" charset="0"/>
              </a:rPr>
              <a:t> (</a:t>
            </a:r>
            <a:r>
              <a:rPr lang="en-US" sz="2400" i="1" dirty="0" err="1" smtClean="0">
                <a:latin typeface="Calibri Light" panose="020F0302020204030204" pitchFamily="34" charset="0"/>
              </a:rPr>
              <a:t>Elitis-Pluralis</a:t>
            </a:r>
            <a:r>
              <a:rPr lang="en-US" sz="2400" i="1" dirty="0" smtClean="0">
                <a:latin typeface="Calibri Light" panose="020F0302020204030204" pitchFamily="34" charset="0"/>
              </a:rPr>
              <a:t>)</a:t>
            </a:r>
          </a:p>
          <a:p>
            <a:pPr marL="109728" indent="0">
              <a:buNone/>
            </a:pPr>
            <a:r>
              <a:rPr lang="en-US" sz="2400" i="1" dirty="0" smtClean="0">
                <a:latin typeface="Calibri Light" panose="020F0302020204030204" pitchFamily="34" charset="0"/>
              </a:rPr>
              <a:t>    7.Budaya </a:t>
            </a:r>
            <a:r>
              <a:rPr lang="en-US" sz="2400" i="1" dirty="0" err="1" smtClean="0">
                <a:latin typeface="Calibri Light" panose="020F0302020204030204" pitchFamily="34" charset="0"/>
              </a:rPr>
              <a:t>Politik</a:t>
            </a:r>
            <a:r>
              <a:rPr lang="en-US" sz="2400" i="1" dirty="0" smtClean="0">
                <a:latin typeface="Calibri Light" panose="020F0302020204030204" pitchFamily="34" charset="0"/>
              </a:rPr>
              <a:t> (Political Culture)</a:t>
            </a:r>
            <a:r>
              <a:rPr lang="en-US" sz="2400" dirty="0" smtClean="0">
                <a:latin typeface="Calibri Light" panose="020F0302020204030204" pitchFamily="34" charset="0"/>
              </a:rPr>
              <a:t> </a:t>
            </a:r>
          </a:p>
          <a:p>
            <a:pPr marL="109728" indent="0">
              <a:buNone/>
            </a:pPr>
            <a:endParaRPr lang="en-US" sz="2400" dirty="0">
              <a:latin typeface="Calibri Light" panose="020F0302020204030204" pitchFamily="34" charset="0"/>
            </a:endParaRPr>
          </a:p>
          <a:p>
            <a:endParaRPr lang="en-US" sz="2400" dirty="0" smtClean="0">
              <a:latin typeface="Calibri Light" panose="020F0302020204030204" pitchFamily="34" charset="0"/>
            </a:endParaRPr>
          </a:p>
          <a:p>
            <a:pPr marL="109728" indent="0">
              <a:buNone/>
            </a:pPr>
            <a:endParaRPr lang="en-US" sz="2400" dirty="0" smtClean="0">
              <a:latin typeface="Calibri Light" panose="020F0302020204030204" pitchFamily="34" charset="0"/>
            </a:endParaRPr>
          </a:p>
        </p:txBody>
      </p:sp>
      <p:sp>
        <p:nvSpPr>
          <p:cNvPr id="3" name="Title 2"/>
          <p:cNvSpPr>
            <a:spLocks noGrp="1"/>
          </p:cNvSpPr>
          <p:nvPr>
            <p:ph type="title"/>
          </p:nvPr>
        </p:nvSpPr>
        <p:spPr>
          <a:xfrm>
            <a:off x="457200" y="274638"/>
            <a:ext cx="8229600" cy="944562"/>
          </a:xfrm>
        </p:spPr>
        <p:txBody>
          <a:bodyPr>
            <a:normAutofit fontScale="90000"/>
          </a:bodyPr>
          <a:lstStyle/>
          <a:p>
            <a:r>
              <a:rPr lang="en-US" sz="3200" dirty="0" err="1" smtClean="0">
                <a:latin typeface="Calibri Light" panose="020F0302020204030204" pitchFamily="34" charset="0"/>
              </a:rPr>
              <a:t>Pendekatan</a:t>
            </a:r>
            <a:r>
              <a:rPr lang="en-US" sz="3200" dirty="0" smtClean="0">
                <a:latin typeface="Calibri Light" panose="020F0302020204030204" pitchFamily="34" charset="0"/>
              </a:rPr>
              <a:t> </a:t>
            </a:r>
            <a:r>
              <a:rPr lang="en-US" sz="3200" dirty="0" err="1">
                <a:latin typeface="Calibri Light" panose="020F0302020204030204" pitchFamily="34" charset="0"/>
              </a:rPr>
              <a:t>Perbandingan</a:t>
            </a:r>
            <a:r>
              <a:rPr lang="en-US" sz="3200" dirty="0">
                <a:latin typeface="Calibri Light" panose="020F0302020204030204" pitchFamily="34" charset="0"/>
              </a:rPr>
              <a:t> </a:t>
            </a:r>
            <a:r>
              <a:rPr lang="en-US" sz="3200" dirty="0" err="1">
                <a:latin typeface="Calibri Light" panose="020F0302020204030204" pitchFamily="34" charset="0"/>
              </a:rPr>
              <a:t>Pemerintahan</a:t>
            </a:r>
            <a:endParaRPr lang="en-US" sz="3200" dirty="0"/>
          </a:p>
        </p:txBody>
      </p:sp>
    </p:spTree>
    <p:extLst>
      <p:ext uri="{BB962C8B-B14F-4D97-AF65-F5344CB8AC3E}">
        <p14:creationId xmlns:p14="http://schemas.microsoft.com/office/powerpoint/2010/main" val="349314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486400"/>
          </a:xfrm>
        </p:spPr>
        <p:txBody>
          <a:bodyPr>
            <a:normAutofit/>
          </a:bodyPr>
          <a:lstStyle/>
          <a:p>
            <a:pPr marL="109728" indent="0">
              <a:buNone/>
            </a:pPr>
            <a:endParaRPr lang="en-US" sz="2400" dirty="0" smtClean="0">
              <a:latin typeface="Calibri Light" panose="020F0302020204030204" pitchFamily="34" charset="0"/>
            </a:endParaRPr>
          </a:p>
          <a:p>
            <a:pPr marL="109728" indent="0">
              <a:buNone/>
            </a:pPr>
            <a:r>
              <a:rPr lang="en-US" dirty="0" err="1" smtClean="0">
                <a:latin typeface="Calibri Light" panose="020F0302020204030204" pitchFamily="34" charset="0"/>
              </a:rPr>
              <a:t>Studi</a:t>
            </a:r>
            <a:r>
              <a:rPr lang="en-US" dirty="0" smtClean="0">
                <a:latin typeface="Calibri Light" panose="020F0302020204030204" pitchFamily="34" charset="0"/>
              </a:rPr>
              <a:t> </a:t>
            </a:r>
            <a:r>
              <a:rPr lang="en-US" dirty="0" err="1">
                <a:latin typeface="Calibri Light" panose="020F0302020204030204" pitchFamily="34" charset="0"/>
              </a:rPr>
              <a:t>perbandingan</a:t>
            </a:r>
            <a:r>
              <a:rPr lang="en-US" dirty="0">
                <a:latin typeface="Calibri Light" panose="020F0302020204030204" pitchFamily="34" charset="0"/>
              </a:rPr>
              <a:t> </a:t>
            </a:r>
            <a:r>
              <a:rPr lang="en-US" dirty="0" err="1">
                <a:latin typeface="Calibri Light" panose="020F0302020204030204" pitchFamily="34" charset="0"/>
              </a:rPr>
              <a:t>pemerintahan</a:t>
            </a:r>
            <a:r>
              <a:rPr lang="en-US" dirty="0">
                <a:latin typeface="Calibri Light" panose="020F0302020204030204" pitchFamily="34" charset="0"/>
              </a:rPr>
              <a:t> </a:t>
            </a:r>
            <a:r>
              <a:rPr lang="en-US" dirty="0" err="1">
                <a:latin typeface="Calibri Light" panose="020F0302020204030204" pitchFamily="34" charset="0"/>
              </a:rPr>
              <a:t>selain</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beragam</a:t>
            </a:r>
            <a:r>
              <a:rPr lang="en-US" dirty="0">
                <a:latin typeface="Calibri Light" panose="020F0302020204030204" pitchFamily="34" charset="0"/>
              </a:rPr>
              <a:t> </a:t>
            </a:r>
            <a:r>
              <a:rPr lang="en-US" dirty="0" err="1">
                <a:latin typeface="Calibri Light" panose="020F0302020204030204" pitchFamily="34" charset="0"/>
              </a:rPr>
              <a:t>pendekatan</a:t>
            </a:r>
            <a:r>
              <a:rPr lang="en-US" dirty="0">
                <a:latin typeface="Calibri Light" panose="020F0302020204030204" pitchFamily="34" charset="0"/>
              </a:rPr>
              <a:t>, </a:t>
            </a:r>
            <a:r>
              <a:rPr lang="en-US" dirty="0" err="1">
                <a:latin typeface="Calibri Light" panose="020F0302020204030204" pitchFamily="34" charset="0"/>
              </a:rPr>
              <a:t>juga</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beragam</a:t>
            </a:r>
            <a:r>
              <a:rPr lang="en-US" dirty="0">
                <a:latin typeface="Calibri Light" panose="020F0302020204030204" pitchFamily="34" charset="0"/>
              </a:rPr>
              <a:t> </a:t>
            </a:r>
            <a:r>
              <a:rPr lang="en-US" dirty="0" err="1" smtClean="0">
                <a:latin typeface="Calibri Light" panose="020F0302020204030204" pitchFamily="34" charset="0"/>
              </a:rPr>
              <a:t>strategi</a:t>
            </a:r>
            <a:r>
              <a:rPr lang="en-US" dirty="0" smtClean="0">
                <a:latin typeface="Calibri Light" panose="020F0302020204030204" pitchFamily="34" charset="0"/>
              </a:rPr>
              <a:t> </a:t>
            </a:r>
            <a:r>
              <a:rPr lang="en-US" dirty="0" err="1">
                <a:latin typeface="Calibri Light" panose="020F0302020204030204" pitchFamily="34" charset="0"/>
              </a:rPr>
              <a:t>atau</a:t>
            </a:r>
            <a:r>
              <a:rPr lang="en-US" dirty="0">
                <a:latin typeface="Calibri Light" panose="020F0302020204030204" pitchFamily="34" charset="0"/>
              </a:rPr>
              <a:t> </a:t>
            </a:r>
            <a:r>
              <a:rPr lang="en-US" dirty="0" err="1" smtClean="0">
                <a:latin typeface="Calibri Light" panose="020F0302020204030204" pitchFamily="34" charset="0"/>
              </a:rPr>
              <a:t>metode</a:t>
            </a:r>
            <a:r>
              <a:rPr lang="en-US" dirty="0" smtClean="0">
                <a:latin typeface="Calibri Light" panose="020F0302020204030204" pitchFamily="34" charset="0"/>
              </a:rPr>
              <a:t> </a:t>
            </a:r>
            <a:r>
              <a:rPr lang="en-US" dirty="0" err="1" smtClean="0">
                <a:latin typeface="Calibri Light" panose="020F0302020204030204" pitchFamily="34" charset="0"/>
              </a:rPr>
              <a:t>yakni</a:t>
            </a:r>
            <a:r>
              <a:rPr lang="en-US" dirty="0" smtClean="0">
                <a:latin typeface="Calibri Light" panose="020F0302020204030204" pitchFamily="34" charset="0"/>
              </a:rPr>
              <a:t> </a:t>
            </a:r>
            <a:r>
              <a:rPr lang="en-US" dirty="0" err="1" smtClean="0">
                <a:latin typeface="Calibri Light" panose="020F0302020204030204" pitchFamily="34" charset="0"/>
              </a:rPr>
              <a:t>dua</a:t>
            </a:r>
            <a:r>
              <a:rPr lang="en-US" dirty="0" smtClean="0">
                <a:latin typeface="Calibri Light" panose="020F0302020204030204" pitchFamily="34" charset="0"/>
              </a:rPr>
              <a:t> </a:t>
            </a:r>
            <a:r>
              <a:rPr lang="en-US" dirty="0" err="1" smtClean="0">
                <a:latin typeface="Calibri Light" panose="020F0302020204030204" pitchFamily="34" charset="0"/>
              </a:rPr>
              <a:t>strategi</a:t>
            </a:r>
            <a:r>
              <a:rPr lang="en-US" dirty="0" smtClean="0">
                <a:latin typeface="Calibri Light" panose="020F0302020204030204" pitchFamily="34" charset="0"/>
              </a:rPr>
              <a:t> </a:t>
            </a:r>
            <a:r>
              <a:rPr lang="en-US" dirty="0" err="1" smtClean="0">
                <a:latin typeface="Calibri Light" panose="020F0302020204030204" pitchFamily="34" charset="0"/>
              </a:rPr>
              <a:t>umum</a:t>
            </a:r>
            <a:r>
              <a:rPr lang="en-US" dirty="0" smtClean="0">
                <a:latin typeface="Calibri Light" panose="020F0302020204030204" pitchFamily="34" charset="0"/>
              </a:rPr>
              <a:t>: </a:t>
            </a:r>
          </a:p>
          <a:p>
            <a:pPr marL="109728" indent="0">
              <a:buNone/>
            </a:pPr>
            <a:r>
              <a:rPr lang="en-US" dirty="0" smtClean="0">
                <a:latin typeface="Calibri Light" panose="020F0302020204030204" pitchFamily="34" charset="0"/>
              </a:rPr>
              <a:t>1.Membandingkan </a:t>
            </a:r>
            <a:r>
              <a:rPr lang="en-US" dirty="0" err="1">
                <a:latin typeface="Calibri Light" panose="020F0302020204030204" pitchFamily="34" charset="0"/>
              </a:rPr>
              <a:t>banyak</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a:t>
            </a:r>
            <a:r>
              <a:rPr lang="en-US" i="1" dirty="0">
                <a:latin typeface="Calibri Light" panose="020F0302020204030204" pitchFamily="34" charset="0"/>
              </a:rPr>
              <a:t>comparing many </a:t>
            </a:r>
            <a:r>
              <a:rPr lang="en-US" i="1" dirty="0" smtClean="0">
                <a:latin typeface="Calibri Light" panose="020F0302020204030204" pitchFamily="34" charset="0"/>
              </a:rPr>
              <a:t>countries</a:t>
            </a:r>
            <a:r>
              <a:rPr lang="en-US" dirty="0" smtClean="0">
                <a:latin typeface="Calibri Light" panose="020F0302020204030204" pitchFamily="34" charset="0"/>
              </a:rPr>
              <a:t>)</a:t>
            </a:r>
          </a:p>
          <a:p>
            <a:pPr marL="109728" indent="0">
              <a:buNone/>
            </a:pPr>
            <a:r>
              <a:rPr lang="en-US" dirty="0" smtClean="0">
                <a:latin typeface="Calibri Light" panose="020F0302020204030204" pitchFamily="34" charset="0"/>
              </a:rPr>
              <a:t>2. </a:t>
            </a:r>
            <a:r>
              <a:rPr lang="en-US" dirty="0" err="1" smtClean="0">
                <a:latin typeface="Calibri Light" panose="020F0302020204030204" pitchFamily="34" charset="0"/>
              </a:rPr>
              <a:t>Membandingkan</a:t>
            </a:r>
            <a:r>
              <a:rPr lang="en-US" dirty="0" smtClean="0">
                <a:latin typeface="Calibri Light" panose="020F0302020204030204" pitchFamily="34" charset="0"/>
              </a:rPr>
              <a:t> </a:t>
            </a:r>
            <a:r>
              <a:rPr lang="en-US" dirty="0" err="1" smtClean="0">
                <a:latin typeface="Calibri Light" panose="020F0302020204030204" pitchFamily="34" charset="0"/>
              </a:rPr>
              <a:t>sedikit</a:t>
            </a:r>
            <a:r>
              <a:rPr lang="en-US" dirty="0" smtClean="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a:t>
            </a:r>
            <a:r>
              <a:rPr lang="en-US" i="1" dirty="0">
                <a:latin typeface="Calibri Light" panose="020F0302020204030204" pitchFamily="34" charset="0"/>
              </a:rPr>
              <a:t>comparing a few </a:t>
            </a:r>
            <a:r>
              <a:rPr lang="en-US" i="1" dirty="0" err="1">
                <a:latin typeface="Calibri Light" panose="020F0302020204030204" pitchFamily="34" charset="0"/>
              </a:rPr>
              <a:t>contries</a:t>
            </a:r>
            <a:r>
              <a:rPr lang="en-US" sz="2200" dirty="0" smtClean="0">
                <a:latin typeface="Calibri Light" panose="020F0302020204030204" pitchFamily="34" charset="0"/>
              </a:rPr>
              <a:t>). </a:t>
            </a:r>
          </a:p>
          <a:p>
            <a:pPr marL="109728" indent="0">
              <a:buNone/>
            </a:pPr>
            <a:endParaRPr lang="en-US" sz="2400" dirty="0">
              <a:latin typeface="Calibri Light" panose="020F0302020204030204" pitchFamily="34" charset="0"/>
            </a:endParaRPr>
          </a:p>
          <a:p>
            <a:pPr marL="109728" indent="0">
              <a:buNone/>
            </a:pPr>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868362"/>
          </a:xfrm>
        </p:spPr>
        <p:txBody>
          <a:bodyPr>
            <a:normAutofit/>
          </a:bodyPr>
          <a:lstStyle/>
          <a:p>
            <a:r>
              <a:rPr lang="en-US" sz="3200" dirty="0" smtClean="0">
                <a:latin typeface="Calibri Light" panose="020F0302020204030204" pitchFamily="34" charset="0"/>
              </a:rPr>
              <a:t>METODE </a:t>
            </a:r>
            <a:r>
              <a:rPr lang="en-US" sz="3200" dirty="0" err="1" smtClean="0">
                <a:latin typeface="Calibri Light" panose="020F0302020204030204" pitchFamily="34" charset="0"/>
              </a:rPr>
              <a:t>Perbandingan</a:t>
            </a:r>
            <a:r>
              <a:rPr lang="en-US" sz="3200" dirty="0" smtClean="0">
                <a:latin typeface="Calibri Light" panose="020F0302020204030204" pitchFamily="34" charset="0"/>
              </a:rPr>
              <a:t> </a:t>
            </a:r>
            <a:r>
              <a:rPr lang="en-US" sz="3200" dirty="0" err="1" smtClean="0">
                <a:latin typeface="Calibri Light" panose="020F0302020204030204" pitchFamily="34" charset="0"/>
              </a:rPr>
              <a:t>Pemerintahan</a:t>
            </a:r>
            <a:r>
              <a:rPr lang="en-US" sz="3200" dirty="0" smtClean="0">
                <a:latin typeface="Calibri Light" panose="020F0302020204030204" pitchFamily="34" charset="0"/>
              </a:rPr>
              <a:t> </a:t>
            </a:r>
            <a:endParaRPr lang="en-US" sz="3200" dirty="0">
              <a:latin typeface="Calibri Light" panose="020F030202020403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352817657"/>
              </p:ext>
            </p:extLst>
          </p:nvPr>
        </p:nvGraphicFramePr>
        <p:xfrm>
          <a:off x="1809893" y="3505200"/>
          <a:ext cx="5457536" cy="3352801"/>
        </p:xfrm>
        <a:graphic>
          <a:graphicData uri="http://schemas.openxmlformats.org/drawingml/2006/table">
            <a:tbl>
              <a:tblPr firstRow="1" firstCol="1" bandRow="1"/>
              <a:tblGrid>
                <a:gridCol w="1181921"/>
                <a:gridCol w="1447251"/>
                <a:gridCol w="1447251"/>
                <a:gridCol w="1381113"/>
              </a:tblGrid>
              <a:tr h="1125658">
                <a:tc rowSpan="4">
                  <a:txBody>
                    <a:bodyPr/>
                    <a:lstStyle/>
                    <a:p>
                      <a:pPr marL="71755" marR="0" algn="ctr">
                        <a:lnSpc>
                          <a:spcPct val="150000"/>
                        </a:lnSpc>
                        <a:spcBef>
                          <a:spcPts val="0"/>
                        </a:spcBef>
                        <a:spcAft>
                          <a:spcPts val="0"/>
                        </a:spcAft>
                      </a:pPr>
                      <a:r>
                        <a:rPr lang="en-US" sz="1600" b="1" dirty="0" smtClean="0">
                          <a:effectLst/>
                          <a:latin typeface="Georgia"/>
                          <a:ea typeface="Times New Roman"/>
                          <a:cs typeface="Times New Roman"/>
                        </a:rPr>
                        <a:t>Level of Abstraction</a:t>
                      </a:r>
                      <a:endParaRPr lang="en-US" sz="1600" dirty="0">
                        <a:effectLst/>
                        <a:latin typeface="Calibri"/>
                        <a:ea typeface="Times New Roman"/>
                        <a:cs typeface="Times New Roman"/>
                      </a:endParaRPr>
                    </a:p>
                  </a:txBody>
                  <a:tcPr marL="68580" marR="68580" marT="0" marB="0" vert="vert270" anchor="ctr">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High </a:t>
                      </a:r>
                      <a:endParaRPr lang="en-US" sz="1600" dirty="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 </a:t>
                      </a:r>
                      <a:endParaRPr lang="en-US" sz="1600" dirty="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Comparing Many </a:t>
                      </a:r>
                      <a:r>
                        <a:rPr lang="en-US" sz="1600" dirty="0" err="1">
                          <a:effectLst/>
                          <a:latin typeface="Georgia"/>
                          <a:ea typeface="Times New Roman"/>
                          <a:cs typeface="Times New Roman"/>
                        </a:rPr>
                        <a:t>Contries</a:t>
                      </a:r>
                      <a:endParaRPr lang="en-US" sz="1600" dirty="0">
                        <a:effectLst/>
                        <a:latin typeface="Calibri"/>
                        <a:ea typeface="Times New Roman"/>
                        <a:cs typeface="Times New Roman"/>
                      </a:endParaRPr>
                    </a:p>
                  </a:txBody>
                  <a:tcPr marL="68580" marR="68580" marT="0" marB="0">
                    <a:lnL>
                      <a:noFill/>
                    </a:lnL>
                    <a:lnR>
                      <a:noFill/>
                    </a:lnR>
                    <a:lnT>
                      <a:noFill/>
                    </a:lnT>
                    <a:lnB>
                      <a:noFill/>
                    </a:lnB>
                  </a:tcPr>
                </a:tc>
              </a:tr>
              <a:tr h="1113571">
                <a:tc vMerge="1">
                  <a:txBody>
                    <a:bodyPr/>
                    <a:lstStyle/>
                    <a:p>
                      <a:endParaRPr lang="en-US"/>
                    </a:p>
                  </a:txBody>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Middle/Low </a:t>
                      </a:r>
                      <a:endParaRPr lang="en-US" sz="1600" dirty="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a:effectLst/>
                          <a:latin typeface="Georgia"/>
                          <a:ea typeface="Times New Roman"/>
                          <a:cs typeface="Times New Roman"/>
                        </a:rPr>
                        <a:t>Comparing Few Contries</a:t>
                      </a:r>
                      <a:endParaRPr lang="en-US" sz="160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 </a:t>
                      </a:r>
                      <a:endParaRPr lang="en-US" sz="1600" dirty="0">
                        <a:effectLst/>
                        <a:latin typeface="Calibri"/>
                        <a:ea typeface="Times New Roman"/>
                        <a:cs typeface="Times New Roman"/>
                      </a:endParaRPr>
                    </a:p>
                  </a:txBody>
                  <a:tcPr marL="68580" marR="68580" marT="0" marB="0">
                    <a:lnL>
                      <a:noFill/>
                    </a:lnL>
                    <a:lnR>
                      <a:noFill/>
                    </a:lnR>
                    <a:lnT>
                      <a:noFill/>
                    </a:lnT>
                    <a:lnB>
                      <a:noFill/>
                    </a:lnB>
                  </a:tcPr>
                </a:tc>
              </a:tr>
              <a:tr h="556786">
                <a:tc vMerge="1">
                  <a:txBody>
                    <a:bodyPr/>
                    <a:lstStyle/>
                    <a:p>
                      <a:endParaRPr lang="en-US"/>
                    </a:p>
                  </a:txBody>
                  <a:tcPr/>
                </a:tc>
                <a:tc>
                  <a:txBody>
                    <a:bodyPr/>
                    <a:lstStyle/>
                    <a:p>
                      <a:pPr marL="0" marR="0" algn="ctr">
                        <a:lnSpc>
                          <a:spcPct val="150000"/>
                        </a:lnSpc>
                        <a:spcBef>
                          <a:spcPts val="0"/>
                        </a:spcBef>
                        <a:spcAft>
                          <a:spcPts val="0"/>
                        </a:spcAft>
                      </a:pPr>
                      <a:r>
                        <a:rPr lang="en-US" sz="1600">
                          <a:effectLst/>
                          <a:latin typeface="Georgia"/>
                          <a:ea typeface="Times New Roman"/>
                          <a:cs typeface="Times New Roman"/>
                        </a:rPr>
                        <a:t> </a:t>
                      </a:r>
                      <a:endParaRPr lang="en-US" sz="160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a:effectLst/>
                          <a:latin typeface="Georgia"/>
                          <a:ea typeface="Times New Roman"/>
                          <a:cs typeface="Times New Roman"/>
                        </a:rPr>
                        <a:t>Few (&lt;20)</a:t>
                      </a:r>
                      <a:endParaRPr lang="en-US" sz="160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Many (&gt;50)</a:t>
                      </a:r>
                      <a:endParaRPr lang="en-US" sz="1600" dirty="0">
                        <a:effectLst/>
                        <a:latin typeface="Calibri"/>
                        <a:ea typeface="Times New Roman"/>
                        <a:cs typeface="Times New Roman"/>
                      </a:endParaRPr>
                    </a:p>
                  </a:txBody>
                  <a:tcPr marL="68580" marR="68580" marT="0" marB="0">
                    <a:lnL>
                      <a:noFill/>
                    </a:lnL>
                    <a:lnR>
                      <a:noFill/>
                    </a:lnR>
                    <a:lnT>
                      <a:noFill/>
                    </a:lnT>
                    <a:lnB>
                      <a:noFill/>
                    </a:lnB>
                  </a:tcPr>
                </a:tc>
              </a:tr>
              <a:tr h="556786">
                <a:tc vMerge="1">
                  <a:txBody>
                    <a:bodyPr/>
                    <a:lstStyle/>
                    <a:p>
                      <a:endParaRPr lang="en-US"/>
                    </a:p>
                  </a:txBody>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 </a:t>
                      </a:r>
                      <a:endParaRPr lang="en-US" sz="1600" dirty="0">
                        <a:effectLst/>
                        <a:latin typeface="Calibri"/>
                        <a:ea typeface="Times New Roman"/>
                        <a:cs typeface="Times New Roman"/>
                      </a:endParaRPr>
                    </a:p>
                  </a:txBody>
                  <a:tcPr marL="68580" marR="68580" marT="0" marB="0">
                    <a:lnL>
                      <a:noFill/>
                    </a:lnL>
                    <a:lnR>
                      <a:noFill/>
                    </a:lnR>
                    <a:lnT>
                      <a:noFill/>
                    </a:lnT>
                    <a:lnB>
                      <a:noFill/>
                    </a:lnB>
                  </a:tcPr>
                </a:tc>
                <a:tc gridSpan="2">
                  <a:txBody>
                    <a:bodyPr/>
                    <a:lstStyle/>
                    <a:p>
                      <a:pPr marL="0" marR="0" algn="ctr">
                        <a:lnSpc>
                          <a:spcPct val="150000"/>
                        </a:lnSpc>
                        <a:spcBef>
                          <a:spcPts val="0"/>
                        </a:spcBef>
                        <a:spcAft>
                          <a:spcPts val="0"/>
                        </a:spcAft>
                      </a:pPr>
                      <a:r>
                        <a:rPr lang="en-US" sz="1600" b="1" dirty="0" err="1">
                          <a:effectLst/>
                          <a:latin typeface="Georgia"/>
                          <a:ea typeface="Times New Roman"/>
                          <a:cs typeface="Times New Roman"/>
                        </a:rPr>
                        <a:t>Scop</a:t>
                      </a:r>
                      <a:r>
                        <a:rPr lang="en-US" sz="1600" b="1" dirty="0">
                          <a:effectLst/>
                          <a:latin typeface="Georgia"/>
                          <a:ea typeface="Times New Roman"/>
                          <a:cs typeface="Times New Roman"/>
                        </a:rPr>
                        <a:t> of Countries </a:t>
                      </a:r>
                      <a:endParaRPr lang="en-US" sz="1600" dirty="0">
                        <a:effectLst/>
                        <a:latin typeface="Calibri"/>
                        <a:ea typeface="Times New Roman"/>
                        <a:cs typeface="Times New Roman"/>
                      </a:endParaRPr>
                    </a:p>
                  </a:txBody>
                  <a:tcPr marL="68580" marR="68580" marT="0" marB="0">
                    <a:lnL>
                      <a:noFill/>
                    </a:lnL>
                    <a:lnR>
                      <a:noFill/>
                    </a:lnR>
                    <a:lnT>
                      <a:noFill/>
                    </a:lnT>
                    <a:lnB>
                      <a:noFill/>
                    </a:lnB>
                  </a:tcPr>
                </a:tc>
                <a:tc hMerge="1">
                  <a:txBody>
                    <a:bodyPr/>
                    <a:lstStyle/>
                    <a:p>
                      <a:endParaRPr lang="en-US"/>
                    </a:p>
                  </a:txBody>
                  <a:tcPr/>
                </a:tc>
              </a:tr>
            </a:tbl>
          </a:graphicData>
        </a:graphic>
      </p:graphicFrame>
      <p:sp>
        <p:nvSpPr>
          <p:cNvPr id="5" name="AutoShape 2"/>
          <p:cNvSpPr>
            <a:spLocks noChangeShapeType="1"/>
          </p:cNvSpPr>
          <p:nvPr/>
        </p:nvSpPr>
        <p:spPr bwMode="auto">
          <a:xfrm>
            <a:off x="2881745" y="4375150"/>
            <a:ext cx="0" cy="1035050"/>
          </a:xfrm>
          <a:prstGeom prst="straightConnector1">
            <a:avLst/>
          </a:prstGeom>
          <a:noFill/>
          <a:ln w="38100">
            <a:solidFill>
              <a:srgbClr val="484329"/>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
          <p:cNvSpPr>
            <a:spLocks noChangeShapeType="1"/>
          </p:cNvSpPr>
          <p:nvPr/>
        </p:nvSpPr>
        <p:spPr bwMode="auto">
          <a:xfrm>
            <a:off x="2895600" y="5410200"/>
            <a:ext cx="3286125" cy="0"/>
          </a:xfrm>
          <a:prstGeom prst="straightConnector1">
            <a:avLst/>
          </a:prstGeom>
          <a:noFill/>
          <a:ln w="28575">
            <a:solidFill>
              <a:srgbClr val="484329"/>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597871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257800"/>
          </a:xfrm>
        </p:spPr>
        <p:txBody>
          <a:bodyPr>
            <a:normAutofit fontScale="85000" lnSpcReduction="20000"/>
          </a:bodyPr>
          <a:lstStyle/>
          <a:p>
            <a:pPr algn="just"/>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Studi</a:t>
            </a:r>
            <a:r>
              <a:rPr lang="en-US" sz="2400" dirty="0" smtClean="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yang </a:t>
            </a:r>
            <a:r>
              <a:rPr lang="en-US" sz="2400" dirty="0" err="1">
                <a:latin typeface="Calibri Light" panose="020F0302020204030204" pitchFamily="34" charset="0"/>
              </a:rPr>
              <a:t>dilakukan</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mengumpulkan</a:t>
            </a:r>
            <a:r>
              <a:rPr lang="en-US" sz="2400" dirty="0">
                <a:latin typeface="Calibri Light" panose="020F0302020204030204" pitchFamily="34" charset="0"/>
              </a:rPr>
              <a:t> data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a:t>
            </a:r>
            <a:r>
              <a:rPr lang="en-US" sz="2400" i="1" dirty="0">
                <a:latin typeface="Calibri Light" panose="020F0302020204030204" pitchFamily="34" charset="0"/>
              </a:rPr>
              <a:t>large N </a:t>
            </a:r>
            <a:r>
              <a:rPr lang="en-US" sz="2400" i="1" dirty="0" err="1">
                <a:latin typeface="Calibri Light" panose="020F0302020204030204" pitchFamily="34" charset="0"/>
              </a:rPr>
              <a:t>comparation</a:t>
            </a:r>
            <a:r>
              <a:rPr lang="en-US" sz="2400" dirty="0" smtClean="0">
                <a:latin typeface="Calibri Light" panose="020F0302020204030204" pitchFamily="34" charset="0"/>
              </a:rPr>
              <a:t>’, </a:t>
            </a:r>
            <a:r>
              <a:rPr lang="en-US" sz="2400" dirty="0">
                <a:latin typeface="Calibri Light" panose="020F0302020204030204" pitchFamily="34" charset="0"/>
              </a:rPr>
              <a:t>N </a:t>
            </a:r>
            <a:r>
              <a:rPr lang="en-US" sz="2400" dirty="0" err="1">
                <a:latin typeface="Calibri Light" panose="020F0302020204030204" pitchFamily="34" charset="0"/>
              </a:rPr>
              <a:t>adalah</a:t>
            </a:r>
            <a:r>
              <a:rPr lang="en-US" sz="2400" dirty="0">
                <a:latin typeface="Calibri Light" panose="020F0302020204030204" pitchFamily="34" charset="0"/>
              </a:rPr>
              <a:t> </a:t>
            </a:r>
            <a:r>
              <a:rPr lang="en-US" sz="2400" dirty="0" err="1">
                <a:latin typeface="Calibri Light" panose="020F0302020204030204" pitchFamily="34" charset="0"/>
              </a:rPr>
              <a:t>representasi</a:t>
            </a:r>
            <a:r>
              <a:rPr lang="en-US" sz="2400" dirty="0">
                <a:latin typeface="Calibri Light" panose="020F0302020204030204" pitchFamily="34" charset="0"/>
              </a:rPr>
              <a:t> </a:t>
            </a:r>
            <a:r>
              <a:rPr lang="en-US" sz="2400" dirty="0" err="1" smtClean="0">
                <a:latin typeface="Calibri Light" panose="020F0302020204030204" pitchFamily="34" charset="0"/>
              </a:rPr>
              <a:t>jumlah</a:t>
            </a:r>
            <a:r>
              <a:rPr lang="en-US" sz="2400" dirty="0" smtClean="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yang </a:t>
            </a:r>
            <a:r>
              <a:rPr lang="en-US" sz="2400" dirty="0" err="1">
                <a:latin typeface="Calibri Light" panose="020F0302020204030204" pitchFamily="34" charset="0"/>
              </a:rPr>
              <a:t>dijadikan</a:t>
            </a:r>
            <a:r>
              <a:rPr lang="en-US" sz="2400" dirty="0">
                <a:latin typeface="Calibri Light" panose="020F0302020204030204" pitchFamily="34" charset="0"/>
              </a:rPr>
              <a:t> </a:t>
            </a:r>
            <a:r>
              <a:rPr lang="en-US" sz="2400" dirty="0" err="1">
                <a:latin typeface="Calibri Light" panose="020F0302020204030204" pitchFamily="34" charset="0"/>
              </a:rPr>
              <a:t>objek</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smtClean="0">
                <a:latin typeface="Calibri Light" panose="020F0302020204030204" pitchFamily="34" charset="0"/>
              </a:rPr>
              <a:t>.</a:t>
            </a:r>
          </a:p>
          <a:p>
            <a:pPr algn="just"/>
            <a:r>
              <a:rPr lang="en-US" sz="2400" dirty="0" err="1">
                <a:latin typeface="Calibri Light" panose="020F0302020204030204" pitchFamily="34" charset="0"/>
              </a:rPr>
              <a:t>S</a:t>
            </a:r>
            <a:r>
              <a:rPr lang="en-US" sz="2400" dirty="0" err="1" smtClean="0">
                <a:latin typeface="Calibri Light" panose="020F0302020204030204" pitchFamily="34" charset="0"/>
              </a:rPr>
              <a:t>tudi</a:t>
            </a:r>
            <a:r>
              <a:rPr lang="en-US" sz="2400" dirty="0" smtClean="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basis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umumnya</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menggunakan</a:t>
            </a:r>
            <a:r>
              <a:rPr lang="en-US" sz="2400" dirty="0">
                <a:latin typeface="Calibri Light" panose="020F0302020204030204" pitchFamily="34" charset="0"/>
              </a:rPr>
              <a:t> </a:t>
            </a:r>
            <a:r>
              <a:rPr lang="en-US" sz="2400" dirty="0" err="1">
                <a:latin typeface="Calibri Light" panose="020F0302020204030204" pitchFamily="34" charset="0"/>
              </a:rPr>
              <a:t>analisis</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atas</a:t>
            </a:r>
            <a:r>
              <a:rPr lang="en-US" sz="2400" dirty="0">
                <a:latin typeface="Calibri Light" panose="020F0302020204030204" pitchFamily="34" charset="0"/>
              </a:rPr>
              <a:t> data-data </a:t>
            </a:r>
            <a:r>
              <a:rPr lang="en-US" sz="2400" dirty="0" err="1">
                <a:latin typeface="Calibri Light" panose="020F0302020204030204" pitchFamily="34" charset="0"/>
              </a:rPr>
              <a:t>agregat</a:t>
            </a:r>
            <a:r>
              <a:rPr lang="en-US" sz="2400" dirty="0">
                <a:latin typeface="Calibri Light" panose="020F0302020204030204" pitchFamily="34" charset="0"/>
              </a:rPr>
              <a:t> yang </a:t>
            </a:r>
            <a:r>
              <a:rPr lang="en-US" sz="2400" dirty="0" err="1">
                <a:latin typeface="Calibri Light" panose="020F0302020204030204" pitchFamily="34" charset="0"/>
              </a:rPr>
              <a:t>dikumpulkan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lintas</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di </a:t>
            </a:r>
            <a:r>
              <a:rPr lang="en-US" sz="2400" dirty="0" err="1" smtClean="0">
                <a:latin typeface="Calibri Light" panose="020F0302020204030204" pitchFamily="34" charset="0"/>
              </a:rPr>
              <a:t>dunia</a:t>
            </a:r>
            <a:r>
              <a:rPr lang="en-US" sz="2400" dirty="0">
                <a:latin typeface="Calibri Light" panose="020F0302020204030204" pitchFamily="34" charset="0"/>
              </a:rPr>
              <a:t> </a:t>
            </a:r>
            <a:r>
              <a:rPr lang="en-US" sz="2400" dirty="0" smtClean="0">
                <a:latin typeface="Calibri Light" panose="020F0302020204030204" pitchFamily="34" charset="0"/>
              </a:rPr>
              <a:t>yang </a:t>
            </a:r>
            <a:r>
              <a:rPr lang="en-US" sz="2400" dirty="0" err="1" smtClean="0">
                <a:latin typeface="Calibri Light" panose="020F0302020204030204" pitchFamily="34" charset="0"/>
              </a:rPr>
              <a:t>dipengaruhi</a:t>
            </a:r>
            <a:r>
              <a:rPr lang="en-US" sz="2400" dirty="0" smtClean="0">
                <a:latin typeface="Calibri Light" panose="020F0302020204030204" pitchFamily="34" charset="0"/>
              </a:rPr>
              <a:t> </a:t>
            </a:r>
            <a:r>
              <a:rPr lang="en-US" sz="2400" dirty="0" err="1" smtClean="0">
                <a:latin typeface="Calibri Light" panose="020F0302020204030204" pitchFamily="34" charset="0"/>
              </a:rPr>
              <a:t>revolusi</a:t>
            </a:r>
            <a:r>
              <a:rPr lang="en-US" sz="2400" dirty="0" smtClean="0">
                <a:latin typeface="Calibri Light" panose="020F0302020204030204" pitchFamily="34" charset="0"/>
              </a:rPr>
              <a:t> </a:t>
            </a:r>
            <a:r>
              <a:rPr lang="en-US" sz="2400" dirty="0" err="1" smtClean="0">
                <a:latin typeface="Calibri Light" panose="020F0302020204030204" pitchFamily="34" charset="0"/>
              </a:rPr>
              <a:t>behavioralisme</a:t>
            </a:r>
            <a:r>
              <a:rPr lang="en-US" sz="2400" dirty="0" smtClean="0">
                <a:latin typeface="Calibri Light" panose="020F0302020204030204" pitchFamily="34" charset="0"/>
              </a:rPr>
              <a:t>.</a:t>
            </a:r>
          </a:p>
          <a:p>
            <a:pPr algn="just"/>
            <a:r>
              <a:rPr lang="en-US" sz="2400" dirty="0" err="1">
                <a:latin typeface="Calibri Light" panose="020F0302020204030204" pitchFamily="34" charset="0"/>
              </a:rPr>
              <a:t>P</a:t>
            </a:r>
            <a:r>
              <a:rPr lang="en-US" sz="2400" dirty="0" err="1" smtClean="0">
                <a:latin typeface="Calibri Light" panose="020F0302020204030204" pitchFamily="34" charset="0"/>
              </a:rPr>
              <a:t>erbandingan</a:t>
            </a:r>
            <a:r>
              <a:rPr lang="en-US" sz="2400" dirty="0" smtClean="0">
                <a:latin typeface="Calibri Light" panose="020F0302020204030204" pitchFamily="34" charset="0"/>
              </a:rPr>
              <a:t> </a:t>
            </a:r>
            <a:r>
              <a:rPr lang="en-US" sz="2400" dirty="0">
                <a:latin typeface="Calibri Light" panose="020F0302020204030204" pitchFamily="34" charset="0"/>
              </a:rPr>
              <a:t>N-</a:t>
            </a:r>
            <a:r>
              <a:rPr lang="en-US" sz="2400" dirty="0" err="1">
                <a:latin typeface="Calibri Light" panose="020F0302020204030204" pitchFamily="34" charset="0"/>
              </a:rPr>
              <a:t>besar</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berorientasi</a:t>
            </a:r>
            <a:r>
              <a:rPr lang="en-US" sz="2400" dirty="0">
                <a:latin typeface="Calibri Light" panose="020F0302020204030204" pitchFamily="34" charset="0"/>
              </a:rPr>
              <a:t> </a:t>
            </a:r>
            <a:r>
              <a:rPr lang="en-US" sz="2400" dirty="0" err="1" smtClean="0">
                <a:latin typeface="Calibri Light" panose="020F0302020204030204" pitchFamily="34" charset="0"/>
              </a:rPr>
              <a:t>variabel</a:t>
            </a:r>
            <a:r>
              <a:rPr lang="en-US" sz="2400" dirty="0" smtClean="0">
                <a:latin typeface="Calibri Light" panose="020F0302020204030204" pitchFamily="34" charset="0"/>
              </a:rPr>
              <a:t>, </a:t>
            </a:r>
            <a:r>
              <a:rPr lang="en-US" sz="2400" dirty="0">
                <a:latin typeface="Calibri Light" panose="020F0302020204030204" pitchFamily="34" charset="0"/>
              </a:rPr>
              <a:t>yang </a:t>
            </a:r>
            <a:r>
              <a:rPr lang="en-US" sz="2400" dirty="0" err="1">
                <a:latin typeface="Calibri Light" panose="020F0302020204030204" pitchFamily="34" charset="0"/>
              </a:rPr>
              <a:t>memfokuskan</a:t>
            </a:r>
            <a:r>
              <a:rPr lang="en-US" sz="2400" dirty="0">
                <a:latin typeface="Calibri Light" panose="020F0302020204030204" pitchFamily="34" charset="0"/>
              </a:rPr>
              <a:t> </a:t>
            </a:r>
            <a:r>
              <a:rPr lang="en-US" sz="2400" dirty="0" err="1">
                <a:latin typeface="Calibri Light" panose="020F0302020204030204" pitchFamily="34" charset="0"/>
              </a:rPr>
              <a:t>tema-tema</a:t>
            </a:r>
            <a:r>
              <a:rPr lang="en-US" sz="2400" dirty="0">
                <a:latin typeface="Calibri Light" panose="020F0302020204030204" pitchFamily="34" charset="0"/>
              </a:rPr>
              <a:t> </a:t>
            </a:r>
            <a:r>
              <a:rPr lang="en-US" sz="2400" dirty="0" err="1">
                <a:latin typeface="Calibri Light" panose="020F0302020204030204" pitchFamily="34" charset="0"/>
              </a:rPr>
              <a:t>sepesifik</a:t>
            </a:r>
            <a:r>
              <a:rPr lang="en-US" sz="2400" dirty="0">
                <a:latin typeface="Calibri Light" panose="020F0302020204030204" pitchFamily="34" charset="0"/>
              </a:rPr>
              <a:t>, </a:t>
            </a:r>
            <a:r>
              <a:rPr lang="en-US" sz="2400" dirty="0" err="1">
                <a:latin typeface="Calibri Light" panose="020F0302020204030204" pitchFamily="34" charset="0"/>
              </a:rPr>
              <a:t>pola-pola</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tendensi-tendensi</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sejumlah</a:t>
            </a:r>
            <a:r>
              <a:rPr lang="en-US" sz="2400" dirty="0">
                <a:latin typeface="Calibri Light" panose="020F0302020204030204" pitchFamily="34" charset="0"/>
              </a:rPr>
              <a:t> </a:t>
            </a:r>
            <a:r>
              <a:rPr lang="en-US" sz="2400" dirty="0" err="1" smtClean="0">
                <a:latin typeface="Calibri Light" panose="020F0302020204030204" pitchFamily="34" charset="0"/>
              </a:rPr>
              <a:t>negara</a:t>
            </a:r>
            <a:r>
              <a:rPr lang="en-US" sz="2400" dirty="0" smtClean="0">
                <a:latin typeface="Calibri Light" panose="020F0302020204030204" pitchFamily="34" charset="0"/>
              </a:rPr>
              <a:t>.  </a:t>
            </a:r>
            <a:r>
              <a:rPr lang="en-US" sz="2400" dirty="0">
                <a:latin typeface="Calibri Light" panose="020F0302020204030204" pitchFamily="34" charset="0"/>
              </a:rPr>
              <a:t>(Newton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Deth</a:t>
            </a:r>
            <a:r>
              <a:rPr lang="en-US" sz="2400" dirty="0">
                <a:latin typeface="Calibri Light" panose="020F0302020204030204" pitchFamily="34" charset="0"/>
              </a:rPr>
              <a:t>, 2009: 403).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Orientasi</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adalah</a:t>
            </a:r>
            <a:r>
              <a:rPr lang="en-US" sz="2400" dirty="0" smtClean="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membangun</a:t>
            </a:r>
            <a:r>
              <a:rPr lang="en-US" sz="2400" dirty="0">
                <a:latin typeface="Calibri Light" panose="020F0302020204030204" pitchFamily="34" charset="0"/>
              </a:rPr>
              <a:t> </a:t>
            </a:r>
            <a:r>
              <a:rPr lang="en-US" sz="2400" dirty="0" err="1" smtClean="0">
                <a:latin typeface="Calibri Light" panose="020F0302020204030204" pitchFamily="34" charset="0"/>
              </a:rPr>
              <a:t>generalisasi</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dirty="0" err="1">
                <a:latin typeface="Calibri Light" panose="020F0302020204030204" pitchFamily="34" charset="0"/>
              </a:rPr>
              <a:t>penilaian</a:t>
            </a:r>
            <a:r>
              <a:rPr lang="en-US" sz="2400" dirty="0">
                <a:latin typeface="Calibri Light" panose="020F0302020204030204" pitchFamily="34" charset="0"/>
              </a:rPr>
              <a:t> </a:t>
            </a:r>
            <a:r>
              <a:rPr lang="en-US" sz="2400" dirty="0" err="1">
                <a:latin typeface="Calibri Light" panose="020F0302020204030204" pitchFamily="34" charset="0"/>
              </a:rPr>
              <a:t>umum</a:t>
            </a:r>
            <a:r>
              <a:rPr lang="en-US" sz="2400" dirty="0">
                <a:latin typeface="Calibri Light" panose="020F0302020204030204" pitchFamily="34" charset="0"/>
              </a:rPr>
              <a:t>) yang </a:t>
            </a:r>
            <a:r>
              <a:rPr lang="en-US" sz="2400" dirty="0" err="1">
                <a:latin typeface="Calibri Light" panose="020F0302020204030204" pitchFamily="34" charset="0"/>
              </a:rPr>
              <a:t>kuat</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teliti</a:t>
            </a:r>
            <a:r>
              <a:rPr lang="en-US" sz="2400" dirty="0">
                <a:latin typeface="Calibri Light" panose="020F0302020204030204" pitchFamily="34" charset="0"/>
              </a:rPr>
              <a:t> </a:t>
            </a:r>
            <a:r>
              <a:rPr lang="en-US" sz="2400" dirty="0" err="1">
                <a:latin typeface="Calibri Light" panose="020F0302020204030204" pitchFamily="34" charset="0"/>
              </a:rPr>
              <a:t>tentang</a:t>
            </a:r>
            <a:r>
              <a:rPr lang="en-US" sz="2400" dirty="0">
                <a:latin typeface="Calibri Light" panose="020F0302020204030204" pitchFamily="34" charset="0"/>
              </a:rPr>
              <a:t> </a:t>
            </a:r>
            <a:r>
              <a:rPr lang="en-US" sz="2400" dirty="0" err="1">
                <a:latin typeface="Calibri Light" panose="020F0302020204030204" pitchFamily="34" charset="0"/>
              </a:rPr>
              <a:t>kehidupan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yang </a:t>
            </a:r>
            <a:r>
              <a:rPr lang="en-US" sz="2400" dirty="0" err="1">
                <a:latin typeface="Calibri Light" panose="020F0302020204030204" pitchFamily="34" charset="0"/>
              </a:rPr>
              <a:t>berfokus</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kasus-kasus</a:t>
            </a:r>
            <a:r>
              <a:rPr lang="en-US" sz="2400" dirty="0">
                <a:latin typeface="Calibri Light" panose="020F0302020204030204" pitchFamily="34" charset="0"/>
              </a:rPr>
              <a:t> yang </a:t>
            </a:r>
            <a:r>
              <a:rPr lang="en-US" sz="2400" dirty="0" err="1">
                <a:latin typeface="Calibri Light" panose="020F0302020204030204" pitchFamily="34" charset="0"/>
              </a:rPr>
              <a:t>cenderung</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kesamaan</a:t>
            </a:r>
            <a:r>
              <a:rPr lang="en-US" sz="2400" dirty="0">
                <a:latin typeface="Calibri Light" panose="020F0302020204030204" pitchFamily="34" charset="0"/>
              </a:rPr>
              <a:t>. </a:t>
            </a:r>
            <a:r>
              <a:rPr lang="en-US" sz="2400" dirty="0" err="1">
                <a:latin typeface="Calibri Light" panose="020F0302020204030204" pitchFamily="34" charset="0"/>
              </a:rPr>
              <a:t>Karena</a:t>
            </a:r>
            <a:r>
              <a:rPr lang="en-US" sz="2400" dirty="0">
                <a:latin typeface="Calibri Light" panose="020F0302020204030204" pitchFamily="34" charset="0"/>
              </a:rPr>
              <a:t> </a:t>
            </a:r>
            <a:r>
              <a:rPr lang="en-US" sz="2400" dirty="0" err="1">
                <a:latin typeface="Calibri Light" panose="020F0302020204030204" pitchFamily="34" charset="0"/>
              </a:rPr>
              <a:t>itu</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cenderung</a:t>
            </a:r>
            <a:r>
              <a:rPr lang="en-US" sz="2400" dirty="0">
                <a:latin typeface="Calibri Light" panose="020F0302020204030204" pitchFamily="34" charset="0"/>
              </a:rPr>
              <a:t>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meletakkan</a:t>
            </a:r>
            <a:r>
              <a:rPr lang="en-US" sz="2400" dirty="0">
                <a:latin typeface="Calibri Light" panose="020F0302020204030204" pitchFamily="34" charset="0"/>
              </a:rPr>
              <a:t> </a:t>
            </a:r>
            <a:r>
              <a:rPr lang="en-US" sz="2400" dirty="0" err="1">
                <a:latin typeface="Calibri Light" panose="020F0302020204030204" pitchFamily="34" charset="0"/>
              </a:rPr>
              <a:t>fokus</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perbedaan</a:t>
            </a:r>
            <a:r>
              <a:rPr lang="en-US" sz="2400" dirty="0">
                <a:latin typeface="Calibri Light" panose="020F0302020204030204" pitchFamily="34" charset="0"/>
              </a:rPr>
              <a:t> yang </a:t>
            </a:r>
            <a:r>
              <a:rPr lang="en-US" sz="2400" dirty="0" err="1">
                <a:latin typeface="Calibri Light" panose="020F0302020204030204" pitchFamily="34" charset="0"/>
              </a:rPr>
              <a:t>tajam</a:t>
            </a:r>
            <a:r>
              <a:rPr lang="en-US" sz="2400" dirty="0">
                <a:latin typeface="Calibri Light" panose="020F0302020204030204" pitchFamily="34" charset="0"/>
              </a:rPr>
              <a:t> di </a:t>
            </a:r>
            <a:r>
              <a:rPr lang="en-US" sz="2400" dirty="0" err="1">
                <a:latin typeface="Calibri Light" panose="020F0302020204030204" pitchFamily="34" charset="0"/>
              </a:rPr>
              <a:t>antara</a:t>
            </a:r>
            <a:r>
              <a:rPr lang="en-US" sz="2400" dirty="0">
                <a:latin typeface="Calibri Light" panose="020F0302020204030204" pitchFamily="34" charset="0"/>
              </a:rPr>
              <a:t> </a:t>
            </a:r>
            <a:r>
              <a:rPr lang="en-US" sz="2400" dirty="0" err="1">
                <a:latin typeface="Calibri Light" panose="020F0302020204030204" pitchFamily="34" charset="0"/>
              </a:rPr>
              <a:t>negara-negara</a:t>
            </a:r>
            <a:r>
              <a:rPr lang="en-US" sz="2400" dirty="0">
                <a:latin typeface="Calibri Light" panose="020F0302020204030204" pitchFamily="34" charset="0"/>
              </a:rPr>
              <a:t> yang menjadi </a:t>
            </a:r>
            <a:r>
              <a:rPr lang="en-US" sz="2400" dirty="0" err="1">
                <a:latin typeface="Calibri Light" panose="020F0302020204030204" pitchFamily="34" charset="0"/>
              </a:rPr>
              <a:t>obyek</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a:latin typeface="Calibri Light" panose="020F0302020204030204" pitchFamily="34" charset="0"/>
              </a:rPr>
              <a:t> (Marsh </a:t>
            </a:r>
            <a:r>
              <a:rPr lang="en-US" sz="2400" dirty="0" err="1">
                <a:latin typeface="Calibri Light" panose="020F0302020204030204" pitchFamily="34" charset="0"/>
              </a:rPr>
              <a:t>dan</a:t>
            </a:r>
            <a:r>
              <a:rPr lang="en-US" sz="2400" dirty="0">
                <a:latin typeface="Calibri Light" panose="020F0302020204030204" pitchFamily="34" charset="0"/>
              </a:rPr>
              <a:t> Stoker, 2010). </a:t>
            </a:r>
          </a:p>
        </p:txBody>
      </p:sp>
      <p:sp>
        <p:nvSpPr>
          <p:cNvPr id="3" name="Title 2"/>
          <p:cNvSpPr>
            <a:spLocks noGrp="1"/>
          </p:cNvSpPr>
          <p:nvPr>
            <p:ph type="title"/>
          </p:nvPr>
        </p:nvSpPr>
        <p:spPr>
          <a:xfrm>
            <a:off x="457200" y="274638"/>
            <a:ext cx="8229600" cy="792162"/>
          </a:xfrm>
        </p:spPr>
        <p:txBody>
          <a:bodyPr>
            <a:normAutofit fontScale="90000"/>
          </a:bodyPr>
          <a:lstStyle/>
          <a:p>
            <a:r>
              <a:rPr lang="en-US" sz="3200" dirty="0" err="1" smtClean="0">
                <a:latin typeface="Calibri Light" panose="020F0302020204030204" pitchFamily="34" charset="0"/>
              </a:rPr>
              <a:t>Studi</a:t>
            </a:r>
            <a:r>
              <a:rPr lang="en-US" sz="3200" dirty="0" smtClean="0">
                <a:latin typeface="Calibri Light" panose="020F0302020204030204" pitchFamily="34" charset="0"/>
              </a:rPr>
              <a:t> </a:t>
            </a:r>
            <a:r>
              <a:rPr lang="en-US" sz="3200" dirty="0" err="1" smtClean="0">
                <a:latin typeface="Calibri Light" panose="020F0302020204030204" pitchFamily="34" charset="0"/>
              </a:rPr>
              <a:t>Banyak</a:t>
            </a:r>
            <a:r>
              <a:rPr lang="en-US" sz="3200" dirty="0" smtClean="0">
                <a:latin typeface="Calibri Light" panose="020F0302020204030204" pitchFamily="34" charset="0"/>
              </a:rPr>
              <a:t> Negara (Large N Comparison)</a:t>
            </a:r>
            <a:endParaRPr lang="en-US" sz="3200" dirty="0">
              <a:latin typeface="Calibri Light" panose="020F0302020204030204" pitchFamily="34" charset="0"/>
            </a:endParaRPr>
          </a:p>
        </p:txBody>
      </p:sp>
    </p:spTree>
    <p:extLst>
      <p:ext uri="{BB962C8B-B14F-4D97-AF65-F5344CB8AC3E}">
        <p14:creationId xmlns:p14="http://schemas.microsoft.com/office/powerpoint/2010/main" val="2931491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buFont typeface="Wingdings" panose="05000000000000000000" pitchFamily="2" charset="2"/>
              <a:buChar char="§"/>
            </a:pPr>
            <a:r>
              <a:rPr lang="en-US" dirty="0" err="1" smtClean="0">
                <a:latin typeface="Calibri Light" panose="020F0302020204030204" pitchFamily="34" charset="0"/>
              </a:rPr>
              <a:t>Berangkat</a:t>
            </a:r>
            <a:r>
              <a:rPr lang="en-US" dirty="0" smtClean="0">
                <a:latin typeface="Calibri Light" panose="020F0302020204030204" pitchFamily="34" charset="0"/>
              </a:rPr>
              <a:t> </a:t>
            </a:r>
            <a:r>
              <a:rPr lang="en-US" dirty="0" err="1" smtClean="0">
                <a:latin typeface="Calibri Light" panose="020F0302020204030204" pitchFamily="34" charset="0"/>
              </a:rPr>
              <a:t>dari</a:t>
            </a:r>
            <a:r>
              <a:rPr lang="en-US" dirty="0" smtClean="0">
                <a:latin typeface="Calibri Light" panose="020F0302020204030204" pitchFamily="34" charset="0"/>
              </a:rPr>
              <a:t> </a:t>
            </a:r>
            <a:r>
              <a:rPr lang="en-US" dirty="0" err="1" smtClean="0">
                <a:latin typeface="Calibri Light" panose="020F0302020204030204" pitchFamily="34" charset="0"/>
              </a:rPr>
              <a:t>asumsi</a:t>
            </a:r>
            <a:r>
              <a:rPr lang="en-US" dirty="0" smtClean="0">
                <a:latin typeface="Calibri Light" panose="020F0302020204030204" pitchFamily="34" charset="0"/>
              </a:rPr>
              <a:t> </a:t>
            </a:r>
            <a:r>
              <a:rPr lang="en-US" dirty="0" err="1" smtClean="0">
                <a:latin typeface="Calibri Light" panose="020F0302020204030204" pitchFamily="34" charset="0"/>
              </a:rPr>
              <a:t>bahwa</a:t>
            </a:r>
            <a:r>
              <a:rPr lang="en-US" dirty="0" smtClean="0">
                <a:latin typeface="Calibri Light" panose="020F0302020204030204" pitchFamily="34" charset="0"/>
              </a:rPr>
              <a:t> </a:t>
            </a:r>
            <a:r>
              <a:rPr lang="en-US" dirty="0" err="1">
                <a:latin typeface="Calibri Light" panose="020F0302020204030204" pitchFamily="34" charset="0"/>
              </a:rPr>
              <a:t>semua</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di </a:t>
            </a:r>
            <a:r>
              <a:rPr lang="en-US" dirty="0" err="1">
                <a:latin typeface="Calibri Light" panose="020F0302020204030204" pitchFamily="34" charset="0"/>
              </a:rPr>
              <a:t>dunia</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dilihat</a:t>
            </a:r>
            <a:r>
              <a:rPr lang="en-US" dirty="0">
                <a:latin typeface="Calibri Light" panose="020F0302020204030204" pitchFamily="34" charset="0"/>
              </a:rPr>
              <a:t> </a:t>
            </a:r>
            <a:r>
              <a:rPr lang="en-US" dirty="0" err="1">
                <a:latin typeface="Calibri Light" panose="020F0302020204030204" pitchFamily="34" charset="0"/>
              </a:rPr>
              <a:t>sebagai</a:t>
            </a:r>
            <a:r>
              <a:rPr lang="en-US" dirty="0">
                <a:latin typeface="Calibri Light" panose="020F0302020204030204" pitchFamily="34" charset="0"/>
              </a:rPr>
              <a:t> </a:t>
            </a:r>
            <a:r>
              <a:rPr lang="en-US" dirty="0" err="1">
                <a:latin typeface="Calibri Light" panose="020F0302020204030204" pitchFamily="34" charset="0"/>
              </a:rPr>
              <a:t>sebuah</a:t>
            </a:r>
            <a:r>
              <a:rPr lang="en-US" dirty="0">
                <a:latin typeface="Calibri Light" panose="020F0302020204030204" pitchFamily="34" charset="0"/>
              </a:rPr>
              <a:t> </a:t>
            </a:r>
            <a:r>
              <a:rPr lang="en-US" dirty="0" err="1">
                <a:latin typeface="Calibri Light" panose="020F0302020204030204" pitchFamily="34" charset="0"/>
              </a:rPr>
              <a:t>kesatuan</a:t>
            </a:r>
            <a:r>
              <a:rPr lang="en-US" dirty="0">
                <a:latin typeface="Calibri Light" panose="020F0302020204030204" pitchFamily="34" charset="0"/>
              </a:rPr>
              <a:t> </a:t>
            </a:r>
            <a:r>
              <a:rPr lang="en-US" i="1" dirty="0">
                <a:latin typeface="Calibri Light" panose="020F0302020204030204" pitchFamily="34" charset="0"/>
              </a:rPr>
              <a:t>unit</a:t>
            </a:r>
            <a:r>
              <a:rPr lang="en-US" dirty="0">
                <a:latin typeface="Calibri Light" panose="020F0302020204030204" pitchFamily="34" charset="0"/>
              </a:rPr>
              <a:t>. </a:t>
            </a:r>
            <a:r>
              <a:rPr lang="de-DE" dirty="0">
                <a:latin typeface="Calibri Light" panose="020F0302020204030204" pitchFamily="34" charset="0"/>
              </a:rPr>
              <a:t>Dengan demikian, informasi-informasi tertentu dari fenomena pemerintahan yang ada di tiap-tiap negara dapat dikumpulkan dan dibandingkan. Karakteristik dan ciri-ciri yang menonjol pada setiap negara, meskipun dapat mengalami perubahan setiap waktunya, diperlakukan sebagai variasi di antara </a:t>
            </a:r>
            <a:r>
              <a:rPr lang="de-DE" dirty="0" smtClean="0">
                <a:latin typeface="Calibri Light" panose="020F0302020204030204" pitchFamily="34" charset="0"/>
              </a:rPr>
              <a:t>unit-unit </a:t>
            </a:r>
            <a:r>
              <a:rPr lang="de-DE" dirty="0">
                <a:latin typeface="Calibri Light" panose="020F0302020204030204" pitchFamily="34" charset="0"/>
              </a:rPr>
              <a:t>yang ada. </a:t>
            </a:r>
          </a:p>
          <a:p>
            <a:pPr algn="just">
              <a:buFont typeface="Wingdings" panose="05000000000000000000" pitchFamily="2" charset="2"/>
              <a:buChar char="§"/>
            </a:pPr>
            <a:r>
              <a:rPr lang="de-DE" dirty="0" smtClean="0">
                <a:latin typeface="Calibri Light" panose="020F0302020204030204" pitchFamily="34" charset="0"/>
              </a:rPr>
              <a:t>Cenderung </a:t>
            </a:r>
            <a:r>
              <a:rPr lang="de-DE" dirty="0">
                <a:latin typeface="Calibri Light" panose="020F0302020204030204" pitchFamily="34" charset="0"/>
              </a:rPr>
              <a:t>berfokus pada variabel yang bisa dikuantifikasi atau diukur secara </a:t>
            </a:r>
            <a:r>
              <a:rPr lang="de-DE" dirty="0" smtClean="0">
                <a:latin typeface="Calibri Light" panose="020F0302020204030204" pitchFamily="34" charset="0"/>
              </a:rPr>
              <a:t>numerik. </a:t>
            </a:r>
            <a:r>
              <a:rPr lang="de-DE" dirty="0">
                <a:latin typeface="Calibri Light" panose="020F0302020204030204" pitchFamily="34" charset="0"/>
              </a:rPr>
              <a:t>M</a:t>
            </a:r>
            <a:r>
              <a:rPr lang="de-DE" dirty="0" smtClean="0">
                <a:latin typeface="Calibri Light" panose="020F0302020204030204" pitchFamily="34" charset="0"/>
              </a:rPr>
              <a:t>isalnya mengetahui </a:t>
            </a:r>
            <a:r>
              <a:rPr lang="de-DE" dirty="0">
                <a:latin typeface="Calibri Light" panose="020F0302020204030204" pitchFamily="34" charset="0"/>
              </a:rPr>
              <a:t>pengaruh penggunaan sistem pemilu terhadap tingkat partisipasi pemilih atau pengaruh tingkat ekonomi dan pendidikan terhadap perkembangan demokrasi di negara-negara dunia ketiga</a:t>
            </a:r>
            <a:r>
              <a:rPr lang="de-DE" dirty="0" smtClean="0">
                <a:latin typeface="Calibri Light" panose="020F0302020204030204" pitchFamily="34" charset="0"/>
              </a:rPr>
              <a:t>.</a:t>
            </a:r>
          </a:p>
          <a:p>
            <a:pPr marL="45720" indent="0" algn="just">
              <a:buNone/>
            </a:pPr>
            <a:r>
              <a:rPr lang="de-DE" dirty="0" smtClean="0">
                <a:latin typeface="Calibri Light" panose="020F0302020204030204" pitchFamily="34" charset="0"/>
              </a:rPr>
              <a:t> </a:t>
            </a:r>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a:latin typeface="Calibri Light" panose="020F0302020204030204" pitchFamily="34" charset="0"/>
              </a:rPr>
              <a:t>Large N </a:t>
            </a:r>
            <a:r>
              <a:rPr lang="en-US" dirty="0" smtClean="0">
                <a:latin typeface="Calibri Light" panose="020F0302020204030204" pitchFamily="34" charset="0"/>
              </a:rPr>
              <a:t>Comparison: ASUMSI DASAR</a:t>
            </a:r>
            <a:endParaRPr lang="en-US" dirty="0"/>
          </a:p>
        </p:txBody>
      </p:sp>
    </p:spTree>
    <p:extLst>
      <p:ext uri="{BB962C8B-B14F-4D97-AF65-F5344CB8AC3E}">
        <p14:creationId xmlns:p14="http://schemas.microsoft.com/office/powerpoint/2010/main" val="127405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lstStyle/>
          <a:p>
            <a:pPr algn="just"/>
            <a:r>
              <a:rPr lang="de-DE" sz="2200" dirty="0" smtClean="0">
                <a:latin typeface="Calibri Light" panose="020F0302020204030204" pitchFamily="34" charset="0"/>
              </a:rPr>
              <a:t>Peristiwa </a:t>
            </a:r>
            <a:r>
              <a:rPr lang="de-DE" sz="2200" dirty="0">
                <a:latin typeface="Calibri Light" panose="020F0302020204030204" pitchFamily="34" charset="0"/>
              </a:rPr>
              <a:t>dan fakta-fakta yang ada di dunia menunjukkan bagian-bagian tertentu yang dapat dijelaskan, dibandingkan, dan dianalisis. </a:t>
            </a:r>
            <a:endParaRPr lang="de-DE" sz="2200" dirty="0" smtClean="0">
              <a:latin typeface="Calibri Light" panose="020F0302020204030204" pitchFamily="34" charset="0"/>
            </a:endParaRPr>
          </a:p>
          <a:p>
            <a:pPr algn="just"/>
            <a:r>
              <a:rPr lang="de-DE" sz="2200" dirty="0">
                <a:latin typeface="Calibri Light" panose="020F0302020204030204" pitchFamily="34" charset="0"/>
              </a:rPr>
              <a:t>A</a:t>
            </a:r>
            <a:r>
              <a:rPr lang="de-DE" sz="2200" dirty="0" smtClean="0">
                <a:latin typeface="Calibri Light" panose="020F0302020204030204" pitchFamily="34" charset="0"/>
              </a:rPr>
              <a:t>nalisa </a:t>
            </a:r>
            <a:r>
              <a:rPr lang="de-DE" sz="2200" dirty="0">
                <a:latin typeface="Calibri Light" panose="020F0302020204030204" pitchFamily="34" charset="0"/>
              </a:rPr>
              <a:t>dari data dalam perbandingan pemerintahan ini dilakukan atas sampel yang dikumpulkan dari berbagai negara dalam kurun waktu tertentu. Cara ini bertujuan untuk mengetahui apakah terdapat hubungan di antara variabel dari data yang dikumpulkan, dan apakah hubungan tersebut ada dalam setiap negara yang dijadikan objek penelitian. </a:t>
            </a:r>
            <a:endParaRPr lang="de-DE" sz="2200" dirty="0" smtClean="0">
              <a:latin typeface="Calibri Light" panose="020F0302020204030204" pitchFamily="34" charset="0"/>
            </a:endParaRPr>
          </a:p>
          <a:p>
            <a:pPr algn="just"/>
            <a:r>
              <a:rPr lang="de-DE" sz="2200" dirty="0" smtClean="0">
                <a:latin typeface="Calibri Light" panose="020F0302020204030204" pitchFamily="34" charset="0"/>
              </a:rPr>
              <a:t>Penarikan </a:t>
            </a:r>
            <a:r>
              <a:rPr lang="de-DE" sz="2200" dirty="0">
                <a:latin typeface="Calibri Light" panose="020F0302020204030204" pitchFamily="34" charset="0"/>
              </a:rPr>
              <a:t>kesimpulan didasarkan pada sejumlah sampel (beberapa negara selama kurun waktu tertentu) dan populasi (semua negara yang dijadikan objek) dengan menggunakan analisis statistik (Landman, 2003).  </a:t>
            </a:r>
            <a:endParaRPr lang="en-US" sz="2200" dirty="0">
              <a:latin typeface="Calibri Light" panose="020F0302020204030204" pitchFamily="34" charset="0"/>
            </a:endParaRPr>
          </a:p>
          <a:p>
            <a:pPr algn="just"/>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err="1" smtClean="0">
                <a:latin typeface="Calibri Light" panose="020F0302020204030204" pitchFamily="34" charset="0"/>
              </a:rPr>
              <a:t>Kerangka</a:t>
            </a:r>
            <a:r>
              <a:rPr lang="en-US" dirty="0" smtClean="0">
                <a:latin typeface="Calibri Light" panose="020F0302020204030204" pitchFamily="34" charset="0"/>
              </a:rPr>
              <a:t> KERJA LARGE N</a:t>
            </a:r>
            <a:endParaRPr lang="en-US" dirty="0">
              <a:latin typeface="Calibri Light" panose="020F0302020204030204" pitchFamily="34" charset="0"/>
            </a:endParaRPr>
          </a:p>
        </p:txBody>
      </p:sp>
    </p:spTree>
    <p:extLst>
      <p:ext uri="{BB962C8B-B14F-4D97-AF65-F5344CB8AC3E}">
        <p14:creationId xmlns:p14="http://schemas.microsoft.com/office/powerpoint/2010/main" val="10622507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500</TotalTime>
  <Words>2249</Words>
  <Application>Microsoft Office PowerPoint</Application>
  <PresentationFormat>On-screen Show (4:3)</PresentationFormat>
  <Paragraphs>98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Grid</vt:lpstr>
      <vt:lpstr>MetodE &amp; Pendekatan Perbandingan Pemerintahan</vt:lpstr>
      <vt:lpstr>Metodologi Perbandingan Pemerintahan</vt:lpstr>
      <vt:lpstr>MetodE KUANTITATIF</vt:lpstr>
      <vt:lpstr>MetodE KUALITATIF </vt:lpstr>
      <vt:lpstr>Pendekatan Perbandingan Pemerintahan</vt:lpstr>
      <vt:lpstr>METODE Perbandingan Pemerintahan </vt:lpstr>
      <vt:lpstr>Studi Banyak Negara (Large N Comparison)</vt:lpstr>
      <vt:lpstr>Large N Comparison: ASUMSI DASAR</vt:lpstr>
      <vt:lpstr>Kerangka KERJA LARGE N</vt:lpstr>
      <vt:lpstr>Large-N: Beberapa PRAKTIK PERBANDINGAN</vt:lpstr>
      <vt:lpstr>LARGE N: KEUNGGULAN</vt:lpstr>
      <vt:lpstr>LARGE N: KETERBATASAN</vt:lpstr>
      <vt:lpstr> STUDI SEDIKIT NEGARA (COMPARING FEW COUNTRIES) </vt:lpstr>
      <vt:lpstr>KaraKTERISTIK SMALL N</vt:lpstr>
      <vt:lpstr>PEMILIHAN KASUS DAN DESAIN RISET</vt:lpstr>
      <vt:lpstr>DESAIN RISET MSSD</vt:lpstr>
      <vt:lpstr>DESAIN RISET MDSD</vt:lpstr>
      <vt:lpstr>Small-N Dalam Praktik Perbandingan</vt:lpstr>
      <vt:lpstr>SMALL N DALAM TIMBANGAN: KEUNGGULAN &amp; LIMITASI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user</cp:lastModifiedBy>
  <cp:revision>21</cp:revision>
  <dcterms:created xsi:type="dcterms:W3CDTF">2017-03-05T12:18:03Z</dcterms:created>
  <dcterms:modified xsi:type="dcterms:W3CDTF">2019-02-25T04:41:10Z</dcterms:modified>
</cp:coreProperties>
</file>