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113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s/slide120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99.xml" ContentType="application/vnd.openxmlformats-officedocument.presentationml.slide+xml"/>
  <Override PartName="/ppt/slides/slide118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07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121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s/slide110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s/slide119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108.xml" ContentType="application/vnd.openxmlformats-officedocument.presentationml.slide+xml"/>
  <Override PartName="/ppt/slides/slide117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s/slide106.xml" ContentType="application/vnd.openxmlformats-officedocument.presentationml.slide+xml"/>
  <Override PartName="/ppt/slides/slide115.xml" ContentType="application/vnd.openxmlformats-officedocument.presentationml.slide+xml"/>
  <Override PartName="/ppt/slides/slide124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s/slide122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s/slide116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slides/slide123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6"/>
  </p:notesMasterIdLst>
  <p:sldIdLst>
    <p:sldId id="396" r:id="rId2"/>
    <p:sldId id="397" r:id="rId3"/>
    <p:sldId id="294" r:id="rId4"/>
    <p:sldId id="301" r:id="rId5"/>
    <p:sldId id="398" r:id="rId6"/>
    <p:sldId id="399" r:id="rId7"/>
    <p:sldId id="302" r:id="rId8"/>
    <p:sldId id="400" r:id="rId9"/>
    <p:sldId id="401" r:id="rId10"/>
    <p:sldId id="264" r:id="rId11"/>
    <p:sldId id="304" r:id="rId12"/>
    <p:sldId id="265" r:id="rId13"/>
    <p:sldId id="266" r:id="rId14"/>
    <p:sldId id="404" r:id="rId15"/>
    <p:sldId id="405" r:id="rId16"/>
    <p:sldId id="305" r:id="rId17"/>
    <p:sldId id="323" r:id="rId18"/>
    <p:sldId id="407" r:id="rId19"/>
    <p:sldId id="408" r:id="rId20"/>
    <p:sldId id="409" r:id="rId21"/>
    <p:sldId id="406" r:id="rId22"/>
    <p:sldId id="410" r:id="rId23"/>
    <p:sldId id="411" r:id="rId24"/>
    <p:sldId id="412" r:id="rId25"/>
    <p:sldId id="413" r:id="rId26"/>
    <p:sldId id="289" r:id="rId27"/>
    <p:sldId id="269" r:id="rId28"/>
    <p:sldId id="308" r:id="rId29"/>
    <p:sldId id="270" r:id="rId30"/>
    <p:sldId id="309" r:id="rId31"/>
    <p:sldId id="271" r:id="rId32"/>
    <p:sldId id="290" r:id="rId33"/>
    <p:sldId id="291" r:id="rId34"/>
    <p:sldId id="414" r:id="rId35"/>
    <p:sldId id="415" r:id="rId36"/>
    <p:sldId id="416" r:id="rId37"/>
    <p:sldId id="417" r:id="rId38"/>
    <p:sldId id="273" r:id="rId39"/>
    <p:sldId id="275" r:id="rId40"/>
    <p:sldId id="277" r:id="rId41"/>
    <p:sldId id="279" r:id="rId42"/>
    <p:sldId id="280" r:id="rId43"/>
    <p:sldId id="281" r:id="rId44"/>
    <p:sldId id="282" r:id="rId45"/>
    <p:sldId id="283" r:id="rId46"/>
    <p:sldId id="285" r:id="rId47"/>
    <p:sldId id="286" r:id="rId48"/>
    <p:sldId id="287" r:id="rId49"/>
    <p:sldId id="288" r:id="rId50"/>
    <p:sldId id="326" r:id="rId51"/>
    <p:sldId id="327" r:id="rId52"/>
    <p:sldId id="328" r:id="rId53"/>
    <p:sldId id="329" r:id="rId54"/>
    <p:sldId id="330" r:id="rId55"/>
    <p:sldId id="331" r:id="rId56"/>
    <p:sldId id="332" r:id="rId57"/>
    <p:sldId id="333" r:id="rId58"/>
    <p:sldId id="334" r:id="rId59"/>
    <p:sldId id="337" r:id="rId60"/>
    <p:sldId id="335" r:id="rId61"/>
    <p:sldId id="336" r:id="rId62"/>
    <p:sldId id="338" r:id="rId63"/>
    <p:sldId id="339" r:id="rId64"/>
    <p:sldId id="340" r:id="rId65"/>
    <p:sldId id="341" r:id="rId66"/>
    <p:sldId id="342" r:id="rId67"/>
    <p:sldId id="343" r:id="rId68"/>
    <p:sldId id="344" r:id="rId69"/>
    <p:sldId id="345" r:id="rId70"/>
    <p:sldId id="346" r:id="rId71"/>
    <p:sldId id="347" r:id="rId72"/>
    <p:sldId id="349" r:id="rId73"/>
    <p:sldId id="350" r:id="rId74"/>
    <p:sldId id="351" r:id="rId75"/>
    <p:sldId id="352" r:id="rId76"/>
    <p:sldId id="424" r:id="rId77"/>
    <p:sldId id="353" r:id="rId78"/>
    <p:sldId id="354" r:id="rId79"/>
    <p:sldId id="355" r:id="rId80"/>
    <p:sldId id="356" r:id="rId81"/>
    <p:sldId id="358" r:id="rId82"/>
    <p:sldId id="359" r:id="rId83"/>
    <p:sldId id="360" r:id="rId84"/>
    <p:sldId id="361" r:id="rId85"/>
    <p:sldId id="363" r:id="rId86"/>
    <p:sldId id="362" r:id="rId87"/>
    <p:sldId id="418" r:id="rId88"/>
    <p:sldId id="419" r:id="rId89"/>
    <p:sldId id="420" r:id="rId90"/>
    <p:sldId id="421" r:id="rId91"/>
    <p:sldId id="422" r:id="rId92"/>
    <p:sldId id="425" r:id="rId93"/>
    <p:sldId id="364" r:id="rId94"/>
    <p:sldId id="365" r:id="rId95"/>
    <p:sldId id="366" r:id="rId96"/>
    <p:sldId id="367" r:id="rId97"/>
    <p:sldId id="368" r:id="rId98"/>
    <p:sldId id="423" r:id="rId99"/>
    <p:sldId id="372" r:id="rId100"/>
    <p:sldId id="373" r:id="rId101"/>
    <p:sldId id="374" r:id="rId102"/>
    <p:sldId id="377" r:id="rId103"/>
    <p:sldId id="378" r:id="rId104"/>
    <p:sldId id="375" r:id="rId105"/>
    <p:sldId id="388" r:id="rId106"/>
    <p:sldId id="426" r:id="rId107"/>
    <p:sldId id="427" r:id="rId108"/>
    <p:sldId id="428" r:id="rId109"/>
    <p:sldId id="429" r:id="rId110"/>
    <p:sldId id="430" r:id="rId111"/>
    <p:sldId id="431" r:id="rId112"/>
    <p:sldId id="432" r:id="rId113"/>
    <p:sldId id="384" r:id="rId114"/>
    <p:sldId id="385" r:id="rId115"/>
    <p:sldId id="381" r:id="rId116"/>
    <p:sldId id="382" r:id="rId117"/>
    <p:sldId id="387" r:id="rId118"/>
    <p:sldId id="386" r:id="rId119"/>
    <p:sldId id="389" r:id="rId120"/>
    <p:sldId id="390" r:id="rId121"/>
    <p:sldId id="393" r:id="rId122"/>
    <p:sldId id="394" r:id="rId123"/>
    <p:sldId id="395" r:id="rId124"/>
    <p:sldId id="391" r:id="rId1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>
        <p:scale>
          <a:sx n="66" d="100"/>
          <a:sy n="66" d="100"/>
        </p:scale>
        <p:origin x="-1422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76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viewProps" Target="view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2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1CDF17-29BC-43F7-A8CF-11334001F5DA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27CE61-7C31-43A1-8FC5-A7A90D5051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7CE61-7C31-43A1-8FC5-A7A90D5051CF}" type="slidenum">
              <a:rPr lang="en-US" smtClean="0"/>
              <a:pPr/>
              <a:t>74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Yng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. </a:t>
            </a:r>
            <a:r>
              <a:rPr lang="en-US" dirty="0" err="1" smtClean="0"/>
              <a:t>ji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7CE61-7C31-43A1-8FC5-A7A90D5051CF}" type="slidenum">
              <a:rPr lang="en-US" smtClean="0"/>
              <a:pPr/>
              <a:t>83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7CE61-7C31-43A1-8FC5-A7A90D5051CF}" type="slidenum">
              <a:rPr lang="en-US" smtClean="0"/>
              <a:pPr/>
              <a:t>103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004D-721E-41C3-897B-2DBB05BB33B0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4727-CB0B-44FD-B2E7-D5988674B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004D-721E-41C3-897B-2DBB05BB33B0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4727-CB0B-44FD-B2E7-D5988674B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004D-721E-41C3-897B-2DBB05BB33B0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4727-CB0B-44FD-B2E7-D5988674B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004D-721E-41C3-897B-2DBB05BB33B0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4727-CB0B-44FD-B2E7-D5988674B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004D-721E-41C3-897B-2DBB05BB33B0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4727-CB0B-44FD-B2E7-D5988674B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004D-721E-41C3-897B-2DBB05BB33B0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4727-CB0B-44FD-B2E7-D5988674B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004D-721E-41C3-897B-2DBB05BB33B0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4727-CB0B-44FD-B2E7-D5988674B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004D-721E-41C3-897B-2DBB05BB33B0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4727-CB0B-44FD-B2E7-D5988674B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004D-721E-41C3-897B-2DBB05BB33B0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4727-CB0B-44FD-B2E7-D5988674B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004D-721E-41C3-897B-2DBB05BB33B0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4727-CB0B-44FD-B2E7-D5988674B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004D-721E-41C3-897B-2DBB05BB33B0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A884727-CB0B-44FD-B2E7-D5988674B6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B45004D-721E-41C3-897B-2DBB05BB33B0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884727-CB0B-44FD-B2E7-D5988674B6E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851648" cy="1219200"/>
          </a:xfrm>
        </p:spPr>
        <p:txBody>
          <a:bodyPr/>
          <a:lstStyle/>
          <a:p>
            <a:r>
              <a:rPr lang="en-US" dirty="0" smtClean="0"/>
              <a:t>EKOLOGI DAN AGRARIA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905000"/>
            <a:ext cx="7854696" cy="4191000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Ekologi</a:t>
            </a:r>
            <a:r>
              <a:rPr lang="en-US" dirty="0" smtClean="0"/>
              <a:t>                         </a:t>
            </a:r>
            <a:r>
              <a:rPr lang="en-US" dirty="0" err="1" smtClean="0"/>
              <a:t>Oikos</a:t>
            </a:r>
            <a:r>
              <a:rPr lang="en-US" dirty="0" smtClean="0"/>
              <a:t>                +             Logos   </a:t>
            </a:r>
          </a:p>
          <a:p>
            <a:pPr algn="just"/>
            <a:r>
              <a:rPr lang="en-US" dirty="0" smtClean="0"/>
              <a:t>(Ernest Haeckel, 1869)</a:t>
            </a:r>
          </a:p>
          <a:p>
            <a:pPr algn="just"/>
            <a:r>
              <a:rPr lang="en-US" dirty="0" smtClean="0"/>
              <a:t>                          </a:t>
            </a:r>
            <a:r>
              <a:rPr lang="en-US" dirty="0" err="1" smtClean="0"/>
              <a:t>Rumah</a:t>
            </a:r>
            <a:r>
              <a:rPr lang="en-US" dirty="0" smtClean="0"/>
              <a:t> ,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/            </a:t>
            </a:r>
            <a:r>
              <a:rPr lang="en-US" dirty="0" err="1" smtClean="0"/>
              <a:t>Ilmu</a:t>
            </a:r>
            <a:r>
              <a:rPr lang="en-US" dirty="0" smtClean="0"/>
              <a:t>  </a:t>
            </a:r>
          </a:p>
          <a:p>
            <a:pPr algn="just"/>
            <a:r>
              <a:rPr lang="en-US" dirty="0" smtClean="0"/>
              <a:t>                                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</a:t>
            </a:r>
          </a:p>
          <a:p>
            <a:pPr algn="just"/>
            <a:endParaRPr lang="en-US" dirty="0" smtClean="0"/>
          </a:p>
          <a:p>
            <a:pPr marL="514350" indent="-514350" algn="just">
              <a:buAutoNum type="alphaUcPeriod"/>
            </a:pPr>
            <a:r>
              <a:rPr lang="en-US" dirty="0" err="1" smtClean="0"/>
              <a:t>Difinisi</a:t>
            </a:r>
            <a:r>
              <a:rPr lang="en-US" dirty="0" smtClean="0"/>
              <a:t> </a:t>
            </a:r>
          </a:p>
          <a:p>
            <a:pPr marL="514350" indent="4763" algn="just"/>
            <a:r>
              <a:rPr lang="en-US" dirty="0" err="1" smtClean="0"/>
              <a:t>Ekologi</a:t>
            </a:r>
            <a:r>
              <a:rPr lang="en-US" dirty="0" smtClean="0"/>
              <a:t>: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seluk</a:t>
            </a:r>
            <a:r>
              <a:rPr lang="en-US" dirty="0" smtClean="0"/>
              <a:t> </a:t>
            </a:r>
            <a:r>
              <a:rPr lang="en-US" dirty="0" err="1" smtClean="0"/>
              <a:t>beluk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timbal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makluk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lingkungannya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1905000" y="2057400"/>
            <a:ext cx="762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4038600" y="2362200"/>
            <a:ext cx="45719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 flipH="1">
            <a:off x="7467600" y="2362200"/>
            <a:ext cx="45719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96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800" dirty="0" err="1" smtClean="0"/>
              <a:t>Klasifikasi</a:t>
            </a:r>
            <a:r>
              <a:rPr lang="en-US" sz="3800" dirty="0" smtClean="0"/>
              <a:t> </a:t>
            </a:r>
            <a:r>
              <a:rPr lang="en-US" sz="3800" dirty="0" err="1" smtClean="0"/>
              <a:t>Lingkungan</a:t>
            </a:r>
            <a:r>
              <a:rPr lang="en-US" sz="3800" dirty="0" smtClean="0"/>
              <a:t>.</a:t>
            </a:r>
            <a:endParaRPr lang="en-US" sz="3800" dirty="0"/>
          </a:p>
          <a:p>
            <a:pPr marL="0" indent="0">
              <a:buNone/>
            </a:pP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Fuad</a:t>
            </a:r>
            <a:r>
              <a:rPr lang="en-US" dirty="0"/>
              <a:t> </a:t>
            </a:r>
            <a:r>
              <a:rPr lang="en-US" dirty="0" err="1"/>
              <a:t>Amsyari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dibedakan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:</a:t>
            </a:r>
          </a:p>
          <a:p>
            <a:pPr marL="514350" lvl="0" indent="-514350">
              <a:buClr>
                <a:srgbClr val="FF0000"/>
              </a:buClr>
              <a:buNone/>
            </a:pPr>
            <a:r>
              <a:rPr lang="en-US" sz="3200" dirty="0" smtClean="0"/>
              <a:t>1.   </a:t>
            </a:r>
            <a:r>
              <a:rPr lang="en-US" sz="3200" dirty="0" err="1" smtClean="0"/>
              <a:t>Lingkungan</a:t>
            </a:r>
            <a:r>
              <a:rPr lang="en-US" sz="3200" dirty="0" smtClean="0"/>
              <a:t> </a:t>
            </a:r>
            <a:r>
              <a:rPr lang="en-US" sz="3200" dirty="0" err="1"/>
              <a:t>Fisik</a:t>
            </a:r>
            <a:r>
              <a:rPr lang="en-US" sz="3200" dirty="0"/>
              <a:t> (physical environment), </a:t>
            </a:r>
            <a:r>
              <a:rPr lang="en-US" sz="3200" dirty="0" err="1"/>
              <a:t>yaitu</a:t>
            </a:r>
            <a:r>
              <a:rPr lang="en-US" sz="3200" dirty="0"/>
              <a:t> </a:t>
            </a:r>
            <a:r>
              <a:rPr lang="en-US" sz="3200" dirty="0" err="1"/>
              <a:t>segala</a:t>
            </a:r>
            <a:r>
              <a:rPr lang="en-US" sz="3200" dirty="0"/>
              <a:t> </a:t>
            </a:r>
            <a:r>
              <a:rPr lang="en-US" sz="3200" dirty="0" err="1"/>
              <a:t>sesuatu</a:t>
            </a:r>
            <a:r>
              <a:rPr lang="en-US" sz="3200" dirty="0"/>
              <a:t> </a:t>
            </a:r>
            <a:r>
              <a:rPr lang="en-US" sz="3200" dirty="0" err="1"/>
              <a:t>disekitar</a:t>
            </a:r>
            <a:r>
              <a:rPr lang="en-US" sz="3200" dirty="0"/>
              <a:t> </a:t>
            </a:r>
            <a:r>
              <a:rPr lang="en-US" sz="3200" dirty="0" err="1"/>
              <a:t>kita</a:t>
            </a:r>
            <a:r>
              <a:rPr lang="en-US" sz="3200" dirty="0"/>
              <a:t> yang </a:t>
            </a:r>
            <a:r>
              <a:rPr lang="en-US" sz="3200" dirty="0" err="1"/>
              <a:t>berbentuk</a:t>
            </a:r>
            <a:r>
              <a:rPr lang="en-US" sz="3200" dirty="0"/>
              <a:t> “</a:t>
            </a:r>
            <a:r>
              <a:rPr lang="en-US" sz="3200" dirty="0" err="1"/>
              <a:t>benda</a:t>
            </a:r>
            <a:r>
              <a:rPr lang="en-US" sz="3200" dirty="0"/>
              <a:t> </a:t>
            </a:r>
            <a:r>
              <a:rPr lang="en-US" sz="3200" dirty="0" err="1"/>
              <a:t>mati</a:t>
            </a:r>
            <a:r>
              <a:rPr lang="en-US" sz="3200" dirty="0"/>
              <a:t>” </a:t>
            </a:r>
            <a:r>
              <a:rPr lang="en-US" sz="3200" dirty="0" err="1"/>
              <a:t>seperti</a:t>
            </a:r>
            <a:r>
              <a:rPr lang="en-US" sz="3200" dirty="0"/>
              <a:t> : </a:t>
            </a:r>
            <a:r>
              <a:rPr lang="en-US" sz="3200" dirty="0" err="1"/>
              <a:t>rumah,kendaraan</a:t>
            </a:r>
            <a:r>
              <a:rPr lang="en-US" sz="3200" dirty="0"/>
              <a:t>, </a:t>
            </a:r>
            <a:r>
              <a:rPr lang="en-US" sz="3200" dirty="0" err="1"/>
              <a:t>gunung</a:t>
            </a:r>
            <a:r>
              <a:rPr lang="en-US" sz="3200" dirty="0"/>
              <a:t>, </a:t>
            </a:r>
            <a:r>
              <a:rPr lang="en-US" sz="3200" dirty="0" err="1"/>
              <a:t>air,sinar</a:t>
            </a:r>
            <a:r>
              <a:rPr lang="en-US" sz="3200" dirty="0"/>
              <a:t> </a:t>
            </a:r>
            <a:r>
              <a:rPr lang="en-US" sz="3200" dirty="0" err="1"/>
              <a:t>matahari,dll</a:t>
            </a:r>
            <a:endParaRPr lang="en-US" sz="32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Pembangunan </a:t>
            </a:r>
            <a:r>
              <a:rPr lang="en-US" sz="2800" dirty="0" err="1" smtClean="0"/>
              <a:t>Berkelanjutan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Negara </a:t>
            </a:r>
            <a:r>
              <a:rPr lang="en-US" sz="2800" dirty="0" err="1" smtClean="0"/>
              <a:t>Maju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konservasi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penjabaran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tertuang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Bruntland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Majlis</a:t>
            </a:r>
            <a:r>
              <a:rPr lang="en-US" dirty="0" smtClean="0"/>
              <a:t> </a:t>
            </a:r>
            <a:r>
              <a:rPr lang="en-US" dirty="0" err="1" smtClean="0"/>
              <a:t>Meja</a:t>
            </a:r>
            <a:r>
              <a:rPr lang="en-US" dirty="0" smtClean="0"/>
              <a:t> </a:t>
            </a:r>
            <a:r>
              <a:rPr lang="en-US" dirty="0" err="1" smtClean="0"/>
              <a:t>Bundar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(1992)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Pembangunan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Falsafah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, </a:t>
            </a:r>
            <a:r>
              <a:rPr lang="en-US" dirty="0" err="1" smtClean="0"/>
              <a:t>etika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/>
              <a:t>Manitoba </a:t>
            </a:r>
            <a:r>
              <a:rPr lang="en-US" dirty="0" err="1" smtClean="0"/>
              <a:t>mendefinisikan</a:t>
            </a:r>
            <a:r>
              <a:rPr lang="en-US" dirty="0" smtClean="0"/>
              <a:t>: Pembangunan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berwawasan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dicirikan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,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,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Manitoba </a:t>
            </a:r>
            <a:r>
              <a:rPr lang="en-US" sz="2800" dirty="0" err="1" smtClean="0"/>
              <a:t>menegaskan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keyakinan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meliputi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dirty="0" smtClean="0"/>
              <a:t>1.    </a:t>
            </a:r>
            <a:r>
              <a:rPr lang="en-US" dirty="0" err="1" smtClean="0"/>
              <a:t>Provinsi</a:t>
            </a:r>
            <a:r>
              <a:rPr lang="en-US" dirty="0" smtClean="0"/>
              <a:t>/Daerah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melanjutkan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kecuali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dilindungi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2.   Pembangunan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 </a:t>
            </a:r>
            <a:r>
              <a:rPr lang="en-US" dirty="0" err="1" smtClean="0"/>
              <a:t>mensyaratkan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inisiatif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3.  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dipenuhi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mendatang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</a:t>
            </a:r>
          </a:p>
          <a:p>
            <a:pPr marL="514350" indent="-514350">
              <a:buNone/>
            </a:pPr>
            <a:r>
              <a:rPr lang="en-US" dirty="0" smtClean="0"/>
              <a:t>4    </a:t>
            </a:r>
            <a:r>
              <a:rPr lang="en-US" dirty="0" err="1" smtClean="0"/>
              <a:t>Perhatian</a:t>
            </a:r>
            <a:r>
              <a:rPr lang="en-US" dirty="0" smtClean="0"/>
              <a:t> hrs </a:t>
            </a:r>
            <a:r>
              <a:rPr lang="en-US" dirty="0" err="1" smtClean="0"/>
              <a:t>diberikan</a:t>
            </a:r>
            <a:r>
              <a:rPr lang="en-US" dirty="0" smtClean="0"/>
              <a:t> pd </a:t>
            </a:r>
            <a:r>
              <a:rPr lang="en-US" dirty="0" err="1" smtClean="0"/>
              <a:t>konsekuensi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Catatan</a:t>
            </a:r>
            <a:r>
              <a:rPr lang="en-US" dirty="0" smtClean="0"/>
              <a:t>: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/>
              <a:t>Respek</a:t>
            </a:r>
            <a:r>
              <a:rPr lang="en-US" sz="2800" dirty="0" smtClean="0"/>
              <a:t> </a:t>
            </a:r>
            <a:r>
              <a:rPr lang="en-US" sz="2800" dirty="0" err="1" smtClean="0"/>
              <a:t>Thd</a:t>
            </a:r>
            <a:r>
              <a:rPr lang="en-US" sz="2800" dirty="0" smtClean="0"/>
              <a:t> </a:t>
            </a:r>
            <a:r>
              <a:rPr lang="en-US" sz="2800" dirty="0" err="1" smtClean="0"/>
              <a:t>bBatas</a:t>
            </a:r>
            <a:r>
              <a:rPr lang="en-US" sz="2800" dirty="0" smtClean="0"/>
              <a:t> </a:t>
            </a:r>
            <a:r>
              <a:rPr lang="en-US" sz="2800" dirty="0" err="1" smtClean="0"/>
              <a:t>Kemampuan</a:t>
            </a:r>
            <a:r>
              <a:rPr lang="en-US" sz="2800" dirty="0" smtClean="0"/>
              <a:t> </a:t>
            </a:r>
            <a:r>
              <a:rPr lang="en-US" sz="2800" dirty="0" err="1" smtClean="0"/>
              <a:t>Ekologi</a:t>
            </a:r>
            <a:r>
              <a:rPr lang="en-US" sz="2800" dirty="0" smtClean="0"/>
              <a:t> </a:t>
            </a:r>
            <a:r>
              <a:rPr lang="en-US" sz="2800" dirty="0" err="1" smtClean="0"/>
              <a:t>Bumi</a:t>
            </a:r>
            <a:r>
              <a:rPr lang="en-US" sz="2800" dirty="0" smtClean="0"/>
              <a:t> </a:t>
            </a:r>
            <a:r>
              <a:rPr lang="en-US" sz="2800" dirty="0" err="1" smtClean="0"/>
              <a:t>Membutuhkan</a:t>
            </a:r>
            <a:r>
              <a:rPr lang="en-US" sz="2800" dirty="0" smtClean="0"/>
              <a:t> </a:t>
            </a:r>
            <a:r>
              <a:rPr lang="en-US" sz="2800" dirty="0" err="1" smtClean="0"/>
              <a:t>Upaya</a:t>
            </a:r>
            <a:r>
              <a:rPr lang="en-US" sz="2800" dirty="0" smtClean="0"/>
              <a:t> </a:t>
            </a:r>
            <a:r>
              <a:rPr lang="en-US" sz="2800" dirty="0" err="1" smtClean="0"/>
              <a:t>Sejumlah</a:t>
            </a:r>
            <a:r>
              <a:rPr lang="en-US" sz="2800" dirty="0" smtClean="0"/>
              <a:t> </a:t>
            </a:r>
            <a:r>
              <a:rPr lang="en-US" sz="2800" dirty="0" err="1" smtClean="0"/>
              <a:t>Arah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dirty="0" smtClean="0"/>
              <a:t>1.   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,</a:t>
            </a:r>
          </a:p>
          <a:p>
            <a:pPr marL="514350" indent="-514350">
              <a:buNone/>
            </a:pPr>
            <a:r>
              <a:rPr lang="en-US" dirty="0" smtClean="0"/>
              <a:t>2.   </a:t>
            </a:r>
            <a:r>
              <a:rPr lang="en-US" dirty="0" err="1" smtClean="0"/>
              <a:t>Mengurangi</a:t>
            </a:r>
            <a:r>
              <a:rPr lang="en-US" dirty="0" smtClean="0"/>
              <a:t>, </a:t>
            </a:r>
            <a:r>
              <a:rPr lang="en-US" dirty="0" err="1" smtClean="0"/>
              <a:t>memakai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menaur</a:t>
            </a:r>
            <a:r>
              <a:rPr lang="en-US" dirty="0" smtClean="0"/>
              <a:t> </a:t>
            </a:r>
            <a:r>
              <a:rPr lang="en-US" dirty="0" err="1" smtClean="0"/>
              <a:t>ulang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,</a:t>
            </a:r>
          </a:p>
          <a:p>
            <a:pPr marL="514350" indent="-514350">
              <a:buNone/>
            </a:pPr>
            <a:r>
              <a:rPr lang="en-US" dirty="0" smtClean="0"/>
              <a:t>3.   </a:t>
            </a:r>
            <a:r>
              <a:rPr lang="en-US" dirty="0" err="1" smtClean="0"/>
              <a:t>Memasukkan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ngkungan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penglohan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sekunder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tersier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4.  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produktifitas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teknologi</a:t>
            </a:r>
            <a:r>
              <a:rPr lang="en-US" dirty="0" smtClean="0"/>
              <a:t>, </a:t>
            </a:r>
            <a:r>
              <a:rPr lang="en-US" dirty="0" err="1" smtClean="0"/>
              <a:t>ilmu</a:t>
            </a:r>
            <a:r>
              <a:rPr lang="en-US" dirty="0" smtClean="0"/>
              <a:t>, </a:t>
            </a:r>
            <a:r>
              <a:rPr lang="en-US" dirty="0" err="1" smtClean="0"/>
              <a:t>institusi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</a:t>
            </a:r>
          </a:p>
          <a:p>
            <a:pPr marL="514350" indent="-514350">
              <a:buNone/>
            </a:pPr>
            <a:r>
              <a:rPr lang="en-US" dirty="0" smtClean="0"/>
              <a:t>5.   </a:t>
            </a:r>
            <a:r>
              <a:rPr lang="en-US" dirty="0" err="1" smtClean="0"/>
              <a:t>Merehabilitasi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</a:t>
            </a:r>
          </a:p>
          <a:p>
            <a:pPr marL="514350" indent="-514350">
              <a:buNone/>
            </a:pPr>
            <a:r>
              <a:rPr lang="en-US" dirty="0" smtClean="0"/>
              <a:t>6.   </a:t>
            </a:r>
            <a:r>
              <a:rPr lang="en-US" dirty="0" err="1" smtClean="0"/>
              <a:t>Mengkatkan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7.    </a:t>
            </a:r>
            <a:r>
              <a:rPr lang="en-US" dirty="0" err="1" smtClean="0"/>
              <a:t>Melestarikan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substitusi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langka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/>
              <a:t>Prinsip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Arahan</a:t>
            </a:r>
            <a:r>
              <a:rPr lang="en-US" sz="2800" dirty="0" smtClean="0"/>
              <a:t> Pembangunan </a:t>
            </a:r>
            <a:r>
              <a:rPr lang="en-US" sz="2800" dirty="0" err="1" smtClean="0"/>
              <a:t>Berkelanjutan</a:t>
            </a:r>
            <a:r>
              <a:rPr lang="en-US" sz="2800" dirty="0" smtClean="0"/>
              <a:t> (Manitoba, 1992: 5)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867400"/>
          </a:xfrm>
        </p:spPr>
        <p:txBody>
          <a:bodyPr>
            <a:normAutofit fontScale="92500"/>
          </a:bodyPr>
          <a:lstStyle/>
          <a:p>
            <a:pPr marL="514350" indent="-514350" algn="just">
              <a:buFont typeface="Wingdings" pitchFamily="2" charset="2"/>
              <a:buChar char="Ø"/>
            </a:pPr>
            <a:r>
              <a:rPr lang="en-US" dirty="0" err="1" smtClean="0"/>
              <a:t>Keterpaduan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: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yakin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merefleksikan</a:t>
            </a:r>
            <a:r>
              <a:rPr lang="en-US" dirty="0" smtClean="0"/>
              <a:t> 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 </a:t>
            </a:r>
            <a:r>
              <a:rPr lang="en-US" dirty="0" err="1" smtClean="0"/>
              <a:t>Inisiatif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mempertimbangkan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</a:p>
          <a:p>
            <a:pPr marL="514350" indent="-514350" algn="just">
              <a:buFont typeface="Wingdings" pitchFamily="2" charset="2"/>
              <a:buChar char="Ø"/>
            </a:pPr>
            <a:r>
              <a:rPr lang="en-US" dirty="0" err="1" smtClean="0"/>
              <a:t>Pemanduan</a:t>
            </a:r>
            <a:r>
              <a:rPr lang="en-US" dirty="0" smtClean="0"/>
              <a:t> :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generas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.   </a:t>
            </a:r>
            <a:r>
              <a:rPr lang="en-US" dirty="0" err="1" smtClean="0"/>
              <a:t>Pemanduan</a:t>
            </a:r>
            <a:r>
              <a:rPr lang="en-US" dirty="0" smtClean="0"/>
              <a:t> </a:t>
            </a:r>
            <a:r>
              <a:rPr lang="en-US" dirty="0" err="1" smtClean="0"/>
              <a:t>mensyaratkan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kendali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geerasi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.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tercapai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besuk</a:t>
            </a:r>
            <a:r>
              <a:rPr lang="en-US" dirty="0" smtClean="0"/>
              <a:t>.</a:t>
            </a:r>
          </a:p>
          <a:p>
            <a:pPr marL="514350" indent="-514350" algn="just">
              <a:buFont typeface="Wingdings" pitchFamily="2" charset="2"/>
              <a:buChar char="Ø"/>
            </a:pP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tanggungjawab</a:t>
            </a:r>
            <a:r>
              <a:rPr lang="en-US" dirty="0" smtClean="0"/>
              <a:t>: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bahawa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keberlanjuan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masing</a:t>
            </a:r>
            <a:r>
              <a:rPr lang="en-US" dirty="0" smtClean="0"/>
              <a:t> </a:t>
            </a:r>
            <a:r>
              <a:rPr lang="en-US" dirty="0" err="1" smtClean="0"/>
              <a:t>masing</a:t>
            </a:r>
            <a:r>
              <a:rPr lang="en-US" dirty="0" smtClean="0"/>
              <a:t> </a:t>
            </a:r>
            <a:r>
              <a:rPr lang="en-US" dirty="0" err="1" smtClean="0"/>
              <a:t>terhitung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, dg spirit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 lnSpcReduction="10000"/>
          </a:bodyPr>
          <a:lstStyle/>
          <a:p>
            <a:pPr marL="514350" indent="-514350" algn="just">
              <a:buFont typeface="Wingdings" pitchFamily="2" charset="2"/>
              <a:buChar char="Ø"/>
            </a:pPr>
            <a:r>
              <a:rPr lang="en-US" dirty="0" err="1" smtClean="0"/>
              <a:t>Pencegahan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mengantisipasi</a:t>
            </a:r>
            <a:r>
              <a:rPr lang="en-US" dirty="0" smtClean="0"/>
              <a:t>,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menurangi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(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program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</a:t>
            </a:r>
          </a:p>
          <a:p>
            <a:pPr marL="514350" indent="-514350" algn="just">
              <a:buFont typeface="Wingdings" pitchFamily="2" charset="2"/>
              <a:buChar char="Ø"/>
            </a:pPr>
            <a:r>
              <a:rPr lang="en-US" dirty="0" err="1" smtClean="0"/>
              <a:t>Pelestarian</a:t>
            </a:r>
            <a:r>
              <a:rPr lang="en-US" dirty="0" smtClean="0"/>
              <a:t>: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hayati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penyangga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, </a:t>
            </a:r>
            <a:r>
              <a:rPr lang="en-US" dirty="0" err="1" smtClean="0"/>
              <a:t>memanen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dipkai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berlanjut</a:t>
            </a:r>
            <a:r>
              <a:rPr lang="en-US" dirty="0" smtClean="0"/>
              <a:t>;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pemakaian</a:t>
            </a:r>
            <a:r>
              <a:rPr lang="en-US" dirty="0" smtClean="0"/>
              <a:t> yang </a:t>
            </a: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diperbaharui</a:t>
            </a:r>
            <a:r>
              <a:rPr lang="en-US" dirty="0" smtClean="0"/>
              <a:t>.</a:t>
            </a:r>
          </a:p>
          <a:p>
            <a:pPr marL="514350" indent="-514350" algn="just">
              <a:buFont typeface="Wingdings" pitchFamily="2" charset="2"/>
              <a:buChar char="Ø"/>
            </a:pPr>
            <a:r>
              <a:rPr lang="en-US" dirty="0" err="1" smtClean="0"/>
              <a:t>Pendaurualangan</a:t>
            </a:r>
            <a:r>
              <a:rPr lang="en-US" dirty="0" smtClean="0"/>
              <a:t>: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pemakaian</a:t>
            </a:r>
            <a:r>
              <a:rPr lang="en-US" dirty="0" smtClean="0"/>
              <a:t>, </a:t>
            </a:r>
            <a:r>
              <a:rPr lang="en-US" dirty="0" err="1" smtClean="0"/>
              <a:t>memakai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mengganti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553200"/>
          </a:xfrm>
        </p:spPr>
        <p:txBody>
          <a:bodyPr>
            <a:normAutofit lnSpcReduction="10000"/>
          </a:bodyPr>
          <a:lstStyle/>
          <a:p>
            <a:pPr marL="514350" indent="-514350" algn="just">
              <a:buFont typeface="Wingdings" pitchFamily="2" charset="2"/>
              <a:buChar char="Ø"/>
            </a:pPr>
            <a:r>
              <a:rPr lang="en-US" dirty="0" err="1" smtClean="0"/>
              <a:t>Peningatan</a:t>
            </a:r>
            <a:r>
              <a:rPr lang="en-US" dirty="0" smtClean="0"/>
              <a:t>: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memacu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,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alamiah</a:t>
            </a:r>
            <a:r>
              <a:rPr lang="en-US" dirty="0" smtClean="0"/>
              <a:t> .</a:t>
            </a:r>
          </a:p>
          <a:p>
            <a:pPr marL="514350" indent="-514350" algn="just">
              <a:buFont typeface="Wingdings" pitchFamily="2" charset="2"/>
              <a:buChar char="Ø"/>
            </a:pPr>
            <a:r>
              <a:rPr lang="en-US" dirty="0" err="1" smtClean="0"/>
              <a:t>Rehabilitasi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rekalamasi</a:t>
            </a:r>
            <a:r>
              <a:rPr lang="en-US" dirty="0" smtClean="0"/>
              <a:t>: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syrt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pemakaian</a:t>
            </a:r>
            <a:r>
              <a:rPr lang="en-US" dirty="0" smtClean="0"/>
              <a:t> yang </a:t>
            </a:r>
            <a:r>
              <a:rPr lang="en-US" dirty="0" err="1" smtClean="0"/>
              <a:t>bermanfaat</a:t>
            </a:r>
            <a:r>
              <a:rPr lang="en-US" dirty="0" smtClean="0"/>
              <a:t>. </a:t>
            </a:r>
          </a:p>
          <a:p>
            <a:pPr marL="508000" indent="-508000" algn="just">
              <a:buFont typeface="Wingdings" pitchFamily="2" charset="2"/>
              <a:buChar char="Ø"/>
            </a:pP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;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, </a:t>
            </a:r>
            <a:r>
              <a:rPr lang="en-US" dirty="0" err="1" smtClean="0"/>
              <a:t>pengembangan</a:t>
            </a:r>
            <a:r>
              <a:rPr lang="en-US" dirty="0" smtClean="0"/>
              <a:t>,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yang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an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</a:p>
          <a:p>
            <a:pPr marL="465138" indent="-465138" algn="just">
              <a:buFont typeface="Wingdings" pitchFamily="2" charset="2"/>
              <a:buChar char="Ø"/>
            </a:pPr>
            <a:r>
              <a:rPr lang="en-US" dirty="0" err="1" smtClean="0"/>
              <a:t>Tanggungjawab</a:t>
            </a:r>
            <a:r>
              <a:rPr lang="en-US" dirty="0" smtClean="0"/>
              <a:t> Global: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syrata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berfikir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global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. </a:t>
            </a:r>
            <a:r>
              <a:rPr lang="en-US" dirty="0" err="1" smtClean="0"/>
              <a:t>Tanggungjawab</a:t>
            </a:r>
            <a:r>
              <a:rPr lang="en-US" dirty="0" smtClean="0"/>
              <a:t> global </a:t>
            </a:r>
            <a:r>
              <a:rPr lang="en-US" dirty="0" err="1" smtClean="0"/>
              <a:t>mensyaratkan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ketergantungan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 startAt="7"/>
            </a:pPr>
            <a:endParaRPr lang="en-US" dirty="0"/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dirty="0" smtClean="0"/>
              <a:t>IMPLEMENTASI PEMBANGUNAN BERKELANJUTAN DI NEGARA MAJU DAN BERKEMBANG</a:t>
            </a:r>
          </a:p>
          <a:p>
            <a:pPr marL="0" indent="0"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dirty="0" err="1" smtClean="0"/>
              <a:t>Pelaksanaan</a:t>
            </a:r>
            <a:r>
              <a:rPr lang="en-US" dirty="0" smtClean="0"/>
              <a:t>  Pembangunan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agenda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,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Penekanan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memadukan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 </a:t>
            </a:r>
            <a:r>
              <a:rPr lang="en-US" dirty="0" err="1" smtClean="0"/>
              <a:t>Perpaduan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 </a:t>
            </a:r>
            <a:r>
              <a:rPr lang="en-US" dirty="0" err="1" smtClean="0"/>
              <a:t>Penekanan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endParaRPr lang="en-US" dirty="0" smtClean="0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Peruntukan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gererasi</a:t>
            </a:r>
            <a:r>
              <a:rPr lang="en-US" dirty="0" smtClean="0"/>
              <a:t>. </a:t>
            </a:r>
            <a:r>
              <a:rPr lang="en-US" dirty="0" err="1" smtClean="0"/>
              <a:t>Penekanan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memadukan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mengacaukan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saing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 Negara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menginginkan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merubah</a:t>
            </a:r>
            <a:r>
              <a:rPr lang="en-US" dirty="0" smtClean="0"/>
              <a:t> </a:t>
            </a:r>
            <a:r>
              <a:rPr lang="en-US" dirty="0" err="1" smtClean="0"/>
              <a:t>kebijakan-kebijakan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ekonominya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mengekploitasi</a:t>
            </a:r>
            <a:r>
              <a:rPr lang="en-US" dirty="0" smtClean="0"/>
              <a:t> SDA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(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tropis</a:t>
            </a:r>
            <a:r>
              <a:rPr lang="en-US" dirty="0" smtClean="0"/>
              <a:t>,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kelautan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.)</a:t>
            </a:r>
          </a:p>
          <a:p>
            <a:pPr marL="0" indent="0" algn="just">
              <a:buNone/>
            </a:pPr>
            <a:r>
              <a:rPr lang="en-US" dirty="0" smtClean="0"/>
              <a:t>Di </a:t>
            </a:r>
            <a:r>
              <a:rPr lang="en-US" dirty="0" err="1" smtClean="0"/>
              <a:t>sisi</a:t>
            </a:r>
            <a:r>
              <a:rPr lang="en-US" dirty="0" smtClean="0"/>
              <a:t> lain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penekanannya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diprioritaskan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lain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penekannannya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eksploitasi</a:t>
            </a:r>
            <a:r>
              <a:rPr lang="en-US" dirty="0" smtClean="0"/>
              <a:t> SDA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saran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. </a:t>
            </a:r>
            <a:r>
              <a:rPr lang="en-US" dirty="0" err="1" smtClean="0"/>
              <a:t>Pimpinan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berkeyakinan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rakyatnya</a:t>
            </a:r>
            <a:r>
              <a:rPr lang="en-US" dirty="0" smtClean="0"/>
              <a:t>. Negara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melarang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SDAnya</a:t>
            </a:r>
            <a:r>
              <a:rPr lang="en-US" dirty="0" smtClean="0"/>
              <a:t>, yang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SDAnya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 yang </a:t>
            </a:r>
            <a:r>
              <a:rPr lang="en-US" dirty="0" err="1" smtClean="0"/>
              <a:t>aneh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kontroversi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diamati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: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,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,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miskin</a:t>
            </a:r>
            <a:r>
              <a:rPr lang="en-US" dirty="0" smtClean="0"/>
              <a:t> </a:t>
            </a:r>
            <a:r>
              <a:rPr lang="en-US" dirty="0" err="1" smtClean="0"/>
              <a:t>dikaitkan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tolok</a:t>
            </a:r>
            <a:r>
              <a:rPr lang="en-US" dirty="0" smtClean="0"/>
              <a:t> </a:t>
            </a:r>
            <a:r>
              <a:rPr lang="en-US" dirty="0" err="1" smtClean="0"/>
              <a:t>ukur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diidentikkan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peradaban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Padahal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mensejajarkan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menaikkan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ekonominya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/>
          </a:bodyPr>
          <a:lstStyle/>
          <a:p>
            <a:pPr marL="514350" lvl="0" indent="-514350">
              <a:buClr>
                <a:srgbClr val="FF0000"/>
              </a:buClr>
              <a:buNone/>
            </a:pPr>
            <a:r>
              <a:rPr lang="en-US" sz="3200" dirty="0" smtClean="0"/>
              <a:t>2.  </a:t>
            </a:r>
            <a:r>
              <a:rPr lang="en-US" sz="3200" dirty="0" err="1" smtClean="0"/>
              <a:t>Lingkungn</a:t>
            </a:r>
            <a:r>
              <a:rPr lang="en-US" sz="3200" dirty="0" smtClean="0"/>
              <a:t> </a:t>
            </a:r>
            <a:r>
              <a:rPr lang="en-US" sz="3200" dirty="0" err="1" smtClean="0"/>
              <a:t>Biologis</a:t>
            </a:r>
            <a:r>
              <a:rPr lang="en-US" sz="3200" dirty="0" smtClean="0"/>
              <a:t> (biological environment), </a:t>
            </a:r>
            <a:r>
              <a:rPr lang="en-US" sz="3200" dirty="0" err="1" smtClean="0"/>
              <a:t>yaitu</a:t>
            </a:r>
            <a:r>
              <a:rPr lang="en-US" sz="3200" dirty="0" smtClean="0"/>
              <a:t> </a:t>
            </a:r>
            <a:r>
              <a:rPr lang="en-US" sz="3200" dirty="0" err="1" smtClean="0"/>
              <a:t>segala</a:t>
            </a:r>
            <a:r>
              <a:rPr lang="en-US" sz="3200" dirty="0" smtClean="0"/>
              <a:t> </a:t>
            </a:r>
            <a:r>
              <a:rPr lang="en-US" sz="3200" dirty="0" err="1" smtClean="0"/>
              <a:t>sesuatu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berada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sekitar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berupa</a:t>
            </a:r>
            <a:r>
              <a:rPr lang="en-US" sz="3200" dirty="0" smtClean="0"/>
              <a:t> organism </a:t>
            </a:r>
            <a:r>
              <a:rPr lang="en-US" sz="3200" dirty="0" err="1" smtClean="0"/>
              <a:t>hidup</a:t>
            </a:r>
            <a:r>
              <a:rPr lang="en-US" sz="3200" dirty="0" smtClean="0"/>
              <a:t> </a:t>
            </a:r>
            <a:r>
              <a:rPr lang="en-US" sz="3200" dirty="0" err="1" smtClean="0"/>
              <a:t>selain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r>
              <a:rPr lang="en-US" sz="3200" dirty="0" smtClean="0"/>
              <a:t> </a:t>
            </a:r>
            <a:r>
              <a:rPr lang="en-US" sz="3200" dirty="0" err="1" smtClean="0"/>
              <a:t>itu</a:t>
            </a:r>
            <a:r>
              <a:rPr lang="en-US" sz="3200" dirty="0" smtClean="0"/>
              <a:t> </a:t>
            </a:r>
            <a:r>
              <a:rPr lang="en-US" sz="3200" dirty="0" err="1" smtClean="0"/>
              <a:t>sendiri</a:t>
            </a:r>
            <a:r>
              <a:rPr lang="en-US" sz="3200" dirty="0" smtClean="0"/>
              <a:t>. </a:t>
            </a:r>
            <a:r>
              <a:rPr lang="en-US" sz="3200" dirty="0" err="1" smtClean="0"/>
              <a:t>Seperti</a:t>
            </a:r>
            <a:r>
              <a:rPr lang="en-US" sz="3200" dirty="0" smtClean="0"/>
              <a:t> </a:t>
            </a:r>
            <a:r>
              <a:rPr lang="en-US" sz="3200" dirty="0" err="1" smtClean="0"/>
              <a:t>binatang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tumbuh</a:t>
            </a:r>
            <a:r>
              <a:rPr lang="en-US" sz="3200" dirty="0" smtClean="0"/>
              <a:t> – </a:t>
            </a:r>
            <a:r>
              <a:rPr lang="en-US" sz="3200" dirty="0" err="1" smtClean="0"/>
              <a:t>tumbuhan</a:t>
            </a:r>
            <a:r>
              <a:rPr lang="en-US" sz="3200" dirty="0" smtClean="0"/>
              <a:t>.</a:t>
            </a:r>
          </a:p>
          <a:p>
            <a:pPr marL="514350" lvl="0" indent="-514350">
              <a:buClr>
                <a:srgbClr val="FF0000"/>
              </a:buClr>
              <a:buNone/>
            </a:pPr>
            <a:r>
              <a:rPr lang="en-US" sz="3200" dirty="0" smtClean="0"/>
              <a:t>3.  </a:t>
            </a:r>
            <a:r>
              <a:rPr lang="en-US" sz="3200" dirty="0" err="1" smtClean="0"/>
              <a:t>Lingkungan</a:t>
            </a:r>
            <a:r>
              <a:rPr lang="en-US" sz="3200" dirty="0" smtClean="0"/>
              <a:t> </a:t>
            </a:r>
            <a:r>
              <a:rPr lang="en-US" sz="3200" dirty="0" err="1" smtClean="0"/>
              <a:t>Sosial</a:t>
            </a:r>
            <a:r>
              <a:rPr lang="en-US" sz="3200" dirty="0" smtClean="0"/>
              <a:t> (social environment), </a:t>
            </a:r>
            <a:r>
              <a:rPr lang="en-US" sz="3200" dirty="0" err="1" smtClean="0"/>
              <a:t>yaitu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r>
              <a:rPr lang="en-US" sz="3200" dirty="0" smtClean="0"/>
              <a:t> – </a:t>
            </a:r>
            <a:r>
              <a:rPr lang="en-US" sz="3200" dirty="0" err="1" smtClean="0"/>
              <a:t>manusia</a:t>
            </a:r>
            <a:r>
              <a:rPr lang="en-US" sz="3200" dirty="0" smtClean="0"/>
              <a:t> lain yang </a:t>
            </a:r>
            <a:r>
              <a:rPr lang="en-US" sz="3200" dirty="0" err="1" smtClean="0"/>
              <a:t>ada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sekitarnya</a:t>
            </a:r>
            <a:r>
              <a:rPr lang="en-US" sz="3200" dirty="0" smtClean="0"/>
              <a:t>, </a:t>
            </a:r>
            <a:r>
              <a:rPr lang="en-US" sz="3200" dirty="0" err="1" smtClean="0"/>
              <a:t>seperti</a:t>
            </a:r>
            <a:r>
              <a:rPr lang="en-US" sz="3200" dirty="0" smtClean="0"/>
              <a:t> </a:t>
            </a:r>
            <a:r>
              <a:rPr lang="en-US" sz="3200" dirty="0" err="1" smtClean="0"/>
              <a:t>tetangga</a:t>
            </a:r>
            <a:r>
              <a:rPr lang="en-US" sz="3200" dirty="0" smtClean="0"/>
              <a:t>, </a:t>
            </a:r>
            <a:r>
              <a:rPr lang="en-US" sz="3200" dirty="0" err="1" smtClean="0"/>
              <a:t>teman</a:t>
            </a:r>
            <a:r>
              <a:rPr lang="en-US" sz="3200" dirty="0" smtClean="0"/>
              <a:t>- </a:t>
            </a:r>
            <a:r>
              <a:rPr lang="en-US" sz="3200" dirty="0" err="1" smtClean="0"/>
              <a:t>teman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orang</a:t>
            </a:r>
            <a:r>
              <a:rPr lang="en-US" sz="3200" dirty="0" smtClean="0"/>
              <a:t> lain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sekitar</a:t>
            </a:r>
            <a:r>
              <a:rPr lang="en-US" sz="3200" dirty="0" smtClean="0"/>
              <a:t> </a:t>
            </a:r>
            <a:r>
              <a:rPr lang="en-US" sz="3200" dirty="0" err="1" smtClean="0"/>
              <a:t>kita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belum</a:t>
            </a:r>
            <a:r>
              <a:rPr lang="en-US" sz="3200" dirty="0" smtClean="0"/>
              <a:t> </a:t>
            </a:r>
            <a:r>
              <a:rPr lang="en-US" sz="3200" dirty="0" err="1" smtClean="0"/>
              <a:t>kita</a:t>
            </a:r>
            <a:r>
              <a:rPr lang="en-US" sz="3200" dirty="0" smtClean="0"/>
              <a:t> </a:t>
            </a:r>
            <a:r>
              <a:rPr lang="en-US" sz="3200" dirty="0" err="1" smtClean="0"/>
              <a:t>kenal</a:t>
            </a:r>
            <a:r>
              <a:rPr lang="en-US" sz="3200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Negara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dulu</a:t>
            </a:r>
            <a:r>
              <a:rPr lang="en-US" dirty="0" smtClean="0"/>
              <a:t> </a:t>
            </a:r>
            <a:r>
              <a:rPr lang="en-US" dirty="0" err="1" smtClean="0"/>
              <a:t>mengekploitasi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alamnya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dibatasi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alamnya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Indonesia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meratifikasi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konvensi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yang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isu-isu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.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Indonesia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berhasil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berkelanjutan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Emil </a:t>
            </a:r>
            <a:r>
              <a:rPr lang="en-US" dirty="0" err="1" smtClean="0"/>
              <a:t>Salim</a:t>
            </a:r>
            <a:r>
              <a:rPr lang="en-US" dirty="0" smtClean="0"/>
              <a:t> (2006),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kemitraan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kesetaraan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mengindahkan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peradaban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sinergis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konsisten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kesuksesan</a:t>
            </a:r>
            <a:r>
              <a:rPr lang="en-US" dirty="0" smtClean="0"/>
              <a:t> Indonesia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keniscayaan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,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terjalin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.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 </a:t>
            </a:r>
            <a:r>
              <a:rPr lang="en-US" dirty="0" err="1" smtClean="0"/>
              <a:t>kesuksesan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.  </a:t>
            </a:r>
            <a:endParaRPr lang="en-US" dirty="0"/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96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Pembangunan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hutang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stabilitas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mapan</a:t>
            </a:r>
            <a:r>
              <a:rPr lang="en-US" dirty="0" smtClean="0"/>
              <a:t>. Hal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malaksanakan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mengimplementasikan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terjebak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menguntungkan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pendek</a:t>
            </a:r>
            <a:r>
              <a:rPr lang="en-US" dirty="0" smtClean="0"/>
              <a:t>.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mengekploitasi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kelonggaran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berpotensi</a:t>
            </a:r>
            <a:r>
              <a:rPr lang="en-US" dirty="0" smtClean="0"/>
              <a:t> </a:t>
            </a:r>
            <a:r>
              <a:rPr lang="en-US" dirty="0" err="1" smtClean="0"/>
              <a:t>merusak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domestik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.</a:t>
            </a:r>
            <a:endParaRPr lang="en-US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3600" b="1" dirty="0" smtClean="0">
                <a:solidFill>
                  <a:schemeClr val="tx1"/>
                </a:solidFill>
              </a:rPr>
              <a:t>PRINSIP PEMBANGUNAN BERKELANJUTAN PILHAN DARI DEKLARASI RIO (UNCED, 1992)</a:t>
            </a:r>
            <a:r>
              <a:rPr lang="en-US" sz="2800" b="1" dirty="0" smtClean="0">
                <a:solidFill>
                  <a:srgbClr val="FF0000"/>
                </a:solidFill>
              </a:rPr>
              <a:t/>
            </a:r>
            <a:br>
              <a:rPr lang="en-US" sz="2800" b="1" dirty="0" smtClean="0">
                <a:solidFill>
                  <a:srgbClr val="FF0000"/>
                </a:solidFill>
              </a:rPr>
            </a:b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2400" dirty="0" smtClean="0"/>
              <a:t>1    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pusat</a:t>
            </a:r>
            <a:r>
              <a:rPr lang="en-US" sz="2400" dirty="0" smtClean="0"/>
              <a:t> </a:t>
            </a:r>
            <a:r>
              <a:rPr lang="en-US" sz="2400" dirty="0" err="1" smtClean="0"/>
              <a:t>perhatian</a:t>
            </a:r>
            <a:r>
              <a:rPr lang="en-US" sz="2400" dirty="0" smtClean="0"/>
              <a:t> </a:t>
            </a:r>
            <a:r>
              <a:rPr lang="en-US" sz="2400" dirty="0" err="1" smtClean="0"/>
              <a:t>dr</a:t>
            </a:r>
            <a:r>
              <a:rPr lang="en-US" sz="2400" dirty="0" smtClean="0"/>
              <a:t> </a:t>
            </a:r>
            <a:r>
              <a:rPr lang="en-US" sz="2400" dirty="0" err="1" smtClean="0"/>
              <a:t>pemb</a:t>
            </a:r>
            <a:r>
              <a:rPr lang="en-US" sz="2400" dirty="0" smtClean="0"/>
              <a:t>. </a:t>
            </a:r>
            <a:r>
              <a:rPr lang="en-US" sz="2400" dirty="0" err="1" smtClean="0"/>
              <a:t>Berkelanjutan</a:t>
            </a:r>
            <a:r>
              <a:rPr lang="en-US" sz="2400" dirty="0" smtClean="0"/>
              <a:t>. </a:t>
            </a:r>
            <a:r>
              <a:rPr lang="en-US" sz="2400" dirty="0" err="1" smtClean="0"/>
              <a:t>Mereka</a:t>
            </a:r>
            <a:r>
              <a:rPr lang="en-US" sz="2400" dirty="0" smtClean="0"/>
              <a:t> </a:t>
            </a:r>
            <a:r>
              <a:rPr lang="en-US" sz="2400" dirty="0" err="1" smtClean="0"/>
              <a:t>hidup</a:t>
            </a:r>
            <a:r>
              <a:rPr lang="en-US" sz="2400" dirty="0" smtClean="0"/>
              <a:t> </a:t>
            </a:r>
            <a:r>
              <a:rPr lang="en-US" sz="2400" dirty="0" err="1" smtClean="0"/>
              <a:t>sehat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produktif</a:t>
            </a:r>
            <a:r>
              <a:rPr lang="en-US" sz="2400" dirty="0" smtClean="0"/>
              <a:t>, </a:t>
            </a:r>
            <a:r>
              <a:rPr lang="en-US" sz="2400" dirty="0" err="1" smtClean="0"/>
              <a:t>selaras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alam</a:t>
            </a:r>
            <a:r>
              <a:rPr lang="en-US" sz="2400" dirty="0" smtClean="0"/>
              <a:t>.</a:t>
            </a:r>
          </a:p>
          <a:p>
            <a:pPr marL="514350" indent="-514350">
              <a:buNone/>
            </a:pPr>
            <a:r>
              <a:rPr lang="en-US" sz="2400" dirty="0" smtClean="0"/>
              <a:t>2.    Negara </a:t>
            </a:r>
            <a:r>
              <a:rPr lang="en-US" sz="2400" dirty="0" err="1" smtClean="0"/>
              <a:t>mempunyai</a:t>
            </a:r>
            <a:r>
              <a:rPr lang="en-US" sz="2400" dirty="0" smtClean="0"/>
              <a:t>, </a:t>
            </a:r>
            <a:r>
              <a:rPr lang="en-US" sz="2400" dirty="0" err="1" smtClean="0"/>
              <a:t>dlm</a:t>
            </a:r>
            <a:r>
              <a:rPr lang="en-US" sz="2400" dirty="0" smtClean="0"/>
              <a:t> </a:t>
            </a:r>
            <a:r>
              <a:rPr lang="en-US" sz="2400" dirty="0" err="1" smtClean="0"/>
              <a:t>hubungannya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i="1" dirty="0" smtClean="0"/>
              <a:t> the Charter of the United Nations I 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prinsip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Inernasional</a:t>
            </a:r>
            <a:r>
              <a:rPr lang="en-US" sz="2400" dirty="0" smtClean="0"/>
              <a:t>, </a:t>
            </a:r>
            <a:r>
              <a:rPr lang="en-US" sz="2400" dirty="0" err="1" smtClean="0"/>
              <a:t>hak</a:t>
            </a:r>
            <a:r>
              <a:rPr lang="en-US" sz="2400" dirty="0" smtClean="0"/>
              <a:t> </a:t>
            </a:r>
            <a:r>
              <a:rPr lang="en-US" sz="2400" dirty="0" err="1" smtClean="0"/>
              <a:t>penguasa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utk</a:t>
            </a:r>
            <a:r>
              <a:rPr lang="en-US" sz="2400" dirty="0" smtClean="0"/>
              <a:t> </a:t>
            </a:r>
            <a:r>
              <a:rPr lang="en-US" sz="2400" dirty="0" err="1" smtClean="0"/>
              <a:t>mengekploitasi</a:t>
            </a:r>
            <a:r>
              <a:rPr lang="en-US" sz="2400" dirty="0" smtClean="0"/>
              <a:t> </a:t>
            </a:r>
            <a:r>
              <a:rPr lang="en-US" sz="2400" dirty="0" err="1" smtClean="0"/>
              <a:t>sumberdaya</a:t>
            </a:r>
            <a:r>
              <a:rPr lang="en-US" sz="2400" dirty="0" smtClean="0"/>
              <a:t> </a:t>
            </a:r>
            <a:r>
              <a:rPr lang="en-US" sz="2400" dirty="0" err="1" smtClean="0"/>
              <a:t>mereka</a:t>
            </a:r>
            <a:r>
              <a:rPr lang="en-US" sz="2400" dirty="0" smtClean="0"/>
              <a:t>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lingkungan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pembangunan</a:t>
            </a:r>
            <a:r>
              <a:rPr lang="en-US" sz="2400" dirty="0" smtClean="0"/>
              <a:t> </a:t>
            </a:r>
            <a:r>
              <a:rPr lang="en-US" sz="2400" dirty="0" err="1" smtClean="0"/>
              <a:t>mereka</a:t>
            </a:r>
            <a:endParaRPr lang="en-US" sz="2400" dirty="0" smtClean="0"/>
          </a:p>
          <a:p>
            <a:pPr marL="514350" indent="-514350">
              <a:buNone/>
            </a:pPr>
            <a:r>
              <a:rPr lang="en-US" sz="2400" dirty="0" smtClean="0"/>
              <a:t>3.    </a:t>
            </a:r>
            <a:r>
              <a:rPr lang="en-US" sz="2400" dirty="0" err="1" smtClean="0"/>
              <a:t>Hak</a:t>
            </a:r>
            <a:r>
              <a:rPr lang="en-US" sz="2400" dirty="0" smtClean="0"/>
              <a:t> </a:t>
            </a:r>
            <a:r>
              <a:rPr lang="en-US" sz="2400" dirty="0" err="1" smtClean="0"/>
              <a:t>utk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pembangunan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diisi</a:t>
            </a:r>
            <a:r>
              <a:rPr lang="en-US" sz="2400" dirty="0" smtClean="0"/>
              <a:t> </a:t>
            </a:r>
            <a:r>
              <a:rPr lang="en-US" sz="2400" dirty="0" err="1" smtClean="0"/>
              <a:t>guna</a:t>
            </a:r>
            <a:r>
              <a:rPr lang="en-US" sz="2400" dirty="0" smtClean="0"/>
              <a:t> </a:t>
            </a:r>
            <a:r>
              <a:rPr lang="en-US" sz="2400" dirty="0" err="1" smtClean="0"/>
              <a:t>memenuhi</a:t>
            </a:r>
            <a:r>
              <a:rPr lang="en-US" sz="2400" dirty="0" smtClean="0"/>
              <a:t>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 </a:t>
            </a:r>
            <a:r>
              <a:rPr lang="en-US" sz="2400" dirty="0" err="1" smtClean="0"/>
              <a:t>pembangunan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lingkungan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sama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generasi</a:t>
            </a:r>
            <a:r>
              <a:rPr lang="en-US" sz="2400" dirty="0" smtClean="0"/>
              <a:t> </a:t>
            </a:r>
            <a:r>
              <a:rPr lang="en-US" sz="2400" dirty="0" err="1" smtClean="0"/>
              <a:t>sekarang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datang</a:t>
            </a:r>
            <a:r>
              <a:rPr lang="en-US" sz="2400" dirty="0" smtClean="0"/>
              <a:t>.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,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/>
          </a:bodyPr>
          <a:lstStyle/>
          <a:p>
            <a:pPr marL="508000" indent="-508000">
              <a:buNone/>
            </a:pPr>
            <a:r>
              <a:rPr lang="en-US" sz="2800" dirty="0" smtClean="0"/>
              <a:t>4. 	</a:t>
            </a:r>
            <a:r>
              <a:rPr lang="en-US" sz="2800" dirty="0" err="1" smtClean="0"/>
              <a:t>Dlm</a:t>
            </a:r>
            <a:r>
              <a:rPr lang="en-US" sz="2800" dirty="0" smtClean="0"/>
              <a:t> </a:t>
            </a:r>
            <a:r>
              <a:rPr lang="en-US" sz="2800" dirty="0" err="1" smtClean="0"/>
              <a:t>rangka</a:t>
            </a:r>
            <a:r>
              <a:rPr lang="en-US" sz="2800" dirty="0" smtClean="0"/>
              <a:t> </a:t>
            </a:r>
            <a:r>
              <a:rPr lang="en-US" sz="2800" dirty="0" err="1" smtClean="0"/>
              <a:t>mencapai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berkelanjutan</a:t>
            </a:r>
            <a:r>
              <a:rPr lang="en-US" sz="2800" dirty="0" smtClean="0"/>
              <a:t> ,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yang integral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terpisahkan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5.   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bekerjasama</a:t>
            </a:r>
            <a:r>
              <a:rPr lang="en-US" dirty="0" smtClean="0"/>
              <a:t> </a:t>
            </a:r>
            <a:r>
              <a:rPr lang="en-US" dirty="0" err="1" smtClean="0"/>
              <a:t>memerangi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pembanguna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6   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kualtas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negara</a:t>
            </a:r>
            <a:r>
              <a:rPr lang="en-US" dirty="0" smtClean="0"/>
              <a:t> hrs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onsumsi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, </a:t>
            </a:r>
            <a:r>
              <a:rPr lang="en-US" dirty="0" err="1" smtClean="0"/>
              <a:t>mempropmosikan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endParaRPr lang="en-US" dirty="0" smtClean="0"/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 lnSpcReduction="10000"/>
          </a:bodyPr>
          <a:lstStyle/>
          <a:p>
            <a:pPr marL="465138" indent="-465138">
              <a:buNone/>
            </a:pPr>
            <a:r>
              <a:rPr lang="en-US" dirty="0" smtClean="0"/>
              <a:t>7.	Negara hrs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berlanjut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keilmuan</a:t>
            </a:r>
            <a:r>
              <a:rPr lang="en-US" dirty="0" smtClean="0"/>
              <a:t> dg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 </a:t>
            </a:r>
            <a:r>
              <a:rPr lang="en-US" dirty="0" err="1" smtClean="0"/>
              <a:t>pembnagunan</a:t>
            </a:r>
            <a:r>
              <a:rPr lang="en-US" dirty="0" smtClean="0"/>
              <a:t> , </a:t>
            </a:r>
            <a:r>
              <a:rPr lang="en-US" dirty="0" err="1" smtClean="0"/>
              <a:t>adaptasi</a:t>
            </a:r>
            <a:r>
              <a:rPr lang="en-US" dirty="0" smtClean="0"/>
              <a:t>, </a:t>
            </a:r>
            <a:r>
              <a:rPr lang="en-US" dirty="0" err="1" smtClean="0"/>
              <a:t>alih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.</a:t>
            </a:r>
          </a:p>
          <a:p>
            <a:pPr marL="465138" indent="-465138">
              <a:buNone/>
            </a:pPr>
            <a:r>
              <a:rPr lang="en-US" dirty="0" smtClean="0"/>
              <a:t>8. 	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terbaik</a:t>
            </a:r>
            <a:r>
              <a:rPr lang="en-US" dirty="0" smtClean="0"/>
              <a:t> </a:t>
            </a:r>
            <a:r>
              <a:rPr lang="en-US" dirty="0" err="1" smtClean="0"/>
              <a:t>isu-isu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dg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tanggap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lingungan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tingkatan</a:t>
            </a:r>
            <a:r>
              <a:rPr lang="en-US" dirty="0" smtClean="0"/>
              <a:t>. </a:t>
            </a:r>
          </a:p>
          <a:p>
            <a:pPr marL="465138" indent="-465138">
              <a:buNone/>
            </a:pPr>
            <a:r>
              <a:rPr lang="en-US" dirty="0" smtClean="0"/>
              <a:t>9. 	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ragka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pencegahan</a:t>
            </a:r>
            <a:r>
              <a:rPr lang="en-US" dirty="0" smtClean="0"/>
              <a:t> hrs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kemampuannya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66738" indent="-566738">
              <a:buNone/>
            </a:pPr>
            <a:r>
              <a:rPr lang="en-US" dirty="0" smtClean="0"/>
              <a:t>10. 	</a:t>
            </a:r>
            <a:r>
              <a:rPr lang="en-US" dirty="0" err="1" smtClean="0"/>
              <a:t>Kegiatan</a:t>
            </a:r>
            <a:r>
              <a:rPr lang="en-US" dirty="0" smtClean="0"/>
              <a:t>  </a:t>
            </a:r>
            <a:r>
              <a:rPr lang="en-US" dirty="0" err="1" smtClean="0"/>
              <a:t>penilaian</a:t>
            </a:r>
            <a:r>
              <a:rPr lang="en-US" dirty="0" smtClean="0"/>
              <a:t> AMDAL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hrs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diusulkan</a:t>
            </a:r>
            <a:r>
              <a:rPr lang="en-US" dirty="0" smtClean="0"/>
              <a:t>.</a:t>
            </a:r>
          </a:p>
          <a:p>
            <a:pPr marL="566738" indent="-566738">
              <a:buNone/>
            </a:pPr>
            <a:r>
              <a:rPr lang="en-US" dirty="0" smtClean="0"/>
              <a:t>11. 	</a:t>
            </a:r>
            <a:r>
              <a:rPr lang="en-US" dirty="0" err="1" smtClean="0"/>
              <a:t>Wanita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 </a:t>
            </a:r>
            <a:r>
              <a:rPr lang="en-US" dirty="0" err="1" smtClean="0"/>
              <a:t>Partisipasi</a:t>
            </a:r>
            <a:r>
              <a:rPr lang="en-US" dirty="0" smtClean="0"/>
              <a:t> 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berlanjut</a:t>
            </a:r>
            <a:r>
              <a:rPr lang="en-US" dirty="0" smtClean="0"/>
              <a:t>.</a:t>
            </a:r>
          </a:p>
          <a:p>
            <a:pPr marL="566738" indent="-566738">
              <a:buNone/>
            </a:pPr>
            <a:r>
              <a:rPr lang="en-US" dirty="0" smtClean="0"/>
              <a:t>12. 	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 </a:t>
            </a:r>
            <a:r>
              <a:rPr lang="en-US" dirty="0" err="1" smtClean="0"/>
              <a:t>memp</a:t>
            </a:r>
            <a:r>
              <a:rPr lang="en-US" dirty="0" smtClean="0"/>
              <a:t>.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tradisionnal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Program </a:t>
            </a:r>
            <a:r>
              <a:rPr lang="en-US" sz="3200" dirty="0" err="1" smtClean="0">
                <a:solidFill>
                  <a:schemeClr val="tx1"/>
                </a:solidFill>
              </a:rPr>
              <a:t>dan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Strategi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Pengelolaan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Ekologi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di</a:t>
            </a:r>
            <a:r>
              <a:rPr lang="en-US" sz="3200" dirty="0" smtClean="0">
                <a:solidFill>
                  <a:schemeClr val="tx1"/>
                </a:solidFill>
              </a:rPr>
              <a:t> Indonesia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Program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Strategi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Ekologi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Indonesia </a:t>
            </a:r>
            <a:r>
              <a:rPr lang="en-US" sz="2800" dirty="0" err="1" smtClean="0"/>
              <a:t>diselaraskan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program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strategi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sebagaimana</a:t>
            </a:r>
            <a:r>
              <a:rPr lang="en-US" sz="2800" dirty="0" smtClean="0"/>
              <a:t> </a:t>
            </a:r>
            <a:r>
              <a:rPr lang="en-US" sz="2800" dirty="0" err="1" smtClean="0"/>
              <a:t>tertuang</a:t>
            </a:r>
            <a:r>
              <a:rPr lang="en-US" sz="2800" dirty="0" smtClean="0"/>
              <a:t>  agenda 21 Indonesia (</a:t>
            </a:r>
            <a:r>
              <a:rPr lang="en-US" sz="2800" dirty="0" err="1" smtClean="0"/>
              <a:t>penjabaran</a:t>
            </a:r>
            <a:r>
              <a:rPr lang="en-US" sz="2800" dirty="0" smtClean="0"/>
              <a:t> KTT </a:t>
            </a:r>
            <a:r>
              <a:rPr lang="en-US" sz="2800" dirty="0" err="1" smtClean="0"/>
              <a:t>Bumi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Rio de </a:t>
            </a:r>
            <a:r>
              <a:rPr lang="en-US" sz="2800" dirty="0" err="1" smtClean="0"/>
              <a:t>Jeneiro</a:t>
            </a:r>
            <a:r>
              <a:rPr lang="en-US" sz="2800" dirty="0" smtClean="0"/>
              <a:t> 1992).</a:t>
            </a:r>
          </a:p>
          <a:p>
            <a:pPr marL="0" indent="0">
              <a:buNone/>
            </a:pPr>
            <a:r>
              <a:rPr lang="en-US" sz="2800" dirty="0" smtClean="0"/>
              <a:t>Program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strategi</a:t>
            </a:r>
            <a:r>
              <a:rPr lang="en-US" sz="2800" dirty="0" smtClean="0"/>
              <a:t> </a:t>
            </a:r>
            <a:r>
              <a:rPr lang="en-US" sz="2800" dirty="0" err="1" smtClean="0"/>
              <a:t>tsb</a:t>
            </a:r>
            <a:r>
              <a:rPr lang="en-US" sz="2800" dirty="0" smtClean="0"/>
              <a:t> </a:t>
            </a:r>
            <a:r>
              <a:rPr lang="en-US" sz="2800" dirty="0" err="1" smtClean="0"/>
              <a:t>mencakup</a:t>
            </a:r>
            <a:r>
              <a:rPr lang="en-US" sz="2800" dirty="0" smtClean="0"/>
              <a:t> 4  area, </a:t>
            </a:r>
            <a:r>
              <a:rPr lang="en-US" sz="2800" dirty="0" err="1" smtClean="0"/>
              <a:t>yaitu</a:t>
            </a:r>
            <a:r>
              <a:rPr lang="en-US" sz="2800" dirty="0" smtClean="0"/>
              <a:t>:</a:t>
            </a:r>
          </a:p>
          <a:p>
            <a:pPr marL="514350" indent="-514350">
              <a:buAutoNum type="arabicPeriod"/>
            </a:pPr>
            <a:r>
              <a:rPr lang="en-US" sz="2800" dirty="0" err="1" smtClean="0"/>
              <a:t>Pelayanan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limbah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sumberdaya</a:t>
            </a:r>
            <a:r>
              <a:rPr lang="en-US" sz="2800" dirty="0" smtClean="0"/>
              <a:t> </a:t>
            </a:r>
            <a:r>
              <a:rPr lang="en-US" sz="2800" dirty="0" err="1" smtClean="0"/>
              <a:t>tanah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dirty="0" err="1" smtClean="0"/>
              <a:t>Pegelolaan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sumberdaya</a:t>
            </a:r>
            <a:r>
              <a:rPr lang="en-US" sz="2800" dirty="0" smtClean="0"/>
              <a:t> </a:t>
            </a:r>
            <a:r>
              <a:rPr lang="en-US" sz="2800" dirty="0" err="1" smtClean="0"/>
              <a:t>alam</a:t>
            </a:r>
            <a:endParaRPr lang="en-US" sz="2800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A. </a:t>
            </a:r>
            <a:r>
              <a:rPr lang="en-US" sz="3600" dirty="0" err="1" smtClean="0"/>
              <a:t>Pelayanan</a:t>
            </a:r>
            <a:r>
              <a:rPr lang="en-US" sz="3600" dirty="0" smtClean="0"/>
              <a:t> </a:t>
            </a:r>
            <a:r>
              <a:rPr lang="en-US" sz="3600" dirty="0" err="1" smtClean="0"/>
              <a:t>Masyarakat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Hakekatnya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perwujudan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berkelanjutan</a:t>
            </a:r>
            <a:r>
              <a:rPr lang="en-US" dirty="0" smtClean="0"/>
              <a:t>:</a:t>
            </a:r>
          </a:p>
          <a:p>
            <a:pPr marL="514350" indent="-51435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Pengentasan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	program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masyrakat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agenda 21 Indonesia.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.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pelibatan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efekti</a:t>
            </a:r>
            <a:r>
              <a:rPr lang="en-US" dirty="0" smtClean="0"/>
              <a:t> f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 lnSpcReduction="10000"/>
          </a:bodyPr>
          <a:lstStyle/>
          <a:p>
            <a:pPr marL="465138" indent="-465138">
              <a:buNone/>
            </a:pPr>
            <a:r>
              <a:rPr lang="en-US" dirty="0" smtClean="0"/>
              <a:t>2. 	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. </a:t>
            </a:r>
            <a:r>
              <a:rPr lang="en-US" dirty="0" err="1" smtClean="0"/>
              <a:t>Menyangkut</a:t>
            </a:r>
            <a:r>
              <a:rPr lang="en-US" dirty="0" smtClean="0"/>
              <a:t> 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.</a:t>
            </a:r>
          </a:p>
          <a:p>
            <a:pPr marL="465138" indent="-465138">
              <a:buNone/>
            </a:pPr>
            <a:r>
              <a:rPr lang="en-US" dirty="0" smtClean="0"/>
              <a:t>	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pijak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proyeksi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Indonesia.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Indonesia </a:t>
            </a:r>
            <a:r>
              <a:rPr lang="en-US" dirty="0" err="1" smtClean="0"/>
              <a:t>mengindikasikan</a:t>
            </a:r>
            <a:r>
              <a:rPr lang="en-US" dirty="0" smtClean="0"/>
              <a:t> </a:t>
            </a:r>
            <a:r>
              <a:rPr lang="en-US" dirty="0" err="1" smtClean="0"/>
              <a:t>bhw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eksploitasi</a:t>
            </a:r>
            <a:r>
              <a:rPr lang="en-US" dirty="0" smtClean="0"/>
              <a:t> SDA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p, </a:t>
            </a:r>
            <a:r>
              <a:rPr lang="en-US" dirty="0" err="1" smtClean="0"/>
              <a:t>papan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lain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Ind</a:t>
            </a:r>
            <a:r>
              <a:rPr lang="en-US" dirty="0" smtClean="0"/>
              <a:t> </a:t>
            </a:r>
            <a:r>
              <a:rPr lang="en-US" dirty="0" err="1" smtClean="0"/>
              <a:t>royeksi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bertambah</a:t>
            </a:r>
            <a:r>
              <a:rPr lang="en-US" dirty="0" smtClean="0"/>
              <a:t>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sandang</a:t>
            </a:r>
            <a:r>
              <a:rPr lang="en-US" dirty="0" smtClean="0"/>
              <a:t>, </a:t>
            </a:r>
            <a:r>
              <a:rPr lang="en-US" dirty="0" err="1" smtClean="0"/>
              <a:t>pangan</a:t>
            </a:r>
            <a:r>
              <a:rPr lang="en-US" dirty="0" smtClean="0"/>
              <a:t>, </a:t>
            </a:r>
            <a:r>
              <a:rPr lang="en-US" dirty="0" err="1" smtClean="0"/>
              <a:t>papan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lain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.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hrs </a:t>
            </a:r>
            <a:r>
              <a:rPr lang="en-US" dirty="0" err="1" smtClean="0"/>
              <a:t>menyadari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 </a:t>
            </a:r>
          </a:p>
          <a:p>
            <a:pPr marL="465138" indent="-465138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/>
              <a:t>Manusia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makhluk</a:t>
            </a:r>
            <a:r>
              <a:rPr lang="en-US" sz="3200" dirty="0"/>
              <a:t> </a:t>
            </a:r>
            <a:r>
              <a:rPr lang="en-US" sz="3200" dirty="0" err="1"/>
              <a:t>hidup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umumnya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lingkungan</a:t>
            </a:r>
            <a:r>
              <a:rPr lang="en-US" sz="3200" dirty="0"/>
              <a:t> </a:t>
            </a:r>
            <a:r>
              <a:rPr lang="en-US" sz="3200" dirty="0" err="1"/>
              <a:t>mempunyai</a:t>
            </a:r>
            <a:r>
              <a:rPr lang="en-US" sz="3200" dirty="0"/>
              <a:t> </a:t>
            </a:r>
            <a:r>
              <a:rPr lang="en-US" sz="3200" dirty="0" err="1"/>
              <a:t>ikatan</a:t>
            </a:r>
            <a:r>
              <a:rPr lang="en-US" sz="3200" dirty="0"/>
              <a:t> </a:t>
            </a:r>
            <a:r>
              <a:rPr lang="en-US" sz="3200" dirty="0" err="1"/>
              <a:t>ekologis</a:t>
            </a:r>
            <a:r>
              <a:rPr lang="en-US" sz="3200" dirty="0"/>
              <a:t>, </a:t>
            </a:r>
            <a:r>
              <a:rPr lang="en-US" sz="3200" dirty="0" err="1"/>
              <a:t>yaitu</a:t>
            </a:r>
            <a:r>
              <a:rPr lang="en-US" sz="3200" dirty="0"/>
              <a:t> </a:t>
            </a:r>
            <a:r>
              <a:rPr lang="en-US" sz="3200" dirty="0" err="1" smtClean="0"/>
              <a:t>hubungan</a:t>
            </a:r>
            <a:r>
              <a:rPr lang="en-US" sz="3200" dirty="0" smtClean="0"/>
              <a:t> </a:t>
            </a:r>
            <a:r>
              <a:rPr lang="en-US" sz="3200" dirty="0" err="1" smtClean="0"/>
              <a:t>timbal</a:t>
            </a:r>
            <a:r>
              <a:rPr lang="en-US" sz="3200" dirty="0" smtClean="0"/>
              <a:t> </a:t>
            </a:r>
            <a:r>
              <a:rPr lang="en-US" sz="3200" dirty="0" err="1"/>
              <a:t>balik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interaksi</a:t>
            </a:r>
            <a:r>
              <a:rPr lang="en-US" sz="3200" dirty="0"/>
              <a:t> yang </a:t>
            </a:r>
            <a:r>
              <a:rPr lang="en-US" sz="3200" dirty="0" err="1"/>
              <a:t>harmonis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stabil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bentuk</a:t>
            </a:r>
            <a:r>
              <a:rPr lang="en-US" sz="3200" dirty="0"/>
              <a:t> </a:t>
            </a:r>
            <a:r>
              <a:rPr lang="en-US" sz="3200" dirty="0" err="1"/>
              <a:t>ikatan</a:t>
            </a:r>
            <a:r>
              <a:rPr lang="en-US" sz="3200" dirty="0"/>
              <a:t> </a:t>
            </a:r>
            <a:r>
              <a:rPr lang="en-US" sz="3200" dirty="0" err="1" smtClean="0"/>
              <a:t>sumber</a:t>
            </a:r>
            <a:r>
              <a:rPr lang="en-US" sz="3200" dirty="0" smtClean="0"/>
              <a:t>  </a:t>
            </a:r>
            <a:r>
              <a:rPr lang="en-US" sz="3200" dirty="0"/>
              <a:t>energy </a:t>
            </a:r>
            <a:r>
              <a:rPr lang="en-US" sz="3200" dirty="0" err="1"/>
              <a:t>kehidupan</a:t>
            </a:r>
            <a:r>
              <a:rPr lang="en-US" sz="3200" dirty="0"/>
              <a:t> yang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batas</a:t>
            </a:r>
            <a:r>
              <a:rPr lang="en-US" sz="3200" dirty="0"/>
              <a:t> – </a:t>
            </a:r>
            <a:r>
              <a:rPr lang="en-US" sz="3200" dirty="0" err="1"/>
              <a:t>batas</a:t>
            </a:r>
            <a:r>
              <a:rPr lang="en-US" sz="3200" dirty="0"/>
              <a:t> </a:t>
            </a:r>
            <a:r>
              <a:rPr lang="en-US" sz="3200" dirty="0" err="1"/>
              <a:t>tertentu</a:t>
            </a:r>
            <a:r>
              <a:rPr lang="en-US" sz="3200" dirty="0"/>
              <a:t>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dipisahkan</a:t>
            </a:r>
            <a:r>
              <a:rPr lang="en-US" sz="3200" dirty="0"/>
              <a:t> </a:t>
            </a:r>
            <a:r>
              <a:rPr lang="en-US" sz="3200" dirty="0" err="1"/>
              <a:t>satu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yang lain, </a:t>
            </a:r>
            <a:r>
              <a:rPr lang="en-US" sz="3200" dirty="0" err="1"/>
              <a:t>karena</a:t>
            </a:r>
            <a:r>
              <a:rPr lang="en-US" sz="3200" dirty="0"/>
              <a:t> </a:t>
            </a:r>
            <a:r>
              <a:rPr lang="en-US" sz="3200" dirty="0" err="1"/>
              <a:t>keduanya</a:t>
            </a:r>
            <a:r>
              <a:rPr lang="en-US" sz="3200" dirty="0"/>
              <a:t> </a:t>
            </a:r>
            <a:r>
              <a:rPr lang="en-US" sz="3200" dirty="0" err="1"/>
              <a:t>merupakan</a:t>
            </a:r>
            <a:r>
              <a:rPr lang="en-US" sz="3200" dirty="0"/>
              <a:t> </a:t>
            </a:r>
            <a:r>
              <a:rPr lang="en-US" sz="3200" dirty="0" err="1"/>
              <a:t>satu</a:t>
            </a:r>
            <a:r>
              <a:rPr lang="en-US" sz="3200" dirty="0"/>
              <a:t> </a:t>
            </a:r>
            <a:r>
              <a:rPr lang="en-US" sz="3200" dirty="0" err="1"/>
              <a:t>kesatuan</a:t>
            </a:r>
            <a:r>
              <a:rPr lang="en-US" sz="3200" dirty="0"/>
              <a:t> system yang </a:t>
            </a:r>
            <a:r>
              <a:rPr lang="en-US" sz="3200" dirty="0" err="1"/>
              <a:t>disebut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ekosistem</a:t>
            </a:r>
            <a:r>
              <a:rPr lang="en-US" sz="32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324600"/>
          </a:xfrm>
        </p:spPr>
        <p:txBody>
          <a:bodyPr>
            <a:normAutofit lnSpcReduction="10000"/>
          </a:bodyPr>
          <a:lstStyle/>
          <a:p>
            <a:pPr marL="508000" indent="-508000">
              <a:buNone/>
            </a:pPr>
            <a:r>
              <a:rPr lang="en-US" dirty="0" smtClean="0"/>
              <a:t>3. 	</a:t>
            </a:r>
            <a:r>
              <a:rPr lang="en-US" dirty="0" err="1" smtClean="0"/>
              <a:t>Dinamika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.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absolut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, </a:t>
            </a:r>
            <a:r>
              <a:rPr lang="en-US" dirty="0" err="1" smtClean="0"/>
              <a:t>persebaran</a:t>
            </a:r>
            <a:r>
              <a:rPr lang="en-US" dirty="0" smtClean="0"/>
              <a:t> yang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merata</a:t>
            </a:r>
            <a:r>
              <a:rPr lang="en-US" dirty="0" smtClean="0"/>
              <a:t> 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persebaran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.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penyebarannya</a:t>
            </a:r>
            <a:r>
              <a:rPr lang="en-US" dirty="0" smtClean="0"/>
              <a:t>. </a:t>
            </a:r>
          </a:p>
          <a:p>
            <a:pPr marL="514350" indent="-514350">
              <a:buNone/>
            </a:pPr>
            <a:r>
              <a:rPr lang="en-US" dirty="0" smtClean="0"/>
              <a:t>4   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dinamika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,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rentan</a:t>
            </a:r>
            <a:r>
              <a:rPr lang="en-US" dirty="0" smtClean="0"/>
              <a:t>,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penyait</a:t>
            </a:r>
            <a:r>
              <a:rPr lang="en-US" dirty="0" smtClean="0"/>
              <a:t> </a:t>
            </a:r>
            <a:r>
              <a:rPr lang="en-US" dirty="0" err="1" smtClean="0"/>
              <a:t>menular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pencemaran</a:t>
            </a:r>
            <a:r>
              <a:rPr lang="en-US" dirty="0" smtClean="0"/>
              <a:t> </a:t>
            </a:r>
            <a:r>
              <a:rPr lang="en-US" dirty="0" err="1" smtClean="0"/>
              <a:t>ligkungan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5.   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perumahan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pemukiman</a:t>
            </a:r>
            <a:r>
              <a:rPr lang="en-US" dirty="0" smtClean="0"/>
              <a:t>.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/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berimplikasi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	 </a:t>
            </a:r>
            <a:endParaRPr lang="en-US" dirty="0"/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6.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global,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neraca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terpadu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bhw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globalisasi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mempercepat</a:t>
            </a:r>
            <a:r>
              <a:rPr lang="en-US" dirty="0" smtClean="0"/>
              <a:t> </a:t>
            </a:r>
            <a:r>
              <a:rPr lang="en-US" dirty="0" err="1" smtClean="0"/>
              <a:t>perusakan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jga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tidk</a:t>
            </a:r>
            <a:r>
              <a:rPr lang="en-US" dirty="0" smtClean="0"/>
              <a:t> </a:t>
            </a:r>
            <a:r>
              <a:rPr lang="en-US" dirty="0" err="1" smtClean="0"/>
              <a:t>terbayangkan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Limbah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Agenda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memperbaki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degradasi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. Lima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limbah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	1.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atmosfir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2.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kimia</a:t>
            </a:r>
            <a:r>
              <a:rPr lang="en-US" dirty="0" smtClean="0"/>
              <a:t> </a:t>
            </a:r>
            <a:r>
              <a:rPr lang="en-US" dirty="0" err="1" smtClean="0"/>
              <a:t>beracun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3.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limbah</a:t>
            </a:r>
            <a:r>
              <a:rPr lang="en-US" dirty="0" smtClean="0"/>
              <a:t> </a:t>
            </a:r>
            <a:r>
              <a:rPr lang="en-US" dirty="0" err="1" smtClean="0"/>
              <a:t>berbahaya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beracun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4.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limbah</a:t>
            </a:r>
            <a:r>
              <a:rPr lang="en-US" dirty="0" smtClean="0"/>
              <a:t> radio </a:t>
            </a:r>
            <a:r>
              <a:rPr lang="en-US" dirty="0" err="1" smtClean="0"/>
              <a:t>aktif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5. </a:t>
            </a:r>
            <a:r>
              <a:rPr lang="en-US" dirty="0" err="1" smtClean="0"/>
              <a:t>pegelolaan</a:t>
            </a:r>
            <a:r>
              <a:rPr lang="en-US" dirty="0" smtClean="0"/>
              <a:t> </a:t>
            </a:r>
            <a:r>
              <a:rPr lang="en-US" dirty="0" err="1" smtClean="0"/>
              <a:t>limbah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beracun</a:t>
            </a:r>
            <a:endParaRPr lang="en-US" dirty="0"/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C.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Tanah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bhw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ditumpukan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karenanya</a:t>
            </a:r>
            <a:r>
              <a:rPr lang="en-US" dirty="0" smtClean="0"/>
              <a:t>,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omponenya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air, biota,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, hrs </a:t>
            </a:r>
            <a:r>
              <a:rPr lang="en-US" dirty="0" err="1" smtClean="0"/>
              <a:t>dikelola</a:t>
            </a:r>
            <a:r>
              <a:rPr lang="en-US" dirty="0" smtClean="0"/>
              <a:t> dg </a:t>
            </a:r>
            <a:r>
              <a:rPr lang="en-US" dirty="0" err="1" smtClean="0"/>
              <a:t>baik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Usahanya</a:t>
            </a:r>
            <a:r>
              <a:rPr lang="en-US" dirty="0" smtClean="0"/>
              <a:t>: (1) </a:t>
            </a:r>
            <a:r>
              <a:rPr lang="en-US" dirty="0" err="1" smtClean="0"/>
              <a:t>penata</a:t>
            </a:r>
            <a:r>
              <a:rPr lang="en-US" dirty="0" smtClean="0"/>
              <a:t> </a:t>
            </a:r>
            <a:r>
              <a:rPr lang="en-US" dirty="0" err="1" smtClean="0"/>
              <a:t>gunaan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, (2)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, (3)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pedesaan</a:t>
            </a:r>
            <a:r>
              <a:rPr lang="en-US" dirty="0" smtClean="0"/>
              <a:t>) (4)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suberdaya</a:t>
            </a:r>
            <a:r>
              <a:rPr lang="en-US" dirty="0" smtClean="0"/>
              <a:t> air.</a:t>
            </a:r>
            <a:endParaRPr lang="en-US" dirty="0"/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D.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Rumsan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agenda </a:t>
            </a:r>
            <a:r>
              <a:rPr lang="en-US" dirty="0" err="1" smtClean="0"/>
              <a:t>ini</a:t>
            </a:r>
            <a:r>
              <a:rPr lang="en-US" dirty="0" smtClean="0"/>
              <a:t>: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err="1" smtClean="0"/>
              <a:t>Konservasi</a:t>
            </a:r>
            <a:r>
              <a:rPr lang="en-US" dirty="0" smtClean="0"/>
              <a:t> </a:t>
            </a: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hayati</a:t>
            </a:r>
            <a:endParaRPr lang="en-US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biotek</a:t>
            </a:r>
            <a:endParaRPr lang="en-US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terpadu</a:t>
            </a:r>
            <a:r>
              <a:rPr lang="en-US" dirty="0" smtClean="0"/>
              <a:t> </a:t>
            </a:r>
            <a:r>
              <a:rPr lang="en-US" dirty="0" err="1" smtClean="0"/>
              <a:t>pesisir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lautan</a:t>
            </a:r>
            <a:r>
              <a:rPr lang="en-US" dirty="0" smtClean="0"/>
              <a:t>,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/>
            </a:r>
            <a:br>
              <a:rPr lang="en-US" sz="3600" b="1" dirty="0" smtClean="0">
                <a:solidFill>
                  <a:srgbClr val="FF0000"/>
                </a:solidFill>
              </a:rPr>
            </a:br>
            <a:r>
              <a:rPr lang="en-US" sz="3600" b="1" dirty="0" smtClean="0">
                <a:solidFill>
                  <a:srgbClr val="FF0000"/>
                </a:solidFill>
              </a:rPr>
              <a:t/>
            </a:r>
            <a:br>
              <a:rPr lang="en-US" sz="3600" b="1" dirty="0" smtClean="0">
                <a:solidFill>
                  <a:srgbClr val="FF0000"/>
                </a:solidFill>
              </a:rPr>
            </a:br>
            <a:r>
              <a:rPr lang="en-US" sz="3600" b="1" dirty="0" smtClean="0">
                <a:solidFill>
                  <a:srgbClr val="FF0000"/>
                </a:solidFill>
              </a:rPr>
              <a:t/>
            </a:r>
            <a:br>
              <a:rPr lang="en-US" sz="3600" b="1" dirty="0" smtClean="0">
                <a:solidFill>
                  <a:srgbClr val="FF0000"/>
                </a:solidFill>
              </a:rPr>
            </a:br>
            <a:r>
              <a:rPr lang="en-US" sz="3600" b="1" dirty="0" smtClean="0">
                <a:solidFill>
                  <a:srgbClr val="FF0000"/>
                </a:solidFill>
              </a:rPr>
              <a:t/>
            </a:r>
            <a:br>
              <a:rPr lang="en-US" sz="3600" b="1" dirty="0" smtClean="0">
                <a:solidFill>
                  <a:srgbClr val="FF0000"/>
                </a:solidFill>
              </a:rPr>
            </a:br>
            <a:r>
              <a:rPr lang="en-US" sz="3600" b="1" dirty="0" smtClean="0">
                <a:solidFill>
                  <a:srgbClr val="FF0000"/>
                </a:solidFill>
              </a:rPr>
              <a:t/>
            </a:r>
            <a:br>
              <a:rPr lang="en-US" sz="3600" b="1" dirty="0" smtClean="0">
                <a:solidFill>
                  <a:srgbClr val="FF0000"/>
                </a:solidFill>
              </a:rPr>
            </a:br>
            <a:r>
              <a:rPr lang="en-US" sz="3600" b="1" dirty="0" smtClean="0">
                <a:solidFill>
                  <a:srgbClr val="FF0000"/>
                </a:solidFill>
              </a:rPr>
              <a:t/>
            </a:r>
            <a:br>
              <a:rPr lang="en-US" sz="3600" b="1" dirty="0" smtClean="0">
                <a:solidFill>
                  <a:srgbClr val="FF0000"/>
                </a:solidFill>
              </a:rPr>
            </a:br>
            <a:r>
              <a:rPr lang="en-US" sz="3600" b="1" dirty="0" err="1" smtClean="0">
                <a:solidFill>
                  <a:schemeClr val="tx1"/>
                </a:solidFill>
              </a:rPr>
              <a:t>Bentuk</a:t>
            </a:r>
            <a:r>
              <a:rPr lang="en-US" sz="3600" b="1" dirty="0" smtClean="0">
                <a:solidFill>
                  <a:schemeClr val="tx1"/>
                </a:solidFill>
              </a:rPr>
              <a:t>- </a:t>
            </a:r>
            <a:r>
              <a:rPr lang="en-US" sz="3600" b="1" dirty="0" err="1" smtClean="0">
                <a:solidFill>
                  <a:schemeClr val="tx1"/>
                </a:solidFill>
              </a:rPr>
              <a:t>Bentuk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Ekosistem</a:t>
            </a:r>
            <a:r>
              <a:rPr lang="en-US" sz="3600" b="1" dirty="0" smtClean="0">
                <a:solidFill>
                  <a:srgbClr val="FF0000"/>
                </a:solidFill>
              </a:rPr>
              <a:t/>
            </a:r>
            <a:br>
              <a:rPr lang="en-US" sz="3600" b="1" dirty="0" smtClean="0">
                <a:solidFill>
                  <a:srgbClr val="FF0000"/>
                </a:solidFill>
              </a:rPr>
            </a:b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Berakaitan</a:t>
            </a:r>
            <a:r>
              <a:rPr lang="en-US" dirty="0" smtClean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ekologi</a:t>
            </a:r>
            <a:r>
              <a:rPr lang="en-US" dirty="0"/>
              <a:t>,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:</a:t>
            </a:r>
          </a:p>
          <a:p>
            <a:pPr marL="514350" lvl="0" indent="-514350" algn="just">
              <a:buNone/>
            </a:pPr>
            <a:r>
              <a:rPr lang="en-US" dirty="0" smtClean="0"/>
              <a:t>a. 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/>
              <a:t>Alamiah</a:t>
            </a:r>
            <a:r>
              <a:rPr lang="en-US" dirty="0"/>
              <a:t> (natural ecosystem),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–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belantara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lautan</a:t>
            </a:r>
            <a:r>
              <a:rPr lang="en-US" dirty="0"/>
              <a:t> – </a:t>
            </a:r>
            <a:r>
              <a:rPr lang="en-US" dirty="0" err="1"/>
              <a:t>lautan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–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kutub</a:t>
            </a:r>
            <a:r>
              <a:rPr lang="en-US" dirty="0"/>
              <a:t>,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campur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kesana</a:t>
            </a:r>
            <a:r>
              <a:rPr lang="en-US" dirty="0"/>
              <a:t>.</a:t>
            </a:r>
          </a:p>
          <a:p>
            <a:pPr marL="514350" lvl="0" indent="-514350" algn="just">
              <a:buNone/>
            </a:pPr>
            <a:r>
              <a:rPr lang="en-US" dirty="0" smtClean="0"/>
              <a:t>b. 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Binaan</a:t>
            </a:r>
            <a:r>
              <a:rPr lang="en-US" dirty="0" smtClean="0"/>
              <a:t>/</a:t>
            </a:r>
            <a:r>
              <a:rPr lang="en-US" dirty="0" err="1" smtClean="0"/>
              <a:t>Buatan</a:t>
            </a:r>
            <a:r>
              <a:rPr lang="en-US" dirty="0" smtClean="0"/>
              <a:t> </a:t>
            </a:r>
            <a:r>
              <a:rPr lang="en-US" dirty="0"/>
              <a:t>(artificial ecosystem),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ecosystemnya</a:t>
            </a:r>
            <a:r>
              <a:rPr lang="en-US" dirty="0"/>
              <a:t>, </a:t>
            </a:r>
            <a:r>
              <a:rPr lang="en-US" dirty="0" err="1"/>
              <a:t>sehubungan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yang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mengolah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– </a:t>
            </a:r>
            <a:r>
              <a:rPr lang="en-US" dirty="0" err="1"/>
              <a:t>materi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sekitarnya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 lnSpcReduction="10000"/>
          </a:bodyPr>
          <a:lstStyle/>
          <a:p>
            <a:pPr marL="344488" lvl="0" indent="-344488" algn="just">
              <a:buFont typeface="Wingdings" pitchFamily="2" charset="2"/>
              <a:buChar char="Ø"/>
            </a:pP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Binaan</a:t>
            </a:r>
            <a:r>
              <a:rPr lang="en-US" smtClean="0"/>
              <a:t>/Buatan</a:t>
            </a:r>
            <a:r>
              <a:rPr lang="en-US" dirty="0" smtClean="0"/>
              <a:t> </a:t>
            </a:r>
            <a:r>
              <a:rPr lang="en-US" dirty="0" smtClean="0"/>
              <a:t>(artificial ecosystem),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 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ecosystemnya</a:t>
            </a:r>
            <a:r>
              <a:rPr lang="en-US" dirty="0" smtClean="0"/>
              <a:t>, </a:t>
            </a:r>
            <a:r>
              <a:rPr lang="en-US" dirty="0" err="1" smtClean="0"/>
              <a:t>sehubungan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yang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mengolah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– </a:t>
            </a:r>
            <a:r>
              <a:rPr lang="en-US" dirty="0" err="1" smtClean="0"/>
              <a:t>materi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sekitarnya</a:t>
            </a:r>
            <a:r>
              <a:rPr lang="en-US" dirty="0" smtClean="0"/>
              <a:t>.</a:t>
            </a:r>
          </a:p>
          <a:p>
            <a:pPr marL="344488" lvl="0" indent="-344488" algn="just">
              <a:buNone/>
            </a:pPr>
            <a:endParaRPr lang="en-US" dirty="0" smtClean="0"/>
          </a:p>
          <a:p>
            <a:pPr marL="344488" lvl="0" indent="-344488" algn="ctr">
              <a:buNone/>
            </a:pPr>
            <a:r>
              <a:rPr lang="en-US" dirty="0" err="1" smtClean="0"/>
              <a:t>Perbedaan</a:t>
            </a:r>
            <a:endParaRPr lang="en-US" dirty="0" smtClean="0"/>
          </a:p>
          <a:p>
            <a:pPr marL="344488" lvl="0" indent="-344488" algn="ctr">
              <a:buNone/>
            </a:pPr>
            <a:endParaRPr lang="en-US" dirty="0" smtClean="0"/>
          </a:p>
          <a:p>
            <a:pPr marL="344488" lvl="0" indent="-344488" algn="just">
              <a:buNone/>
            </a:pP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alamiah</a:t>
            </a:r>
            <a:r>
              <a:rPr lang="en-US" dirty="0" smtClean="0"/>
              <a:t>:           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binaan</a:t>
            </a:r>
            <a:r>
              <a:rPr lang="en-US" dirty="0" smtClean="0"/>
              <a:t>/</a:t>
            </a:r>
            <a:r>
              <a:rPr lang="en-US" dirty="0" err="1" smtClean="0"/>
              <a:t>buatan</a:t>
            </a:r>
            <a:r>
              <a:rPr lang="en-US" dirty="0" smtClean="0"/>
              <a:t>:</a:t>
            </a:r>
          </a:p>
          <a:p>
            <a:pPr marL="344488" lvl="0" indent="-344488" algn="just">
              <a:buNone/>
            </a:pP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butuh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	                 </a:t>
            </a:r>
            <a:r>
              <a:rPr lang="en-US" dirty="0" err="1" smtClean="0"/>
              <a:t>Butuh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endParaRPr lang="en-US" dirty="0" smtClean="0"/>
          </a:p>
          <a:p>
            <a:pPr marL="344488" lvl="0" indent="-344488" algn="just">
              <a:buNone/>
            </a:pP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memulihkan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		     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pencemaran</a:t>
            </a:r>
            <a:r>
              <a:rPr lang="en-US" dirty="0" smtClean="0"/>
              <a:t>        </a:t>
            </a:r>
            <a:r>
              <a:rPr lang="en-US" dirty="0" err="1" smtClean="0"/>
              <a:t>Pencemaran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481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pPr marL="736600" indent="-395288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Pasal</a:t>
            </a:r>
            <a:r>
              <a:rPr lang="en-US" dirty="0" smtClean="0"/>
              <a:t> 1  UU No. 32 </a:t>
            </a:r>
            <a:r>
              <a:rPr lang="en-US" dirty="0" err="1" smtClean="0"/>
              <a:t>Tahun</a:t>
            </a:r>
            <a:r>
              <a:rPr lang="en-US" dirty="0" smtClean="0"/>
              <a:t> 2009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tatanan</a:t>
            </a:r>
            <a:r>
              <a:rPr lang="en-US" dirty="0" smtClean="0"/>
              <a:t> 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utuh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, </a:t>
            </a:r>
            <a:r>
              <a:rPr lang="en-US" dirty="0" err="1" smtClean="0"/>
              <a:t>stabilitas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produktifitas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 </a:t>
            </a:r>
            <a:r>
              <a:rPr lang="en-US" dirty="0" err="1" smtClean="0"/>
              <a:t>Dijelaskan</a:t>
            </a:r>
            <a:r>
              <a:rPr lang="en-US" dirty="0" smtClean="0"/>
              <a:t> pula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, </a:t>
            </a:r>
            <a:r>
              <a:rPr lang="en-US" dirty="0" err="1" smtClean="0"/>
              <a:t>daya</a:t>
            </a:r>
            <a:r>
              <a:rPr lang="en-US" dirty="0" smtClean="0"/>
              <a:t>, </a:t>
            </a:r>
            <a:r>
              <a:rPr lang="en-US" dirty="0" err="1" smtClean="0"/>
              <a:t>keadaan</a:t>
            </a:r>
            <a:r>
              <a:rPr lang="en-US" dirty="0" smtClean="0"/>
              <a:t> 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makluk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prilakunya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kelangsungan</a:t>
            </a:r>
            <a:r>
              <a:rPr lang="en-US" dirty="0" smtClean="0"/>
              <a:t> </a:t>
            </a:r>
            <a:r>
              <a:rPr lang="en-US" dirty="0" err="1" smtClean="0"/>
              <a:t>perikehidupan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makluk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EKOLOGI DAN SUMBERDAYA AGRARIA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	</a:t>
            </a:r>
            <a:r>
              <a:rPr lang="en-US" sz="3200" dirty="0" err="1" smtClean="0"/>
              <a:t>Ekologi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amat</a:t>
            </a:r>
            <a:r>
              <a:rPr lang="en-US" sz="3200" dirty="0" smtClean="0"/>
              <a:t> </a:t>
            </a:r>
            <a:r>
              <a:rPr lang="en-US" sz="3200" dirty="0" err="1" smtClean="0"/>
              <a:t>penting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bahan</a:t>
            </a:r>
            <a:r>
              <a:rPr lang="en-US" sz="3200" dirty="0" smtClean="0"/>
              <a:t> </a:t>
            </a:r>
            <a:r>
              <a:rPr lang="en-US" sz="3200" dirty="0" err="1" smtClean="0"/>
              <a:t>kajian</a:t>
            </a:r>
            <a:r>
              <a:rPr lang="en-US" sz="3200" dirty="0" smtClean="0"/>
              <a:t> </a:t>
            </a:r>
            <a:r>
              <a:rPr lang="en-US" sz="3200" dirty="0" err="1" smtClean="0"/>
              <a:t>setelah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r>
              <a:rPr lang="en-US" sz="3200" dirty="0" smtClean="0"/>
              <a:t> </a:t>
            </a:r>
            <a:r>
              <a:rPr lang="en-US" sz="3200" dirty="0" err="1" smtClean="0"/>
              <a:t>mempunyai</a:t>
            </a:r>
            <a:r>
              <a:rPr lang="en-US" sz="3200" dirty="0" smtClean="0"/>
              <a:t> </a:t>
            </a:r>
            <a:r>
              <a:rPr lang="en-US" sz="3200" dirty="0" err="1" smtClean="0"/>
              <a:t>kesadaran</a:t>
            </a:r>
            <a:r>
              <a:rPr lang="en-US" sz="3200" dirty="0" smtClean="0"/>
              <a:t> </a:t>
            </a:r>
            <a:r>
              <a:rPr lang="en-US" sz="3200" dirty="0" err="1" smtClean="0"/>
              <a:t>terhadap</a:t>
            </a:r>
            <a:r>
              <a:rPr lang="en-US" sz="3200" dirty="0" smtClean="0"/>
              <a:t> </a:t>
            </a:r>
            <a:r>
              <a:rPr lang="en-US" sz="3200" dirty="0" err="1" smtClean="0"/>
              <a:t>lingkungan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merasa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bagian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merupakan</a:t>
            </a:r>
            <a:r>
              <a:rPr lang="en-US" sz="3200" dirty="0" smtClean="0"/>
              <a:t> </a:t>
            </a:r>
            <a:r>
              <a:rPr lang="en-US" sz="3200" dirty="0" err="1" smtClean="0"/>
              <a:t>salah</a:t>
            </a:r>
            <a:r>
              <a:rPr lang="en-US" sz="3200" dirty="0" smtClean="0"/>
              <a:t> </a:t>
            </a:r>
            <a:r>
              <a:rPr lang="en-US" sz="3200" dirty="0" err="1" smtClean="0"/>
              <a:t>satu</a:t>
            </a:r>
            <a:r>
              <a:rPr lang="en-US" sz="3200" dirty="0" smtClean="0"/>
              <a:t> </a:t>
            </a:r>
            <a:r>
              <a:rPr lang="en-US" sz="3200" dirty="0" err="1" smtClean="0"/>
              <a:t>komponen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lingkungannya</a:t>
            </a:r>
            <a:r>
              <a:rPr lang="en-US" sz="3200" dirty="0" smtClean="0"/>
              <a:t>. </a:t>
            </a:r>
            <a:r>
              <a:rPr lang="en-US" sz="3200" dirty="0" err="1" smtClean="0"/>
              <a:t>lingkup</a:t>
            </a:r>
            <a:r>
              <a:rPr lang="en-US" sz="3200" dirty="0" smtClean="0"/>
              <a:t> </a:t>
            </a:r>
            <a:r>
              <a:rPr lang="en-US" sz="3200" dirty="0" err="1" smtClean="0"/>
              <a:t>ekologi</a:t>
            </a:r>
            <a:r>
              <a:rPr lang="en-US" sz="3200" dirty="0" smtClean="0"/>
              <a:t> </a:t>
            </a:r>
            <a:r>
              <a:rPr lang="en-US" sz="3200" dirty="0" err="1" smtClean="0"/>
              <a:t>meliputi</a:t>
            </a:r>
            <a:r>
              <a:rPr lang="en-US" sz="3200" dirty="0" smtClean="0"/>
              <a:t> </a:t>
            </a:r>
            <a:r>
              <a:rPr lang="en-US" sz="3200" dirty="0" err="1" smtClean="0"/>
              <a:t>populasi</a:t>
            </a:r>
            <a:r>
              <a:rPr lang="en-US" sz="3200" dirty="0" smtClean="0"/>
              <a:t>, </a:t>
            </a:r>
            <a:r>
              <a:rPr lang="en-US" sz="3200" dirty="0" err="1" smtClean="0"/>
              <a:t>komunitas</a:t>
            </a:r>
            <a:r>
              <a:rPr lang="en-US" sz="3200" dirty="0" smtClean="0"/>
              <a:t>, </a:t>
            </a:r>
            <a:r>
              <a:rPr lang="en-US" sz="3200" dirty="0" err="1" smtClean="0"/>
              <a:t>ekosistem</a:t>
            </a:r>
            <a:r>
              <a:rPr lang="en-US" sz="3200" dirty="0" smtClean="0"/>
              <a:t>, </a:t>
            </a:r>
            <a:r>
              <a:rPr lang="en-US" sz="3200" dirty="0" err="1" smtClean="0"/>
              <a:t>hingga</a:t>
            </a:r>
            <a:r>
              <a:rPr lang="en-US" sz="3200" dirty="0" smtClean="0"/>
              <a:t> </a:t>
            </a:r>
            <a:r>
              <a:rPr lang="en-US" sz="3200" dirty="0" err="1" smtClean="0"/>
              <a:t>biosfer</a:t>
            </a:r>
            <a:r>
              <a:rPr lang="en-US" sz="3200" dirty="0" smtClean="0"/>
              <a:t>.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biologi</a:t>
            </a:r>
            <a:r>
              <a:rPr lang="en-US" dirty="0" smtClean="0"/>
              <a:t>, </a:t>
            </a:r>
            <a:r>
              <a:rPr lang="en-US" b="1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sekumpulan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ciri-ciri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(</a:t>
            </a:r>
            <a:r>
              <a:rPr lang="en-US" dirty="0" err="1" smtClean="0"/>
              <a:t>spesies</a:t>
            </a:r>
            <a:r>
              <a:rPr lang="en-US" dirty="0" smtClean="0"/>
              <a:t>) yang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bereproduksi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sesamanya</a:t>
            </a:r>
            <a:r>
              <a:rPr lang="en-US" dirty="0" smtClean="0"/>
              <a:t>.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genetika</a:t>
            </a:r>
            <a:r>
              <a:rPr lang="en-US" dirty="0" smtClean="0"/>
              <a:t> </a:t>
            </a:r>
            <a:r>
              <a:rPr lang="en-US" dirty="0" err="1" smtClean="0"/>
              <a:t>Ekologiwan</a:t>
            </a:r>
            <a:r>
              <a:rPr lang="en-US" dirty="0" smtClean="0"/>
              <a:t> </a:t>
            </a:r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.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spesies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evolusi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. </a:t>
            </a:r>
            <a:r>
              <a:rPr lang="en-US" dirty="0" err="1" smtClean="0"/>
              <a:t>Ahli-ahli</a:t>
            </a:r>
            <a:r>
              <a:rPr lang="en-US" dirty="0" smtClean="0"/>
              <a:t> </a:t>
            </a:r>
            <a:r>
              <a:rPr lang="en-US" dirty="0" err="1" smtClean="0"/>
              <a:t>genetika</a:t>
            </a:r>
            <a:r>
              <a:rPr lang="en-US" dirty="0" smtClean="0"/>
              <a:t>,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lain, </a:t>
            </a:r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wadah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alel-alel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individu-individu</a:t>
            </a:r>
            <a:r>
              <a:rPr lang="en-US" dirty="0" smtClean="0"/>
              <a:t> </a:t>
            </a:r>
            <a:r>
              <a:rPr lang="en-US" dirty="0" err="1" smtClean="0"/>
              <a:t>anggotanya</a:t>
            </a:r>
            <a:r>
              <a:rPr lang="en-US" dirty="0" smtClean="0"/>
              <a:t>. </a:t>
            </a:r>
            <a:r>
              <a:rPr lang="en-US" dirty="0" err="1" smtClean="0"/>
              <a:t>Dinamika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r>
              <a:rPr lang="en-US" dirty="0" smtClean="0"/>
              <a:t> </a:t>
            </a:r>
            <a:r>
              <a:rPr lang="en-US" dirty="0" err="1" smtClean="0"/>
              <a:t>alel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kajiangenetika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Asas</a:t>
            </a:r>
            <a:r>
              <a:rPr lang="en-US" dirty="0" smtClean="0"/>
              <a:t> –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2 UU No. 32 </a:t>
            </a:r>
            <a:r>
              <a:rPr lang="en-US" dirty="0" err="1" smtClean="0"/>
              <a:t>Tahun</a:t>
            </a:r>
            <a:r>
              <a:rPr lang="en-US" dirty="0" smtClean="0"/>
              <a:t> 2009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)</a:t>
            </a:r>
          </a:p>
          <a:p>
            <a:pPr lvl="0">
              <a:buNone/>
            </a:pPr>
            <a:r>
              <a:rPr lang="en-US" b="1" dirty="0" smtClean="0"/>
              <a:t>1. </a:t>
            </a:r>
            <a:r>
              <a:rPr lang="en-US" b="1" dirty="0" err="1" smtClean="0"/>
              <a:t>Asas</a:t>
            </a:r>
            <a:r>
              <a:rPr lang="en-US" b="1" dirty="0" smtClean="0"/>
              <a:t> </a:t>
            </a:r>
            <a:r>
              <a:rPr lang="en-US" b="1" dirty="0" err="1" smtClean="0"/>
              <a:t>Tanggung</a:t>
            </a:r>
            <a:r>
              <a:rPr lang="en-US" b="1" dirty="0" smtClean="0"/>
              <a:t> </a:t>
            </a:r>
            <a:r>
              <a:rPr lang="en-US" b="1" dirty="0" err="1" smtClean="0"/>
              <a:t>Jawab</a:t>
            </a:r>
            <a:r>
              <a:rPr lang="en-US" b="1" dirty="0" smtClean="0"/>
              <a:t> Negara</a:t>
            </a:r>
            <a:endParaRPr lang="en-US" dirty="0" smtClean="0"/>
          </a:p>
          <a:p>
            <a:pPr marL="623888" indent="-623888" algn="just">
              <a:buNone/>
            </a:pPr>
            <a:r>
              <a:rPr lang="en-US" dirty="0" smtClean="0"/>
              <a:t>a. Negara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pemanfaatan</a:t>
            </a:r>
            <a:r>
              <a:rPr lang="en-US" dirty="0" smtClean="0"/>
              <a:t>  SDA </a:t>
            </a:r>
            <a:r>
              <a:rPr lang="en-US" dirty="0" err="1" smtClean="0"/>
              <a:t>akan</a:t>
            </a:r>
            <a:r>
              <a:rPr lang="en-US" dirty="0" smtClean="0"/>
              <a:t>   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sebesar-besarnya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kini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</a:p>
          <a:p>
            <a:pPr marL="566738" indent="-566738" algn="just">
              <a:buNone/>
            </a:pPr>
            <a:r>
              <a:rPr lang="en-US" dirty="0" smtClean="0"/>
              <a:t>b.    Negara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</a:p>
          <a:p>
            <a:pPr marL="566738" indent="-566738" algn="just">
              <a:buNone/>
            </a:pPr>
            <a:r>
              <a:rPr lang="en-US" dirty="0" smtClean="0"/>
              <a:t>c.  Negara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dilakukannya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SDA </a:t>
            </a:r>
            <a:r>
              <a:rPr lang="en-US" dirty="0" err="1" smtClean="0"/>
              <a:t>yg</a:t>
            </a:r>
            <a:r>
              <a:rPr lang="en-US" dirty="0" smtClean="0"/>
              <a:t>  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pencemaran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/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/>
          <a:lstStyle/>
          <a:p>
            <a:pPr>
              <a:buNone/>
            </a:pPr>
            <a:r>
              <a:rPr lang="en-US" sz="2800" b="1" dirty="0" smtClean="0"/>
              <a:t> 2.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kelestarian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keberlanjutan</a:t>
            </a:r>
            <a:r>
              <a:rPr lang="en-US" sz="2800" b="1" dirty="0" smtClean="0"/>
              <a:t> </a:t>
            </a:r>
            <a:endParaRPr lang="en-US" sz="2800" dirty="0" smtClean="0"/>
          </a:p>
          <a:p>
            <a:pPr lvl="0" algn="just">
              <a:buNone/>
            </a:pPr>
            <a:r>
              <a:rPr lang="en-US" sz="2800" dirty="0" smtClean="0"/>
              <a:t>   </a:t>
            </a:r>
            <a:r>
              <a:rPr lang="en-US" sz="2800" dirty="0" err="1" smtClean="0"/>
              <a:t>Maksud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asas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</a:t>
            </a:r>
            <a:r>
              <a:rPr lang="en-US" sz="2800" dirty="0" err="1" smtClean="0"/>
              <a:t>memikul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kewajiban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tanggung</a:t>
            </a:r>
            <a:r>
              <a:rPr lang="en-US" sz="2800" dirty="0" smtClean="0"/>
              <a:t> </a:t>
            </a:r>
            <a:r>
              <a:rPr lang="en-US" sz="2800" dirty="0" err="1" smtClean="0"/>
              <a:t>jawab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generasi</a:t>
            </a:r>
            <a:r>
              <a:rPr lang="en-US" sz="2800" dirty="0" smtClean="0"/>
              <a:t> </a:t>
            </a:r>
            <a:r>
              <a:rPr lang="en-US" sz="2800" dirty="0" err="1" smtClean="0"/>
              <a:t>mendatang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sesamanya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generasi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upaya</a:t>
            </a:r>
            <a:r>
              <a:rPr lang="en-US" sz="2800" dirty="0" smtClean="0"/>
              <a:t> </a:t>
            </a:r>
            <a:r>
              <a:rPr lang="en-US" sz="2800" dirty="0" err="1" smtClean="0"/>
              <a:t>pelestarian</a:t>
            </a:r>
            <a:r>
              <a:rPr lang="en-US" sz="2800" dirty="0" smtClean="0"/>
              <a:t> </a:t>
            </a:r>
            <a:r>
              <a:rPr lang="en-US" sz="2800" dirty="0" err="1" smtClean="0"/>
              <a:t>daya</a:t>
            </a:r>
            <a:r>
              <a:rPr lang="en-US" sz="2800" dirty="0" smtClean="0"/>
              <a:t> </a:t>
            </a:r>
            <a:r>
              <a:rPr lang="en-US" sz="2800" dirty="0" err="1" smtClean="0"/>
              <a:t>dukung</a:t>
            </a:r>
            <a:r>
              <a:rPr lang="en-US" sz="2800" dirty="0" smtClean="0"/>
              <a:t> </a:t>
            </a:r>
            <a:r>
              <a:rPr lang="en-US" sz="2800" dirty="0" err="1" smtClean="0"/>
              <a:t>ekosistem</a:t>
            </a:r>
            <a:r>
              <a:rPr lang="en-US" sz="2800" dirty="0" smtClean="0"/>
              <a:t> 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memperbaiki</a:t>
            </a:r>
            <a:r>
              <a:rPr lang="en-US" sz="2800" dirty="0" smtClean="0"/>
              <a:t> </a:t>
            </a:r>
            <a:r>
              <a:rPr lang="en-US" sz="2800" dirty="0" err="1" smtClean="0"/>
              <a:t>kualitas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.</a:t>
            </a:r>
            <a:r>
              <a:rPr lang="en-US" sz="2800" b="1" dirty="0" smtClean="0"/>
              <a:t> </a:t>
            </a:r>
          </a:p>
          <a:p>
            <a:pPr lvl="0">
              <a:buNone/>
            </a:pPr>
            <a:r>
              <a:rPr lang="en-US" sz="2800" b="1" dirty="0" smtClean="0"/>
              <a:t>3.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keserasian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keseimbangan</a:t>
            </a:r>
            <a:r>
              <a:rPr lang="en-US" sz="2800" b="1" dirty="0" smtClean="0"/>
              <a:t> </a:t>
            </a:r>
            <a:endParaRPr lang="en-US" sz="2800" dirty="0" smtClean="0"/>
          </a:p>
          <a:p>
            <a:pPr algn="just">
              <a:buNone/>
            </a:pPr>
            <a:r>
              <a:rPr lang="en-US" sz="2800" dirty="0" smtClean="0"/>
              <a:t>  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pemanfaatan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memperhatikan</a:t>
            </a:r>
            <a:r>
              <a:rPr lang="en-US" sz="2800" dirty="0" smtClean="0"/>
              <a:t> </a:t>
            </a:r>
            <a:r>
              <a:rPr lang="en-US" sz="2800" dirty="0" err="1" smtClean="0"/>
              <a:t>barbagai</a:t>
            </a:r>
            <a:r>
              <a:rPr lang="en-US" sz="2800" dirty="0" smtClean="0"/>
              <a:t> </a:t>
            </a:r>
            <a:r>
              <a:rPr lang="en-US" sz="2800" dirty="0" err="1" smtClean="0"/>
              <a:t>aspek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,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budaya</a:t>
            </a:r>
            <a:r>
              <a:rPr lang="en-US" sz="2800" dirty="0" smtClean="0"/>
              <a:t>,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pelestarian</a:t>
            </a:r>
            <a:r>
              <a:rPr lang="en-US" sz="2800" dirty="0" smtClean="0"/>
              <a:t> </a:t>
            </a:r>
            <a:r>
              <a:rPr lang="en-US" sz="2800" dirty="0" err="1" smtClean="0"/>
              <a:t>ekosistem</a:t>
            </a:r>
            <a:r>
              <a:rPr lang="en-US" sz="2800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tx1"/>
                </a:solidFill>
              </a:rPr>
              <a:t>EKOLOGI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err="1"/>
              <a:t>Ekologi</a:t>
            </a:r>
            <a:r>
              <a:rPr lang="en-US" sz="2800" dirty="0"/>
              <a:t>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pengetahuan</a:t>
            </a:r>
            <a:r>
              <a:rPr lang="en-US" sz="2800" dirty="0"/>
              <a:t> yang </a:t>
            </a:r>
            <a:r>
              <a:rPr lang="en-US" sz="2800" dirty="0" err="1"/>
              <a:t>mengkaji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hubungan</a:t>
            </a:r>
            <a:r>
              <a:rPr lang="en-US" sz="2800" dirty="0"/>
              <a:t> </a:t>
            </a:r>
            <a:r>
              <a:rPr lang="en-US" sz="2800" dirty="0" err="1"/>
              <a:t>timbal</a:t>
            </a:r>
            <a:r>
              <a:rPr lang="en-US" sz="2800" dirty="0"/>
              <a:t> </a:t>
            </a:r>
            <a:r>
              <a:rPr lang="en-US" sz="2800" dirty="0" err="1"/>
              <a:t>balik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organisme</a:t>
            </a:r>
            <a:r>
              <a:rPr lang="en-US" sz="2800" dirty="0"/>
              <a:t> </a:t>
            </a:r>
            <a:r>
              <a:rPr lang="en-US" sz="2800" dirty="0" err="1"/>
              <a:t>hidup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lingkungannya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dikatakan</a:t>
            </a:r>
            <a:r>
              <a:rPr lang="en-US" sz="2800" dirty="0"/>
              <a:t> </a:t>
            </a:r>
            <a:r>
              <a:rPr lang="en-US" sz="2800" dirty="0" err="1"/>
              <a:t>juga</a:t>
            </a:r>
            <a:r>
              <a:rPr lang="en-US" sz="2800" dirty="0"/>
              <a:t> </a:t>
            </a:r>
            <a:r>
              <a:rPr lang="en-US" sz="2800" dirty="0" err="1"/>
              <a:t>ekologi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ilmu</a:t>
            </a:r>
            <a:r>
              <a:rPr lang="en-US" sz="2800" dirty="0"/>
              <a:t> </a:t>
            </a:r>
            <a:r>
              <a:rPr lang="en-US" sz="2800" dirty="0" err="1"/>
              <a:t>mengenai</a:t>
            </a:r>
            <a:r>
              <a:rPr lang="en-US" sz="2800" dirty="0"/>
              <a:t> </a:t>
            </a:r>
            <a:r>
              <a:rPr lang="en-US" sz="2800" dirty="0" err="1"/>
              <a:t>jaringan</a:t>
            </a:r>
            <a:r>
              <a:rPr lang="en-US" sz="2800" dirty="0"/>
              <a:t> </a:t>
            </a:r>
            <a:r>
              <a:rPr lang="en-US" sz="2800" dirty="0" err="1"/>
              <a:t>hubungan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zat-zat</a:t>
            </a:r>
            <a:r>
              <a:rPr lang="en-US" sz="2800" dirty="0"/>
              <a:t> </a:t>
            </a:r>
            <a:r>
              <a:rPr lang="en-US" sz="2800" dirty="0" err="1"/>
              <a:t>organisme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unsur</a:t>
            </a:r>
            <a:r>
              <a:rPr lang="en-US" sz="2800" dirty="0"/>
              <a:t> - </a:t>
            </a:r>
            <a:r>
              <a:rPr lang="en-US" sz="2800" dirty="0" err="1"/>
              <a:t>unsur</a:t>
            </a:r>
            <a:r>
              <a:rPr lang="en-US" sz="2800" dirty="0"/>
              <a:t> yang </a:t>
            </a:r>
            <a:r>
              <a:rPr lang="en-US" sz="2800" dirty="0" err="1"/>
              <a:t>hidup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mati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lingkungan</a:t>
            </a:r>
            <a:r>
              <a:rPr lang="en-US" sz="2800" dirty="0"/>
              <a:t>.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rumah</a:t>
            </a:r>
            <a:r>
              <a:rPr lang="en-US" sz="2800" dirty="0" smtClean="0"/>
              <a:t> </a:t>
            </a:r>
            <a:r>
              <a:rPr lang="en-US" sz="2800" dirty="0" err="1" smtClean="0"/>
              <a:t>tangga</a:t>
            </a:r>
            <a:r>
              <a:rPr lang="en-US" sz="2800" dirty="0" smtClean="0"/>
              <a:t> </a:t>
            </a:r>
            <a:r>
              <a:rPr lang="en-US" sz="2800" dirty="0" err="1" smtClean="0"/>
              <a:t>dibentuk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organisme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dimana</a:t>
            </a:r>
            <a:r>
              <a:rPr lang="en-US" sz="2800" dirty="0" smtClean="0"/>
              <a:t> </a:t>
            </a:r>
            <a:r>
              <a:rPr lang="en-US" sz="2800" dirty="0" err="1" smtClean="0"/>
              <a:t>organisme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berada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lainnya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kondisi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situasi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bermacam-macam</a:t>
            </a:r>
            <a:r>
              <a:rPr lang="en-US" sz="2800" dirty="0" smtClean="0"/>
              <a:t>. </a:t>
            </a:r>
            <a:r>
              <a:rPr lang="en-US" sz="2800" dirty="0" err="1" smtClean="0"/>
              <a:t>Organisme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bagian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,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iapun</a:t>
            </a:r>
            <a:r>
              <a:rPr lang="en-US" sz="2800" dirty="0" smtClean="0"/>
              <a:t> </a:t>
            </a:r>
            <a:r>
              <a:rPr lang="en-US" sz="2800" dirty="0" err="1" smtClean="0"/>
              <a:t>dipengaruhi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b="1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3496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pPr lvl="0">
              <a:buNone/>
            </a:pPr>
            <a:r>
              <a:rPr lang="en-US" sz="2800" b="1" dirty="0" smtClean="0"/>
              <a:t>4.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keterpaduan</a:t>
            </a:r>
            <a:endParaRPr lang="en-US" sz="2800" dirty="0" smtClean="0"/>
          </a:p>
          <a:p>
            <a:pPr algn="just">
              <a:buNone/>
            </a:pPr>
            <a:r>
              <a:rPr lang="en-US" sz="2800" dirty="0" smtClean="0"/>
              <a:t>  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memadukan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unsur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menyinergikan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komponen</a:t>
            </a:r>
            <a:r>
              <a:rPr lang="en-US" sz="2800" dirty="0" smtClean="0"/>
              <a:t> </a:t>
            </a:r>
            <a:r>
              <a:rPr lang="en-US" sz="2800" dirty="0" err="1" smtClean="0"/>
              <a:t>terkait</a:t>
            </a:r>
            <a:r>
              <a:rPr lang="en-US" sz="2800" dirty="0" smtClean="0"/>
              <a:t> </a:t>
            </a:r>
          </a:p>
          <a:p>
            <a:pPr lvl="0">
              <a:buNone/>
            </a:pPr>
            <a:r>
              <a:rPr lang="en-US" sz="2800" b="1" dirty="0" smtClean="0"/>
              <a:t>5.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manfaat</a:t>
            </a:r>
            <a:r>
              <a:rPr lang="en-US" sz="2800" dirty="0" smtClean="0"/>
              <a:t> </a:t>
            </a:r>
          </a:p>
          <a:p>
            <a:pPr algn="just">
              <a:buNone/>
            </a:pPr>
            <a:r>
              <a:rPr lang="en-US" sz="2800" dirty="0" smtClean="0"/>
              <a:t>  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segala</a:t>
            </a:r>
            <a:r>
              <a:rPr lang="en-US" sz="2800" dirty="0" smtClean="0"/>
              <a:t> </a:t>
            </a:r>
            <a:r>
              <a:rPr lang="en-US" sz="2800" dirty="0" err="1" smtClean="0"/>
              <a:t>usaha</a:t>
            </a:r>
            <a:r>
              <a:rPr lang="en-US" sz="2800" dirty="0" smtClean="0"/>
              <a:t>  </a:t>
            </a:r>
            <a:r>
              <a:rPr lang="en-US" sz="2800" dirty="0" err="1" smtClean="0"/>
              <a:t>dan</a:t>
            </a:r>
            <a:r>
              <a:rPr lang="en-US" sz="2800" dirty="0" smtClean="0"/>
              <a:t> /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dilaksanakan</a:t>
            </a:r>
            <a:r>
              <a:rPr lang="en-US" sz="2800" dirty="0" smtClean="0"/>
              <a:t> </a:t>
            </a:r>
            <a:r>
              <a:rPr lang="en-US" sz="2800" dirty="0" err="1" smtClean="0"/>
              <a:t>disesuaikan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potensi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daya</a:t>
            </a:r>
            <a:r>
              <a:rPr lang="en-US" sz="2800" dirty="0" smtClean="0"/>
              <a:t> </a:t>
            </a:r>
            <a:r>
              <a:rPr lang="en-US" sz="2800" dirty="0" err="1" smtClean="0"/>
              <a:t>alam</a:t>
            </a:r>
            <a:r>
              <a:rPr lang="en-US" sz="2800" dirty="0" smtClean="0"/>
              <a:t> 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peningkatan</a:t>
            </a:r>
            <a:r>
              <a:rPr lang="en-US" sz="2800" dirty="0" smtClean="0"/>
              <a:t>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harkat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selaras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lingkungannya</a:t>
            </a:r>
            <a:r>
              <a:rPr lang="en-US" sz="2800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/>
          <a:lstStyle/>
          <a:p>
            <a:pPr lvl="0">
              <a:buNone/>
            </a:pPr>
            <a:r>
              <a:rPr lang="en-US" sz="2800" b="1" dirty="0" smtClean="0"/>
              <a:t>6.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kehati-hatian</a:t>
            </a:r>
            <a:r>
              <a:rPr lang="en-US" sz="2800" b="1" dirty="0" smtClean="0"/>
              <a:t> </a:t>
            </a:r>
          </a:p>
          <a:p>
            <a:pPr algn="just">
              <a:buNone/>
            </a:pPr>
            <a:r>
              <a:rPr lang="en-US" sz="2800" dirty="0" smtClean="0"/>
              <a:t>   </a:t>
            </a:r>
            <a:r>
              <a:rPr lang="en-US" sz="2800" dirty="0" err="1" smtClean="0"/>
              <a:t>Ketidak</a:t>
            </a:r>
            <a:r>
              <a:rPr lang="en-US" sz="2800" dirty="0" smtClean="0"/>
              <a:t> </a:t>
            </a:r>
            <a:r>
              <a:rPr lang="en-US" sz="2800" dirty="0" err="1" smtClean="0"/>
              <a:t>pastian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mengenai</a:t>
            </a:r>
            <a:r>
              <a:rPr lang="en-US" sz="2800" dirty="0" smtClean="0"/>
              <a:t> </a:t>
            </a:r>
            <a:r>
              <a:rPr lang="en-US" sz="2800" dirty="0" err="1" smtClean="0"/>
              <a:t>dampak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usaha</a:t>
            </a:r>
            <a:r>
              <a:rPr lang="en-US" sz="2800" dirty="0" smtClean="0"/>
              <a:t>  </a:t>
            </a:r>
            <a:r>
              <a:rPr lang="en-US" sz="2800" dirty="0" err="1" smtClean="0"/>
              <a:t>dan</a:t>
            </a:r>
            <a:r>
              <a:rPr lang="en-US" sz="2800" dirty="0" smtClean="0"/>
              <a:t> /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keterbatasan</a:t>
            </a:r>
            <a:r>
              <a:rPr lang="en-US" sz="2800" dirty="0" smtClean="0"/>
              <a:t> </a:t>
            </a:r>
            <a:r>
              <a:rPr lang="en-US" sz="2800" dirty="0" err="1" smtClean="0"/>
              <a:t>penguasaan</a:t>
            </a:r>
            <a:r>
              <a:rPr lang="en-US" sz="2800" dirty="0" smtClean="0"/>
              <a:t> </a:t>
            </a:r>
            <a:r>
              <a:rPr lang="en-US" sz="2800" dirty="0" err="1" smtClean="0"/>
              <a:t>ilmu</a:t>
            </a:r>
            <a:r>
              <a:rPr lang="en-US" sz="2800" dirty="0" smtClean="0"/>
              <a:t> </a:t>
            </a:r>
            <a:r>
              <a:rPr lang="en-US" sz="2800" dirty="0" err="1" smtClean="0"/>
              <a:t>pengetahuan</a:t>
            </a:r>
            <a:r>
              <a:rPr lang="en-US" sz="2800" dirty="0" smtClean="0"/>
              <a:t> 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 smtClean="0"/>
              <a:t>bukan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alasan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menunda</a:t>
            </a:r>
            <a:r>
              <a:rPr lang="en-US" sz="2800" dirty="0" smtClean="0"/>
              <a:t> </a:t>
            </a:r>
            <a:r>
              <a:rPr lang="en-US" sz="2800" dirty="0" err="1" smtClean="0"/>
              <a:t>langkah-langkah</a:t>
            </a:r>
            <a:r>
              <a:rPr lang="en-US" sz="2800" dirty="0" smtClean="0"/>
              <a:t> </a:t>
            </a:r>
            <a:r>
              <a:rPr lang="en-US" sz="2800" dirty="0" err="1" smtClean="0"/>
              <a:t>meminimalisasi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menghindari</a:t>
            </a:r>
            <a:r>
              <a:rPr lang="en-US" sz="2800" dirty="0" smtClean="0"/>
              <a:t> </a:t>
            </a:r>
            <a:r>
              <a:rPr lang="en-US" sz="2800" dirty="0" err="1" smtClean="0"/>
              <a:t>ancaman</a:t>
            </a:r>
            <a:r>
              <a:rPr lang="en-US" sz="2800" dirty="0" smtClean="0"/>
              <a:t> </a:t>
            </a:r>
            <a:r>
              <a:rPr lang="en-US" sz="2800" dirty="0" err="1" smtClean="0"/>
              <a:t>thd</a:t>
            </a:r>
            <a:r>
              <a:rPr lang="en-US" sz="2800" dirty="0" smtClean="0"/>
              <a:t> </a:t>
            </a:r>
            <a:r>
              <a:rPr lang="en-US" sz="2800" dirty="0" err="1" smtClean="0"/>
              <a:t>pencemaran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/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kerusakan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</a:p>
          <a:p>
            <a:pPr lvl="0">
              <a:buNone/>
            </a:pPr>
            <a:r>
              <a:rPr lang="en-US" sz="2800" b="1" dirty="0" smtClean="0"/>
              <a:t>7.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Keadilan</a:t>
            </a:r>
            <a:r>
              <a:rPr lang="en-US" sz="2800" b="1" dirty="0" smtClean="0"/>
              <a:t> </a:t>
            </a:r>
          </a:p>
          <a:p>
            <a:pPr algn="just">
              <a:buNone/>
            </a:pPr>
            <a:r>
              <a:rPr lang="en-US" sz="2800" dirty="0" smtClean="0"/>
              <a:t>  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mencerminkan</a:t>
            </a:r>
            <a:r>
              <a:rPr lang="en-US" sz="2800" dirty="0" smtClean="0"/>
              <a:t> </a:t>
            </a:r>
            <a:r>
              <a:rPr lang="en-US" sz="2800" dirty="0" err="1" smtClean="0"/>
              <a:t>keadilan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proporsional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warga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, </a:t>
            </a:r>
            <a:r>
              <a:rPr lang="en-US" sz="2800" dirty="0" err="1" smtClean="0"/>
              <a:t>baik</a:t>
            </a:r>
            <a:r>
              <a:rPr lang="en-US" sz="2800" dirty="0" smtClean="0"/>
              <a:t> </a:t>
            </a:r>
            <a:r>
              <a:rPr lang="en-US" sz="2800" dirty="0" err="1" smtClean="0"/>
              <a:t>lintas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r>
              <a:rPr lang="en-US" sz="2800" dirty="0" smtClean="0"/>
              <a:t>, </a:t>
            </a:r>
            <a:r>
              <a:rPr lang="en-US" sz="2800" dirty="0" err="1" smtClean="0"/>
              <a:t>lintas</a:t>
            </a:r>
            <a:r>
              <a:rPr lang="en-US" sz="2800" dirty="0" smtClean="0"/>
              <a:t> </a:t>
            </a:r>
            <a:r>
              <a:rPr lang="en-US" sz="2800" dirty="0" err="1" smtClean="0"/>
              <a:t>generasi</a:t>
            </a:r>
            <a:r>
              <a:rPr lang="en-US" sz="2800" dirty="0" smtClean="0"/>
              <a:t>  </a:t>
            </a:r>
            <a:r>
              <a:rPr lang="en-US" sz="2800" dirty="0" err="1" smtClean="0"/>
              <a:t>maupun</a:t>
            </a:r>
            <a:r>
              <a:rPr lang="en-US" sz="2800" dirty="0" smtClean="0"/>
              <a:t> </a:t>
            </a:r>
            <a:r>
              <a:rPr lang="en-US" sz="2800" dirty="0" err="1" smtClean="0"/>
              <a:t>lintas</a:t>
            </a:r>
            <a:r>
              <a:rPr lang="en-US" sz="2800" dirty="0" smtClean="0"/>
              <a:t> gender.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pPr lvl="0">
              <a:buNone/>
            </a:pPr>
            <a:r>
              <a:rPr lang="en-US" sz="2800" b="1" dirty="0" smtClean="0"/>
              <a:t>8.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Ekoregion</a:t>
            </a:r>
            <a:r>
              <a:rPr lang="en-US" sz="2800" b="1" dirty="0" smtClean="0"/>
              <a:t> </a:t>
            </a:r>
          </a:p>
          <a:p>
            <a:pPr algn="just">
              <a:buNone/>
            </a:pPr>
            <a:r>
              <a:rPr lang="en-US" sz="2800" dirty="0" smtClean="0"/>
              <a:t>  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memperhatikan</a:t>
            </a:r>
            <a:r>
              <a:rPr lang="en-US" sz="2800" dirty="0" smtClean="0"/>
              <a:t> </a:t>
            </a:r>
            <a:r>
              <a:rPr lang="en-US" sz="2800" dirty="0" err="1" smtClean="0"/>
              <a:t>karakteristik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daya</a:t>
            </a:r>
            <a:r>
              <a:rPr lang="en-US" sz="2800" dirty="0" smtClean="0"/>
              <a:t> </a:t>
            </a:r>
            <a:r>
              <a:rPr lang="en-US" sz="2800" dirty="0" err="1" smtClean="0"/>
              <a:t>alam</a:t>
            </a:r>
            <a:r>
              <a:rPr lang="en-US" sz="2800" dirty="0" smtClean="0"/>
              <a:t>, </a:t>
            </a:r>
            <a:r>
              <a:rPr lang="en-US" sz="2800" dirty="0" err="1" smtClean="0"/>
              <a:t>ekosistem</a:t>
            </a:r>
            <a:r>
              <a:rPr lang="en-US" sz="2800" dirty="0" smtClean="0"/>
              <a:t> , </a:t>
            </a:r>
            <a:r>
              <a:rPr lang="en-US" sz="2800" dirty="0" err="1" smtClean="0"/>
              <a:t>kondisi</a:t>
            </a:r>
            <a:r>
              <a:rPr lang="en-US" sz="2800" dirty="0" smtClean="0"/>
              <a:t> </a:t>
            </a:r>
            <a:r>
              <a:rPr lang="en-US" sz="2800" dirty="0" err="1" smtClean="0"/>
              <a:t>geografis</a:t>
            </a:r>
            <a:r>
              <a:rPr lang="en-US" sz="2800" dirty="0" smtClean="0"/>
              <a:t>, </a:t>
            </a:r>
            <a:r>
              <a:rPr lang="en-US" sz="2800" dirty="0" err="1" smtClean="0"/>
              <a:t>budaya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setempat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kearifan</a:t>
            </a:r>
            <a:r>
              <a:rPr lang="en-US" sz="2800" dirty="0" smtClean="0"/>
              <a:t> </a:t>
            </a:r>
            <a:r>
              <a:rPr lang="en-US" sz="2800" dirty="0" err="1" smtClean="0"/>
              <a:t>lokal</a:t>
            </a:r>
            <a:r>
              <a:rPr lang="en-US" sz="2800" dirty="0" smtClean="0"/>
              <a:t> </a:t>
            </a:r>
          </a:p>
          <a:p>
            <a:pPr>
              <a:buNone/>
            </a:pPr>
            <a:endParaRPr lang="en-US" sz="2800" dirty="0" smtClean="0"/>
          </a:p>
          <a:p>
            <a:pPr marL="395288" indent="-395288" algn="just">
              <a:buFont typeface="Wingdings" pitchFamily="2" charset="2"/>
              <a:buChar char="v"/>
            </a:pPr>
            <a:r>
              <a:rPr lang="en-US" sz="2800" i="1" dirty="0" smtClean="0"/>
              <a:t> </a:t>
            </a:r>
            <a:r>
              <a:rPr lang="en-US" sz="2800" i="1" dirty="0" err="1" smtClean="0"/>
              <a:t>Ekoregion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adalah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wilayah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geografis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yg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memiliki</a:t>
            </a:r>
            <a:r>
              <a:rPr lang="en-US" sz="2800" i="1" dirty="0" smtClean="0"/>
              <a:t>   </a:t>
            </a:r>
            <a:r>
              <a:rPr lang="en-US" sz="2800" i="1" dirty="0" err="1" smtClean="0"/>
              <a:t>kesamaan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ciri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iklim</a:t>
            </a:r>
            <a:r>
              <a:rPr lang="en-US" sz="2800" i="1" dirty="0" smtClean="0"/>
              <a:t>, </a:t>
            </a:r>
            <a:r>
              <a:rPr lang="en-US" sz="2800" i="1" dirty="0" err="1" smtClean="0"/>
              <a:t>tanah</a:t>
            </a:r>
            <a:r>
              <a:rPr lang="en-US" sz="2800" i="1" dirty="0" smtClean="0"/>
              <a:t>, air, flora </a:t>
            </a:r>
            <a:r>
              <a:rPr lang="en-US" sz="2800" i="1" dirty="0" err="1" smtClean="0"/>
              <a:t>dan</a:t>
            </a:r>
            <a:r>
              <a:rPr lang="en-US" sz="2800" i="1" dirty="0" smtClean="0"/>
              <a:t> fauna </a:t>
            </a:r>
            <a:r>
              <a:rPr lang="en-US" sz="2800" i="1" dirty="0" err="1" smtClean="0"/>
              <a:t>asli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serta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pola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interaksi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manusia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dgn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alam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yg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menggambarkan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integritas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sistem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alam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dan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lingkungan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hidup</a:t>
            </a:r>
            <a:r>
              <a:rPr lang="en-US" sz="2800" i="1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9. </a:t>
            </a:r>
            <a:r>
              <a:rPr lang="en-US" b="1" dirty="0" err="1" smtClean="0"/>
              <a:t>Asas</a:t>
            </a:r>
            <a:r>
              <a:rPr lang="en-US" b="1" dirty="0" smtClean="0"/>
              <a:t> </a:t>
            </a:r>
            <a:r>
              <a:rPr lang="en-US" b="1" dirty="0" err="1" smtClean="0"/>
              <a:t>keanekaragaman</a:t>
            </a:r>
            <a:r>
              <a:rPr lang="en-US" b="1" dirty="0" smtClean="0"/>
              <a:t> </a:t>
            </a:r>
            <a:r>
              <a:rPr lang="en-US" b="1" dirty="0" err="1" smtClean="0"/>
              <a:t>hayati</a:t>
            </a:r>
            <a:r>
              <a:rPr lang="en-US" b="1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terpadu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keberadaan</a:t>
            </a:r>
            <a:r>
              <a:rPr lang="en-US" dirty="0" smtClean="0"/>
              <a:t>, </a:t>
            </a:r>
            <a:r>
              <a:rPr lang="en-US" dirty="0" err="1" smtClean="0"/>
              <a:t>keragaman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hayati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nabati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hewani</a:t>
            </a:r>
            <a:r>
              <a:rPr lang="en-US" dirty="0" smtClean="0"/>
              <a:t> yang 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 non </a:t>
            </a:r>
            <a:r>
              <a:rPr lang="en-US" dirty="0" err="1" smtClean="0"/>
              <a:t>hayati</a:t>
            </a:r>
            <a:r>
              <a:rPr lang="en-US" dirty="0" smtClean="0"/>
              <a:t> </a:t>
            </a:r>
            <a:r>
              <a:rPr lang="en-US" dirty="0" err="1" smtClean="0"/>
              <a:t>disekitarnya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smtClean="0"/>
              <a:t>10. </a:t>
            </a:r>
            <a:r>
              <a:rPr lang="en-US" b="1" dirty="0" err="1" smtClean="0"/>
              <a:t>Asas</a:t>
            </a:r>
            <a:r>
              <a:rPr lang="en-US" b="1" dirty="0" smtClean="0"/>
              <a:t> </a:t>
            </a:r>
            <a:r>
              <a:rPr lang="en-US" b="1" dirty="0" err="1" smtClean="0"/>
              <a:t>pencemar</a:t>
            </a:r>
            <a:r>
              <a:rPr lang="en-US" b="1" dirty="0" smtClean="0"/>
              <a:t> </a:t>
            </a:r>
            <a:r>
              <a:rPr lang="en-US" b="1" dirty="0" err="1" smtClean="0"/>
              <a:t>membayar</a:t>
            </a:r>
            <a:r>
              <a:rPr lang="en-US" b="1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penanggung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yang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/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kegiatannya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pencemaran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/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membiayai</a:t>
            </a:r>
            <a:r>
              <a:rPr lang="en-US" dirty="0" smtClean="0"/>
              <a:t> </a:t>
            </a:r>
            <a:r>
              <a:rPr lang="en-US" dirty="0" err="1" smtClean="0"/>
              <a:t>pemulihan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11. </a:t>
            </a:r>
            <a:r>
              <a:rPr lang="en-US" b="1" dirty="0" err="1" smtClean="0"/>
              <a:t>Asas</a:t>
            </a:r>
            <a:r>
              <a:rPr lang="en-US" b="1" dirty="0" smtClean="0"/>
              <a:t> </a:t>
            </a:r>
            <a:r>
              <a:rPr lang="en-US" b="1" dirty="0" err="1" smtClean="0"/>
              <a:t>parsitipatif</a:t>
            </a:r>
            <a:endParaRPr lang="en-US" b="1" dirty="0" smtClean="0"/>
          </a:p>
          <a:p>
            <a:pPr lvl="0" algn="just">
              <a:buNone/>
            </a:pPr>
            <a:r>
              <a:rPr lang="en-US" dirty="0" smtClean="0"/>
              <a:t> 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didorong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12. </a:t>
            </a:r>
            <a:r>
              <a:rPr lang="en-US" b="1" dirty="0" err="1" smtClean="0"/>
              <a:t>Asas</a:t>
            </a:r>
            <a:r>
              <a:rPr lang="en-US" b="1" dirty="0" smtClean="0"/>
              <a:t> </a:t>
            </a:r>
            <a:r>
              <a:rPr lang="en-US" b="1" dirty="0" err="1" smtClean="0"/>
              <a:t>Kearifan</a:t>
            </a:r>
            <a:r>
              <a:rPr lang="en-US" b="1" dirty="0" smtClean="0"/>
              <a:t> </a:t>
            </a:r>
            <a:r>
              <a:rPr lang="en-US" b="1" dirty="0" err="1" smtClean="0"/>
              <a:t>Lokal</a:t>
            </a:r>
            <a:endParaRPr lang="en-US" b="1" dirty="0" smtClean="0"/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luhur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/>
          <a:lstStyle/>
          <a:p>
            <a:pPr>
              <a:buNone/>
            </a:pPr>
            <a:r>
              <a:rPr lang="en-US" sz="2800" b="1" dirty="0" smtClean="0"/>
              <a:t>13.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tata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kelola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pemerintahan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baik</a:t>
            </a:r>
            <a:r>
              <a:rPr lang="en-US" sz="2800" dirty="0" smtClean="0"/>
              <a:t> </a:t>
            </a:r>
          </a:p>
          <a:p>
            <a:pPr algn="just">
              <a:buNone/>
            </a:pPr>
            <a:r>
              <a:rPr lang="en-US" sz="2800" dirty="0" smtClean="0"/>
              <a:t>  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dijiwai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prinsip</a:t>
            </a:r>
            <a:r>
              <a:rPr lang="en-US" sz="2800" dirty="0" smtClean="0"/>
              <a:t> </a:t>
            </a:r>
            <a:r>
              <a:rPr lang="en-US" sz="2800" dirty="0" err="1" smtClean="0"/>
              <a:t>partisipasi</a:t>
            </a:r>
            <a:r>
              <a:rPr lang="en-US" sz="2800" dirty="0" smtClean="0"/>
              <a:t>, </a:t>
            </a:r>
            <a:r>
              <a:rPr lang="en-US" sz="2800" dirty="0" err="1" smtClean="0"/>
              <a:t>transparansi</a:t>
            </a:r>
            <a:r>
              <a:rPr lang="en-US" sz="2800" dirty="0" smtClean="0"/>
              <a:t>, </a:t>
            </a:r>
            <a:r>
              <a:rPr lang="en-US" sz="2800" dirty="0" err="1" smtClean="0"/>
              <a:t>akuntabilitas</a:t>
            </a:r>
            <a:r>
              <a:rPr lang="en-US" sz="2800" dirty="0" smtClean="0"/>
              <a:t>, </a:t>
            </a:r>
            <a:r>
              <a:rPr lang="en-US" sz="2800" dirty="0" err="1" smtClean="0"/>
              <a:t>efisiensi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keadilan</a:t>
            </a:r>
            <a:r>
              <a:rPr lang="en-US" sz="2800" dirty="0" smtClean="0"/>
              <a:t> </a:t>
            </a:r>
          </a:p>
          <a:p>
            <a:endParaRPr lang="en-US" sz="2800" dirty="0" smtClean="0"/>
          </a:p>
          <a:p>
            <a:pPr>
              <a:buNone/>
            </a:pPr>
            <a:r>
              <a:rPr lang="en-US" sz="2800" b="1" dirty="0" smtClean="0"/>
              <a:t>14.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otonomi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daerah</a:t>
            </a:r>
            <a:endParaRPr lang="en-US" sz="2800" b="1" dirty="0" smtClean="0"/>
          </a:p>
          <a:p>
            <a:pPr algn="just">
              <a:buNone/>
            </a:pPr>
            <a:r>
              <a:rPr lang="en-US" sz="2800" dirty="0" smtClean="0"/>
              <a:t>  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r>
              <a:rPr lang="en-US" sz="2800" dirty="0" smtClean="0"/>
              <a:t> </a:t>
            </a:r>
            <a:r>
              <a:rPr lang="en-US" sz="2800" dirty="0" err="1" smtClean="0"/>
              <a:t>mengatur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mengurus</a:t>
            </a:r>
            <a:r>
              <a:rPr lang="en-US" sz="2800" dirty="0" smtClean="0"/>
              <a:t> </a:t>
            </a:r>
            <a:r>
              <a:rPr lang="en-US" sz="2800" dirty="0" err="1" smtClean="0"/>
              <a:t>sendiri</a:t>
            </a:r>
            <a:r>
              <a:rPr lang="en-US" sz="2800" dirty="0" smtClean="0"/>
              <a:t> </a:t>
            </a:r>
            <a:r>
              <a:rPr lang="en-US" sz="2800" dirty="0" err="1" smtClean="0"/>
              <a:t>urusan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bidang</a:t>
            </a:r>
            <a:r>
              <a:rPr lang="en-US" sz="2800" dirty="0" smtClean="0"/>
              <a:t>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memperhatikan</a:t>
            </a:r>
            <a:r>
              <a:rPr lang="en-US" sz="2800" dirty="0" smtClean="0"/>
              <a:t> </a:t>
            </a:r>
            <a:r>
              <a:rPr lang="en-US" sz="2800" dirty="0" err="1" smtClean="0"/>
              <a:t>kekhususan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keragaman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bingkai</a:t>
            </a:r>
            <a:r>
              <a:rPr lang="en-US" sz="2800" dirty="0" smtClean="0"/>
              <a:t> NKRI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err="1" smtClean="0">
                <a:solidFill>
                  <a:schemeClr val="tx1"/>
                </a:solidFill>
              </a:rPr>
              <a:t>Masalah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Agraria</a:t>
            </a:r>
            <a:r>
              <a:rPr lang="en-US" sz="3200" b="1" dirty="0" smtClean="0">
                <a:solidFill>
                  <a:schemeClr val="tx1"/>
                </a:solidFill>
              </a:rPr>
              <a:t> Di Indonesia 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0" algn="l"/>
              </a:tabLst>
            </a:pPr>
            <a:r>
              <a:rPr lang="en-US" sz="2800" dirty="0" err="1" smtClean="0"/>
              <a:t>Kebijakan</a:t>
            </a:r>
            <a:r>
              <a:rPr lang="en-US" sz="2800" dirty="0" smtClean="0"/>
              <a:t> </a:t>
            </a:r>
            <a:r>
              <a:rPr lang="en-US" sz="2800" dirty="0" err="1" smtClean="0"/>
              <a:t>pertanahan</a:t>
            </a:r>
            <a:r>
              <a:rPr lang="en-US" sz="2800" dirty="0" smtClean="0"/>
              <a:t> Indonesia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dekade</a:t>
            </a:r>
            <a:r>
              <a:rPr lang="en-US" sz="2800" dirty="0" smtClean="0"/>
              <a:t> </a:t>
            </a:r>
            <a:r>
              <a:rPr lang="en-US" sz="2800" dirty="0" err="1" smtClean="0"/>
              <a:t>terakhir</a:t>
            </a:r>
            <a:r>
              <a:rPr lang="en-US" sz="2800" dirty="0" smtClean="0"/>
              <a:t>  </a:t>
            </a:r>
            <a:r>
              <a:rPr lang="en-US" sz="2800" dirty="0" err="1" smtClean="0"/>
              <a:t>dicirikan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besarnya</a:t>
            </a:r>
            <a:r>
              <a:rPr lang="en-US" sz="2800" dirty="0" smtClean="0"/>
              <a:t> </a:t>
            </a:r>
            <a:r>
              <a:rPr lang="en-US" sz="2800" dirty="0" err="1" smtClean="0"/>
              <a:t>pengalokasian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peruntukan</a:t>
            </a:r>
            <a:r>
              <a:rPr lang="en-US" sz="2800" dirty="0" smtClean="0"/>
              <a:t> </a:t>
            </a:r>
            <a:r>
              <a:rPr lang="en-US" sz="2800" dirty="0" err="1" smtClean="0"/>
              <a:t>tanah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fi-FI" sz="2800" dirty="0" smtClean="0"/>
              <a:t>non-pertanian dalam skala luas. Jika kita melihat perubahan penguasaan, pemilikan, penggunaan dan pemanfaatan tanah (P4T) dari tahun ke </a:t>
            </a:r>
            <a:r>
              <a:rPr lang="en-US" sz="2800" dirty="0" err="1" smtClean="0"/>
              <a:t>tahun</a:t>
            </a:r>
            <a:r>
              <a:rPr lang="en-US" sz="2800" dirty="0" smtClean="0"/>
              <a:t>, </a:t>
            </a:r>
            <a:r>
              <a:rPr lang="en-US" sz="2800" dirty="0" err="1" smtClean="0"/>
              <a:t>terdapat</a:t>
            </a:r>
            <a:r>
              <a:rPr lang="en-US" sz="2800" dirty="0" smtClean="0"/>
              <a:t> </a:t>
            </a:r>
            <a:r>
              <a:rPr lang="en-US" sz="2800" dirty="0" err="1" smtClean="0"/>
              <a:t>ketimpangan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luar</a:t>
            </a:r>
            <a:r>
              <a:rPr lang="en-US" sz="2800" dirty="0" smtClean="0"/>
              <a:t> </a:t>
            </a:r>
            <a:r>
              <a:rPr lang="en-US" sz="2800" dirty="0" err="1" smtClean="0"/>
              <a:t>biasa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lahan</a:t>
            </a:r>
            <a:r>
              <a:rPr lang="en-US" sz="2800" dirty="0" smtClean="0"/>
              <a:t> </a:t>
            </a:r>
            <a:r>
              <a:rPr lang="en-US" sz="2800" dirty="0" err="1" smtClean="0"/>
              <a:t>pertanian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 smtClean="0"/>
              <a:t>Dianto</a:t>
            </a:r>
            <a:r>
              <a:rPr lang="en-US" sz="3200" dirty="0" smtClean="0"/>
              <a:t> </a:t>
            </a:r>
            <a:r>
              <a:rPr lang="en-US" sz="3200" dirty="0" err="1" smtClean="0"/>
              <a:t>Bachriadi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Gunawan</a:t>
            </a:r>
            <a:r>
              <a:rPr lang="en-US" sz="3200" dirty="0" smtClean="0"/>
              <a:t> </a:t>
            </a:r>
            <a:r>
              <a:rPr lang="en-US" sz="3200" dirty="0" err="1" smtClean="0"/>
              <a:t>Wiradi</a:t>
            </a:r>
            <a:r>
              <a:rPr lang="en-US" sz="3200" dirty="0" smtClean="0"/>
              <a:t> (2011) </a:t>
            </a:r>
            <a:r>
              <a:rPr lang="en-US" sz="3200" dirty="0" err="1" smtClean="0"/>
              <a:t>mencatat</a:t>
            </a:r>
            <a:r>
              <a:rPr lang="en-US" sz="3200" dirty="0" smtClean="0"/>
              <a:t> </a:t>
            </a:r>
            <a:r>
              <a:rPr lang="en-US" sz="3200" dirty="0" err="1" smtClean="0"/>
              <a:t>ketimpangan</a:t>
            </a:r>
            <a:r>
              <a:rPr lang="en-US" sz="3200" dirty="0" smtClean="0"/>
              <a:t> </a:t>
            </a:r>
            <a:r>
              <a:rPr lang="en-US" sz="3200" dirty="0" err="1" smtClean="0"/>
              <a:t>peruntukan</a:t>
            </a:r>
            <a:r>
              <a:rPr lang="en-US" sz="3200" dirty="0" smtClean="0"/>
              <a:t> </a:t>
            </a:r>
            <a:r>
              <a:rPr lang="en-US" sz="3200" dirty="0" err="1" smtClean="0"/>
              <a:t>agraria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beragam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berikut</a:t>
            </a:r>
            <a:r>
              <a:rPr lang="en-US" sz="3200" dirty="0" smtClean="0"/>
              <a:t>:</a:t>
            </a:r>
          </a:p>
          <a:p>
            <a:pPr marL="0" indent="0">
              <a:buNone/>
            </a:pPr>
            <a:endParaRPr lang="en-US" b="1" i="1" dirty="0" smtClean="0"/>
          </a:p>
          <a:p>
            <a:pPr marL="0" indent="0" algn="just">
              <a:buNone/>
            </a:pPr>
            <a:r>
              <a:rPr lang="en-US" sz="2800" b="1" i="1" dirty="0" err="1" smtClean="0"/>
              <a:t>Pertama</a:t>
            </a:r>
            <a:r>
              <a:rPr lang="en-US" sz="2800" b="1" i="1" dirty="0" smtClean="0"/>
              <a:t>,</a:t>
            </a:r>
            <a:r>
              <a:rPr lang="en-US" sz="2800" i="1" dirty="0" smtClean="0"/>
              <a:t> </a:t>
            </a:r>
            <a:r>
              <a:rPr lang="en-US" sz="2800" dirty="0" smtClean="0"/>
              <a:t>Tanah </a:t>
            </a:r>
            <a:r>
              <a:rPr lang="en-US" sz="2800" dirty="0" err="1" smtClean="0"/>
              <a:t>kehutanan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dikontrol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luas</a:t>
            </a:r>
            <a:r>
              <a:rPr lang="en-US" sz="2800" dirty="0" smtClean="0"/>
              <a:t> 147 </a:t>
            </a:r>
            <a:r>
              <a:rPr lang="en-US" sz="2800" dirty="0" err="1" smtClean="0"/>
              <a:t>juta</a:t>
            </a:r>
            <a:r>
              <a:rPr lang="en-US" sz="2800" dirty="0" smtClean="0"/>
              <a:t> </a:t>
            </a:r>
            <a:r>
              <a:rPr lang="en-US" sz="2800" dirty="0" err="1" smtClean="0"/>
              <a:t>hektar</a:t>
            </a:r>
            <a:r>
              <a:rPr lang="en-US" sz="2800" dirty="0" smtClean="0"/>
              <a:t> (74% total </a:t>
            </a:r>
            <a:r>
              <a:rPr lang="en-US" sz="2800" dirty="0" err="1" smtClean="0"/>
              <a:t>daratan</a:t>
            </a:r>
            <a:r>
              <a:rPr lang="en-US" sz="2800" dirty="0" smtClean="0"/>
              <a:t> Indonesia)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1991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ijin</a:t>
            </a:r>
            <a:r>
              <a:rPr lang="en-US" sz="2800" dirty="0" smtClean="0"/>
              <a:t> </a:t>
            </a:r>
            <a:r>
              <a:rPr lang="en-US" sz="2800" dirty="0" err="1" smtClean="0"/>
              <a:t>konsesinya</a:t>
            </a:r>
            <a:r>
              <a:rPr lang="en-US" sz="2800" dirty="0" smtClean="0"/>
              <a:t> </a:t>
            </a:r>
            <a:r>
              <a:rPr lang="fi-FI" sz="2800" dirty="0" smtClean="0"/>
              <a:t>kepada 567 unit perusahaan (60,2 juta ha); pada 1999 kepada 420 unit (51,6 juta ha); pada 2005 kepada 258 unit (28 juta ha).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i-FI" sz="2800" b="1" i="1" dirty="0" smtClean="0"/>
              <a:t>Kedua,</a:t>
            </a:r>
            <a:r>
              <a:rPr lang="fi-FI" sz="2800" i="1" dirty="0" smtClean="0"/>
              <a:t> Tanah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proyek</a:t>
            </a:r>
            <a:r>
              <a:rPr lang="en-US" sz="2800" dirty="0" smtClean="0"/>
              <a:t> </a:t>
            </a:r>
            <a:r>
              <a:rPr lang="en-US" sz="2800" dirty="0" err="1" smtClean="0"/>
              <a:t>pertambangan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skala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2009 </a:t>
            </a:r>
            <a:r>
              <a:rPr lang="en-US" sz="2800" dirty="0" err="1" smtClean="0"/>
              <a:t>luasnya</a:t>
            </a:r>
            <a:r>
              <a:rPr lang="en-US" sz="2800" dirty="0" smtClean="0"/>
              <a:t> </a:t>
            </a:r>
            <a:r>
              <a:rPr lang="en-US" sz="2800" dirty="0" err="1" smtClean="0"/>
              <a:t>hingga</a:t>
            </a:r>
            <a:r>
              <a:rPr lang="en-US" sz="2800" dirty="0" smtClean="0"/>
              <a:t> 264,7 </a:t>
            </a:r>
            <a:r>
              <a:rPr lang="en-US" sz="2800" dirty="0" err="1" smtClean="0"/>
              <a:t>juta</a:t>
            </a:r>
            <a:r>
              <a:rPr lang="en-US" sz="2800" dirty="0" smtClean="0"/>
              <a:t> </a:t>
            </a:r>
            <a:r>
              <a:rPr lang="en-US" sz="2800" dirty="0" err="1" smtClean="0"/>
              <a:t>hektar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555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</a:t>
            </a:r>
            <a:r>
              <a:rPr lang="en-US" sz="2800" dirty="0" err="1" smtClean="0"/>
              <a:t>pertambangan</a:t>
            </a:r>
            <a:r>
              <a:rPr lang="en-US" sz="2800" dirty="0" smtClean="0"/>
              <a:t>. </a:t>
            </a:r>
            <a:r>
              <a:rPr lang="en-US" sz="2800" dirty="0" err="1" smtClean="0"/>
              <a:t>Angka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1,5 </a:t>
            </a:r>
            <a:r>
              <a:rPr lang="sv-SE" sz="2800" dirty="0" smtClean="0"/>
              <a:t>kali lipat dari total daratan Indonesia karena terjadi tumpang tindih dari </a:t>
            </a:r>
            <a:r>
              <a:rPr lang="fi-FI" sz="2800" dirty="0" smtClean="0"/>
              <a:t>sebagian konsesi yang dibuka. Pemberian ijin konsesi oleh pemerintah </a:t>
            </a:r>
            <a:r>
              <a:rPr lang="en-US" sz="2800" dirty="0" err="1" smtClean="0"/>
              <a:t>daerah</a:t>
            </a:r>
            <a:r>
              <a:rPr lang="en-US" sz="2800" dirty="0" smtClean="0"/>
              <a:t> </a:t>
            </a:r>
            <a:r>
              <a:rPr lang="en-US" sz="2800" dirty="0" err="1" smtClean="0"/>
              <a:t>sarat</a:t>
            </a:r>
            <a:r>
              <a:rPr lang="en-US" sz="2800" dirty="0" smtClean="0"/>
              <a:t> </a:t>
            </a:r>
            <a:r>
              <a:rPr lang="en-US" sz="2800" dirty="0" err="1" smtClean="0"/>
              <a:t>manipulasi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lahan</a:t>
            </a:r>
            <a:r>
              <a:rPr lang="en-US" sz="2800" dirty="0" smtClean="0"/>
              <a:t> </a:t>
            </a:r>
            <a:r>
              <a:rPr lang="en-US" sz="2800" dirty="0" err="1" smtClean="0"/>
              <a:t>subur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korupsi</a:t>
            </a:r>
            <a:r>
              <a:rPr lang="en-US" sz="2800" dirty="0" smtClean="0"/>
              <a:t>.</a:t>
            </a:r>
          </a:p>
          <a:p>
            <a:pPr algn="just"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16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i="1" dirty="0" err="1" smtClean="0"/>
              <a:t>Ketiga</a:t>
            </a:r>
            <a:r>
              <a:rPr lang="en-US" i="1" dirty="0" smtClean="0"/>
              <a:t>, </a:t>
            </a:r>
            <a:r>
              <a:rPr lang="en-US" i="1" dirty="0" err="1" smtClean="0"/>
              <a:t>tanah</a:t>
            </a:r>
            <a:r>
              <a:rPr lang="en-US" i="1" dirty="0" smtClean="0"/>
              <a:t>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en-US" i="1" dirty="0" err="1" smtClean="0"/>
              <a:t>pembangunan</a:t>
            </a:r>
            <a:r>
              <a:rPr lang="en-US" i="1" dirty="0" smtClean="0"/>
              <a:t> </a:t>
            </a:r>
            <a:r>
              <a:rPr lang="en-US" i="1" dirty="0" err="1" smtClean="0"/>
              <a:t>perkebunan</a:t>
            </a:r>
            <a:r>
              <a:rPr lang="en-US" i="1" dirty="0" smtClean="0"/>
              <a:t> </a:t>
            </a:r>
            <a:r>
              <a:rPr lang="en-US" i="1" dirty="0" err="1" smtClean="0"/>
              <a:t>skala</a:t>
            </a:r>
            <a:r>
              <a:rPr lang="en-US" i="1" dirty="0" smtClean="0"/>
              <a:t> </a:t>
            </a:r>
            <a:r>
              <a:rPr lang="en-US" i="1" dirty="0" err="1" smtClean="0"/>
              <a:t>besar</a:t>
            </a:r>
            <a:r>
              <a:rPr lang="en-US" i="1" dirty="0" smtClean="0"/>
              <a:t> </a:t>
            </a:r>
            <a:r>
              <a:rPr lang="en-US" i="1" dirty="0" err="1" smtClean="0"/>
              <a:t>pada</a:t>
            </a:r>
            <a:r>
              <a:rPr lang="en-US" i="1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1998 </a:t>
            </a:r>
            <a:r>
              <a:rPr lang="en-US" dirty="0" err="1" smtClean="0"/>
              <a:t>seluas</a:t>
            </a:r>
            <a:r>
              <a:rPr lang="en-US" dirty="0" smtClean="0"/>
              <a:t> 2,97 </a:t>
            </a:r>
            <a:r>
              <a:rPr lang="en-US" dirty="0" err="1" smtClean="0"/>
              <a:t>juta</a:t>
            </a:r>
            <a:r>
              <a:rPr lang="en-US" dirty="0" smtClean="0"/>
              <a:t> ha </a:t>
            </a:r>
            <a:r>
              <a:rPr lang="en-US" dirty="0" err="1" smtClean="0"/>
              <a:t>diperuntukkan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1.338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sv-SE" dirty="0" smtClean="0"/>
              <a:t>perusahaan swasta dan negara dengan 252 perkebunan yang ditelantarkan;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2000 </a:t>
            </a:r>
            <a:r>
              <a:rPr lang="en-US" dirty="0" err="1" smtClean="0"/>
              <a:t>bertambah</a:t>
            </a:r>
            <a:r>
              <a:rPr lang="en-US" dirty="0" smtClean="0"/>
              <a:t> 3,52 </a:t>
            </a:r>
            <a:r>
              <a:rPr lang="en-US" dirty="0" err="1" smtClean="0"/>
              <a:t>juta</a:t>
            </a:r>
            <a:r>
              <a:rPr lang="en-US" dirty="0" smtClean="0"/>
              <a:t> ha; 770 </a:t>
            </a:r>
            <a:r>
              <a:rPr lang="en-US" dirty="0" err="1" smtClean="0"/>
              <a:t>ribu</a:t>
            </a:r>
            <a:r>
              <a:rPr lang="en-US" dirty="0" smtClean="0"/>
              <a:t> ha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2005;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2000 </a:t>
            </a:r>
            <a:r>
              <a:rPr lang="en-US" dirty="0" err="1" smtClean="0"/>
              <a:t>hingga</a:t>
            </a:r>
            <a:r>
              <a:rPr lang="en-US" dirty="0" smtClean="0"/>
              <a:t> 2012 </a:t>
            </a:r>
            <a:r>
              <a:rPr lang="en-US" dirty="0" err="1" smtClean="0"/>
              <a:t>tanah</a:t>
            </a:r>
            <a:r>
              <a:rPr lang="en-US" dirty="0" smtClean="0"/>
              <a:t> Indonesia yang </a:t>
            </a:r>
            <a:r>
              <a:rPr lang="en-US" dirty="0" err="1" smtClean="0"/>
              <a:t>ditanami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fi-FI" dirty="0" smtClean="0"/>
              <a:t>10 juta ha. Tahun 2015 dialokasikan 20 juta ha lahan untuk perkebunan </a:t>
            </a:r>
            <a:r>
              <a:rPr lang="en-US" dirty="0" err="1" smtClean="0"/>
              <a:t>sawit</a:t>
            </a:r>
            <a:r>
              <a:rPr lang="en-US" dirty="0" smtClean="0"/>
              <a:t> yang </a:t>
            </a:r>
            <a:r>
              <a:rPr lang="en-US" dirty="0" err="1" smtClean="0"/>
              <a:t>tersebar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Sumatera, Kalimantan, Sulawesi, Papua. </a:t>
            </a:r>
            <a:r>
              <a:rPr lang="en-US" dirty="0" err="1" smtClean="0"/>
              <a:t>Hingga</a:t>
            </a:r>
            <a:r>
              <a:rPr lang="en-US" dirty="0" smtClean="0"/>
              <a:t> 2011 </a:t>
            </a:r>
            <a:r>
              <a:rPr lang="en-US" dirty="0" err="1" smtClean="0"/>
              <a:t>sekitar</a:t>
            </a:r>
            <a:r>
              <a:rPr lang="en-US" dirty="0" smtClean="0"/>
              <a:t> 10 </a:t>
            </a:r>
            <a:r>
              <a:rPr lang="en-US" dirty="0" err="1" smtClean="0"/>
              <a:t>juta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radikal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ditransformasikan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kedatangan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</a:t>
            </a:r>
            <a:r>
              <a:rPr lang="en-US" dirty="0" err="1" smtClean="0"/>
              <a:t>raksasa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jutaan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endParaRPr lang="en-US" dirty="0" smtClean="0"/>
          </a:p>
          <a:p>
            <a:pPr algn="just">
              <a:buNone/>
            </a:pP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serupa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nanti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pPr algn="l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d-ID" dirty="0"/>
              <a:t>Menurut </a:t>
            </a:r>
            <a:r>
              <a:rPr lang="id-ID" b="1" dirty="0"/>
              <a:t>Edward S. Rogers</a:t>
            </a:r>
            <a:r>
              <a:rPr lang="id-ID" dirty="0"/>
              <a:t> dalam bukunya </a:t>
            </a:r>
            <a:r>
              <a:rPr lang="id-ID" i="1" dirty="0"/>
              <a:t>Human Ecology and Health, An Introduction for Administration</a:t>
            </a:r>
            <a:r>
              <a:rPr lang="id-ID" dirty="0"/>
              <a:t> yang diterbitkan Mac Millan New York disebutkan bahwa : Ekologi adalah pelajaran tentang hubungan antara makhluk hidup dengan lingkungan sekitar mereka. </a:t>
            </a:r>
            <a:endParaRPr lang="en-US" dirty="0" smtClean="0"/>
          </a:p>
          <a:p>
            <a:pPr marL="0" indent="0" algn="just">
              <a:buNone/>
            </a:pPr>
            <a:r>
              <a:rPr lang="id-ID" sz="2800" dirty="0" smtClean="0"/>
              <a:t>Menurut </a:t>
            </a:r>
            <a:r>
              <a:rPr lang="id-ID" sz="2800" b="1" dirty="0" smtClean="0"/>
              <a:t>Prajudi Atmosudirdjo</a:t>
            </a:r>
            <a:r>
              <a:rPr lang="id-ID" sz="2800" dirty="0" smtClean="0"/>
              <a:t>, ekologi adalah suatu tata hubungan total (menyeluruh) dan mutual (timbale balik yang berguna) antara suatu organism dengan lingkungan sekitarnya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4623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i="1" dirty="0" err="1" smtClean="0"/>
              <a:t>Keempat</a:t>
            </a:r>
            <a:r>
              <a:rPr lang="en-US" sz="2800" b="1" i="1" dirty="0" smtClean="0"/>
              <a:t>,</a:t>
            </a:r>
          </a:p>
          <a:p>
            <a:pPr marL="0" indent="0" algn="just">
              <a:buNone/>
            </a:pPr>
            <a:r>
              <a:rPr lang="en-US" sz="2800" b="1" i="1" dirty="0" smtClean="0"/>
              <a:t>Tanah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</a:t>
            </a:r>
            <a:r>
              <a:rPr lang="en-US" sz="2800" dirty="0" err="1" smtClean="0"/>
              <a:t>kota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pariwisata</a:t>
            </a:r>
            <a:r>
              <a:rPr lang="en-US" sz="2800" dirty="0" smtClean="0"/>
              <a:t> yang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1993seluas 1,3 </a:t>
            </a:r>
            <a:r>
              <a:rPr lang="en-US" sz="2800" dirty="0" err="1" smtClean="0"/>
              <a:t>juta</a:t>
            </a:r>
            <a:r>
              <a:rPr lang="en-US" sz="2800" dirty="0" smtClean="0"/>
              <a:t> ha </a:t>
            </a:r>
            <a:r>
              <a:rPr lang="en-US" sz="2800" dirty="0" err="1" smtClean="0"/>
              <a:t>lahan</a:t>
            </a:r>
            <a:r>
              <a:rPr lang="en-US" sz="2800" dirty="0" smtClean="0"/>
              <a:t>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ijin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418 </a:t>
            </a:r>
            <a:r>
              <a:rPr lang="en-US" sz="2800" dirty="0" err="1" smtClean="0"/>
              <a:t>pengembang</a:t>
            </a:r>
            <a:r>
              <a:rPr lang="en-US" sz="2800" dirty="0" smtClean="0"/>
              <a:t>; 74.735ha </a:t>
            </a:r>
            <a:r>
              <a:rPr lang="en-US" sz="2800" dirty="0" err="1" smtClean="0"/>
              <a:t>pada</a:t>
            </a:r>
            <a:r>
              <a:rPr lang="en-US" sz="2800" dirty="0" smtClean="0"/>
              <a:t> 1998; yang </a:t>
            </a:r>
            <a:r>
              <a:rPr lang="en-US" sz="2800" dirty="0" err="1" smtClean="0"/>
              <a:t>umumnya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perumahan</a:t>
            </a:r>
            <a:r>
              <a:rPr lang="en-US" sz="2800" dirty="0" smtClean="0"/>
              <a:t>, </a:t>
            </a:r>
            <a:r>
              <a:rPr lang="en-US" sz="2800" i="1" dirty="0" smtClean="0"/>
              <a:t>country club, </a:t>
            </a:r>
            <a:r>
              <a:rPr lang="en-US" sz="2800" i="1" dirty="0" err="1" smtClean="0"/>
              <a:t>dan</a:t>
            </a:r>
            <a:r>
              <a:rPr lang="en-US" sz="2800" i="1" dirty="0" smtClean="0"/>
              <a:t> </a:t>
            </a:r>
            <a:r>
              <a:rPr lang="en-US" sz="2800" dirty="0" err="1" smtClean="0"/>
              <a:t>lapangan</a:t>
            </a:r>
            <a:r>
              <a:rPr lang="en-US" sz="2800" dirty="0" smtClean="0"/>
              <a:t> golf.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2000-2007 </a:t>
            </a:r>
            <a:r>
              <a:rPr lang="en-US" sz="2800" dirty="0" err="1" smtClean="0"/>
              <a:t>dibangun</a:t>
            </a:r>
            <a:r>
              <a:rPr lang="en-US" sz="2800" dirty="0" smtClean="0"/>
              <a:t> 223 unit </a:t>
            </a:r>
            <a:r>
              <a:rPr lang="en-US" sz="2800" dirty="0" err="1" smtClean="0"/>
              <a:t>lapangan</a:t>
            </a:r>
            <a:r>
              <a:rPr lang="en-US" sz="2800" dirty="0" smtClean="0"/>
              <a:t> golf.</a:t>
            </a:r>
          </a:p>
          <a:p>
            <a:pPr algn="just"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 marL="60325" indent="-60325" algn="just">
              <a:buNone/>
            </a:pPr>
            <a:r>
              <a:rPr lang="en-US" sz="3000" b="1" i="1" dirty="0" err="1" smtClean="0"/>
              <a:t>Kelima</a:t>
            </a:r>
            <a:r>
              <a:rPr lang="en-US" sz="3000" b="1" i="1" dirty="0" smtClean="0"/>
              <a:t>,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tanah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untuk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industri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berskala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besar</a:t>
            </a:r>
            <a:r>
              <a:rPr lang="en-US" sz="3000" i="1" dirty="0" smtClean="0"/>
              <a:t>. </a:t>
            </a:r>
            <a:r>
              <a:rPr lang="en-US" sz="3000" i="1" dirty="0" err="1" smtClean="0"/>
              <a:t>Pada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tahun</a:t>
            </a:r>
            <a:r>
              <a:rPr lang="en-US" sz="3000" i="1" dirty="0" smtClean="0"/>
              <a:t> 1998 </a:t>
            </a:r>
            <a:r>
              <a:rPr lang="en-US" sz="3000" i="1" dirty="0" err="1" smtClean="0"/>
              <a:t>dibuka</a:t>
            </a:r>
            <a:r>
              <a:rPr lang="en-US" sz="3000" i="1" dirty="0" smtClean="0"/>
              <a:t> </a:t>
            </a:r>
            <a:r>
              <a:rPr lang="es-ES" sz="3000" dirty="0" err="1" smtClean="0"/>
              <a:t>ijin</a:t>
            </a:r>
            <a:r>
              <a:rPr lang="es-ES" sz="3000" dirty="0" smtClean="0"/>
              <a:t> </a:t>
            </a:r>
            <a:r>
              <a:rPr lang="es-ES" sz="3000" dirty="0" err="1" smtClean="0"/>
              <a:t>kepada</a:t>
            </a:r>
            <a:r>
              <a:rPr lang="es-ES" sz="3000" dirty="0" smtClean="0"/>
              <a:t> 46 </a:t>
            </a:r>
            <a:r>
              <a:rPr lang="es-ES" sz="3000" dirty="0" err="1" smtClean="0"/>
              <a:t>perusahaan</a:t>
            </a:r>
            <a:r>
              <a:rPr lang="es-ES" sz="3000" dirty="0" smtClean="0"/>
              <a:t> </a:t>
            </a:r>
            <a:r>
              <a:rPr lang="es-ES" sz="3000" dirty="0" err="1" smtClean="0"/>
              <a:t>pengembang</a:t>
            </a:r>
            <a:r>
              <a:rPr lang="es-ES" sz="3000" dirty="0" smtClean="0"/>
              <a:t> </a:t>
            </a:r>
            <a:r>
              <a:rPr lang="es-ES" sz="3000" dirty="0" err="1" smtClean="0"/>
              <a:t>industri</a:t>
            </a:r>
            <a:r>
              <a:rPr lang="es-ES" sz="3000" dirty="0" smtClean="0"/>
              <a:t> </a:t>
            </a:r>
            <a:r>
              <a:rPr lang="es-ES" sz="3000" dirty="0" err="1" smtClean="0"/>
              <a:t>guna</a:t>
            </a:r>
            <a:r>
              <a:rPr lang="es-ES" sz="3000" dirty="0" smtClean="0"/>
              <a:t> </a:t>
            </a:r>
            <a:r>
              <a:rPr lang="es-ES" sz="3000" dirty="0" err="1" smtClean="0"/>
              <a:t>menguasai</a:t>
            </a:r>
            <a:r>
              <a:rPr lang="es-ES" sz="3000" dirty="0" smtClean="0"/>
              <a:t> 17.470 </a:t>
            </a:r>
            <a:r>
              <a:rPr lang="en-US" sz="3000" dirty="0" smtClean="0"/>
              <a:t>ha </a:t>
            </a:r>
            <a:r>
              <a:rPr lang="en-US" sz="3000" dirty="0" err="1" smtClean="0"/>
              <a:t>tanah</a:t>
            </a:r>
            <a:r>
              <a:rPr lang="en-US" sz="3000" dirty="0" smtClean="0"/>
              <a:t>, </a:t>
            </a:r>
            <a:r>
              <a:rPr lang="en-US" sz="3000" dirty="0" err="1" smtClean="0"/>
              <a:t>sejumlah</a:t>
            </a:r>
            <a:r>
              <a:rPr lang="en-US" sz="3000" dirty="0" smtClean="0"/>
              <a:t> </a:t>
            </a:r>
            <a:r>
              <a:rPr lang="en-US" sz="3000" dirty="0" err="1" smtClean="0"/>
              <a:t>besar</a:t>
            </a:r>
            <a:r>
              <a:rPr lang="en-US" sz="3000" dirty="0" smtClean="0"/>
              <a:t> </a:t>
            </a:r>
            <a:r>
              <a:rPr lang="en-US" sz="3000" dirty="0" err="1" smtClean="0"/>
              <a:t>ditelantarkan</a:t>
            </a:r>
            <a:r>
              <a:rPr lang="en-US" sz="3000" dirty="0" smtClean="0"/>
              <a:t>. </a:t>
            </a:r>
          </a:p>
          <a:p>
            <a:pPr algn="just">
              <a:buNone/>
            </a:pPr>
            <a:endParaRPr lang="en-US" i="1" dirty="0" smtClean="0"/>
          </a:p>
          <a:p>
            <a:pPr algn="just">
              <a:buNone/>
            </a:pPr>
            <a:r>
              <a:rPr lang="en-US" sz="3300" b="1" i="1" dirty="0" err="1" smtClean="0"/>
              <a:t>Keenam</a:t>
            </a:r>
            <a:r>
              <a:rPr lang="en-US" sz="3300" i="1" dirty="0" smtClean="0"/>
              <a:t>, </a:t>
            </a:r>
            <a:r>
              <a:rPr lang="en-US" sz="3300" i="1" dirty="0" err="1" smtClean="0"/>
              <a:t>tanah</a:t>
            </a:r>
            <a:r>
              <a:rPr lang="en-US" sz="3300" i="1" dirty="0" smtClean="0"/>
              <a:t> </a:t>
            </a:r>
            <a:r>
              <a:rPr lang="en-US" sz="3300" i="1" dirty="0" err="1" smtClean="0"/>
              <a:t>untuk</a:t>
            </a:r>
            <a:r>
              <a:rPr lang="en-US" sz="3300" i="1" dirty="0" smtClean="0"/>
              <a:t> </a:t>
            </a:r>
            <a:r>
              <a:rPr lang="en-US" sz="3300" i="1" dirty="0" err="1" smtClean="0"/>
              <a:t>pertanian</a:t>
            </a:r>
            <a:r>
              <a:rPr lang="en-US" sz="3300" i="1" dirty="0" smtClean="0"/>
              <a:t>.</a:t>
            </a:r>
          </a:p>
          <a:p>
            <a:pPr marL="0" indent="0" algn="just">
              <a:buNone/>
            </a:pPr>
            <a:r>
              <a:rPr lang="fi-FI" sz="3300" dirty="0" smtClean="0"/>
              <a:t>Hingga tahun 2003 sejumlah 37,7 juta petani menguasai 21,5 juta ha </a:t>
            </a:r>
            <a:r>
              <a:rPr lang="en-US" sz="3300" dirty="0" err="1" smtClean="0"/>
              <a:t>dalam</a:t>
            </a:r>
            <a:r>
              <a:rPr lang="en-US" sz="3300" dirty="0" smtClean="0"/>
              <a:t> </a:t>
            </a:r>
            <a:r>
              <a:rPr lang="en-US" sz="3300" dirty="0" err="1" smtClean="0"/>
              <a:t>berbagai</a:t>
            </a:r>
            <a:r>
              <a:rPr lang="en-US" sz="3300" dirty="0" smtClean="0"/>
              <a:t> </a:t>
            </a:r>
            <a:r>
              <a:rPr lang="en-US" sz="3300" dirty="0" err="1" smtClean="0"/>
              <a:t>variasi</a:t>
            </a:r>
            <a:r>
              <a:rPr lang="en-US" sz="3300" dirty="0" smtClean="0"/>
              <a:t> </a:t>
            </a:r>
            <a:r>
              <a:rPr lang="en-US" sz="3300" dirty="0" err="1" smtClean="0"/>
              <a:t>luasan</a:t>
            </a:r>
            <a:r>
              <a:rPr lang="en-US" sz="3300" dirty="0" smtClean="0"/>
              <a:t> </a:t>
            </a:r>
            <a:r>
              <a:rPr lang="en-US" sz="3300" dirty="0" err="1" smtClean="0"/>
              <a:t>penguasaannya</a:t>
            </a:r>
            <a:r>
              <a:rPr lang="en-US" sz="3300" dirty="0" smtClean="0"/>
              <a:t>. Rata-rata </a:t>
            </a:r>
            <a:r>
              <a:rPr lang="en-US" sz="3300" dirty="0" err="1" smtClean="0"/>
              <a:t>mereka</a:t>
            </a:r>
            <a:r>
              <a:rPr lang="en-US" sz="3300" dirty="0" smtClean="0"/>
              <a:t> </a:t>
            </a:r>
            <a:r>
              <a:rPr lang="en-US" sz="3300" dirty="0" err="1" smtClean="0"/>
              <a:t>menguasai</a:t>
            </a:r>
            <a:r>
              <a:rPr lang="en-US" sz="3300" dirty="0" smtClean="0"/>
              <a:t> </a:t>
            </a:r>
            <a:r>
              <a:rPr lang="fi-FI" sz="3300" dirty="0" smtClean="0"/>
              <a:t>0,89 ha atau mendekati sebutan petani gurem. Rataan ini sangat jauh </a:t>
            </a:r>
            <a:r>
              <a:rPr lang="en-US" sz="3300" dirty="0" err="1" smtClean="0"/>
              <a:t>ketimpangannya</a:t>
            </a:r>
            <a:r>
              <a:rPr lang="en-US" sz="3300" dirty="0" smtClean="0"/>
              <a:t> </a:t>
            </a:r>
            <a:r>
              <a:rPr lang="en-US" sz="3300" dirty="0" err="1" smtClean="0"/>
              <a:t>bila</a:t>
            </a:r>
            <a:r>
              <a:rPr lang="en-US" sz="3300" dirty="0" smtClean="0"/>
              <a:t> </a:t>
            </a:r>
            <a:r>
              <a:rPr lang="en-US" sz="3300" dirty="0" err="1" smtClean="0"/>
              <a:t>dibandingkan</a:t>
            </a:r>
            <a:r>
              <a:rPr lang="en-US" sz="3300" dirty="0" smtClean="0"/>
              <a:t> </a:t>
            </a:r>
            <a:r>
              <a:rPr lang="en-US" sz="3300" dirty="0" err="1" smtClean="0"/>
              <a:t>dengan</a:t>
            </a:r>
            <a:r>
              <a:rPr lang="en-US" sz="3300" dirty="0" smtClean="0"/>
              <a:t> </a:t>
            </a:r>
            <a:r>
              <a:rPr lang="en-US" sz="3300" dirty="0" err="1" smtClean="0"/>
              <a:t>penggunaan-peruntukan</a:t>
            </a:r>
            <a:r>
              <a:rPr lang="en-US" sz="3300" dirty="0" smtClean="0"/>
              <a:t> lain</a:t>
            </a:r>
          </a:p>
          <a:p>
            <a:pPr marL="0" indent="0" algn="just">
              <a:buNone/>
            </a:pPr>
            <a:r>
              <a:rPr lang="en-US" sz="3300" dirty="0" err="1" smtClean="0"/>
              <a:t>di</a:t>
            </a:r>
            <a:r>
              <a:rPr lang="en-US" sz="3300" dirty="0" smtClean="0"/>
              <a:t> </a:t>
            </a:r>
            <a:r>
              <a:rPr lang="en-US" sz="3300" dirty="0" err="1" smtClean="0"/>
              <a:t>atas</a:t>
            </a:r>
            <a:r>
              <a:rPr lang="en-US" sz="3300" dirty="0" smtClean="0"/>
              <a:t>.</a:t>
            </a:r>
            <a:endParaRPr lang="en-US" sz="3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KRISIS AGRARIA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Pengaturan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daya</a:t>
            </a:r>
            <a:r>
              <a:rPr lang="en-US" sz="2800" dirty="0" smtClean="0"/>
              <a:t>  </a:t>
            </a:r>
            <a:r>
              <a:rPr lang="en-US" sz="2800" dirty="0" err="1" smtClean="0"/>
              <a:t>agraria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kepulauan</a:t>
            </a:r>
            <a:r>
              <a:rPr lang="en-US" sz="2800" dirty="0" smtClean="0"/>
              <a:t> Indonesia yang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ditilik</a:t>
            </a:r>
            <a:r>
              <a:rPr lang="en-US" sz="2800" dirty="0" smtClean="0"/>
              <a:t> </a:t>
            </a:r>
            <a:r>
              <a:rPr lang="en-US" sz="2800" dirty="0" err="1" smtClean="0"/>
              <a:t>kembali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sejarah</a:t>
            </a:r>
            <a:r>
              <a:rPr lang="en-US" sz="2800" dirty="0" smtClean="0"/>
              <a:t>  </a:t>
            </a:r>
            <a:r>
              <a:rPr lang="en-US" sz="2800" dirty="0" err="1" smtClean="0"/>
              <a:t>penguasaan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sejak</a:t>
            </a:r>
            <a:r>
              <a:rPr lang="en-US" sz="2800" dirty="0" smtClean="0"/>
              <a:t> </a:t>
            </a:r>
            <a:r>
              <a:rPr lang="en-US" sz="2800" dirty="0" err="1" smtClean="0"/>
              <a:t>dulu</a:t>
            </a:r>
            <a:r>
              <a:rPr lang="en-US" sz="2800" dirty="0" smtClean="0"/>
              <a:t> </a:t>
            </a:r>
            <a:r>
              <a:rPr lang="en-US" sz="2800" dirty="0" err="1" smtClean="0"/>
              <a:t>hingga</a:t>
            </a:r>
            <a:r>
              <a:rPr lang="en-US" sz="2800" dirty="0" smtClean="0"/>
              <a:t> </a:t>
            </a:r>
            <a:r>
              <a:rPr lang="en-US" sz="2800" dirty="0" err="1" smtClean="0"/>
              <a:t>sekarang</a:t>
            </a:r>
            <a:r>
              <a:rPr lang="en-US" sz="2800" dirty="0" smtClean="0"/>
              <a:t>, </a:t>
            </a:r>
            <a:r>
              <a:rPr lang="en-US" sz="2800" dirty="0" err="1" smtClean="0"/>
              <a:t>membuahkan</a:t>
            </a:r>
            <a:r>
              <a:rPr lang="en-US" sz="2800" dirty="0" smtClean="0"/>
              <a:t> </a:t>
            </a:r>
            <a:r>
              <a:rPr lang="en-US" sz="2800" dirty="0" err="1" smtClean="0"/>
              <a:t>apa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dinamakan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i="1" dirty="0" err="1" smtClean="0"/>
              <a:t>krisis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agraria</a:t>
            </a:r>
            <a:r>
              <a:rPr lang="en-US" sz="2800" i="1" dirty="0" smtClean="0"/>
              <a:t> yang </a:t>
            </a:r>
            <a:r>
              <a:rPr lang="en-US" sz="2800" i="1" dirty="0" err="1" smtClean="0"/>
              <a:t>bentuk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dan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proses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pembentukan</a:t>
            </a:r>
            <a:r>
              <a:rPr lang="en-US" sz="2800" i="1" dirty="0" smtClean="0"/>
              <a:t> </a:t>
            </a:r>
            <a:r>
              <a:rPr lang="sv-SE" sz="2800" dirty="0" smtClean="0"/>
              <a:t>krisisnya berbeda antara satu tempat dan tempat lain di dalam lingkup </a:t>
            </a:r>
            <a:r>
              <a:rPr lang="en-US" sz="2800" dirty="0" err="1" smtClean="0"/>
              <a:t>kepulauan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luas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.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umum</a:t>
            </a:r>
            <a:r>
              <a:rPr lang="en-US" sz="2800" dirty="0" smtClean="0"/>
              <a:t>,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kepulauan</a:t>
            </a:r>
            <a:r>
              <a:rPr lang="en-US" sz="2800" dirty="0" smtClean="0"/>
              <a:t> Indonesia </a:t>
            </a:r>
            <a:r>
              <a:rPr lang="en-US" sz="2800" dirty="0" err="1" smtClean="0"/>
              <a:t>krisis</a:t>
            </a:r>
            <a:r>
              <a:rPr lang="en-US" sz="2800" dirty="0" smtClean="0"/>
              <a:t> </a:t>
            </a:r>
            <a:r>
              <a:rPr lang="en-US" sz="2800" dirty="0" err="1" smtClean="0"/>
              <a:t>krisis</a:t>
            </a:r>
            <a:r>
              <a:rPr lang="en-US" sz="2800" dirty="0" smtClean="0"/>
              <a:t> </a:t>
            </a:r>
            <a:r>
              <a:rPr lang="en-US" sz="2800" dirty="0" err="1" smtClean="0"/>
              <a:t>agraria</a:t>
            </a:r>
            <a:r>
              <a:rPr lang="en-US" sz="2800" dirty="0" smtClean="0"/>
              <a:t> yang </a:t>
            </a:r>
            <a:r>
              <a:rPr lang="en-US" sz="2800" dirty="0" err="1" smtClean="0"/>
              <a:t>muncul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:</a:t>
            </a:r>
          </a:p>
          <a:p>
            <a:pPr marL="571500" indent="-571500">
              <a:buAutoNum type="romanLcParenBoth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dirty="0" smtClean="0"/>
              <a:t>1.   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klaim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sv-SE" dirty="0" smtClean="0"/>
              <a:t>dan pemilikan tanah dan sumber-sumber agraria lainnya;</a:t>
            </a:r>
          </a:p>
          <a:p>
            <a:pPr marL="571500" indent="-571500">
              <a:buNone/>
            </a:pPr>
            <a:r>
              <a:rPr lang="sv-SE" dirty="0" smtClean="0"/>
              <a:t>2.    Hilangnya </a:t>
            </a:r>
            <a:r>
              <a:rPr lang="es-ES" dirty="0" err="1" smtClean="0"/>
              <a:t>penguasaan</a:t>
            </a:r>
            <a:r>
              <a:rPr lang="es-ES" dirty="0" smtClean="0"/>
              <a:t> </a:t>
            </a:r>
            <a:r>
              <a:rPr lang="es-ES" dirty="0" err="1" smtClean="0"/>
              <a:t>rakyat</a:t>
            </a:r>
            <a:r>
              <a:rPr lang="es-ES" dirty="0" smtClean="0"/>
              <a:t> atas </a:t>
            </a:r>
            <a:r>
              <a:rPr lang="es-ES" dirty="0" err="1" smtClean="0"/>
              <a:t>tanah</a:t>
            </a:r>
            <a:r>
              <a:rPr lang="es-ES" dirty="0" smtClean="0"/>
              <a:t> dan </a:t>
            </a:r>
            <a:r>
              <a:rPr lang="es-ES" dirty="0" err="1" smtClean="0"/>
              <a:t>sumber-sumber</a:t>
            </a:r>
            <a:r>
              <a:rPr lang="es-ES" dirty="0" smtClean="0"/>
              <a:t> agraria </a:t>
            </a:r>
            <a:r>
              <a:rPr lang="es-ES" dirty="0" err="1" smtClean="0"/>
              <a:t>lainnya</a:t>
            </a:r>
            <a:r>
              <a:rPr lang="es-ES" dirty="0" smtClean="0"/>
              <a:t>;</a:t>
            </a:r>
          </a:p>
          <a:p>
            <a:pPr marL="571500" indent="-571500">
              <a:buNone/>
            </a:pPr>
            <a:r>
              <a:rPr lang="en-US" dirty="0" smtClean="0"/>
              <a:t>3.    </a:t>
            </a:r>
            <a:r>
              <a:rPr lang="en-US" dirty="0" err="1" smtClean="0"/>
              <a:t>Terbatasnya</a:t>
            </a:r>
            <a:r>
              <a:rPr lang="en-US" dirty="0" smtClean="0"/>
              <a:t> </a:t>
            </a:r>
            <a:r>
              <a:rPr lang="en-US" dirty="0" err="1" smtClean="0"/>
              <a:t>akses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sumber-sumber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penghidupan</a:t>
            </a:r>
            <a:r>
              <a:rPr lang="en-US" dirty="0" smtClean="0"/>
              <a:t>;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</a:p>
          <a:p>
            <a:pPr marL="571500" indent="-571500">
              <a:buNone/>
            </a:pPr>
            <a:r>
              <a:rPr lang="en-US" dirty="0" smtClean="0"/>
              <a:t>4.    </a:t>
            </a:r>
            <a:r>
              <a:rPr lang="en-US" dirty="0" err="1" smtClean="0"/>
              <a:t>Terbatasnya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kelola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r>
              <a:rPr lang="en-US" dirty="0" smtClean="0"/>
              <a:t> </a:t>
            </a:r>
            <a:r>
              <a:rPr lang="fi-FI" dirty="0" smtClean="0"/>
              <a:t>rakyat atas proses kerusakan ekologis (Laksmi Savitri, et,al [ed], 2009).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chemeClr val="tx1"/>
                </a:solidFill>
              </a:rPr>
              <a:t>Eksploitasi</a:t>
            </a:r>
            <a:r>
              <a:rPr lang="en-US" sz="3200" b="1" dirty="0" smtClean="0">
                <a:solidFill>
                  <a:schemeClr val="tx1"/>
                </a:solidFill>
              </a:rPr>
              <a:t> SDA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komplek</a:t>
            </a:r>
            <a:r>
              <a:rPr lang="en-US" dirty="0" smtClean="0"/>
              <a:t>, </a:t>
            </a:r>
            <a:r>
              <a:rPr lang="en-US" dirty="0" err="1" smtClean="0"/>
              <a:t>disatu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bertambah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disisi</a:t>
            </a:r>
            <a:r>
              <a:rPr lang="en-US" dirty="0" smtClean="0"/>
              <a:t> yang lain </a:t>
            </a:r>
            <a:r>
              <a:rPr lang="en-US" dirty="0" err="1" smtClean="0"/>
              <a:t>luasan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. 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    Pembangunan yang </a:t>
            </a:r>
            <a:r>
              <a:rPr lang="en-US" dirty="0" err="1" smtClean="0"/>
              <a:t>berpusat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sentral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. </a:t>
            </a:r>
            <a:r>
              <a:rPr lang="en-US" dirty="0" err="1" smtClean="0"/>
              <a:t>Sektor-sektor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(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kehutanan</a:t>
            </a:r>
            <a:r>
              <a:rPr lang="en-US" dirty="0" smtClean="0"/>
              <a:t>, </a:t>
            </a:r>
            <a:r>
              <a:rPr lang="en-US" dirty="0" err="1" smtClean="0"/>
              <a:t>pertanian</a:t>
            </a:r>
            <a:r>
              <a:rPr lang="en-US" dirty="0" smtClean="0"/>
              <a:t>, </a:t>
            </a:r>
            <a:r>
              <a:rPr lang="en-US" dirty="0" err="1" smtClean="0"/>
              <a:t>perikanan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pertambangan</a:t>
            </a:r>
            <a:r>
              <a:rPr lang="en-US" dirty="0" smtClean="0"/>
              <a:t>)  </a:t>
            </a:r>
            <a:r>
              <a:rPr lang="en-US" dirty="0" err="1" smtClean="0"/>
              <a:t>direduksi</a:t>
            </a:r>
            <a:r>
              <a:rPr lang="en-US" dirty="0" smtClean="0"/>
              <a:t> </a:t>
            </a:r>
            <a:r>
              <a:rPr lang="en-US" dirty="0" err="1" smtClean="0"/>
              <a:t>sedemikian</a:t>
            </a:r>
            <a:r>
              <a:rPr lang="en-US" dirty="0" smtClean="0"/>
              <a:t> </a:t>
            </a:r>
            <a:r>
              <a:rPr lang="en-US" dirty="0" err="1" smtClean="0"/>
              <a:t>rupa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mempertimbangkan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/>
          </a:bodyPr>
          <a:lstStyle/>
          <a:p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kepengelolaanya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pendek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degradasi</a:t>
            </a:r>
            <a:r>
              <a:rPr lang="en-US" dirty="0" smtClean="0"/>
              <a:t> </a:t>
            </a:r>
            <a:r>
              <a:rPr lang="en-US" dirty="0" err="1" smtClean="0"/>
              <a:t>kuantitas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SDA:</a:t>
            </a:r>
          </a:p>
          <a:p>
            <a:pPr marL="804863" indent="-28575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Laju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1,8 </a:t>
            </a:r>
            <a:r>
              <a:rPr lang="en-US" dirty="0" err="1" smtClean="0"/>
              <a:t>hektar</a:t>
            </a:r>
            <a:r>
              <a:rPr lang="en-US" dirty="0" smtClean="0"/>
              <a:t> </a:t>
            </a:r>
            <a:r>
              <a:rPr lang="en-US" dirty="0" err="1" smtClean="0"/>
              <a:t>pertahun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tropis</a:t>
            </a:r>
            <a:r>
              <a:rPr lang="en-US" dirty="0" smtClean="0"/>
              <a:t> </a:t>
            </a:r>
            <a:r>
              <a:rPr lang="en-US" dirty="0" err="1" smtClean="0"/>
              <a:t>terancam</a:t>
            </a:r>
            <a:r>
              <a:rPr lang="en-US" dirty="0" smtClean="0"/>
              <a:t> </a:t>
            </a:r>
            <a:r>
              <a:rPr lang="en-US" dirty="0" err="1" smtClean="0"/>
              <a:t>punah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eksploitasi</a:t>
            </a:r>
            <a:r>
              <a:rPr lang="en-US" dirty="0" smtClean="0"/>
              <a:t> SDA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terkendali</a:t>
            </a:r>
            <a:r>
              <a:rPr lang="en-US" dirty="0" smtClean="0"/>
              <a:t>.</a:t>
            </a:r>
          </a:p>
          <a:p>
            <a:pPr marL="804863" indent="-341313">
              <a:buNone/>
            </a:pPr>
            <a:r>
              <a:rPr lang="en-US" dirty="0" smtClean="0"/>
              <a:t>2. </a:t>
            </a:r>
            <a:r>
              <a:rPr lang="en-US" dirty="0" err="1" smtClean="0"/>
              <a:t>Sekitar</a:t>
            </a:r>
            <a:r>
              <a:rPr lang="en-US" dirty="0" smtClean="0"/>
              <a:t> 70 % </a:t>
            </a:r>
            <a:r>
              <a:rPr lang="en-US" dirty="0" err="1" smtClean="0"/>
              <a:t>terumbu</a:t>
            </a:r>
            <a:r>
              <a:rPr lang="en-US" dirty="0" smtClean="0"/>
              <a:t> </a:t>
            </a:r>
            <a:r>
              <a:rPr lang="en-US" dirty="0" err="1" smtClean="0"/>
              <a:t>karang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serius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endapan</a:t>
            </a:r>
            <a:r>
              <a:rPr lang="en-US" dirty="0" smtClean="0"/>
              <a:t> </a:t>
            </a:r>
            <a:r>
              <a:rPr lang="en-US" dirty="0" err="1" smtClean="0"/>
              <a:t>erosi</a:t>
            </a:r>
            <a:r>
              <a:rPr lang="en-US" dirty="0" smtClean="0"/>
              <a:t>,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batu</a:t>
            </a:r>
            <a:r>
              <a:rPr lang="en-US" dirty="0" smtClean="0"/>
              <a:t> </a:t>
            </a:r>
            <a:r>
              <a:rPr lang="en-US" dirty="0" err="1" smtClean="0"/>
              <a:t>karang</a:t>
            </a:r>
            <a:r>
              <a:rPr lang="en-US" dirty="0" smtClean="0"/>
              <a:t>, </a:t>
            </a:r>
            <a:r>
              <a:rPr lang="en-US" dirty="0" err="1" smtClean="0"/>
              <a:t>penangkapan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bom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racun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pencemaran</a:t>
            </a:r>
            <a:r>
              <a:rPr lang="en-US" dirty="0" smtClean="0"/>
              <a:t> air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limbah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/>
          </a:bodyPr>
          <a:lstStyle/>
          <a:p>
            <a:pPr marL="804863" indent="-28575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Sekitar</a:t>
            </a:r>
            <a:r>
              <a:rPr lang="en-US" dirty="0" smtClean="0"/>
              <a:t> 64 % </a:t>
            </a:r>
            <a:r>
              <a:rPr lang="en-US" dirty="0" err="1" smtClean="0"/>
              <a:t>dari</a:t>
            </a:r>
            <a:r>
              <a:rPr lang="en-US" dirty="0" smtClean="0"/>
              <a:t> total </a:t>
            </a:r>
            <a:r>
              <a:rPr lang="en-US" dirty="0" err="1" smtClean="0"/>
              <a:t>hutan</a:t>
            </a:r>
            <a:r>
              <a:rPr lang="en-US" dirty="0" smtClean="0"/>
              <a:t> mangrove </a:t>
            </a:r>
            <a:r>
              <a:rPr lang="en-US" dirty="0" err="1" smtClean="0"/>
              <a:t>seluas</a:t>
            </a:r>
            <a:r>
              <a:rPr lang="en-US" dirty="0" smtClean="0"/>
              <a:t> 3 </a:t>
            </a:r>
            <a:r>
              <a:rPr lang="en-US" dirty="0" err="1" smtClean="0"/>
              <a:t>juta</a:t>
            </a:r>
            <a:r>
              <a:rPr lang="en-US" dirty="0" smtClean="0"/>
              <a:t> </a:t>
            </a:r>
            <a:r>
              <a:rPr lang="en-US" dirty="0" err="1" smtClean="0"/>
              <a:t>hektar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serius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penebangan</a:t>
            </a:r>
            <a:r>
              <a:rPr lang="en-US" dirty="0" smtClean="0"/>
              <a:t> liar </a:t>
            </a:r>
          </a:p>
          <a:p>
            <a:pPr marL="860425" indent="-341313">
              <a:buNone/>
            </a:pPr>
            <a:r>
              <a:rPr lang="en-US" dirty="0" smtClean="0"/>
              <a:t>4.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pertambangan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besar-besaran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bentang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merusak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menghilangkan</a:t>
            </a:r>
            <a:r>
              <a:rPr lang="en-US" dirty="0" smtClean="0"/>
              <a:t> </a:t>
            </a:r>
            <a:r>
              <a:rPr lang="en-US" dirty="0" err="1" smtClean="0"/>
              <a:t>vegetasi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diatasnya</a:t>
            </a:r>
            <a:endParaRPr lang="en-US" dirty="0" smtClean="0"/>
          </a:p>
          <a:p>
            <a:pPr marL="804863" indent="-285750">
              <a:buNone/>
            </a:pPr>
            <a:r>
              <a:rPr lang="en-US" dirty="0" smtClean="0"/>
              <a:t>5.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bekas</a:t>
            </a:r>
            <a:r>
              <a:rPr lang="en-US" dirty="0" smtClean="0"/>
              <a:t> </a:t>
            </a:r>
            <a:r>
              <a:rPr lang="en-US" dirty="0" err="1" smtClean="0"/>
              <a:t>pertambangan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kubangan</a:t>
            </a:r>
            <a:r>
              <a:rPr lang="en-US" dirty="0" smtClean="0"/>
              <a:t> </a:t>
            </a:r>
            <a:r>
              <a:rPr lang="en-US" dirty="0" err="1" smtClean="0"/>
              <a:t>raksasa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disekitar</a:t>
            </a:r>
            <a:r>
              <a:rPr lang="en-US" dirty="0" smtClean="0"/>
              <a:t> </a:t>
            </a:r>
            <a:r>
              <a:rPr lang="en-US" dirty="0" err="1" smtClean="0"/>
              <a:t>gersang</a:t>
            </a:r>
            <a:r>
              <a:rPr lang="en-US" dirty="0" smtClean="0"/>
              <a:t> (</a:t>
            </a:r>
            <a:r>
              <a:rPr lang="en-US" dirty="0" err="1" smtClean="0"/>
              <a:t>Nurjaya</a:t>
            </a:r>
            <a:r>
              <a:rPr lang="en-US" dirty="0" smtClean="0"/>
              <a:t>, 1993, Kantor MENLH,2000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Astri</a:t>
            </a:r>
            <a:r>
              <a:rPr lang="en-US" dirty="0" smtClean="0"/>
              <a:t> </a:t>
            </a:r>
            <a:r>
              <a:rPr lang="en-US" dirty="0" err="1" smtClean="0"/>
              <a:t>Rinanti</a:t>
            </a:r>
            <a:r>
              <a:rPr lang="en-US" dirty="0" smtClean="0"/>
              <a:t>, 2017)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/>
          <a:lstStyle/>
          <a:p>
            <a:pPr marL="463550" indent="-463550">
              <a:buFont typeface="Wingdings" pitchFamily="2" charset="2"/>
              <a:buChar char="v"/>
            </a:pPr>
            <a:r>
              <a:rPr lang="en-US" dirty="0" smtClean="0"/>
              <a:t>SDA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semata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.</a:t>
            </a:r>
          </a:p>
          <a:p>
            <a:pPr marL="463550" indent="-463550">
              <a:buNone/>
            </a:pPr>
            <a:endParaRPr lang="en-US" dirty="0" smtClean="0"/>
          </a:p>
          <a:p>
            <a:pPr marL="860425" indent="-396875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err="1" smtClean="0"/>
              <a:t>Pemanfaatan</a:t>
            </a:r>
            <a:r>
              <a:rPr lang="en-US" dirty="0" smtClean="0"/>
              <a:t> SDA yang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beroreantasi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: </a:t>
            </a:r>
          </a:p>
          <a:p>
            <a:pPr marL="1201738" indent="-396875">
              <a:buFont typeface="Wingdings" pitchFamily="2" charset="2"/>
              <a:buChar char="ü"/>
            </a:pPr>
            <a:r>
              <a:rPr lang="en-US" dirty="0" err="1" smtClean="0"/>
              <a:t>Antoproentris</a:t>
            </a:r>
            <a:endParaRPr lang="en-US" dirty="0" smtClean="0"/>
          </a:p>
          <a:p>
            <a:pPr marL="1201738" indent="-396875">
              <a:buNone/>
            </a:pPr>
            <a:endParaRPr lang="en-US" dirty="0" smtClean="0"/>
          </a:p>
          <a:p>
            <a:pPr marL="914400" indent="-395288">
              <a:buFont typeface="Wingdings" pitchFamily="2" charset="2"/>
              <a:buChar char="Ø"/>
            </a:pPr>
            <a:r>
              <a:rPr lang="en-US" dirty="0" err="1" smtClean="0"/>
              <a:t>Penggabungan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:</a:t>
            </a:r>
          </a:p>
          <a:p>
            <a:pPr marL="914400" indent="-109538">
              <a:buFont typeface="Wingdings" pitchFamily="2" charset="2"/>
              <a:buChar char="ü"/>
            </a:pPr>
            <a:r>
              <a:rPr lang="en-US" dirty="0" smtClean="0"/>
              <a:t>   </a:t>
            </a:r>
            <a:r>
              <a:rPr lang="en-US" dirty="0" err="1" smtClean="0"/>
              <a:t>Ekosentris</a:t>
            </a: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PERMASALAHAN EKOLOGI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pPr algn="just">
              <a:buNone/>
            </a:pP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 </a:t>
            </a:r>
            <a:r>
              <a:rPr lang="en-US" dirty="0" err="1" smtClean="0"/>
              <a:t>diatasi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berdampak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terganggunya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  <a:r>
              <a:rPr lang="en-US" sz="3200" dirty="0" smtClean="0"/>
              <a:t> </a:t>
            </a:r>
          </a:p>
          <a:p>
            <a:pPr algn="just">
              <a:buNone/>
            </a:pP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dikarenakan</a:t>
            </a:r>
            <a:r>
              <a:rPr lang="en-US" dirty="0" smtClean="0"/>
              <a:t> </a:t>
            </a:r>
            <a:r>
              <a:rPr lang="en-US" dirty="0" err="1" smtClean="0"/>
              <a:t>eksplorasi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kelestarian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mengganggu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terganggu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200" dirty="0" smtClean="0"/>
              <a:t> 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berdiri</a:t>
            </a:r>
            <a:r>
              <a:rPr lang="en-US" sz="2800" dirty="0" smtClean="0"/>
              <a:t> </a:t>
            </a:r>
            <a:r>
              <a:rPr lang="en-US" sz="2800" dirty="0" err="1" smtClean="0"/>
              <a:t>sendiri</a:t>
            </a:r>
            <a:r>
              <a:rPr lang="en-US" sz="2800" dirty="0" smtClean="0"/>
              <a:t>, </a:t>
            </a:r>
            <a:r>
              <a:rPr lang="en-US" sz="2800" dirty="0" err="1" smtClean="0"/>
              <a:t>tetapi</a:t>
            </a:r>
            <a:r>
              <a:rPr lang="en-US" sz="2800" dirty="0" smtClean="0"/>
              <a:t>  </a:t>
            </a:r>
            <a:r>
              <a:rPr lang="en-US" sz="2800" dirty="0" err="1" smtClean="0"/>
              <a:t>selalu</a:t>
            </a:r>
            <a:r>
              <a:rPr lang="en-US" sz="2800" dirty="0" smtClean="0"/>
              <a:t> </a:t>
            </a:r>
            <a:r>
              <a:rPr lang="en-US" sz="2800" dirty="0" err="1" smtClean="0"/>
              <a:t>saling</a:t>
            </a:r>
            <a:r>
              <a:rPr lang="en-US" sz="2800" dirty="0" smtClean="0"/>
              <a:t> </a:t>
            </a:r>
            <a:r>
              <a:rPr lang="en-US" sz="2800" dirty="0" err="1" smtClean="0"/>
              <a:t>terkait</a:t>
            </a:r>
            <a:r>
              <a:rPr lang="en-US" sz="2800" dirty="0" smtClean="0"/>
              <a:t> </a:t>
            </a:r>
            <a:r>
              <a:rPr lang="en-US" sz="2800" dirty="0" err="1" smtClean="0"/>
              <a:t>erat</a:t>
            </a:r>
            <a:r>
              <a:rPr lang="en-US" sz="2800" dirty="0" smtClean="0"/>
              <a:t>. </a:t>
            </a:r>
            <a:r>
              <a:rPr lang="en-US" sz="2800" dirty="0" err="1" smtClean="0"/>
              <a:t>Keterkaitan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yang lain </a:t>
            </a:r>
            <a:r>
              <a:rPr lang="en-US" sz="2800" dirty="0" err="1" smtClean="0"/>
              <a:t>disebabkan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faktor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sebab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,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faktor</a:t>
            </a:r>
            <a:r>
              <a:rPr lang="en-US" sz="2800" dirty="0" smtClean="0"/>
              <a:t> </a:t>
            </a:r>
            <a:r>
              <a:rPr lang="en-US" sz="2800" dirty="0" err="1" smtClean="0"/>
              <a:t>mempunyai</a:t>
            </a:r>
            <a:r>
              <a:rPr lang="en-US" sz="2800" dirty="0" smtClean="0"/>
              <a:t> </a:t>
            </a:r>
            <a:r>
              <a:rPr lang="en-US" sz="2800" dirty="0" err="1" smtClean="0"/>
              <a:t>pengaruh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berbeda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interaksi</a:t>
            </a:r>
            <a:r>
              <a:rPr lang="en-US" sz="2800" dirty="0" smtClean="0"/>
              <a:t> </a:t>
            </a:r>
            <a:r>
              <a:rPr lang="en-US" sz="2800" dirty="0" err="1" smtClean="0"/>
              <a:t>antar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dampak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ditimbulkan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kumulatif</a:t>
            </a:r>
            <a:r>
              <a:rPr lang="en-US" sz="2800" dirty="0" smtClean="0"/>
              <a:t> (</a:t>
            </a:r>
            <a:r>
              <a:rPr lang="en-US" sz="2800" dirty="0" err="1" smtClean="0"/>
              <a:t>Soedradjad</a:t>
            </a:r>
            <a:r>
              <a:rPr lang="en-US" sz="2800" dirty="0" smtClean="0"/>
              <a:t>, 1999). </a:t>
            </a:r>
          </a:p>
          <a:p>
            <a:pPr>
              <a:buNone/>
            </a:pPr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saling</a:t>
            </a:r>
            <a:r>
              <a:rPr lang="en-US" sz="2800" dirty="0" smtClean="0"/>
              <a:t> </a:t>
            </a:r>
            <a:r>
              <a:rPr lang="en-US" sz="2800" dirty="0" err="1" smtClean="0"/>
              <a:t>terkait</a:t>
            </a:r>
            <a:r>
              <a:rPr lang="en-US" sz="2800" dirty="0" smtClean="0"/>
              <a:t> </a:t>
            </a:r>
            <a:r>
              <a:rPr lang="en-US" sz="2800" dirty="0" err="1" smtClean="0"/>
              <a:t>erat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lain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populasi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berlebih</a:t>
            </a:r>
            <a:r>
              <a:rPr lang="en-US" sz="2800" dirty="0" smtClean="0"/>
              <a:t>, </a:t>
            </a:r>
            <a:r>
              <a:rPr lang="en-US" sz="2800" dirty="0" err="1" smtClean="0"/>
              <a:t>polusi</a:t>
            </a:r>
            <a:r>
              <a:rPr lang="en-US" sz="2800" dirty="0" smtClean="0"/>
              <a:t>, </a:t>
            </a:r>
            <a:r>
              <a:rPr lang="en-US" sz="2800" dirty="0" err="1" smtClean="0"/>
              <a:t>penurunan</a:t>
            </a:r>
            <a:r>
              <a:rPr lang="en-US" sz="2800" dirty="0" smtClean="0"/>
              <a:t> </a:t>
            </a:r>
            <a:r>
              <a:rPr lang="en-US" sz="2800" dirty="0" err="1" smtClean="0"/>
              <a:t>jumlah</a:t>
            </a:r>
            <a:r>
              <a:rPr lang="en-US" sz="2800" dirty="0" smtClean="0"/>
              <a:t> </a:t>
            </a:r>
            <a:r>
              <a:rPr lang="en-US" sz="2800" dirty="0" err="1" smtClean="0"/>
              <a:t>sumberdaya</a:t>
            </a:r>
            <a:r>
              <a:rPr lang="en-US" sz="2800" dirty="0" smtClean="0"/>
              <a:t>,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global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perang</a:t>
            </a:r>
            <a:r>
              <a:rPr lang="en-US" sz="2800" dirty="0" smtClean="0"/>
              <a:t>.</a:t>
            </a:r>
          </a:p>
          <a:p>
            <a:pPr>
              <a:buNone/>
            </a:pPr>
            <a:endParaRPr lang="en-US" sz="2800" dirty="0" smtClean="0"/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d-ID" sz="2800" dirty="0" smtClean="0"/>
              <a:t>Menurut </a:t>
            </a:r>
            <a:r>
              <a:rPr lang="id-ID" sz="2800" b="1" dirty="0" smtClean="0"/>
              <a:t>Komarudin</a:t>
            </a:r>
            <a:r>
              <a:rPr lang="id-ID" sz="2800" dirty="0" smtClean="0"/>
              <a:t> (Ensiklopedia Manajemen), ekologi adalah suatu kajian yang berhubungan dengan interelasi antara organism dengan lingkungan, dasar empirisnya terletak pada hasil penelitian bahwa organisme yang hidup itu bervariasi menurut lingkungannya. </a:t>
            </a:r>
            <a:endParaRPr lang="en-US" sz="2800" dirty="0" smtClean="0"/>
          </a:p>
          <a:p>
            <a:pPr marL="0" indent="0" algn="just">
              <a:buNone/>
            </a:pPr>
            <a:endParaRPr lang="en-US" sz="2800" dirty="0" smtClean="0"/>
          </a:p>
          <a:p>
            <a:pPr marL="0" indent="0" algn="just">
              <a:buNone/>
            </a:pPr>
            <a:r>
              <a:rPr lang="id-ID" sz="2800" dirty="0" smtClean="0"/>
              <a:t>Dari uraian tersebut di atas terlihat bahwa ekologi berkenaan dengan kehidupan makhluk namun demikian juga tidak menutup kemungkinan berkenaan dengan kehidupan ilmu-ilmu social seperti keberadaan ilmu Negara, pemerintahan, politik, hukum, ekonomi dan administrasi</a:t>
            </a:r>
            <a:endParaRPr lang="en-US" sz="28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sz="3100" b="1" dirty="0" smtClean="0">
                <a:solidFill>
                  <a:schemeClr val="tx1"/>
                </a:solidFill>
              </a:rPr>
              <a:t>1. </a:t>
            </a:r>
            <a:r>
              <a:rPr lang="en-US" sz="3100" b="1" dirty="0" err="1" smtClean="0">
                <a:solidFill>
                  <a:schemeClr val="tx1"/>
                </a:solidFill>
              </a:rPr>
              <a:t>Kerusakan</a:t>
            </a:r>
            <a:r>
              <a:rPr lang="en-US" sz="3100" b="1" dirty="0" smtClean="0">
                <a:solidFill>
                  <a:schemeClr val="tx1"/>
                </a:solidFill>
              </a:rPr>
              <a:t> </a:t>
            </a:r>
            <a:r>
              <a:rPr lang="en-US" sz="3100" b="1" dirty="0" err="1" smtClean="0">
                <a:solidFill>
                  <a:schemeClr val="tx1"/>
                </a:solidFill>
              </a:rPr>
              <a:t>Hutan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.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Lebong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seluas</a:t>
            </a:r>
            <a:r>
              <a:rPr lang="en-US" dirty="0" smtClean="0"/>
              <a:t> 134.834,72 ha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20.777,40 ha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lindung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114.057,72 ha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konservasi</a:t>
            </a:r>
            <a:r>
              <a:rPr lang="en-US" dirty="0" smtClean="0"/>
              <a:t>, </a:t>
            </a:r>
            <a:r>
              <a:rPr lang="en-US" dirty="0" err="1" smtClean="0"/>
              <a:t>sebanyak</a:t>
            </a:r>
            <a:r>
              <a:rPr lang="en-US" dirty="0" smtClean="0"/>
              <a:t> 7.895,41 ha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lindung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2.970,37 ha </a:t>
            </a:r>
            <a:r>
              <a:rPr lang="en-US" dirty="0" err="1" smtClean="0"/>
              <a:t>cagar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.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lain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 Bengkulu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parah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. </a:t>
            </a:r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rusak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ilegal</a:t>
            </a:r>
            <a:r>
              <a:rPr lang="en-US" dirty="0" smtClean="0"/>
              <a:t> logging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perambahan</a:t>
            </a:r>
            <a:r>
              <a:rPr lang="en-US" dirty="0" smtClean="0"/>
              <a:t> </a:t>
            </a:r>
            <a:r>
              <a:rPr lang="en-US" dirty="0" err="1" smtClean="0"/>
              <a:t>hutan.Perambahan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, </a:t>
            </a:r>
            <a:r>
              <a:rPr lang="en-US" dirty="0" err="1" smtClean="0"/>
              <a:t>karet</a:t>
            </a:r>
            <a:r>
              <a:rPr lang="en-US" dirty="0" smtClean="0"/>
              <a:t>, kopi </a:t>
            </a:r>
            <a:r>
              <a:rPr lang="en-US" dirty="0" err="1" smtClean="0"/>
              <a:t>dll</a:t>
            </a:r>
            <a:r>
              <a:rPr lang="en-US" dirty="0" smtClean="0"/>
              <a:t>. </a:t>
            </a:r>
            <a:r>
              <a:rPr lang="en-US" dirty="0" err="1" smtClean="0"/>
              <a:t>Bahkan</a:t>
            </a:r>
            <a:r>
              <a:rPr lang="en-US" dirty="0" smtClean="0"/>
              <a:t> TNKS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luput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ilegal</a:t>
            </a:r>
            <a:r>
              <a:rPr lang="en-US" dirty="0" smtClean="0"/>
              <a:t> logging.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dibuktikan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gundulnya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TNKS.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3200" dirty="0" smtClean="0"/>
              <a:t>  </a:t>
            </a:r>
            <a:r>
              <a:rPr lang="en-US" sz="2800" dirty="0" err="1" smtClean="0"/>
              <a:t>Kerusakan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disebabkan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kebakaran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. </a:t>
            </a:r>
            <a:r>
              <a:rPr lang="en-US" sz="2800" dirty="0" err="1" smtClean="0"/>
              <a:t>Kebakaran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</a:t>
            </a:r>
            <a:r>
              <a:rPr lang="en-US" sz="2800" dirty="0" err="1" smtClean="0"/>
              <a:t>bertambah</a:t>
            </a:r>
            <a:r>
              <a:rPr lang="en-US" sz="2800" dirty="0" smtClean="0"/>
              <a:t> </a:t>
            </a:r>
            <a:r>
              <a:rPr lang="en-US" sz="2800" dirty="0" err="1" smtClean="0"/>
              <a:t>luas</a:t>
            </a:r>
            <a:r>
              <a:rPr lang="en-US" sz="2800" dirty="0" smtClean="0"/>
              <a:t>.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1997 </a:t>
            </a:r>
            <a:r>
              <a:rPr lang="en-US" sz="2800" dirty="0" err="1" smtClean="0"/>
              <a:t>luas</a:t>
            </a:r>
            <a:r>
              <a:rPr lang="en-US" sz="2800" dirty="0" smtClean="0"/>
              <a:t> </a:t>
            </a:r>
            <a:r>
              <a:rPr lang="en-US" sz="2800" dirty="0" err="1" smtClean="0"/>
              <a:t>kebakaran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seluas</a:t>
            </a:r>
            <a:r>
              <a:rPr lang="en-US" sz="2800" dirty="0" smtClean="0"/>
              <a:t> 2.091 ha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31 </a:t>
            </a:r>
            <a:r>
              <a:rPr lang="en-US" sz="2800" dirty="0" err="1" smtClean="0"/>
              <a:t>titik</a:t>
            </a:r>
            <a:r>
              <a:rPr lang="en-US" sz="2800" dirty="0" smtClean="0"/>
              <a:t> </a:t>
            </a:r>
            <a:r>
              <a:rPr lang="en-US" sz="2800" dirty="0" err="1" smtClean="0"/>
              <a:t>api</a:t>
            </a:r>
            <a:r>
              <a:rPr lang="en-US" sz="2800" dirty="0" smtClean="0"/>
              <a:t>.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2006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akibat</a:t>
            </a:r>
            <a:r>
              <a:rPr lang="en-US" sz="2800" dirty="0" smtClean="0"/>
              <a:t> </a:t>
            </a:r>
            <a:r>
              <a:rPr lang="en-US" sz="2800" dirty="0" err="1" smtClean="0"/>
              <a:t>kemarau</a:t>
            </a:r>
            <a:r>
              <a:rPr lang="en-US" sz="2800" dirty="0" smtClean="0"/>
              <a:t> yang </a:t>
            </a:r>
            <a:r>
              <a:rPr lang="en-US" sz="2800" dirty="0" err="1" smtClean="0"/>
              <a:t>panjang</a:t>
            </a:r>
            <a:r>
              <a:rPr lang="en-US" sz="2800" dirty="0" smtClean="0"/>
              <a:t> </a:t>
            </a:r>
            <a:r>
              <a:rPr lang="en-US" sz="2800" dirty="0" err="1" smtClean="0"/>
              <a:t>kebakaran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semakin</a:t>
            </a:r>
            <a:r>
              <a:rPr lang="en-US" sz="2800" dirty="0" smtClean="0"/>
              <a:t> </a:t>
            </a:r>
            <a:r>
              <a:rPr lang="en-US" sz="2800" dirty="0" err="1" smtClean="0"/>
              <a:t>luas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mengakibatkan</a:t>
            </a:r>
            <a:r>
              <a:rPr lang="en-US" sz="2800" dirty="0" smtClean="0"/>
              <a:t> </a:t>
            </a:r>
            <a:r>
              <a:rPr lang="en-US" sz="2800" dirty="0" err="1" smtClean="0"/>
              <a:t>tebalnya</a:t>
            </a:r>
            <a:r>
              <a:rPr lang="en-US" sz="2800" dirty="0" smtClean="0"/>
              <a:t> </a:t>
            </a:r>
            <a:r>
              <a:rPr lang="en-US" sz="2800" dirty="0" err="1" smtClean="0"/>
              <a:t>asap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udara</a:t>
            </a:r>
            <a:r>
              <a:rPr lang="en-US" sz="2800" dirty="0" smtClean="0"/>
              <a:t> yang 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menimbulkan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865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kebakaran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,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, </a:t>
            </a:r>
            <a:r>
              <a:rPr lang="en-US" dirty="0" err="1" smtClean="0"/>
              <a:t>perladangan</a:t>
            </a:r>
            <a:r>
              <a:rPr lang="en-US" dirty="0" smtClean="0"/>
              <a:t>, </a:t>
            </a:r>
            <a:r>
              <a:rPr lang="en-US" dirty="0" err="1" smtClean="0"/>
              <a:t>pemukiman</a:t>
            </a:r>
            <a:r>
              <a:rPr lang="en-US" dirty="0" smtClean="0"/>
              <a:t>, </a:t>
            </a:r>
            <a:r>
              <a:rPr lang="en-US" dirty="0" err="1" smtClean="0"/>
              <a:t>transmigrasi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.,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alamiah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musim</a:t>
            </a:r>
            <a:r>
              <a:rPr lang="en-US" dirty="0" smtClean="0"/>
              <a:t> </a:t>
            </a:r>
            <a:r>
              <a:rPr lang="en-US" dirty="0" err="1" smtClean="0"/>
              <a:t>kemarau</a:t>
            </a:r>
            <a:r>
              <a:rPr lang="en-US" dirty="0" smtClean="0"/>
              <a:t> yang </a:t>
            </a:r>
            <a:r>
              <a:rPr lang="en-US" dirty="0" err="1" smtClean="0"/>
              <a:t>panjang</a:t>
            </a:r>
            <a:r>
              <a:rPr lang="en-US" dirty="0" smtClean="0"/>
              <a:t>, </a:t>
            </a:r>
            <a:r>
              <a:rPr lang="en-US" dirty="0" err="1" smtClean="0"/>
              <a:t>kecerobohan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kebakaran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hayati</a:t>
            </a:r>
            <a:r>
              <a:rPr lang="en-US" dirty="0" smtClean="0"/>
              <a:t> (</a:t>
            </a:r>
            <a:r>
              <a:rPr lang="en-US" dirty="0" err="1" smtClean="0"/>
              <a:t>ekosistem</a:t>
            </a:r>
            <a:r>
              <a:rPr lang="en-US" dirty="0" smtClean="0"/>
              <a:t>, </a:t>
            </a:r>
            <a:r>
              <a:rPr lang="en-US" dirty="0" err="1" smtClean="0"/>
              <a:t>spesies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genetik</a:t>
            </a:r>
            <a:r>
              <a:rPr lang="en-US" dirty="0" smtClean="0"/>
              <a:t>), habitat </a:t>
            </a:r>
            <a:r>
              <a:rPr lang="en-US" dirty="0" err="1" smtClean="0"/>
              <a:t>rusak</a:t>
            </a:r>
            <a:r>
              <a:rPr lang="en-US" dirty="0" smtClean="0"/>
              <a:t>, </a:t>
            </a:r>
            <a:r>
              <a:rPr lang="en-US" dirty="0" err="1" smtClean="0"/>
              <a:t>terganggunya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biologis</a:t>
            </a:r>
            <a:r>
              <a:rPr lang="en-US" dirty="0" smtClean="0"/>
              <a:t> (flora, fauna, </a:t>
            </a:r>
            <a:r>
              <a:rPr lang="en-US" dirty="0" err="1" smtClean="0"/>
              <a:t>mikroba</a:t>
            </a:r>
            <a:r>
              <a:rPr lang="en-US" dirty="0" smtClean="0"/>
              <a:t>); </a:t>
            </a:r>
            <a:r>
              <a:rPr lang="en-US" dirty="0" err="1" smtClean="0"/>
              <a:t>gangguan</a:t>
            </a:r>
            <a:r>
              <a:rPr lang="en-US" dirty="0" smtClean="0"/>
              <a:t> </a:t>
            </a:r>
            <a:r>
              <a:rPr lang="en-US" dirty="0" err="1" smtClean="0"/>
              <a:t>asap</a:t>
            </a:r>
            <a:r>
              <a:rPr lang="en-US" dirty="0" smtClean="0"/>
              <a:t>, </a:t>
            </a:r>
            <a:r>
              <a:rPr lang="en-US" dirty="0" err="1" smtClean="0"/>
              <a:t>erosi</a:t>
            </a:r>
            <a:r>
              <a:rPr lang="en-US" dirty="0" smtClean="0"/>
              <a:t>, </a:t>
            </a:r>
            <a:r>
              <a:rPr lang="en-US" dirty="0" err="1" smtClean="0"/>
              <a:t>banjir</a:t>
            </a:r>
            <a:r>
              <a:rPr lang="en-US" dirty="0" smtClean="0"/>
              <a:t>, </a:t>
            </a:r>
            <a:r>
              <a:rPr lang="en-US" dirty="0" err="1" smtClean="0"/>
              <a:t>longsor</a:t>
            </a:r>
            <a:r>
              <a:rPr lang="en-US" dirty="0" smtClean="0"/>
              <a:t>,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; </a:t>
            </a:r>
            <a:r>
              <a:rPr lang="en-US" dirty="0" err="1" smtClean="0"/>
              <a:t>meningkatnya</a:t>
            </a:r>
            <a:r>
              <a:rPr lang="en-US" dirty="0" smtClean="0"/>
              <a:t> gas-gas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kaca</a:t>
            </a:r>
            <a:r>
              <a:rPr lang="en-US" dirty="0" smtClean="0"/>
              <a:t>, CO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hidrokarbon</a:t>
            </a:r>
            <a:r>
              <a:rPr lang="en-US" dirty="0" smtClean="0"/>
              <a:t>, </a:t>
            </a:r>
            <a:r>
              <a:rPr lang="en-US" dirty="0" err="1" smtClean="0"/>
              <a:t>gangguan</a:t>
            </a:r>
            <a:r>
              <a:rPr lang="en-US" dirty="0" smtClean="0"/>
              <a:t> </a:t>
            </a:r>
            <a:r>
              <a:rPr lang="en-US" dirty="0" err="1" smtClean="0"/>
              <a:t>metabolisme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iklim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err="1" smtClean="0"/>
              <a:t>Sebab</a:t>
            </a:r>
            <a:r>
              <a:rPr lang="en-US" sz="2800" dirty="0" smtClean="0"/>
              <a:t> lain </a:t>
            </a:r>
            <a:r>
              <a:rPr lang="en-US" sz="2800" dirty="0" err="1" smtClean="0"/>
              <a:t>kerusakan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lain: </a:t>
            </a:r>
          </a:p>
          <a:p>
            <a:pPr marL="514350" indent="-514350">
              <a:buNone/>
            </a:pPr>
            <a:r>
              <a:rPr lang="en-US" sz="2800" dirty="0" smtClean="0"/>
              <a:t>1.   </a:t>
            </a:r>
            <a:r>
              <a:rPr lang="en-US" sz="2800" dirty="0" err="1" smtClean="0"/>
              <a:t>Persepsi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masih</a:t>
            </a:r>
            <a:r>
              <a:rPr lang="en-US" sz="2800" dirty="0" smtClean="0"/>
              <a:t> </a:t>
            </a:r>
            <a:r>
              <a:rPr lang="en-US" sz="2800" dirty="0" err="1" smtClean="0"/>
              <a:t>terbatas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; </a:t>
            </a:r>
          </a:p>
          <a:p>
            <a:pPr marL="514350" indent="-514350">
              <a:buNone/>
            </a:pPr>
            <a:r>
              <a:rPr lang="en-US" sz="2800" dirty="0" smtClean="0"/>
              <a:t>2.   </a:t>
            </a:r>
            <a:r>
              <a:rPr lang="en-US" sz="2800" dirty="0" err="1" smtClean="0"/>
              <a:t>Adanya</a:t>
            </a:r>
            <a:r>
              <a:rPr lang="en-US" sz="2800" dirty="0" smtClean="0"/>
              <a:t> </a:t>
            </a:r>
            <a:r>
              <a:rPr lang="en-US" sz="2800" dirty="0" err="1" smtClean="0"/>
              <a:t>konflik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; </a:t>
            </a:r>
          </a:p>
          <a:p>
            <a:pPr marL="514350" indent="-514350">
              <a:buNone/>
            </a:pPr>
            <a:r>
              <a:rPr lang="en-US" sz="2800" dirty="0" smtClean="0"/>
              <a:t>3    </a:t>
            </a:r>
            <a:r>
              <a:rPr lang="en-US" sz="2800" dirty="0" err="1" smtClean="0"/>
              <a:t>Laju</a:t>
            </a:r>
            <a:r>
              <a:rPr lang="en-US" sz="2800" dirty="0" smtClean="0"/>
              <a:t> </a:t>
            </a:r>
            <a:r>
              <a:rPr lang="en-US" sz="2800" dirty="0" err="1" smtClean="0"/>
              <a:t>perusakan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sebanding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upaya</a:t>
            </a:r>
            <a:r>
              <a:rPr lang="en-US" sz="2800" dirty="0" smtClean="0"/>
              <a:t>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; </a:t>
            </a:r>
          </a:p>
          <a:p>
            <a:pPr marL="514350" indent="-514350">
              <a:buNone/>
            </a:pPr>
            <a:r>
              <a:rPr lang="en-US" sz="2800" dirty="0" smtClean="0"/>
              <a:t>4.   </a:t>
            </a:r>
            <a:r>
              <a:rPr lang="en-US" sz="2800" dirty="0" err="1" smtClean="0"/>
              <a:t>Masih</a:t>
            </a:r>
            <a:r>
              <a:rPr lang="en-US" sz="2800" dirty="0" smtClean="0"/>
              <a:t> </a:t>
            </a:r>
            <a:r>
              <a:rPr lang="en-US" sz="2800" dirty="0" err="1" smtClean="0"/>
              <a:t>luasnya</a:t>
            </a:r>
            <a:r>
              <a:rPr lang="en-US" sz="2800" dirty="0" smtClean="0"/>
              <a:t> </a:t>
            </a:r>
            <a:r>
              <a:rPr lang="en-US" sz="2800" dirty="0" err="1" smtClean="0"/>
              <a:t>lahan</a:t>
            </a:r>
            <a:r>
              <a:rPr lang="en-US" sz="2800" dirty="0" smtClean="0"/>
              <a:t> </a:t>
            </a:r>
            <a:r>
              <a:rPr lang="en-US" sz="2800" dirty="0" err="1" smtClean="0"/>
              <a:t>kritis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luar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lahan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tradisional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praktek</a:t>
            </a:r>
            <a:r>
              <a:rPr lang="en-US" sz="2800" dirty="0" smtClean="0"/>
              <a:t> </a:t>
            </a:r>
            <a:r>
              <a:rPr lang="en-US" sz="2800" dirty="0" err="1" smtClean="0"/>
              <a:t>perladangan</a:t>
            </a:r>
            <a:r>
              <a:rPr lang="en-US" sz="2800" dirty="0" smtClean="0"/>
              <a:t> </a:t>
            </a:r>
            <a:r>
              <a:rPr lang="en-US" sz="2800" dirty="0" err="1" smtClean="0"/>
              <a:t>berpindah</a:t>
            </a:r>
            <a:r>
              <a:rPr lang="en-US" sz="2800" dirty="0" smtClean="0"/>
              <a:t>; </a:t>
            </a:r>
          </a:p>
          <a:p>
            <a:pPr marL="514350" indent="-514350">
              <a:buNone/>
            </a:pPr>
            <a:r>
              <a:rPr lang="en-US" sz="2800" dirty="0" smtClean="0"/>
              <a:t>5.   </a:t>
            </a:r>
            <a:r>
              <a:rPr lang="en-US" sz="2800" dirty="0" err="1" smtClean="0"/>
              <a:t>Belum</a:t>
            </a:r>
            <a:r>
              <a:rPr lang="en-US" sz="2800" dirty="0" smtClean="0"/>
              <a:t> </a:t>
            </a:r>
            <a:r>
              <a:rPr lang="en-US" sz="2800" dirty="0" err="1" smtClean="0"/>
              <a:t>optimalnya</a:t>
            </a:r>
            <a:r>
              <a:rPr lang="en-US" sz="2800" dirty="0" smtClean="0"/>
              <a:t> </a:t>
            </a:r>
            <a:r>
              <a:rPr lang="en-US" sz="2800" dirty="0" err="1" smtClean="0"/>
              <a:t>penegakan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percepatan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pelanggaran</a:t>
            </a:r>
            <a:r>
              <a:rPr lang="en-US" sz="2800" dirty="0" smtClean="0"/>
              <a:t>/</a:t>
            </a:r>
            <a:r>
              <a:rPr lang="en-US" sz="2800" dirty="0" err="1" smtClean="0"/>
              <a:t>kejahatan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bidang</a:t>
            </a:r>
            <a:r>
              <a:rPr lang="en-US" sz="2800" dirty="0" smtClean="0"/>
              <a:t> </a:t>
            </a:r>
            <a:r>
              <a:rPr lang="en-US" sz="2800" dirty="0" err="1" smtClean="0"/>
              <a:t>kehutanan</a:t>
            </a:r>
            <a:r>
              <a:rPr lang="en-US" sz="2800" dirty="0" smtClean="0"/>
              <a:t> (al. </a:t>
            </a:r>
            <a:r>
              <a:rPr lang="en-US" sz="2800" dirty="0" err="1" smtClean="0"/>
              <a:t>Perambahan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, </a:t>
            </a:r>
            <a:r>
              <a:rPr lang="en-US" sz="2800" dirty="0" err="1" smtClean="0"/>
              <a:t>ilegal</a:t>
            </a:r>
            <a:r>
              <a:rPr lang="en-US" sz="2800" dirty="0" smtClean="0"/>
              <a:t> logging </a:t>
            </a:r>
            <a:r>
              <a:rPr lang="en-US" sz="2800" dirty="0" err="1" smtClean="0"/>
              <a:t>dll</a:t>
            </a:r>
            <a:r>
              <a:rPr lang="en-US" sz="2800" dirty="0" smtClean="0"/>
              <a:t>.).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2. </a:t>
            </a:r>
            <a:r>
              <a:rPr lang="en-US" sz="3600" dirty="0" err="1" smtClean="0">
                <a:solidFill>
                  <a:schemeClr val="tx1"/>
                </a:solidFill>
              </a:rPr>
              <a:t>Penurunan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Keanekaragaman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Hayati</a:t>
            </a:r>
            <a:r>
              <a:rPr lang="en-US" sz="3600" b="1" dirty="0" smtClean="0">
                <a:solidFill>
                  <a:srgbClr val="FF0000"/>
                </a:solidFill>
              </a:rPr>
              <a:t/>
            </a:r>
            <a:br>
              <a:rPr lang="en-US" sz="3600" b="1" dirty="0" smtClean="0">
                <a:solidFill>
                  <a:srgbClr val="FF0000"/>
                </a:solidFill>
              </a:rPr>
            </a:b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, </a:t>
            </a:r>
            <a:r>
              <a:rPr lang="en-US" dirty="0" err="1" smtClean="0"/>
              <a:t>pembukaan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,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yang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,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monokultur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hayati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 Bengkulu.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monokultur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flora, fauna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mikrobia</a:t>
            </a:r>
            <a:r>
              <a:rPr lang="en-US" dirty="0" smtClean="0"/>
              <a:t> </a:t>
            </a:r>
            <a:r>
              <a:rPr lang="en-US" dirty="0" err="1" smtClean="0"/>
              <a:t>musnah</a:t>
            </a:r>
            <a:r>
              <a:rPr lang="en-US" dirty="0" smtClean="0"/>
              <a:t>. </a:t>
            </a:r>
            <a:r>
              <a:rPr lang="en-US" dirty="0" err="1" smtClean="0"/>
              <a:t>Contohnya</a:t>
            </a:r>
            <a:r>
              <a:rPr lang="en-US" dirty="0" smtClean="0"/>
              <a:t>, </a:t>
            </a:r>
            <a:r>
              <a:rPr lang="en-US" dirty="0" err="1" smtClean="0"/>
              <a:t>kantong</a:t>
            </a:r>
            <a:r>
              <a:rPr lang="en-US" dirty="0" smtClean="0"/>
              <a:t> </a:t>
            </a:r>
            <a:r>
              <a:rPr lang="en-US" dirty="0" err="1" smtClean="0"/>
              <a:t>semar</a:t>
            </a:r>
            <a:r>
              <a:rPr lang="en-US" dirty="0" smtClean="0"/>
              <a:t> yang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dijumpai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Bengkulu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jenisnya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pembukaan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yang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ramah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disemprot</a:t>
            </a:r>
            <a:r>
              <a:rPr lang="en-US" dirty="0" smtClean="0"/>
              <a:t> 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telur-telur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flora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. </a:t>
            </a:r>
            <a:r>
              <a:rPr lang="en-US" dirty="0" err="1" smtClean="0"/>
              <a:t>Satwa</a:t>
            </a:r>
            <a:r>
              <a:rPr lang="en-US" dirty="0" smtClean="0"/>
              <a:t> liar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menurun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dilindungi</a:t>
            </a:r>
            <a:r>
              <a:rPr lang="en-US" dirty="0" smtClean="0"/>
              <a:t>. </a:t>
            </a:r>
            <a:r>
              <a:rPr lang="en-US" dirty="0" err="1" smtClean="0"/>
              <a:t>Satwa-satwa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badak</a:t>
            </a:r>
            <a:r>
              <a:rPr lang="en-US" dirty="0" smtClean="0"/>
              <a:t> Sumatera, </a:t>
            </a:r>
            <a:r>
              <a:rPr lang="en-US" dirty="0" err="1" smtClean="0"/>
              <a:t>gajah</a:t>
            </a:r>
            <a:r>
              <a:rPr lang="en-US" dirty="0" smtClean="0"/>
              <a:t> Sumatera, </a:t>
            </a:r>
            <a:r>
              <a:rPr lang="en-US" dirty="0" err="1" smtClean="0"/>
              <a:t>harimau</a:t>
            </a:r>
            <a:r>
              <a:rPr lang="en-US" dirty="0" smtClean="0"/>
              <a:t> Sumatera, tapir, </a:t>
            </a:r>
            <a:r>
              <a:rPr lang="en-US" dirty="0" err="1" smtClean="0"/>
              <a:t>beruang</a:t>
            </a:r>
            <a:r>
              <a:rPr lang="en-US" dirty="0" smtClean="0"/>
              <a:t> </a:t>
            </a:r>
            <a:r>
              <a:rPr lang="en-US" dirty="0" err="1" smtClean="0"/>
              <a:t>madu</a:t>
            </a:r>
            <a:r>
              <a:rPr lang="en-US" dirty="0" smtClean="0"/>
              <a:t>, </a:t>
            </a:r>
            <a:r>
              <a:rPr lang="en-US" dirty="0" err="1" smtClean="0"/>
              <a:t>rusa</a:t>
            </a:r>
            <a:r>
              <a:rPr lang="en-US" dirty="0" smtClean="0"/>
              <a:t> </a:t>
            </a:r>
            <a:r>
              <a:rPr lang="en-US" dirty="0" err="1" smtClean="0"/>
              <a:t>sambar</a:t>
            </a:r>
            <a:r>
              <a:rPr lang="en-US" dirty="0" smtClean="0"/>
              <a:t>, </a:t>
            </a:r>
            <a:r>
              <a:rPr lang="en-US" dirty="0" err="1" smtClean="0"/>
              <a:t>napu</a:t>
            </a:r>
            <a:r>
              <a:rPr lang="en-US" dirty="0" smtClean="0"/>
              <a:t>, </a:t>
            </a:r>
            <a:r>
              <a:rPr lang="en-US" dirty="0" err="1" smtClean="0"/>
              <a:t>rangkong</a:t>
            </a:r>
            <a:r>
              <a:rPr lang="en-US" dirty="0" smtClean="0"/>
              <a:t>, </a:t>
            </a:r>
            <a:r>
              <a:rPr lang="en-US" dirty="0" err="1" smtClean="0"/>
              <a:t>siamang</a:t>
            </a:r>
            <a:r>
              <a:rPr lang="en-US" dirty="0" smtClean="0"/>
              <a:t>, </a:t>
            </a:r>
            <a:r>
              <a:rPr lang="en-US" dirty="0" err="1" smtClean="0"/>
              <a:t>kuao</a:t>
            </a:r>
            <a:r>
              <a:rPr lang="en-US" dirty="0" smtClean="0"/>
              <a:t>, </a:t>
            </a:r>
            <a:r>
              <a:rPr lang="en-US" dirty="0" err="1" smtClean="0"/>
              <a:t>walet</a:t>
            </a:r>
            <a:r>
              <a:rPr lang="en-US" dirty="0" smtClean="0"/>
              <a:t> </a:t>
            </a:r>
            <a:r>
              <a:rPr lang="en-US" dirty="0" err="1" smtClean="0"/>
              <a:t>hitam</a:t>
            </a:r>
            <a:r>
              <a:rPr lang="en-US" dirty="0" smtClean="0"/>
              <a:t>, </a:t>
            </a:r>
            <a:r>
              <a:rPr lang="en-US" dirty="0" err="1" smtClean="0"/>
              <a:t>penyu</a:t>
            </a:r>
            <a:r>
              <a:rPr lang="en-US" dirty="0" smtClean="0"/>
              <a:t> </a:t>
            </a:r>
            <a:r>
              <a:rPr lang="en-US" dirty="0" err="1" smtClean="0"/>
              <a:t>belimbing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kura-kura</a:t>
            </a:r>
            <a:r>
              <a:rPr lang="en-US" dirty="0" smtClean="0"/>
              <a:t>. </a:t>
            </a:r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delapan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kura-kura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Bengkulu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kura</a:t>
            </a:r>
            <a:r>
              <a:rPr lang="en-US" dirty="0" smtClean="0"/>
              <a:t> nanas, </a:t>
            </a:r>
            <a:r>
              <a:rPr lang="en-US" dirty="0" err="1" smtClean="0"/>
              <a:t>kura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hitam</a:t>
            </a:r>
            <a:r>
              <a:rPr lang="en-US" dirty="0" smtClean="0"/>
              <a:t>, </a:t>
            </a:r>
            <a:r>
              <a:rPr lang="en-US" dirty="0" err="1" smtClean="0"/>
              <a:t>kura</a:t>
            </a:r>
            <a:r>
              <a:rPr lang="en-US" dirty="0" smtClean="0"/>
              <a:t> </a:t>
            </a:r>
            <a:r>
              <a:rPr lang="en-US" dirty="0" err="1" smtClean="0"/>
              <a:t>patah</a:t>
            </a:r>
            <a:r>
              <a:rPr lang="en-US" dirty="0" smtClean="0"/>
              <a:t> dada, </a:t>
            </a:r>
            <a:r>
              <a:rPr lang="en-US" dirty="0" err="1" smtClean="0"/>
              <a:t>beiyogo</a:t>
            </a:r>
            <a:r>
              <a:rPr lang="en-US" dirty="0" smtClean="0"/>
              <a:t>, </a:t>
            </a:r>
            <a:r>
              <a:rPr lang="en-US" dirty="0" err="1" smtClean="0"/>
              <a:t>baning</a:t>
            </a:r>
            <a:r>
              <a:rPr lang="en-US" dirty="0" smtClean="0"/>
              <a:t> </a:t>
            </a:r>
            <a:r>
              <a:rPr lang="en-US" dirty="0" err="1" smtClean="0"/>
              <a:t>coklat</a:t>
            </a:r>
            <a:r>
              <a:rPr lang="en-US" dirty="0" smtClean="0"/>
              <a:t>, </a:t>
            </a:r>
            <a:r>
              <a:rPr lang="en-US" dirty="0" err="1" smtClean="0"/>
              <a:t>labi-labi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, </a:t>
            </a:r>
            <a:r>
              <a:rPr lang="en-US" dirty="0" err="1" smtClean="0"/>
              <a:t>kura</a:t>
            </a:r>
            <a:r>
              <a:rPr lang="en-US" dirty="0" smtClean="0"/>
              <a:t> </a:t>
            </a:r>
            <a:r>
              <a:rPr lang="en-US" dirty="0" err="1" smtClean="0"/>
              <a:t>pipi</a:t>
            </a:r>
            <a:r>
              <a:rPr lang="en-US" dirty="0" smtClean="0"/>
              <a:t> </a:t>
            </a:r>
            <a:r>
              <a:rPr lang="en-US" dirty="0" err="1" smtClean="0"/>
              <a:t>putih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bulus</a:t>
            </a:r>
            <a:r>
              <a:rPr lang="en-US" dirty="0" smtClean="0"/>
              <a:t>. </a:t>
            </a:r>
            <a:r>
              <a:rPr lang="en-US" dirty="0" err="1" smtClean="0"/>
              <a:t>Baning</a:t>
            </a:r>
            <a:r>
              <a:rPr lang="en-US" dirty="0" smtClean="0"/>
              <a:t> </a:t>
            </a:r>
            <a:r>
              <a:rPr lang="en-US" dirty="0" err="1" smtClean="0"/>
              <a:t>coklat</a:t>
            </a:r>
            <a:r>
              <a:rPr lang="en-US" dirty="0" smtClean="0"/>
              <a:t> </a:t>
            </a:r>
            <a:r>
              <a:rPr lang="en-US" dirty="0" err="1" smtClean="0"/>
              <a:t>berstatus</a:t>
            </a:r>
            <a:r>
              <a:rPr lang="en-US" dirty="0" smtClean="0"/>
              <a:t> </a:t>
            </a:r>
            <a:r>
              <a:rPr lang="en-US" dirty="0" err="1" smtClean="0"/>
              <a:t>dilindungi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terancam</a:t>
            </a:r>
            <a:r>
              <a:rPr lang="en-US" dirty="0" smtClean="0"/>
              <a:t> </a:t>
            </a:r>
            <a:r>
              <a:rPr lang="en-US" dirty="0" err="1" smtClean="0"/>
              <a:t>punah</a:t>
            </a:r>
            <a:r>
              <a:rPr lang="en-US" dirty="0" smtClean="0"/>
              <a:t>. Flora </a:t>
            </a:r>
            <a:r>
              <a:rPr lang="en-US" dirty="0" err="1" smtClean="0"/>
              <a:t>langka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Bengkulu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Raflesia</a:t>
            </a:r>
            <a:r>
              <a:rPr lang="en-US" dirty="0" smtClean="0"/>
              <a:t> </a:t>
            </a:r>
            <a:r>
              <a:rPr lang="en-US" dirty="0" err="1" smtClean="0"/>
              <a:t>arnoldi</a:t>
            </a:r>
            <a:r>
              <a:rPr lang="en-US" dirty="0" smtClean="0"/>
              <a:t>,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bangkai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anggrek</a:t>
            </a:r>
            <a:r>
              <a:rPr lang="en-US" dirty="0" smtClean="0"/>
              <a:t> </a:t>
            </a:r>
            <a:r>
              <a:rPr lang="en-US" dirty="0" err="1" smtClean="0"/>
              <a:t>pensil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229600" cy="1371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3. </a:t>
            </a:r>
            <a:r>
              <a:rPr lang="en-US" sz="3200" dirty="0" err="1" smtClean="0">
                <a:solidFill>
                  <a:schemeClr val="tx1"/>
                </a:solidFill>
              </a:rPr>
              <a:t>Kualitas</a:t>
            </a:r>
            <a:r>
              <a:rPr lang="en-US" sz="3200" dirty="0" smtClean="0">
                <a:solidFill>
                  <a:schemeClr val="tx1"/>
                </a:solidFill>
              </a:rPr>
              <a:t> Air</a:t>
            </a:r>
            <a:r>
              <a:rPr lang="en-US" sz="3600" b="1" dirty="0" smtClean="0">
                <a:solidFill>
                  <a:srgbClr val="FF0000"/>
                </a:solidFill>
              </a:rPr>
              <a:t/>
            </a:r>
            <a:br>
              <a:rPr lang="en-US" sz="3600" b="1" dirty="0" smtClean="0">
                <a:solidFill>
                  <a:srgbClr val="FF0000"/>
                </a:solidFill>
              </a:rPr>
            </a:b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Pengolahan</a:t>
            </a:r>
            <a:r>
              <a:rPr lang="en-US" dirty="0" smtClean="0"/>
              <a:t> air </a:t>
            </a:r>
            <a:r>
              <a:rPr lang="en-US" dirty="0" err="1" smtClean="0"/>
              <a:t>di</a:t>
            </a:r>
            <a:r>
              <a:rPr lang="en-US" dirty="0" smtClean="0"/>
              <a:t> PDAM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tawas</a:t>
            </a:r>
            <a:r>
              <a:rPr lang="en-US" dirty="0" smtClean="0"/>
              <a:t> yang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pengikat</a:t>
            </a:r>
            <a:r>
              <a:rPr lang="en-US" dirty="0" smtClean="0"/>
              <a:t> </a:t>
            </a:r>
            <a:r>
              <a:rPr lang="en-US" dirty="0" err="1" smtClean="0"/>
              <a:t>partikel</a:t>
            </a:r>
            <a:r>
              <a:rPr lang="en-US" dirty="0" smtClean="0"/>
              <a:t> </a:t>
            </a:r>
            <a:r>
              <a:rPr lang="en-US" dirty="0" err="1" smtClean="0"/>
              <a:t>lumpur</a:t>
            </a:r>
            <a:r>
              <a:rPr lang="en-US" dirty="0" smtClean="0"/>
              <a:t>.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tersuspensi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kekeruhan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lain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hulu</a:t>
            </a:r>
            <a:r>
              <a:rPr lang="en-US" dirty="0" smtClean="0"/>
              <a:t> </a:t>
            </a:r>
            <a:r>
              <a:rPr lang="en-US" dirty="0" err="1" smtClean="0"/>
              <a:t>sungai</a:t>
            </a:r>
            <a:r>
              <a:rPr lang="en-US" dirty="0" smtClean="0"/>
              <a:t>. Air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PDAM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terindikasi</a:t>
            </a:r>
            <a:r>
              <a:rPr lang="en-US" dirty="0" smtClean="0"/>
              <a:t> </a:t>
            </a:r>
            <a:r>
              <a:rPr lang="en-US" dirty="0" err="1" smtClean="0"/>
              <a:t>tercemar</a:t>
            </a:r>
            <a:r>
              <a:rPr lang="en-US" dirty="0" smtClean="0"/>
              <a:t> </a:t>
            </a:r>
            <a:r>
              <a:rPr lang="en-US" dirty="0" err="1" smtClean="0"/>
              <a:t>batubara</a:t>
            </a:r>
            <a:r>
              <a:rPr lang="en-US" dirty="0" smtClean="0"/>
              <a:t>. Air </a:t>
            </a:r>
            <a:r>
              <a:rPr lang="en-US" dirty="0" err="1" smtClean="0"/>
              <a:t>sumur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peternakan</a:t>
            </a:r>
            <a:r>
              <a:rPr lang="en-US" dirty="0" smtClean="0"/>
              <a:t> </a:t>
            </a:r>
            <a:r>
              <a:rPr lang="en-US" dirty="0" err="1" smtClean="0"/>
              <a:t>ayam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  </a:t>
            </a:r>
            <a:r>
              <a:rPr lang="en-US" dirty="0" err="1" smtClean="0"/>
              <a:t>Ecoli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.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pemotongan</a:t>
            </a:r>
            <a:r>
              <a:rPr lang="en-US" dirty="0" smtClean="0"/>
              <a:t> liar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marak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air.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air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terlarut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tersuspensi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kekeruhan</a:t>
            </a:r>
            <a:r>
              <a:rPr lang="en-US" dirty="0" smtClean="0"/>
              <a:t>.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disinyalir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turunnya</a:t>
            </a:r>
            <a:r>
              <a:rPr lang="en-US" dirty="0" smtClean="0"/>
              <a:t> volume air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danau</a:t>
            </a:r>
            <a:r>
              <a:rPr lang="en-US" dirty="0" smtClean="0"/>
              <a:t> </a:t>
            </a:r>
            <a:r>
              <a:rPr lang="en-US" dirty="0" err="1" smtClean="0"/>
              <a:t>Dendam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4. </a:t>
            </a:r>
            <a:r>
              <a:rPr lang="en-US" sz="3600" dirty="0" err="1" smtClean="0">
                <a:solidFill>
                  <a:schemeClr val="tx1"/>
                </a:solidFill>
              </a:rPr>
              <a:t>Pengaruh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Industri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yang paling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penambangan</a:t>
            </a:r>
            <a:r>
              <a:rPr lang="en-US" dirty="0" smtClean="0"/>
              <a:t> </a:t>
            </a:r>
            <a:r>
              <a:rPr lang="en-US" dirty="0" err="1" smtClean="0"/>
              <a:t>batubara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indutri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(</a:t>
            </a:r>
            <a:r>
              <a:rPr lang="en-US" dirty="0" err="1" smtClean="0"/>
              <a:t>perkebunan</a:t>
            </a:r>
            <a:r>
              <a:rPr lang="en-US" dirty="0" smtClean="0"/>
              <a:t>). </a:t>
            </a:r>
            <a:r>
              <a:rPr lang="en-US" dirty="0" err="1" smtClean="0"/>
              <a:t>Penambangan</a:t>
            </a:r>
            <a:r>
              <a:rPr lang="en-US" dirty="0" smtClean="0"/>
              <a:t> </a:t>
            </a:r>
            <a:r>
              <a:rPr lang="en-US" dirty="0" err="1" smtClean="0"/>
              <a:t>batubara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air </a:t>
            </a:r>
            <a:r>
              <a:rPr lang="en-US" dirty="0" err="1" smtClean="0"/>
              <a:t>di</a:t>
            </a:r>
            <a:r>
              <a:rPr lang="en-US" dirty="0" smtClean="0"/>
              <a:t> DAS Bengkulu-</a:t>
            </a:r>
            <a:r>
              <a:rPr lang="en-US" dirty="0" err="1" smtClean="0"/>
              <a:t>Lemau</a:t>
            </a:r>
            <a:r>
              <a:rPr lang="en-US" dirty="0" smtClean="0"/>
              <a:t>, DAS </a:t>
            </a:r>
            <a:r>
              <a:rPr lang="en-US" dirty="0" err="1" smtClean="0"/>
              <a:t>Seluma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DAS </a:t>
            </a:r>
            <a:r>
              <a:rPr lang="en-US" dirty="0" err="1" smtClean="0"/>
              <a:t>Dikit</a:t>
            </a:r>
            <a:r>
              <a:rPr lang="en-US" dirty="0" smtClean="0"/>
              <a:t> </a:t>
            </a:r>
            <a:r>
              <a:rPr lang="en-US" dirty="0" err="1" smtClean="0"/>
              <a:t>Seblat</a:t>
            </a:r>
            <a:r>
              <a:rPr lang="en-US" dirty="0" smtClean="0"/>
              <a:t>.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batubara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tersuspensi</a:t>
            </a:r>
            <a:r>
              <a:rPr lang="en-US" dirty="0" smtClean="0"/>
              <a:t>,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terlarut</a:t>
            </a:r>
            <a:r>
              <a:rPr lang="en-US" dirty="0" smtClean="0"/>
              <a:t>, </a:t>
            </a:r>
            <a:r>
              <a:rPr lang="en-US" dirty="0" err="1" smtClean="0"/>
              <a:t>kekeruhan</a:t>
            </a:r>
            <a:r>
              <a:rPr lang="en-US" dirty="0" smtClean="0"/>
              <a:t>,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besi</a:t>
            </a:r>
            <a:r>
              <a:rPr lang="en-US" dirty="0" smtClean="0"/>
              <a:t>, </a:t>
            </a:r>
            <a:r>
              <a:rPr lang="en-US" dirty="0" err="1" smtClean="0"/>
              <a:t>sulfat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ion </a:t>
            </a:r>
            <a:r>
              <a:rPr lang="en-US" dirty="0" err="1" smtClean="0"/>
              <a:t>hidrogen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air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pH.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dikurangi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</a:t>
            </a:r>
            <a:r>
              <a:rPr lang="en-US" dirty="0" err="1" smtClean="0"/>
              <a:t>limbah</a:t>
            </a:r>
            <a:r>
              <a:rPr lang="en-US" dirty="0" smtClean="0"/>
              <a:t> yang standard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minimisasi</a:t>
            </a:r>
            <a:r>
              <a:rPr lang="en-US" dirty="0" smtClean="0"/>
              <a:t> </a:t>
            </a:r>
            <a:r>
              <a:rPr lang="en-US" dirty="0" err="1" smtClean="0"/>
              <a:t>kebakaran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   Perkebunan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karet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.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senyawa</a:t>
            </a:r>
            <a:r>
              <a:rPr lang="en-US" dirty="0" smtClean="0"/>
              <a:t> </a:t>
            </a:r>
            <a:r>
              <a:rPr lang="en-US" dirty="0" err="1" smtClean="0"/>
              <a:t>organik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air,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sisa-sisa</a:t>
            </a:r>
            <a:r>
              <a:rPr lang="en-US" dirty="0" smtClean="0"/>
              <a:t> </a:t>
            </a:r>
            <a:r>
              <a:rPr lang="en-US" dirty="0" err="1" smtClean="0"/>
              <a:t>pestisida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DAS,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tersuspensi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terlarut</a:t>
            </a:r>
            <a:r>
              <a:rPr lang="en-US" dirty="0" smtClean="0"/>
              <a:t>,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amonia</a:t>
            </a:r>
            <a:r>
              <a:rPr lang="en-US" dirty="0" smtClean="0"/>
              <a:t>,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minyak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lemak</a:t>
            </a:r>
            <a:r>
              <a:rPr lang="en-US" dirty="0" smtClean="0"/>
              <a:t>, </a:t>
            </a:r>
            <a:r>
              <a:rPr lang="en-US" dirty="0" err="1" smtClean="0"/>
              <a:t>mempengaruhi</a:t>
            </a:r>
            <a:r>
              <a:rPr lang="en-US" dirty="0" smtClean="0"/>
              <a:t> pH </a:t>
            </a:r>
            <a:r>
              <a:rPr lang="en-US" dirty="0" err="1" smtClean="0"/>
              <a:t>dll</a:t>
            </a:r>
            <a:r>
              <a:rPr lang="en-US" dirty="0" smtClean="0"/>
              <a:t>. DAS yang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DAS </a:t>
            </a:r>
            <a:r>
              <a:rPr lang="en-US" dirty="0" err="1" smtClean="0"/>
              <a:t>Dikit</a:t>
            </a:r>
            <a:r>
              <a:rPr lang="en-US" dirty="0" smtClean="0"/>
              <a:t> </a:t>
            </a:r>
            <a:r>
              <a:rPr lang="en-US" dirty="0" err="1" smtClean="0"/>
              <a:t>Seblat</a:t>
            </a:r>
            <a:r>
              <a:rPr lang="en-US" dirty="0" smtClean="0"/>
              <a:t>, DAS Bengkulu-</a:t>
            </a:r>
            <a:r>
              <a:rPr lang="en-US" dirty="0" err="1" smtClean="0"/>
              <a:t>Lemau</a:t>
            </a:r>
            <a:r>
              <a:rPr lang="en-US" dirty="0" smtClean="0"/>
              <a:t>,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sungai</a:t>
            </a:r>
            <a:r>
              <a:rPr lang="en-US" dirty="0" smtClean="0"/>
              <a:t> </a:t>
            </a:r>
            <a:r>
              <a:rPr lang="en-US" dirty="0" err="1" smtClean="0"/>
              <a:t>Pisang</a:t>
            </a:r>
            <a:r>
              <a:rPr lang="en-US" dirty="0" smtClean="0"/>
              <a:t> (</a:t>
            </a:r>
            <a:r>
              <a:rPr lang="en-US" dirty="0" err="1" smtClean="0"/>
              <a:t>Ipuh</a:t>
            </a:r>
            <a:r>
              <a:rPr lang="en-US" dirty="0" smtClean="0"/>
              <a:t>), </a:t>
            </a:r>
            <a:r>
              <a:rPr lang="en-US" dirty="0" err="1" smtClean="0"/>
              <a:t>sungai</a:t>
            </a:r>
            <a:r>
              <a:rPr lang="en-US" dirty="0" smtClean="0"/>
              <a:t> </a:t>
            </a:r>
            <a:r>
              <a:rPr lang="en-US" dirty="0" err="1" smtClean="0"/>
              <a:t>Betung</a:t>
            </a:r>
            <a:r>
              <a:rPr lang="en-US" dirty="0" smtClean="0"/>
              <a:t> (</a:t>
            </a:r>
            <a:r>
              <a:rPr lang="en-US" dirty="0" err="1" smtClean="0"/>
              <a:t>Muko-muko</a:t>
            </a:r>
            <a:r>
              <a:rPr lang="en-US" dirty="0" smtClean="0"/>
              <a:t>), </a:t>
            </a:r>
            <a:r>
              <a:rPr lang="en-US" dirty="0" err="1" smtClean="0"/>
              <a:t>sungai</a:t>
            </a:r>
            <a:r>
              <a:rPr lang="en-US" dirty="0" smtClean="0"/>
              <a:t> </a:t>
            </a:r>
            <a:r>
              <a:rPr lang="en-US" dirty="0" err="1" smtClean="0"/>
              <a:t>Simpang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(</a:t>
            </a:r>
            <a:r>
              <a:rPr lang="en-US" dirty="0" err="1" smtClean="0"/>
              <a:t>Tais</a:t>
            </a:r>
            <a:r>
              <a:rPr lang="en-US" dirty="0" smtClean="0"/>
              <a:t>), </a:t>
            </a:r>
            <a:r>
              <a:rPr lang="en-US" dirty="0" err="1" smtClean="0"/>
              <a:t>sungai</a:t>
            </a:r>
            <a:r>
              <a:rPr lang="en-US" dirty="0" smtClean="0"/>
              <a:t> Bengkulu,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sungai</a:t>
            </a:r>
            <a:r>
              <a:rPr lang="en-US" dirty="0" smtClean="0"/>
              <a:t> </a:t>
            </a:r>
            <a:r>
              <a:rPr lang="en-US" dirty="0" err="1" smtClean="0"/>
              <a:t>Sinaba</a:t>
            </a:r>
            <a:r>
              <a:rPr lang="en-US" dirty="0" smtClean="0"/>
              <a:t> (</a:t>
            </a:r>
            <a:r>
              <a:rPr lang="en-US" dirty="0" err="1" smtClean="0"/>
              <a:t>Ketahun</a:t>
            </a:r>
            <a:r>
              <a:rPr lang="en-US" dirty="0" smtClean="0"/>
              <a:t>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5. </a:t>
            </a:r>
            <a:r>
              <a:rPr lang="en-US" sz="3200" dirty="0" err="1" smtClean="0">
                <a:solidFill>
                  <a:schemeClr val="tx1"/>
                </a:solidFill>
              </a:rPr>
              <a:t>Persampahan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4008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yang </a:t>
            </a:r>
            <a:r>
              <a:rPr lang="en-US" dirty="0" err="1" smtClean="0"/>
              <a:t>terbuang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dibuang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ekonomis</a:t>
            </a:r>
            <a:r>
              <a:rPr lang="en-US" dirty="0" smtClean="0"/>
              <a:t>.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dibedakan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anorganik</a:t>
            </a:r>
            <a:r>
              <a:rPr lang="en-US" dirty="0" smtClean="0"/>
              <a:t>/</a:t>
            </a:r>
            <a:r>
              <a:rPr lang="en-US" dirty="0" err="1" smtClean="0"/>
              <a:t>kering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logam</a:t>
            </a:r>
            <a:r>
              <a:rPr lang="en-US" dirty="0" smtClean="0"/>
              <a:t>, </a:t>
            </a:r>
            <a:r>
              <a:rPr lang="en-US" dirty="0" err="1" smtClean="0"/>
              <a:t>besi</a:t>
            </a:r>
            <a:r>
              <a:rPr lang="en-US" dirty="0" smtClean="0"/>
              <a:t>, </a:t>
            </a:r>
            <a:r>
              <a:rPr lang="en-US" dirty="0" err="1" smtClean="0"/>
              <a:t>kaleng</a:t>
            </a:r>
            <a:r>
              <a:rPr lang="en-US" dirty="0" smtClean="0"/>
              <a:t>, </a:t>
            </a:r>
            <a:r>
              <a:rPr lang="en-US" dirty="0" err="1" smtClean="0"/>
              <a:t>plastik</a:t>
            </a:r>
            <a:r>
              <a:rPr lang="en-US" dirty="0" smtClean="0"/>
              <a:t>, </a:t>
            </a:r>
            <a:r>
              <a:rPr lang="en-US" dirty="0" err="1" smtClean="0"/>
              <a:t>karet</a:t>
            </a:r>
            <a:r>
              <a:rPr lang="en-US" dirty="0" smtClean="0"/>
              <a:t>, </a:t>
            </a:r>
            <a:r>
              <a:rPr lang="en-US" dirty="0" err="1" smtClean="0"/>
              <a:t>botol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pembusukan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alamai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organik</a:t>
            </a:r>
            <a:r>
              <a:rPr lang="en-US" dirty="0" smtClean="0"/>
              <a:t>/</a:t>
            </a:r>
            <a:r>
              <a:rPr lang="en-US" dirty="0" err="1" smtClean="0"/>
              <a:t>basah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dapur</a:t>
            </a:r>
            <a:r>
              <a:rPr lang="en-US" dirty="0" smtClean="0"/>
              <a:t>,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restoran</a:t>
            </a:r>
            <a:r>
              <a:rPr lang="en-US" dirty="0" smtClean="0"/>
              <a:t>, </a:t>
            </a:r>
            <a:r>
              <a:rPr lang="en-US" dirty="0" err="1" smtClean="0"/>
              <a:t>sisa</a:t>
            </a:r>
            <a:r>
              <a:rPr lang="en-US" dirty="0" smtClean="0"/>
              <a:t> </a:t>
            </a:r>
            <a:r>
              <a:rPr lang="en-US" dirty="0" err="1" smtClean="0"/>
              <a:t>sayuran</a:t>
            </a:r>
            <a:r>
              <a:rPr lang="en-US" dirty="0" smtClean="0"/>
              <a:t>, </a:t>
            </a:r>
            <a:r>
              <a:rPr lang="en-US" dirty="0" err="1" smtClean="0"/>
              <a:t>rempah-rempah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sisa</a:t>
            </a:r>
            <a:r>
              <a:rPr lang="en-US" dirty="0" smtClean="0"/>
              <a:t> </a:t>
            </a:r>
            <a:r>
              <a:rPr lang="en-US" dirty="0" err="1" smtClean="0"/>
              <a:t>buah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pembusukan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alami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berbahaya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baterai</a:t>
            </a:r>
            <a:r>
              <a:rPr lang="en-US" dirty="0" smtClean="0"/>
              <a:t>, </a:t>
            </a:r>
            <a:r>
              <a:rPr lang="en-US" dirty="0" err="1" smtClean="0"/>
              <a:t>botol</a:t>
            </a:r>
            <a:r>
              <a:rPr lang="en-US" dirty="0" smtClean="0"/>
              <a:t> </a:t>
            </a:r>
            <a:r>
              <a:rPr lang="en-US" dirty="0" err="1" smtClean="0"/>
              <a:t>racun</a:t>
            </a:r>
            <a:r>
              <a:rPr lang="en-US" dirty="0" smtClean="0"/>
              <a:t> </a:t>
            </a:r>
            <a:r>
              <a:rPr lang="en-US" dirty="0" err="1" smtClean="0"/>
              <a:t>nyamuk</a:t>
            </a:r>
            <a:r>
              <a:rPr lang="en-US" dirty="0" smtClean="0"/>
              <a:t>, </a:t>
            </a:r>
            <a:r>
              <a:rPr lang="en-US" dirty="0" err="1" smtClean="0"/>
              <a:t>jarum</a:t>
            </a:r>
            <a:r>
              <a:rPr lang="en-US" dirty="0" smtClean="0"/>
              <a:t> </a:t>
            </a:r>
            <a:r>
              <a:rPr lang="en-US" dirty="0" err="1" smtClean="0"/>
              <a:t>suntik</a:t>
            </a:r>
            <a:r>
              <a:rPr lang="en-US" dirty="0" smtClean="0"/>
              <a:t> </a:t>
            </a:r>
            <a:r>
              <a:rPr lang="en-US" dirty="0" err="1" smtClean="0"/>
              <a:t>bekas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B. </a:t>
            </a:r>
            <a:r>
              <a:rPr lang="en-US" sz="3200" b="1" dirty="0" err="1" smtClean="0">
                <a:solidFill>
                  <a:schemeClr val="tx1"/>
                </a:solidFill>
              </a:rPr>
              <a:t>Pengertian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Agraria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barasal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Yunani</a:t>
            </a:r>
            <a:r>
              <a:rPr lang="en-US" dirty="0" smtClean="0"/>
              <a:t> </a:t>
            </a:r>
            <a:r>
              <a:rPr lang="en-US" i="1" dirty="0" err="1" smtClean="0"/>
              <a:t>Agger</a:t>
            </a:r>
            <a:r>
              <a:rPr lang="en-US" dirty="0" smtClean="0"/>
              <a:t>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ladang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(Ali </a:t>
            </a:r>
            <a:r>
              <a:rPr lang="en-US" dirty="0" err="1" smtClean="0"/>
              <a:t>Achmad</a:t>
            </a:r>
            <a:r>
              <a:rPr lang="en-US" dirty="0" smtClean="0"/>
              <a:t>),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latin</a:t>
            </a:r>
            <a:r>
              <a:rPr lang="en-US" dirty="0" smtClean="0"/>
              <a:t> </a:t>
            </a:r>
            <a:r>
              <a:rPr lang="en-US" i="1" dirty="0" err="1" smtClean="0"/>
              <a:t>Agrarius</a:t>
            </a:r>
            <a:r>
              <a:rPr lang="en-US" i="1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(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 smtClean="0"/>
              <a:t>)</a:t>
            </a:r>
          </a:p>
          <a:p>
            <a:pPr lvl="0"/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(</a:t>
            </a:r>
            <a:r>
              <a:rPr lang="en-US" dirty="0" err="1" smtClean="0"/>
              <a:t>bumi</a:t>
            </a:r>
            <a:r>
              <a:rPr lang="en-US" dirty="0" smtClean="0"/>
              <a:t>, air, </a:t>
            </a:r>
            <a:r>
              <a:rPr lang="en-US" dirty="0" err="1" smtClean="0"/>
              <a:t>angkasa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(</a:t>
            </a:r>
            <a:r>
              <a:rPr lang="en-US" dirty="0" err="1" smtClean="0"/>
              <a:t>dalam</a:t>
            </a:r>
            <a:r>
              <a:rPr lang="en-US" dirty="0" smtClean="0"/>
              <a:t> UUPA)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barasal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latin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Agrarius</a:t>
            </a:r>
            <a:r>
              <a:rPr lang="en-US" dirty="0" smtClean="0"/>
              <a:t> 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perladangan</a:t>
            </a:r>
            <a:r>
              <a:rPr lang="en-US" dirty="0" smtClean="0"/>
              <a:t>, </a:t>
            </a:r>
            <a:r>
              <a:rPr lang="en-US" dirty="0" err="1" smtClean="0"/>
              <a:t>persawahan</a:t>
            </a:r>
            <a:r>
              <a:rPr lang="en-US" dirty="0" smtClean="0"/>
              <a:t> , </a:t>
            </a:r>
            <a:r>
              <a:rPr lang="en-US" dirty="0" err="1" smtClean="0"/>
              <a:t>pertanian</a:t>
            </a:r>
            <a:r>
              <a:rPr lang="en-US" dirty="0" smtClean="0"/>
              <a:t>. Agrarian (</a:t>
            </a:r>
            <a:r>
              <a:rPr lang="en-US" dirty="0" err="1" smtClean="0"/>
              <a:t>Inggris</a:t>
            </a:r>
            <a:r>
              <a:rPr lang="en-US" dirty="0" smtClean="0"/>
              <a:t>)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. (Prof. Dr. </a:t>
            </a:r>
            <a:r>
              <a:rPr lang="en-US" dirty="0" err="1" smtClean="0"/>
              <a:t>Samsul</a:t>
            </a:r>
            <a:r>
              <a:rPr lang="en-US" dirty="0" smtClean="0"/>
              <a:t> </a:t>
            </a:r>
            <a:r>
              <a:rPr lang="en-US" dirty="0" err="1" smtClean="0"/>
              <a:t>Wahidin</a:t>
            </a:r>
            <a:r>
              <a:rPr lang="en-US" dirty="0" smtClean="0"/>
              <a:t>, SH., MH).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persampahan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serius</a:t>
            </a:r>
            <a:r>
              <a:rPr lang="en-US" dirty="0" smtClean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lokasi-lokasi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, terminal, </a:t>
            </a:r>
            <a:r>
              <a:rPr lang="en-US" dirty="0" err="1" smtClean="0"/>
              <a:t>pertokoan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tempat-tempat</a:t>
            </a:r>
            <a:r>
              <a:rPr lang="en-US" dirty="0" smtClean="0"/>
              <a:t> lain yang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penduduknya</a:t>
            </a:r>
            <a:r>
              <a:rPr lang="en-US" dirty="0" smtClean="0"/>
              <a:t>.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membuang</a:t>
            </a:r>
            <a:r>
              <a:rPr lang="en-US" dirty="0" smtClean="0"/>
              <a:t>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tempat-tempat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, </a:t>
            </a:r>
            <a:r>
              <a:rPr lang="en-US" dirty="0" err="1" smtClean="0"/>
              <a:t>apalagi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mengolahnya</a:t>
            </a:r>
            <a:r>
              <a:rPr lang="en-US" dirty="0" smtClean="0"/>
              <a:t>. Di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limbah</a:t>
            </a:r>
            <a:r>
              <a:rPr lang="en-US" dirty="0" smtClean="0"/>
              <a:t> </a:t>
            </a:r>
            <a:r>
              <a:rPr lang="en-US" dirty="0" err="1" smtClean="0"/>
              <a:t>kira-kira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0,8 kg/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288 kg per </a:t>
            </a:r>
            <a:r>
              <a:rPr lang="en-US" dirty="0" err="1" smtClean="0"/>
              <a:t>tahun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Masalah</a:t>
            </a:r>
            <a:r>
              <a:rPr lang="en-US" sz="3600" dirty="0" smtClean="0"/>
              <a:t> </a:t>
            </a:r>
            <a:r>
              <a:rPr lang="en-US" sz="3600" dirty="0" err="1" smtClean="0"/>
              <a:t>sampah</a:t>
            </a:r>
            <a:r>
              <a:rPr lang="en-US" sz="3600" dirty="0" smtClean="0"/>
              <a:t> </a:t>
            </a:r>
            <a:r>
              <a:rPr lang="en-US" sz="3600" dirty="0" err="1" smtClean="0"/>
              <a:t>antara</a:t>
            </a:r>
            <a:r>
              <a:rPr lang="en-US" sz="3600" dirty="0" smtClean="0"/>
              <a:t> lain: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dirty="0" smtClean="0"/>
              <a:t>(1) 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tersedia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- 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.</a:t>
            </a:r>
          </a:p>
          <a:p>
            <a:pPr marL="457200" indent="-457200">
              <a:buNone/>
            </a:pPr>
            <a:r>
              <a:rPr lang="en-US" dirty="0" smtClean="0"/>
              <a:t>(2) </a:t>
            </a:r>
            <a:r>
              <a:rPr lang="en-US" dirty="0" err="1" smtClean="0"/>
              <a:t>Seringnya</a:t>
            </a:r>
            <a:r>
              <a:rPr lang="en-US" dirty="0" smtClean="0"/>
              <a:t> </a:t>
            </a:r>
            <a:r>
              <a:rPr lang="en-US" dirty="0" err="1" smtClean="0"/>
              <a:t>pencurian</a:t>
            </a:r>
            <a:r>
              <a:rPr lang="en-US" dirty="0" smtClean="0"/>
              <a:t> </a:t>
            </a:r>
            <a:r>
              <a:rPr lang="en-US" dirty="0" err="1" smtClean="0"/>
              <a:t>tempat-tempat</a:t>
            </a:r>
            <a:r>
              <a:rPr lang="en-US" dirty="0" smtClean="0"/>
              <a:t> </a:t>
            </a:r>
            <a:r>
              <a:rPr lang="en-US" dirty="0" err="1" smtClean="0"/>
              <a:t>sampah</a:t>
            </a:r>
            <a:r>
              <a:rPr lang="en-US" dirty="0" smtClean="0"/>
              <a:t>.</a:t>
            </a:r>
          </a:p>
          <a:p>
            <a:pPr marL="457200" indent="-457200">
              <a:buNone/>
            </a:pPr>
            <a:r>
              <a:rPr lang="en-US" dirty="0" smtClean="0"/>
              <a:t>(3) TPS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tersedia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.</a:t>
            </a:r>
          </a:p>
          <a:p>
            <a:pPr marL="457200" indent="-457200">
              <a:buNone/>
            </a:pPr>
            <a:r>
              <a:rPr lang="en-US" dirty="0" smtClean="0"/>
              <a:t>(4) </a:t>
            </a:r>
            <a:r>
              <a:rPr lang="en-US" dirty="0" err="1" smtClean="0"/>
              <a:t>Pengangkutan</a:t>
            </a:r>
            <a:r>
              <a:rPr lang="en-US" dirty="0" smtClean="0"/>
              <a:t>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TPS </a:t>
            </a:r>
            <a:r>
              <a:rPr lang="en-US" dirty="0" err="1" smtClean="0"/>
              <a:t>ke</a:t>
            </a:r>
            <a:r>
              <a:rPr lang="en-US" dirty="0" smtClean="0"/>
              <a:t> TPA </a:t>
            </a:r>
            <a:r>
              <a:rPr lang="en-US" dirty="0" err="1" smtClean="0"/>
              <a:t>kurang</a:t>
            </a:r>
            <a:r>
              <a:rPr lang="en-US" dirty="0" smtClean="0"/>
              <a:t>  </a:t>
            </a:r>
            <a:r>
              <a:rPr lang="en-US" dirty="0" err="1" smtClean="0"/>
              <a:t>intensif</a:t>
            </a:r>
            <a:r>
              <a:rPr lang="en-US" dirty="0" smtClean="0"/>
              <a:t>.</a:t>
            </a:r>
          </a:p>
          <a:p>
            <a:pPr marL="457200" indent="-457200">
              <a:buNone/>
            </a:pPr>
            <a:r>
              <a:rPr lang="en-US" dirty="0" smtClean="0"/>
              <a:t>(5) 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</a:t>
            </a:r>
            <a:r>
              <a:rPr lang="en-US" dirty="0" err="1" smtClean="0"/>
              <a:t>sampah</a:t>
            </a:r>
            <a:r>
              <a:rPr lang="en-US" dirty="0" smtClean="0"/>
              <a:t> yang </a:t>
            </a:r>
            <a:r>
              <a:rPr lang="en-US" dirty="0" err="1" smtClean="0"/>
              <a:t>representatif</a:t>
            </a:r>
            <a:r>
              <a:rPr lang="en-US" dirty="0" smtClean="0"/>
              <a:t>.</a:t>
            </a:r>
          </a:p>
          <a:p>
            <a:pPr marL="457200" indent="-457200">
              <a:buNone/>
            </a:pPr>
            <a:r>
              <a:rPr lang="en-US" dirty="0" smtClean="0"/>
              <a:t>(6) 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6. </a:t>
            </a:r>
            <a:r>
              <a:rPr lang="en-US" sz="3200" b="1" dirty="0" err="1" smtClean="0">
                <a:solidFill>
                  <a:schemeClr val="tx1"/>
                </a:solidFill>
              </a:rPr>
              <a:t>Pelestarian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Lingkungan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Faktor-faktor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diperhatikan</a:t>
            </a:r>
            <a:r>
              <a:rPr lang="en-US" dirty="0" smtClean="0"/>
              <a:t> agar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berpartisipasi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pelestarian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lain:</a:t>
            </a:r>
          </a:p>
          <a:p>
            <a:pPr algn="just">
              <a:buNone/>
            </a:pPr>
            <a:r>
              <a:rPr lang="en-US" dirty="0" smtClean="0"/>
              <a:t>(1)  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(2)  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penghasilan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(3)  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kearifan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.</a:t>
            </a:r>
          </a:p>
          <a:p>
            <a:pPr marL="515938" indent="-515938" algn="just">
              <a:buNone/>
            </a:pPr>
            <a:r>
              <a:rPr lang="en-US" dirty="0" smtClean="0"/>
              <a:t>(4) 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konservasi</a:t>
            </a:r>
            <a:r>
              <a:rPr lang="en-US" dirty="0" smtClean="0"/>
              <a:t> (</a:t>
            </a:r>
            <a:r>
              <a:rPr lang="en-US" dirty="0" err="1" smtClean="0"/>
              <a:t>terasering</a:t>
            </a:r>
            <a:r>
              <a:rPr lang="en-US" dirty="0" smtClean="0"/>
              <a:t>, </a:t>
            </a:r>
            <a:r>
              <a:rPr lang="en-US" dirty="0" err="1" smtClean="0"/>
              <a:t>rorak</a:t>
            </a:r>
            <a:r>
              <a:rPr lang="en-US" dirty="0" smtClean="0"/>
              <a:t> – </a:t>
            </a:r>
            <a:r>
              <a:rPr lang="en-US" dirty="0" err="1" smtClean="0"/>
              <a:t>tanah</a:t>
            </a:r>
            <a:r>
              <a:rPr lang="en-US" dirty="0" smtClean="0"/>
              <a:t> yang </a:t>
            </a:r>
            <a:r>
              <a:rPr lang="en-US" dirty="0" err="1" smtClean="0"/>
              <a:t>digali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menahan</a:t>
            </a:r>
            <a:r>
              <a:rPr lang="en-US" dirty="0" smtClean="0"/>
              <a:t> </a:t>
            </a:r>
            <a:r>
              <a:rPr lang="en-US" dirty="0" err="1" smtClean="0"/>
              <a:t>laju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permukaan</a:t>
            </a:r>
            <a:r>
              <a:rPr lang="en-US" dirty="0" smtClean="0"/>
              <a:t>–, </a:t>
            </a:r>
            <a:r>
              <a:rPr lang="en-US" dirty="0" err="1" smtClean="0"/>
              <a:t>tanaman</a:t>
            </a:r>
            <a:r>
              <a:rPr lang="en-US" dirty="0" smtClean="0"/>
              <a:t> </a:t>
            </a:r>
            <a:r>
              <a:rPr lang="en-US" dirty="0" err="1" smtClean="0"/>
              <a:t>penutup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, </a:t>
            </a:r>
            <a:r>
              <a:rPr lang="en-US" dirty="0" err="1" smtClean="0"/>
              <a:t>pergiliran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, </a:t>
            </a:r>
            <a:r>
              <a:rPr lang="en-US" dirty="0" err="1" smtClean="0"/>
              <a:t>agroforestry</a:t>
            </a:r>
            <a:r>
              <a:rPr lang="en-US" dirty="0" smtClean="0"/>
              <a:t>, </a:t>
            </a:r>
            <a:r>
              <a:rPr lang="en-US" dirty="0" err="1" smtClean="0"/>
              <a:t>olah</a:t>
            </a:r>
            <a:r>
              <a:rPr lang="en-US" dirty="0" smtClean="0"/>
              <a:t> </a:t>
            </a:r>
            <a:r>
              <a:rPr lang="en-US" dirty="0" err="1" smtClean="0"/>
              <a:t>tanam</a:t>
            </a:r>
            <a:r>
              <a:rPr lang="en-US" dirty="0" smtClean="0"/>
              <a:t> </a:t>
            </a:r>
            <a:r>
              <a:rPr lang="en-US" dirty="0" err="1" smtClean="0"/>
              <a:t>konservasi</a:t>
            </a:r>
            <a:r>
              <a:rPr lang="en-US" dirty="0" smtClean="0"/>
              <a:t> – </a:t>
            </a:r>
            <a:r>
              <a:rPr lang="en-US" dirty="0" err="1" smtClean="0"/>
              <a:t>pengolahan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erosi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Lawan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buatan</a:t>
            </a:r>
            <a:r>
              <a:rPr lang="en-US" dirty="0" smtClean="0"/>
              <a:t>, yang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komponen-komponennya</a:t>
            </a:r>
            <a:r>
              <a:rPr lang="en-US" dirty="0" smtClean="0"/>
              <a:t> yang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7. </a:t>
            </a:r>
            <a:r>
              <a:rPr lang="en-US" sz="2800" b="1" dirty="0" err="1" smtClean="0">
                <a:solidFill>
                  <a:schemeClr val="tx1"/>
                </a:solidFill>
              </a:rPr>
              <a:t>Pemanasan</a:t>
            </a:r>
            <a:r>
              <a:rPr lang="en-US" sz="2800" b="1" dirty="0" smtClean="0">
                <a:solidFill>
                  <a:schemeClr val="tx1"/>
                </a:solidFill>
              </a:rPr>
              <a:t> Global</a:t>
            </a:r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Pemanasan</a:t>
            </a:r>
            <a:r>
              <a:rPr lang="en-US" dirty="0" smtClean="0"/>
              <a:t> global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rata-rata </a:t>
            </a:r>
            <a:r>
              <a:rPr lang="en-US" dirty="0" err="1" smtClean="0"/>
              <a:t>permukaan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.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abad</a:t>
            </a:r>
            <a:r>
              <a:rPr lang="en-US" dirty="0" smtClean="0"/>
              <a:t> 18 </a:t>
            </a:r>
            <a:r>
              <a:rPr lang="en-US" dirty="0" err="1" smtClean="0"/>
              <a:t>suhu</a:t>
            </a:r>
            <a:r>
              <a:rPr lang="en-US" dirty="0" smtClean="0"/>
              <a:t> rata-rata global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0,4 – 0,8°C. Para </a:t>
            </a:r>
            <a:r>
              <a:rPr lang="en-US" dirty="0" err="1" smtClean="0"/>
              <a:t>ilmuwan</a:t>
            </a:r>
            <a:r>
              <a:rPr lang="en-US" dirty="0" smtClean="0"/>
              <a:t> </a:t>
            </a:r>
            <a:r>
              <a:rPr lang="en-US" dirty="0" err="1" smtClean="0"/>
              <a:t>memperhitungkan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rata-rata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1,4 – 5,8°C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2100.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peningkatannya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yang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   Para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mengkhawatirkan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beradaptasi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iklim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.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biotik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abiotik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 smtClean="0"/>
              <a:t>Pemanasan</a:t>
            </a:r>
            <a:r>
              <a:rPr lang="en-US" dirty="0" smtClean="0"/>
              <a:t> global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PERUBAHAN, KOMPLEKSITAS, KETIDAKPASTIAN DAN KONFLIK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434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Keempat</a:t>
            </a:r>
            <a:r>
              <a:rPr lang="en-US" dirty="0" smtClean="0"/>
              <a:t> 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Keempatnya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mendatangkan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perencana</a:t>
            </a:r>
            <a:r>
              <a:rPr lang="en-US" dirty="0" smtClean="0"/>
              <a:t>, </a:t>
            </a:r>
            <a:r>
              <a:rPr lang="en-US" dirty="0" err="1" smtClean="0"/>
              <a:t>pengelola</a:t>
            </a:r>
            <a:r>
              <a:rPr lang="en-US" dirty="0" smtClean="0"/>
              <a:t>,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peluangnya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keempat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keempatnya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agen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positif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just"/>
            <a:r>
              <a:rPr lang="en-US" sz="3200" b="1" dirty="0" err="1" smtClean="0">
                <a:solidFill>
                  <a:schemeClr val="tx1"/>
                </a:solidFill>
              </a:rPr>
              <a:t>Persoalan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Lingkungan</a:t>
            </a:r>
            <a:r>
              <a:rPr lang="en-US" sz="3200" b="1" dirty="0" smtClean="0">
                <a:solidFill>
                  <a:schemeClr val="tx1"/>
                </a:solidFill>
              </a:rPr>
              <a:t> Yang </a:t>
            </a:r>
            <a:r>
              <a:rPr lang="en-US" sz="3200" b="1" dirty="0" err="1" smtClean="0">
                <a:solidFill>
                  <a:schemeClr val="tx1"/>
                </a:solidFill>
              </a:rPr>
              <a:t>Kompleks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dirty="0" smtClean="0"/>
              <a:t>1.    </a:t>
            </a:r>
            <a:r>
              <a:rPr lang="en-US" dirty="0" err="1" smtClean="0"/>
              <a:t>Perubahan</a:t>
            </a:r>
            <a:r>
              <a:rPr lang="en-US" dirty="0" smtClean="0"/>
              <a:t>. 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Perencana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ekonom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mewarnai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2. 	</a:t>
            </a:r>
            <a:r>
              <a:rPr lang="en-US" dirty="0" err="1" smtClean="0"/>
              <a:t>Kompleksitas</a:t>
            </a:r>
            <a:r>
              <a:rPr lang="en-US" dirty="0" smtClean="0"/>
              <a:t>.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utuh</a:t>
            </a:r>
            <a:r>
              <a:rPr lang="en-US" dirty="0" smtClean="0"/>
              <a:t>. </a:t>
            </a:r>
            <a:r>
              <a:rPr lang="en-US" dirty="0" err="1" smtClean="0"/>
              <a:t>Perencana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diprediksi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.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96000"/>
          </a:xfrm>
        </p:spPr>
        <p:txBody>
          <a:bodyPr>
            <a:normAutofit lnSpcReduction="10000"/>
          </a:bodyPr>
          <a:lstStyle/>
          <a:p>
            <a:pPr marL="514350" indent="-514350" algn="just">
              <a:buNone/>
            </a:pPr>
            <a:r>
              <a:rPr lang="en-US" dirty="0" smtClean="0"/>
              <a:t>3.   </a:t>
            </a:r>
            <a:r>
              <a:rPr lang="en-US" dirty="0" err="1" smtClean="0"/>
              <a:t>Ketidakpastian</a:t>
            </a:r>
            <a:r>
              <a:rPr lang="en-US" dirty="0" smtClean="0"/>
              <a:t>. </a:t>
            </a:r>
            <a:r>
              <a:rPr lang="en-US" dirty="0" err="1" smtClean="0"/>
              <a:t>Perencana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dipenuhi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ketidakpastian</a:t>
            </a:r>
            <a:r>
              <a:rPr lang="en-US" dirty="0" smtClean="0"/>
              <a:t>.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berani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utuh</a:t>
            </a:r>
            <a:r>
              <a:rPr lang="en-US" dirty="0" smtClean="0"/>
              <a:t>.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hati-hatian</a:t>
            </a:r>
            <a:r>
              <a:rPr lang="en-US" dirty="0" smtClean="0"/>
              <a:t>, agar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gegabah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Konflik</a:t>
            </a:r>
            <a:r>
              <a:rPr lang="en-US" dirty="0" smtClean="0"/>
              <a:t>.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pertentangan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kali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pengalokasian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 </a:t>
            </a:r>
            <a:r>
              <a:rPr lang="en-US" dirty="0" err="1" smtClean="0"/>
              <a:t>Pertentangan</a:t>
            </a:r>
            <a:r>
              <a:rPr lang="en-US" dirty="0" smtClean="0"/>
              <a:t>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merefleksikan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, </a:t>
            </a:r>
            <a:r>
              <a:rPr lang="en-US" dirty="0" err="1" smtClean="0"/>
              <a:t>ideologi</a:t>
            </a:r>
            <a:r>
              <a:rPr lang="en-US" dirty="0" smtClean="0"/>
              <a:t>;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.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mengamodasikan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tengah</a:t>
            </a:r>
            <a:r>
              <a:rPr lang="en-US" dirty="0" smtClean="0"/>
              <a:t> agar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 startAt="4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/>
              <a:t>Perubahan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Lingkungan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Konflik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langkanya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meningkatnya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Homer-</a:t>
            </a:r>
            <a:r>
              <a:rPr lang="en-US" dirty="0" err="1" smtClean="0"/>
              <a:t>Dixson</a:t>
            </a:r>
            <a:r>
              <a:rPr lang="en-US" dirty="0" smtClean="0"/>
              <a:t> </a:t>
            </a:r>
            <a:r>
              <a:rPr lang="en-US" dirty="0" err="1" smtClean="0"/>
              <a:t>dkk</a:t>
            </a:r>
            <a:r>
              <a:rPr lang="en-US" dirty="0" smtClean="0"/>
              <a:t> (1993), </a:t>
            </a:r>
            <a:r>
              <a:rPr lang="en-US" dirty="0" err="1" smtClean="0"/>
              <a:t>kegitan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3 </a:t>
            </a:r>
            <a:r>
              <a:rPr lang="en-US" dirty="0" err="1" smtClean="0"/>
              <a:t>cara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1.   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dieksploitasi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melebihi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pulihnya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mengorbankan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Kasus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err="1" smtClean="0"/>
              <a:t>Pemanfaatan</a:t>
            </a:r>
            <a:r>
              <a:rPr lang="en-US" dirty="0" smtClean="0"/>
              <a:t> SDA </a:t>
            </a:r>
            <a:r>
              <a:rPr lang="en-US" i="1" dirty="0" smtClean="0"/>
              <a:t>Non-</a:t>
            </a:r>
            <a:r>
              <a:rPr lang="en-US" i="1" dirty="0" err="1" smtClean="0"/>
              <a:t>Reneweble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minyak</a:t>
            </a:r>
            <a:r>
              <a:rPr lang="en-US" dirty="0" smtClean="0"/>
              <a:t>, gas </a:t>
            </a:r>
            <a:r>
              <a:rPr lang="en-US" dirty="0" err="1" smtClean="0"/>
              <a:t>bumi</a:t>
            </a:r>
            <a:r>
              <a:rPr lang="en-US" dirty="0" smtClean="0"/>
              <a:t>, </a:t>
            </a:r>
            <a:r>
              <a:rPr lang="en-US" dirty="0" err="1" smtClean="0"/>
              <a:t>perak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logam</a:t>
            </a:r>
            <a:r>
              <a:rPr lang="en-US" dirty="0" smtClean="0"/>
              <a:t>,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diperbaruhi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geologi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).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dmk</a:t>
            </a:r>
            <a:r>
              <a:rPr lang="en-US" dirty="0" smtClean="0"/>
              <a:t>,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i="1" dirty="0" smtClean="0"/>
              <a:t>(renewable)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lapisan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permukaan</a:t>
            </a:r>
            <a:r>
              <a:rPr lang="en-US" dirty="0" smtClean="0"/>
              <a:t>, </a:t>
            </a:r>
            <a:r>
              <a:rPr lang="en-US" dirty="0" err="1" smtClean="0"/>
              <a:t>hutan</a:t>
            </a:r>
            <a:r>
              <a:rPr lang="en-US" dirty="0" smtClean="0"/>
              <a:t>, </a:t>
            </a:r>
            <a:r>
              <a:rPr lang="en-US" dirty="0" err="1" smtClean="0"/>
              <a:t>satwa</a:t>
            </a:r>
            <a:r>
              <a:rPr lang="en-US" dirty="0" smtClean="0"/>
              <a:t> liar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kuantitas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pd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melebihi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pemulihannya</a:t>
            </a:r>
            <a:r>
              <a:rPr lang="en-US" dirty="0" smtClean="0"/>
              <a:t>.</a:t>
            </a:r>
          </a:p>
          <a:p>
            <a:pPr marL="339725" indent="-339725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bertambahnya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, </a:t>
            </a:r>
            <a:r>
              <a:rPr lang="en-US" dirty="0" err="1" smtClean="0"/>
              <a:t>tanah</a:t>
            </a:r>
            <a:r>
              <a:rPr lang="en-US" dirty="0" smtClean="0"/>
              <a:t>, air yang </a:t>
            </a:r>
            <a:r>
              <a:rPr lang="en-US" dirty="0" err="1" smtClean="0"/>
              <a:t>jumlahnya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dimanfaakna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. Hal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berakibat</a:t>
            </a:r>
            <a:r>
              <a:rPr lang="en-US" dirty="0" smtClean="0"/>
              <a:t> </a:t>
            </a:r>
            <a:r>
              <a:rPr lang="en-US" dirty="0" err="1" smtClean="0"/>
              <a:t>pemakaian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air per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berkurang</a:t>
            </a:r>
            <a:r>
              <a:rPr lang="en-US" dirty="0" smtClean="0"/>
              <a:t>.</a:t>
            </a:r>
          </a:p>
          <a:p>
            <a:pPr marL="339725" indent="-339725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/>
          </a:bodyPr>
          <a:lstStyle/>
          <a:p>
            <a:r>
              <a:rPr lang="en-US" sz="2400" b="1" dirty="0" err="1" smtClean="0"/>
              <a:t>Penurunan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jumlah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kualitas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serta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ketidak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seimbangan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sz="2800" dirty="0" err="1" smtClean="0"/>
              <a:t>Penurunan</a:t>
            </a:r>
            <a:r>
              <a:rPr lang="en-US" sz="2800" dirty="0" smtClean="0"/>
              <a:t> </a:t>
            </a:r>
            <a:r>
              <a:rPr lang="en-US" sz="2800" dirty="0" err="1" smtClean="0"/>
              <a:t>jumlah</a:t>
            </a:r>
            <a:r>
              <a:rPr lang="en-US" sz="2800" dirty="0" smtClean="0"/>
              <a:t>, </a:t>
            </a:r>
            <a:r>
              <a:rPr lang="en-US" sz="2800" dirty="0" err="1" smtClean="0"/>
              <a:t>kualitas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ketidak</a:t>
            </a:r>
            <a:r>
              <a:rPr lang="en-US" sz="2800" dirty="0" smtClean="0"/>
              <a:t> </a:t>
            </a:r>
            <a:r>
              <a:rPr lang="en-US" sz="2800" dirty="0" err="1" smtClean="0"/>
              <a:t>seimbangan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akses</a:t>
            </a:r>
            <a:r>
              <a:rPr lang="en-US" sz="2800" dirty="0" smtClean="0"/>
              <a:t> </a:t>
            </a:r>
            <a:r>
              <a:rPr lang="en-US" sz="2800" dirty="0" err="1" smtClean="0"/>
              <a:t>thd</a:t>
            </a:r>
            <a:r>
              <a:rPr lang="en-US" sz="2800" dirty="0" smtClean="0"/>
              <a:t> SD </a:t>
            </a:r>
            <a:r>
              <a:rPr lang="en-US" sz="2800" dirty="0" err="1" smtClean="0"/>
              <a:t>menyebabkan</a:t>
            </a:r>
            <a:r>
              <a:rPr lang="en-US" sz="2800" dirty="0" smtClean="0"/>
              <a:t> </a:t>
            </a:r>
            <a:r>
              <a:rPr lang="en-US" sz="2800" dirty="0" err="1" smtClean="0"/>
              <a:t>kelangkaan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penurunan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sumberdaya</a:t>
            </a:r>
            <a:r>
              <a:rPr lang="en-US" sz="2800" dirty="0" smtClean="0"/>
              <a:t>  </a:t>
            </a:r>
            <a:r>
              <a:rPr lang="en-US" sz="2800" dirty="0" err="1" smtClean="0"/>
              <a:t>tsb</a:t>
            </a:r>
            <a:r>
              <a:rPr lang="en-US" sz="2800" dirty="0" smtClean="0"/>
              <a:t>,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kemudian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menyebabkan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pindah</a:t>
            </a:r>
            <a:r>
              <a:rPr lang="en-US" sz="2800" dirty="0" smtClean="0"/>
              <a:t> </a:t>
            </a:r>
            <a:r>
              <a:rPr lang="en-US" sz="2800" dirty="0" err="1" smtClean="0"/>
              <a:t>tempat</a:t>
            </a:r>
            <a:r>
              <a:rPr lang="en-US" sz="2800" dirty="0" smtClean="0"/>
              <a:t>,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dipindahkan</a:t>
            </a:r>
            <a:r>
              <a:rPr lang="en-US" sz="2800" dirty="0" smtClean="0"/>
              <a:t>, (</a:t>
            </a:r>
            <a:r>
              <a:rPr lang="en-US" sz="2800" dirty="0" err="1" smtClean="0"/>
              <a:t>pengungsi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). </a:t>
            </a:r>
            <a:r>
              <a:rPr lang="en-US" sz="2800" dirty="0" err="1" smtClean="0"/>
              <a:t>Kejadian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memicu</a:t>
            </a:r>
            <a:r>
              <a:rPr lang="en-US" sz="2800" dirty="0" smtClean="0"/>
              <a:t> </a:t>
            </a:r>
            <a:r>
              <a:rPr lang="en-US" sz="2800" dirty="0" err="1" smtClean="0"/>
              <a:t>tumbuhnya</a:t>
            </a:r>
            <a:r>
              <a:rPr lang="en-US" sz="2800" dirty="0" smtClean="0"/>
              <a:t> </a:t>
            </a:r>
            <a:r>
              <a:rPr lang="en-US" sz="2800" dirty="0" err="1" smtClean="0"/>
              <a:t>konflik</a:t>
            </a:r>
            <a:r>
              <a:rPr lang="en-US" sz="2800" dirty="0" smtClean="0"/>
              <a:t> </a:t>
            </a:r>
            <a:r>
              <a:rPr lang="en-US" sz="2800" dirty="0" err="1" smtClean="0"/>
              <a:t>etnik</a:t>
            </a:r>
            <a:r>
              <a:rPr lang="en-US" sz="2800" dirty="0" smtClean="0"/>
              <a:t>, </a:t>
            </a:r>
            <a:r>
              <a:rPr lang="en-US" sz="2800" dirty="0" err="1" smtClean="0"/>
              <a:t>ketika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r>
              <a:rPr lang="en-US" sz="2800" dirty="0" smtClean="0"/>
              <a:t> </a:t>
            </a:r>
            <a:r>
              <a:rPr lang="en-US" sz="2800" dirty="0" err="1" smtClean="0"/>
              <a:t>beranggapan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r>
              <a:rPr lang="en-US" sz="2800" dirty="0" smtClean="0"/>
              <a:t> lain </a:t>
            </a:r>
            <a:r>
              <a:rPr lang="en-US" sz="2800" dirty="0" err="1" smtClean="0"/>
              <a:t>mengontrol</a:t>
            </a:r>
            <a:r>
              <a:rPr lang="en-US" sz="2800" dirty="0" smtClean="0"/>
              <a:t> </a:t>
            </a:r>
            <a:r>
              <a:rPr lang="en-US" sz="2800" dirty="0" err="1" smtClean="0"/>
              <a:t>pemakaian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sumberdaya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tdk</a:t>
            </a:r>
            <a:r>
              <a:rPr lang="en-US" sz="2800" dirty="0" smtClean="0"/>
              <a:t> </a:t>
            </a:r>
            <a:r>
              <a:rPr lang="en-US" sz="2800" dirty="0" err="1" smtClean="0"/>
              <a:t>proporsional</a:t>
            </a:r>
            <a:r>
              <a:rPr lang="en-US" sz="2800" dirty="0" smtClean="0"/>
              <a:t>.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dmk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 smtClean="0"/>
              <a:t>tahap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siklus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 </a:t>
            </a:r>
            <a:r>
              <a:rPr lang="en-US" sz="2800" dirty="0" err="1" smtClean="0"/>
              <a:t>tsb</a:t>
            </a:r>
            <a:r>
              <a:rPr lang="en-US" sz="2800" dirty="0" smtClean="0"/>
              <a:t> </a:t>
            </a:r>
            <a:r>
              <a:rPr lang="en-US" sz="2800" dirty="0" err="1" smtClean="0"/>
              <a:t>akibat</a:t>
            </a:r>
            <a:r>
              <a:rPr lang="en-US" sz="2800" dirty="0" smtClean="0"/>
              <a:t> </a:t>
            </a:r>
            <a:r>
              <a:rPr lang="en-US" sz="2800" dirty="0" err="1" smtClean="0"/>
              <a:t>kelangkaan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penurunan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sumberdaya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cukup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, </a:t>
            </a:r>
            <a:r>
              <a:rPr lang="en-US" sz="2800" dirty="0" err="1" smtClean="0"/>
              <a:t>krn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memahami</a:t>
            </a:r>
            <a:r>
              <a:rPr lang="en-US" sz="2800" dirty="0" smtClean="0"/>
              <a:t> </a:t>
            </a:r>
            <a:r>
              <a:rPr lang="en-US" sz="2800" dirty="0" err="1" smtClean="0"/>
              <a:t>dasar-dasar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prinsip-prinsip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ekolognya</a:t>
            </a:r>
            <a:r>
              <a:rPr lang="en-US" sz="2800" dirty="0" smtClean="0"/>
              <a:t>.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berlapis</a:t>
            </a:r>
            <a:r>
              <a:rPr lang="en-US" sz="2800" dirty="0" smtClean="0"/>
              <a:t> lapis </a:t>
            </a:r>
            <a:r>
              <a:rPr lang="en-US" sz="2800" dirty="0" err="1" smtClean="0"/>
              <a:t>tsb</a:t>
            </a:r>
            <a:r>
              <a:rPr lang="en-US" sz="2800" dirty="0" smtClean="0"/>
              <a:t> </a:t>
            </a:r>
            <a:r>
              <a:rPr lang="en-US" sz="2800" dirty="0" err="1" smtClean="0"/>
              <a:t>menyebabkan</a:t>
            </a:r>
            <a:r>
              <a:rPr lang="en-US" sz="2800" dirty="0" smtClean="0"/>
              <a:t> </a:t>
            </a:r>
            <a:r>
              <a:rPr lang="en-US" sz="2800" dirty="0" err="1" smtClean="0"/>
              <a:t>kompleksitas</a:t>
            </a:r>
            <a:r>
              <a:rPr lang="en-US" sz="2800" dirty="0" smtClean="0"/>
              <a:t> </a:t>
            </a:r>
            <a:r>
              <a:rPr lang="en-US" sz="2800" dirty="0" err="1" smtClean="0"/>
              <a:t>ttt</a:t>
            </a:r>
            <a:r>
              <a:rPr lang="en-US" sz="2800" dirty="0" smtClean="0"/>
              <a:t>,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membuat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semakin</a:t>
            </a:r>
            <a:r>
              <a:rPr lang="en-US" sz="2800" dirty="0" smtClean="0"/>
              <a:t> </a:t>
            </a:r>
            <a:r>
              <a:rPr lang="en-US" sz="2800" dirty="0" err="1" smtClean="0"/>
              <a:t>sulit</a:t>
            </a:r>
            <a:r>
              <a:rPr lang="en-US" sz="2800" dirty="0" smtClean="0"/>
              <a:t> </a:t>
            </a:r>
            <a:r>
              <a:rPr lang="en-US" sz="2800" dirty="0" err="1" smtClean="0"/>
              <a:t>utk</a:t>
            </a:r>
            <a:r>
              <a:rPr lang="en-US" sz="2800" dirty="0" smtClean="0"/>
              <a:t> </a:t>
            </a:r>
            <a:r>
              <a:rPr lang="en-US" sz="2800" dirty="0" err="1" smtClean="0"/>
              <a:t>melacak</a:t>
            </a:r>
            <a:r>
              <a:rPr lang="en-US" sz="2800" dirty="0" smtClean="0"/>
              <a:t> </a:t>
            </a:r>
            <a:r>
              <a:rPr lang="en-US" sz="2800" dirty="0" err="1" smtClean="0"/>
              <a:t>batas</a:t>
            </a:r>
            <a:r>
              <a:rPr lang="en-US" sz="2800" dirty="0" smtClean="0"/>
              <a:t> </a:t>
            </a:r>
            <a:r>
              <a:rPr lang="en-US" sz="2800" dirty="0" err="1" smtClean="0"/>
              <a:t>batas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kaitan</a:t>
            </a:r>
            <a:r>
              <a:rPr lang="en-US" sz="2800" dirty="0" smtClean="0"/>
              <a:t> </a:t>
            </a:r>
            <a:r>
              <a:rPr lang="en-US" sz="2800" dirty="0" err="1" smtClean="0"/>
              <a:t>persoalan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sumberdaya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/>
          </a:bodyPr>
          <a:lstStyle/>
          <a:p>
            <a:pPr marL="341313" indent="-34131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(</a:t>
            </a:r>
            <a:r>
              <a:rPr lang="en-US" dirty="0" err="1" smtClean="0"/>
              <a:t>bumi</a:t>
            </a:r>
            <a:r>
              <a:rPr lang="en-US" dirty="0" smtClean="0"/>
              <a:t>, air, </a:t>
            </a:r>
            <a:r>
              <a:rPr lang="en-US" dirty="0" err="1" smtClean="0"/>
              <a:t>angkasa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(</a:t>
            </a:r>
            <a:r>
              <a:rPr lang="en-US" dirty="0" err="1" smtClean="0"/>
              <a:t>dalam</a:t>
            </a:r>
            <a:r>
              <a:rPr lang="en-US" dirty="0" smtClean="0"/>
              <a:t> UUPA).</a:t>
            </a:r>
          </a:p>
          <a:p>
            <a:pPr marL="395288" indent="-341313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yaitubarang</a:t>
            </a:r>
            <a:r>
              <a:rPr lang="en-US" dirty="0" smtClean="0"/>
              <a:t> </a:t>
            </a:r>
            <a:r>
              <a:rPr lang="en-US" dirty="0" err="1" smtClean="0"/>
              <a:t>galian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kimia</a:t>
            </a:r>
            <a:r>
              <a:rPr lang="en-US" dirty="0" smtClean="0"/>
              <a:t>, </a:t>
            </a:r>
            <a:r>
              <a:rPr lang="en-US" dirty="0" err="1" smtClean="0"/>
              <a:t>bahan</a:t>
            </a:r>
            <a:r>
              <a:rPr lang="en-US" dirty="0" smtClean="0"/>
              <a:t> mineral, </a:t>
            </a:r>
            <a:r>
              <a:rPr lang="en-US" dirty="0" err="1" smtClean="0"/>
              <a:t>batuan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 </a:t>
            </a:r>
          </a:p>
          <a:p>
            <a:pPr marL="341313" indent="-341313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err="1" smtClean="0"/>
              <a:t>Kekayaan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, </a:t>
            </a:r>
            <a:r>
              <a:rPr lang="en-US" dirty="0" err="1" smtClean="0"/>
              <a:t>rumput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. 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scr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/>
          <a:lstStyle/>
          <a:p>
            <a:pPr marL="514350" indent="-514350" algn="just">
              <a:buNone/>
            </a:pPr>
            <a:r>
              <a:rPr lang="en-US" dirty="0" smtClean="0"/>
              <a:t>3  </a:t>
            </a:r>
            <a:r>
              <a:rPr lang="en-US" dirty="0" err="1" smtClean="0"/>
              <a:t>Akses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Akses</a:t>
            </a:r>
            <a:r>
              <a:rPr lang="en-US" dirty="0" smtClean="0"/>
              <a:t> 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pranata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yang </a:t>
            </a:r>
            <a:r>
              <a:rPr lang="en-US" dirty="0" err="1" smtClean="0"/>
              <a:t>terkonsentrasi</a:t>
            </a:r>
            <a:r>
              <a:rPr lang="en-US" dirty="0" smtClean="0"/>
              <a:t> </a:t>
            </a:r>
            <a:r>
              <a:rPr lang="en-US" dirty="0" err="1" smtClean="0"/>
              <a:t>kpd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shg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lain. </a:t>
            </a:r>
          </a:p>
          <a:p>
            <a:pPr marL="0" indent="0" algn="just">
              <a:buNone/>
            </a:pP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kombinasi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0" y="838200"/>
            <a:ext cx="18288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Penurunan</a:t>
            </a:r>
            <a:r>
              <a:rPr lang="en-US" sz="1400" dirty="0" smtClean="0"/>
              <a:t> </a:t>
            </a:r>
            <a:r>
              <a:rPr lang="en-US" sz="1400" dirty="0" err="1" smtClean="0"/>
              <a:t>kualitas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kuantitas</a:t>
            </a:r>
            <a:r>
              <a:rPr lang="en-US" sz="1400" dirty="0" smtClean="0"/>
              <a:t> SD </a:t>
            </a:r>
            <a:r>
              <a:rPr lang="en-US" sz="1400" dirty="0" err="1" smtClean="0"/>
              <a:t>yg</a:t>
            </a:r>
            <a:r>
              <a:rPr lang="en-US" sz="1400" dirty="0" smtClean="0"/>
              <a:t> </a:t>
            </a:r>
            <a:r>
              <a:rPr lang="en-US" sz="1400" dirty="0" err="1" smtClean="0"/>
              <a:t>Reneweble</a:t>
            </a:r>
            <a:endParaRPr lang="en-US" sz="1400" dirty="0"/>
          </a:p>
        </p:txBody>
      </p:sp>
      <p:sp>
        <p:nvSpPr>
          <p:cNvPr id="5" name="Oval 4"/>
          <p:cNvSpPr/>
          <p:nvPr/>
        </p:nvSpPr>
        <p:spPr>
          <a:xfrm>
            <a:off x="0" y="2743200"/>
            <a:ext cx="18288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trike="sngStrike" dirty="0" err="1" smtClean="0"/>
              <a:t>Pertumbuhan</a:t>
            </a:r>
            <a:r>
              <a:rPr lang="en-US" sz="1400" strike="sngStrike" dirty="0" smtClean="0"/>
              <a:t> </a:t>
            </a:r>
            <a:r>
              <a:rPr lang="en-US" sz="1400" strike="sngStrike" dirty="0" err="1" smtClean="0"/>
              <a:t>penduduk</a:t>
            </a:r>
            <a:endParaRPr lang="en-US" sz="1400" strike="sngStrike" dirty="0"/>
          </a:p>
        </p:txBody>
      </p:sp>
      <p:sp>
        <p:nvSpPr>
          <p:cNvPr id="6" name="Oval 5"/>
          <p:cNvSpPr/>
          <p:nvPr/>
        </p:nvSpPr>
        <p:spPr>
          <a:xfrm>
            <a:off x="0" y="4495800"/>
            <a:ext cx="19812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trike="sngStrike" dirty="0" err="1" smtClean="0"/>
              <a:t>Ketidakadilan</a:t>
            </a:r>
            <a:r>
              <a:rPr lang="en-US" strike="sngStrike" dirty="0" smtClean="0"/>
              <a:t> </a:t>
            </a:r>
            <a:r>
              <a:rPr lang="en-US" strike="sngStrike" dirty="0" err="1" smtClean="0"/>
              <a:t>skses</a:t>
            </a:r>
            <a:r>
              <a:rPr lang="en-US" strike="sngStrike" dirty="0" smtClean="0"/>
              <a:t> </a:t>
            </a:r>
            <a:r>
              <a:rPr lang="en-US" strike="sngStrike" dirty="0" err="1" smtClean="0"/>
              <a:t>sumberdaya</a:t>
            </a:r>
            <a:endParaRPr lang="en-US" strike="sngStrike" dirty="0"/>
          </a:p>
        </p:txBody>
      </p:sp>
      <p:sp>
        <p:nvSpPr>
          <p:cNvPr id="7" name="Rounded Rectangle 6"/>
          <p:cNvSpPr/>
          <p:nvPr/>
        </p:nvSpPr>
        <p:spPr>
          <a:xfrm>
            <a:off x="2209800" y="2514600"/>
            <a:ext cx="1600200" cy="2438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 </a:t>
            </a:r>
            <a:r>
              <a:rPr lang="en-US" dirty="0" err="1" smtClean="0"/>
              <a:t>reneweble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rot="16200000" flipH="1">
            <a:off x="1600200" y="1905000"/>
            <a:ext cx="7620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6"/>
          </p:cNvCxnSpPr>
          <p:nvPr/>
        </p:nvCxnSpPr>
        <p:spPr>
          <a:xfrm>
            <a:off x="1828800" y="3314700"/>
            <a:ext cx="3810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981200" y="4800600"/>
            <a:ext cx="3048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685800"/>
            <a:ext cx="15240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trike="sngStrike" dirty="0" err="1" smtClean="0"/>
              <a:t>Migrasi</a:t>
            </a:r>
            <a:r>
              <a:rPr lang="en-US" strike="sngStrike" dirty="0" smtClean="0"/>
              <a:t>/</a:t>
            </a:r>
            <a:r>
              <a:rPr lang="en-US" strike="sngStrike" dirty="0" err="1" smtClean="0"/>
              <a:t>perpindahan</a:t>
            </a:r>
            <a:endParaRPr lang="en-US" strike="sngStrike" dirty="0"/>
          </a:p>
        </p:txBody>
      </p:sp>
      <p:sp>
        <p:nvSpPr>
          <p:cNvPr id="15" name="Rectangle 14"/>
          <p:cNvSpPr/>
          <p:nvPr/>
        </p:nvSpPr>
        <p:spPr>
          <a:xfrm>
            <a:off x="3962400" y="5410200"/>
            <a:ext cx="16764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trike="sngStrike" dirty="0" err="1" smtClean="0"/>
              <a:t>Penurunan</a:t>
            </a:r>
            <a:r>
              <a:rPr lang="en-US" strike="sngStrike" dirty="0" smtClean="0"/>
              <a:t> </a:t>
            </a:r>
            <a:r>
              <a:rPr lang="en-US" strike="sngStrike" dirty="0" err="1" smtClean="0"/>
              <a:t>produktivitas</a:t>
            </a:r>
            <a:r>
              <a:rPr lang="en-US" strike="sngStrike" dirty="0" smtClean="0"/>
              <a:t> </a:t>
            </a:r>
            <a:r>
              <a:rPr lang="en-US" strike="sngStrike" dirty="0" err="1" smtClean="0"/>
              <a:t>ekonomi</a:t>
            </a:r>
            <a:endParaRPr lang="en-US" strike="sngStrike" dirty="0"/>
          </a:p>
        </p:txBody>
      </p:sp>
      <p:sp>
        <p:nvSpPr>
          <p:cNvPr id="16" name="Rectangle 15"/>
          <p:cNvSpPr/>
          <p:nvPr/>
        </p:nvSpPr>
        <p:spPr>
          <a:xfrm>
            <a:off x="5257800" y="2895600"/>
            <a:ext cx="15240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trike="sngStrike" dirty="0" err="1" smtClean="0"/>
              <a:t>Pelemahan</a:t>
            </a:r>
            <a:r>
              <a:rPr lang="en-US" strike="sngStrike" dirty="0" smtClean="0"/>
              <a:t> </a:t>
            </a:r>
            <a:r>
              <a:rPr lang="en-US" strike="sngStrike" dirty="0" err="1" smtClean="0"/>
              <a:t>negara</a:t>
            </a:r>
            <a:endParaRPr lang="en-US" strike="sngStrike" dirty="0"/>
          </a:p>
        </p:txBody>
      </p:sp>
      <p:sp>
        <p:nvSpPr>
          <p:cNvPr id="17" name="Rectangle 16"/>
          <p:cNvSpPr/>
          <p:nvPr/>
        </p:nvSpPr>
        <p:spPr>
          <a:xfrm>
            <a:off x="6705600" y="533400"/>
            <a:ext cx="13716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trike="sngStrike" dirty="0" err="1" smtClean="0"/>
              <a:t>Knflik</a:t>
            </a:r>
            <a:r>
              <a:rPr lang="en-US" strike="sngStrike" dirty="0" smtClean="0"/>
              <a:t> </a:t>
            </a:r>
            <a:r>
              <a:rPr lang="en-US" strike="sngStrike" dirty="0" err="1" smtClean="0"/>
              <a:t>etnik</a:t>
            </a:r>
            <a:endParaRPr lang="en-US" strike="sngStrike" dirty="0"/>
          </a:p>
        </p:txBody>
      </p:sp>
      <p:sp>
        <p:nvSpPr>
          <p:cNvPr id="18" name="Rectangle 17"/>
          <p:cNvSpPr/>
          <p:nvPr/>
        </p:nvSpPr>
        <p:spPr>
          <a:xfrm>
            <a:off x="7696200" y="3048000"/>
            <a:ext cx="12954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Kudeta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629400" y="5257800"/>
            <a:ext cx="14478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trike="sngStrike" dirty="0" err="1" smtClean="0"/>
              <a:t>Kerugian</a:t>
            </a:r>
            <a:r>
              <a:rPr lang="en-US" strike="sngStrike" dirty="0" smtClean="0"/>
              <a:t> </a:t>
            </a:r>
            <a:r>
              <a:rPr lang="en-US" strike="sngStrike" dirty="0" err="1" smtClean="0"/>
              <a:t>konflik</a:t>
            </a:r>
            <a:endParaRPr lang="en-US" strike="sngStrike" dirty="0"/>
          </a:p>
        </p:txBody>
      </p:sp>
      <p:cxnSp>
        <p:nvCxnSpPr>
          <p:cNvPr id="21" name="Straight Arrow Connector 20"/>
          <p:cNvCxnSpPr/>
          <p:nvPr/>
        </p:nvCxnSpPr>
        <p:spPr>
          <a:xfrm rot="5400000" flipH="1" flipV="1">
            <a:off x="3505200" y="23622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7" idx="3"/>
            <a:endCxn id="16" idx="1"/>
          </p:cNvCxnSpPr>
          <p:nvPr/>
        </p:nvCxnSpPr>
        <p:spPr>
          <a:xfrm>
            <a:off x="3810000" y="3733800"/>
            <a:ext cx="1447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6200000" flipH="1">
            <a:off x="3619500" y="4991100"/>
            <a:ext cx="457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5" idx="0"/>
          </p:cNvCxnSpPr>
          <p:nvPr/>
        </p:nvCxnSpPr>
        <p:spPr>
          <a:xfrm rot="5400000" flipH="1" flipV="1">
            <a:off x="4610100" y="4762500"/>
            <a:ext cx="8382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4" idx="2"/>
          </p:cNvCxnSpPr>
          <p:nvPr/>
        </p:nvCxnSpPr>
        <p:spPr>
          <a:xfrm rot="16200000" flipH="1">
            <a:off x="4495800" y="2133600"/>
            <a:ext cx="6858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4" idx="3"/>
          </p:cNvCxnSpPr>
          <p:nvPr/>
        </p:nvCxnSpPr>
        <p:spPr>
          <a:xfrm>
            <a:off x="5181600" y="1447800"/>
            <a:ext cx="1524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6" idx="0"/>
          </p:cNvCxnSpPr>
          <p:nvPr/>
        </p:nvCxnSpPr>
        <p:spPr>
          <a:xfrm rot="5400000" flipH="1" flipV="1">
            <a:off x="6019800" y="2209800"/>
            <a:ext cx="6858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6" idx="3"/>
          </p:cNvCxnSpPr>
          <p:nvPr/>
        </p:nvCxnSpPr>
        <p:spPr>
          <a:xfrm>
            <a:off x="6781800" y="37338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19" idx="0"/>
          </p:cNvCxnSpPr>
          <p:nvPr/>
        </p:nvCxnSpPr>
        <p:spPr>
          <a:xfrm rot="16200000" flipH="1">
            <a:off x="6724650" y="4629150"/>
            <a:ext cx="6858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09600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chemeClr val="tx1"/>
                </a:solidFill>
              </a:rPr>
              <a:t>Ekologi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Politik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, </a:t>
            </a:r>
            <a:r>
              <a:rPr lang="en-US" dirty="0" err="1" smtClean="0"/>
              <a:t>kondisi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kompleksitas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ligkungan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(Bryant, 1992). </a:t>
            </a:r>
            <a:r>
              <a:rPr lang="en-US" dirty="0" err="1" smtClean="0"/>
              <a:t>Politk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mengnaalisis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hubngan</a:t>
            </a:r>
            <a:r>
              <a:rPr lang="en-US" dirty="0" smtClean="0"/>
              <a:t> </a:t>
            </a:r>
            <a:r>
              <a:rPr lang="en-US" dirty="0" err="1" smtClean="0"/>
              <a:t>sebab-akibat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drpd</a:t>
            </a:r>
            <a:r>
              <a:rPr lang="en-US" dirty="0" smtClean="0"/>
              <a:t> </a:t>
            </a:r>
            <a:r>
              <a:rPr lang="en-US" dirty="0" err="1" smtClean="0"/>
              <a:t>sekedar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bio-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alami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Bryant,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3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280988" indent="-280988" algn="just">
              <a:buNone/>
            </a:pPr>
            <a:r>
              <a:rPr lang="en-US" dirty="0" smtClean="0"/>
              <a:t>1. 	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: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hubngan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kapitalisme</a:t>
            </a:r>
            <a:r>
              <a:rPr lang="en-US" dirty="0" smtClean="0"/>
              <a:t> global,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semuanya</a:t>
            </a:r>
            <a:r>
              <a:rPr lang="en-US" dirty="0" smtClean="0"/>
              <a:t> </a:t>
            </a:r>
            <a:r>
              <a:rPr lang="en-US" dirty="0" err="1" smtClean="0"/>
              <a:t>memacu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global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/>
          </a:bodyPr>
          <a:lstStyle/>
          <a:p>
            <a:pPr marL="406400" indent="-406400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Kondisi</a:t>
            </a:r>
            <a:r>
              <a:rPr lang="en-US" dirty="0" smtClean="0"/>
              <a:t>: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.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denan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berjuang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tumpuan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dinamika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.</a:t>
            </a:r>
          </a:p>
          <a:p>
            <a:pPr marL="347663" indent="-347663"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Ramifikasi</a:t>
            </a:r>
            <a:r>
              <a:rPr lang="en-US" dirty="0" smtClean="0"/>
              <a:t>: </a:t>
            </a:r>
            <a:r>
              <a:rPr lang="en-US" dirty="0" err="1" smtClean="0"/>
              <a:t>osekwensi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penekanan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sosial-eonomi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ISU KEBIJAKAN NEGARA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“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”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bgmn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memperluas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hli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hungan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manusiadanlingkungan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praktek-praktek</a:t>
            </a:r>
            <a:r>
              <a:rPr lang="en-US" dirty="0" smtClean="0"/>
              <a:t> </a:t>
            </a:r>
            <a:r>
              <a:rPr lang="en-US" dirty="0" err="1" smtClean="0"/>
              <a:t>yangarus</a:t>
            </a:r>
            <a:r>
              <a:rPr lang="en-US" dirty="0" smtClean="0"/>
              <a:t> </a:t>
            </a:r>
            <a:r>
              <a:rPr lang="en-US" dirty="0" err="1" smtClean="0"/>
              <a:t>dijalankan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ligkungan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asal-usul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,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/>
          <a:lstStyle/>
          <a:p>
            <a:r>
              <a:rPr lang="en-US" sz="3200" b="1" dirty="0" err="1" smtClean="0"/>
              <a:t>Briyant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mencatat</a:t>
            </a:r>
            <a:r>
              <a:rPr lang="en-US" sz="3200" b="1" dirty="0" smtClean="0"/>
              <a:t>: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hampa</a:t>
            </a:r>
            <a:r>
              <a:rPr lang="en-US" dirty="0" smtClean="0"/>
              <a:t>.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negosiasi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yang </a:t>
            </a:r>
            <a:r>
              <a:rPr lang="en-US" dirty="0" err="1" smtClean="0"/>
              <a:t>berjuang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, </a:t>
            </a:r>
            <a:r>
              <a:rPr lang="en-US" dirty="0" err="1" smtClean="0"/>
              <a:t>shg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isu-isu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–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-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multi </a:t>
            </a:r>
            <a:r>
              <a:rPr lang="en-US" dirty="0" err="1" smtClean="0"/>
              <a:t>nasional</a:t>
            </a:r>
            <a:r>
              <a:rPr lang="en-US" dirty="0" smtClean="0"/>
              <a:t>, LSM, </a:t>
            </a:r>
            <a:r>
              <a:rPr lang="en-US" dirty="0" err="1" smtClean="0"/>
              <a:t>lembaga</a:t>
            </a:r>
            <a:r>
              <a:rPr lang="en-US" dirty="0" smtClean="0"/>
              <a:t> donor,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tumpang</a:t>
            </a:r>
            <a:r>
              <a:rPr lang="en-US" dirty="0" smtClean="0"/>
              <a:t> </a:t>
            </a:r>
            <a:r>
              <a:rPr lang="en-US" dirty="0" err="1" smtClean="0"/>
              <a:t>tindih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/>
              <a:t>Bryant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membei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kehutanan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untukmemadukan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konservasi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komersial</a:t>
            </a:r>
            <a:r>
              <a:rPr lang="en-US" dirty="0" smtClean="0"/>
              <a:t> </a:t>
            </a:r>
            <a:r>
              <a:rPr lang="en-US" dirty="0" err="1" smtClean="0"/>
              <a:t>maupu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kehutanan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mengakomodasi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, </a:t>
            </a:r>
            <a:r>
              <a:rPr lang="en-US" dirty="0" err="1" smtClean="0"/>
              <a:t>mula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,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perdagangandan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62712"/>
          </a:xfrm>
        </p:spPr>
        <p:txBody>
          <a:bodyPr>
            <a:normAutofit fontScale="90000"/>
          </a:bodyPr>
          <a:lstStyle/>
          <a:p>
            <a:r>
              <a:rPr lang="en-US" sz="3200" dirty="0" err="1" smtClean="0">
                <a:solidFill>
                  <a:schemeClr val="tx1"/>
                </a:solidFill>
              </a:rPr>
              <a:t>Konpleksitas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Pandanga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,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lain yang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: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, </a:t>
            </a:r>
            <a:r>
              <a:rPr lang="en-US" dirty="0" err="1" smtClean="0"/>
              <a:t>kemiskinan</a:t>
            </a:r>
            <a:r>
              <a:rPr lang="en-US" dirty="0" smtClean="0"/>
              <a:t>, </a:t>
            </a:r>
            <a:r>
              <a:rPr lang="en-US" dirty="0" err="1" smtClean="0"/>
              <a:t>sistemolitik</a:t>
            </a:r>
            <a:r>
              <a:rPr lang="en-US" dirty="0" smtClean="0"/>
              <a:t> yang </a:t>
            </a:r>
            <a:r>
              <a:rPr lang="en-US" dirty="0" err="1" smtClean="0"/>
              <a:t>tidk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Kombinasi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ketidakstabilan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memacu</a:t>
            </a:r>
            <a:r>
              <a:rPr lang="en-US" dirty="0" smtClean="0"/>
              <a:t> </a:t>
            </a:r>
            <a:r>
              <a:rPr lang="en-US" dirty="0" err="1" smtClean="0"/>
              <a:t>lebh</a:t>
            </a:r>
            <a:r>
              <a:rPr lang="en-US" dirty="0" smtClean="0"/>
              <a:t> </a:t>
            </a:r>
            <a:r>
              <a:rPr lang="en-US" dirty="0" err="1" smtClean="0"/>
              <a:t>anjuta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dorongan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teritorinya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5532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melupakan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yang </a:t>
            </a:r>
            <a:r>
              <a:rPr lang="en-US" dirty="0" err="1" smtClean="0"/>
              <a:t>siqnifikan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perubaan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muculnya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smtClean="0"/>
              <a:t>Homer-Dixon </a:t>
            </a:r>
            <a:r>
              <a:rPr lang="en-US" dirty="0" err="1" smtClean="0"/>
              <a:t>dkk</a:t>
            </a:r>
            <a:r>
              <a:rPr lang="en-US" dirty="0" smtClean="0"/>
              <a:t> (1993:38) </a:t>
            </a:r>
            <a:r>
              <a:rPr lang="en-US" dirty="0" err="1" smtClean="0"/>
              <a:t>menyimpukan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“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diperbaruhi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yang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enyedihan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.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pd </a:t>
            </a:r>
            <a:r>
              <a:rPr lang="en-US" dirty="0" err="1" smtClean="0"/>
              <a:t>dekade</a:t>
            </a:r>
            <a:r>
              <a:rPr lang="en-US" dirty="0" smtClean="0"/>
              <a:t> </a:t>
            </a:r>
            <a:r>
              <a:rPr lang="en-US" dirty="0" err="1" smtClean="0"/>
              <a:t>mendatang</a:t>
            </a:r>
            <a:r>
              <a:rPr lang="en-US" dirty="0" smtClean="0"/>
              <a:t>,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miskin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air, </a:t>
            </a:r>
            <a:r>
              <a:rPr lang="en-US" dirty="0" err="1" smtClean="0"/>
              <a:t>hutan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yang </a:t>
            </a:r>
            <a:r>
              <a:rPr lang="en-US" dirty="0" err="1" smtClean="0"/>
              <a:t>subur</a:t>
            </a:r>
            <a:r>
              <a:rPr lang="en-US" dirty="0" smtClean="0"/>
              <a:t>, </a:t>
            </a:r>
            <a:r>
              <a:rPr lang="en-US" dirty="0" err="1" smtClean="0"/>
              <a:t>dikombiasi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yang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susah</a:t>
            </a:r>
            <a:r>
              <a:rPr lang="en-US" dirty="0" smtClean="0"/>
              <a:t>. </a:t>
            </a:r>
            <a:r>
              <a:rPr lang="en-US" dirty="0" err="1" smtClean="0"/>
              <a:t>Kosekwensinya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mengakaitkan</a:t>
            </a:r>
            <a:r>
              <a:rPr lang="en-US" dirty="0" smtClean="0"/>
              <a:t> </a:t>
            </a:r>
            <a:r>
              <a:rPr lang="en-US" dirty="0" err="1" smtClean="0"/>
              <a:t>anatara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lai</a:t>
            </a:r>
            <a:r>
              <a:rPr lang="en-US" dirty="0" smtClean="0"/>
              <a:t> yang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penyelesainnya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>
                <a:solidFill>
                  <a:schemeClr val="tx1"/>
                </a:solidFill>
              </a:rPr>
              <a:t>Ketidakpastian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0198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err="1" smtClean="0"/>
              <a:t>Ketidakpastian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berakibat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yang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eadaan</a:t>
            </a:r>
            <a:r>
              <a:rPr lang="en-US" dirty="0" smtClean="0"/>
              <a:t> </a:t>
            </a:r>
            <a:r>
              <a:rPr lang="en-US" dirty="0" err="1" smtClean="0"/>
              <a:t>ketidakpastian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.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bio-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sempurna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,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menyadari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relatof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. </a:t>
            </a:r>
          </a:p>
          <a:p>
            <a:pPr algn="just">
              <a:buNone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 </a:t>
            </a:r>
            <a:r>
              <a:rPr lang="en-US" dirty="0" err="1" smtClean="0"/>
              <a:t>perubahan</a:t>
            </a:r>
            <a:r>
              <a:rPr lang="en-US" dirty="0" smtClean="0"/>
              <a:t>, </a:t>
            </a:r>
            <a:r>
              <a:rPr lang="en-US" dirty="0" err="1" smtClean="0"/>
              <a:t>kompleksitas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ketidakpastian</a:t>
            </a:r>
            <a:r>
              <a:rPr lang="en-US" dirty="0" smtClean="0"/>
              <a:t>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mengkaji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yang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penyesuaian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menerimakenyataan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sangsi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 lnSpcReduction="10000"/>
          </a:bodyPr>
          <a:lstStyle/>
          <a:p>
            <a:pPr marL="465138" indent="-465138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(</a:t>
            </a:r>
            <a:r>
              <a:rPr lang="en-US" dirty="0" err="1" smtClean="0"/>
              <a:t>bumi</a:t>
            </a:r>
            <a:r>
              <a:rPr lang="en-US" dirty="0" smtClean="0"/>
              <a:t>, air, </a:t>
            </a:r>
            <a:r>
              <a:rPr lang="en-US" dirty="0" err="1" smtClean="0"/>
              <a:t>angkasa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(</a:t>
            </a:r>
            <a:r>
              <a:rPr lang="en-US" dirty="0" err="1" smtClean="0"/>
              <a:t>dalam</a:t>
            </a:r>
            <a:r>
              <a:rPr lang="en-US" dirty="0" smtClean="0"/>
              <a:t> UUPA)</a:t>
            </a:r>
          </a:p>
          <a:p>
            <a:pPr marL="465138" indent="-465138" algn="just">
              <a:lnSpc>
                <a:spcPct val="150000"/>
              </a:lnSpc>
              <a:buNone/>
            </a:pPr>
            <a:r>
              <a:rPr lang="en-US" dirty="0" smtClean="0"/>
              <a:t>	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galian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kimia</a:t>
            </a:r>
            <a:r>
              <a:rPr lang="en-US" dirty="0" smtClean="0"/>
              <a:t>, </a:t>
            </a:r>
            <a:r>
              <a:rPr lang="en-US" dirty="0" err="1" smtClean="0"/>
              <a:t>bahan</a:t>
            </a:r>
            <a:r>
              <a:rPr lang="en-US" dirty="0" smtClean="0"/>
              <a:t> mineral, </a:t>
            </a:r>
            <a:r>
              <a:rPr lang="en-US" dirty="0" err="1" smtClean="0"/>
              <a:t>batuan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 </a:t>
            </a:r>
            <a:r>
              <a:rPr lang="en-US" dirty="0" err="1" smtClean="0"/>
              <a:t>Kekayaan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, </a:t>
            </a:r>
            <a:r>
              <a:rPr lang="en-US" dirty="0" err="1" smtClean="0"/>
              <a:t>rumput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. 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scr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PEMAHAMAN </a:t>
            </a:r>
            <a:r>
              <a:rPr lang="en-US" sz="3200" b="1" dirty="0" err="1" smtClean="0">
                <a:solidFill>
                  <a:schemeClr val="tx1"/>
                </a:solidFill>
              </a:rPr>
              <a:t>oleh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Cristensen</a:t>
            </a:r>
            <a:r>
              <a:rPr lang="en-US" sz="3200" b="1" dirty="0" smtClean="0">
                <a:solidFill>
                  <a:schemeClr val="tx1"/>
                </a:solidFill>
              </a:rPr>
              <a:t> (1985)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ketidak</a:t>
            </a:r>
            <a:r>
              <a:rPr lang="en-US" dirty="0" smtClean="0"/>
              <a:t> </a:t>
            </a:r>
            <a:r>
              <a:rPr lang="en-US" dirty="0" err="1" smtClean="0"/>
              <a:t>pastian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yang paling </a:t>
            </a:r>
            <a:r>
              <a:rPr lang="en-US" dirty="0" err="1" smtClean="0"/>
              <a:t>tepat</a:t>
            </a:r>
            <a:r>
              <a:rPr lang="en-US" dirty="0" smtClean="0"/>
              <a:t>.  </a:t>
            </a:r>
          </a:p>
          <a:p>
            <a:pPr marL="0" indent="0" algn="just">
              <a:buNone/>
            </a:pP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ketidakjelasan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dancara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menmpuhnya</a:t>
            </a:r>
            <a:r>
              <a:rPr lang="en-US" dirty="0" smtClean="0"/>
              <a:t>.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</a:p>
          <a:p>
            <a:pPr marL="514350" indent="-514350" algn="just">
              <a:buNone/>
            </a:pPr>
            <a:r>
              <a:rPr lang="en-US" dirty="0" smtClean="0"/>
              <a:t>1   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tuju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pencapaiannya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rasional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r>
              <a:rPr lang="en-US" dirty="0" smtClean="0"/>
              <a:t>2  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sependapat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angin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mencapainya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7056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en-US" sz="3100" dirty="0" smtClean="0"/>
              <a:t>3.   </a:t>
            </a:r>
            <a:r>
              <a:rPr lang="en-US" sz="3100" dirty="0" err="1" smtClean="0"/>
              <a:t>Jika</a:t>
            </a:r>
            <a:r>
              <a:rPr lang="en-US" sz="3100" dirty="0" smtClean="0"/>
              <a:t> </a:t>
            </a:r>
            <a:r>
              <a:rPr lang="en-US" sz="3100" dirty="0" err="1" smtClean="0"/>
              <a:t>orang</a:t>
            </a:r>
            <a:r>
              <a:rPr lang="en-US" sz="3100" dirty="0" smtClean="0"/>
              <a:t> </a:t>
            </a:r>
            <a:r>
              <a:rPr lang="en-US" sz="3100" dirty="0" err="1" smtClean="0"/>
              <a:t>tidak</a:t>
            </a:r>
            <a:r>
              <a:rPr lang="en-US" sz="3100" dirty="0" smtClean="0"/>
              <a:t> </a:t>
            </a:r>
            <a:r>
              <a:rPr lang="en-US" sz="3100" dirty="0" err="1" smtClean="0"/>
              <a:t>dapat</a:t>
            </a:r>
            <a:r>
              <a:rPr lang="en-US" sz="3100" dirty="0" smtClean="0"/>
              <a:t> </a:t>
            </a:r>
            <a:r>
              <a:rPr lang="en-US" sz="3100" dirty="0" err="1" smtClean="0"/>
              <a:t>menyetetujui</a:t>
            </a:r>
            <a:r>
              <a:rPr lang="en-US" sz="3100" dirty="0" smtClean="0"/>
              <a:t>, </a:t>
            </a:r>
            <a:r>
              <a:rPr lang="en-US" sz="3100" dirty="0" err="1" smtClean="0"/>
              <a:t>tetapi</a:t>
            </a:r>
            <a:r>
              <a:rPr lang="en-US" sz="3100" dirty="0" smtClean="0"/>
              <a:t> </a:t>
            </a:r>
            <a:r>
              <a:rPr lang="en-US" sz="3100" dirty="0" err="1" smtClean="0"/>
              <a:t>sepakat</a:t>
            </a:r>
            <a:r>
              <a:rPr lang="en-US" sz="3100" dirty="0" smtClean="0"/>
              <a:t> </a:t>
            </a:r>
            <a:r>
              <a:rPr lang="en-US" sz="3100" dirty="0" err="1" smtClean="0"/>
              <a:t>tentang</a:t>
            </a:r>
            <a:r>
              <a:rPr lang="en-US" sz="3100" dirty="0" smtClean="0"/>
              <a:t> </a:t>
            </a:r>
            <a:r>
              <a:rPr lang="en-US" sz="3100" dirty="0" err="1" smtClean="0"/>
              <a:t>cara</a:t>
            </a:r>
            <a:r>
              <a:rPr lang="en-US" sz="3100" dirty="0" smtClean="0"/>
              <a:t> yang </a:t>
            </a:r>
            <a:r>
              <a:rPr lang="en-US" sz="3100" dirty="0" err="1" smtClean="0"/>
              <a:t>akan</a:t>
            </a:r>
            <a:r>
              <a:rPr lang="en-US" sz="3100" dirty="0" smtClean="0"/>
              <a:t> </a:t>
            </a:r>
            <a:r>
              <a:rPr lang="en-US" sz="3100" dirty="0" err="1" smtClean="0"/>
              <a:t>ditempuh</a:t>
            </a:r>
            <a:r>
              <a:rPr lang="en-US" sz="3100" dirty="0" smtClean="0"/>
              <a:t>, </a:t>
            </a:r>
            <a:r>
              <a:rPr lang="en-US" sz="3100" dirty="0" err="1" smtClean="0"/>
              <a:t>perencanaan</a:t>
            </a:r>
            <a:r>
              <a:rPr lang="en-US" sz="3100" dirty="0" smtClean="0"/>
              <a:t> </a:t>
            </a:r>
            <a:r>
              <a:rPr lang="en-US" sz="3100" dirty="0" err="1" smtClean="0"/>
              <a:t>akan</a:t>
            </a:r>
            <a:r>
              <a:rPr lang="en-US" sz="3100" dirty="0" smtClean="0"/>
              <a:t> </a:t>
            </a:r>
            <a:r>
              <a:rPr lang="en-US" sz="3100" dirty="0" err="1" smtClean="0"/>
              <a:t>menjadi</a:t>
            </a:r>
            <a:r>
              <a:rPr lang="en-US" sz="3100" dirty="0" smtClean="0"/>
              <a:t> </a:t>
            </a:r>
            <a:r>
              <a:rPr lang="en-US" sz="3100" dirty="0" err="1" smtClean="0"/>
              <a:t>proses</a:t>
            </a:r>
            <a:r>
              <a:rPr lang="en-US" sz="3100" dirty="0" smtClean="0"/>
              <a:t> </a:t>
            </a:r>
            <a:r>
              <a:rPr lang="en-US" sz="3100" dirty="0" err="1" smtClean="0"/>
              <a:t>tawar-menawar</a:t>
            </a:r>
            <a:r>
              <a:rPr lang="en-US" sz="3100" dirty="0" smtClean="0"/>
              <a:t>.</a:t>
            </a:r>
          </a:p>
          <a:p>
            <a:pPr marL="514350" indent="-514350">
              <a:buNone/>
            </a:pPr>
            <a:r>
              <a:rPr lang="en-US" sz="3100" dirty="0" smtClean="0"/>
              <a:t>4.   </a:t>
            </a:r>
            <a:r>
              <a:rPr lang="en-US" sz="3100" dirty="0" err="1" smtClean="0"/>
              <a:t>Jika</a:t>
            </a:r>
            <a:r>
              <a:rPr lang="en-US" sz="3100" dirty="0" smtClean="0"/>
              <a:t> </a:t>
            </a:r>
            <a:r>
              <a:rPr lang="en-US" sz="3100" dirty="0" err="1" smtClean="0"/>
              <a:t>orang</a:t>
            </a:r>
            <a:r>
              <a:rPr lang="en-US" sz="3100" dirty="0" smtClean="0"/>
              <a:t> </a:t>
            </a:r>
            <a:r>
              <a:rPr lang="en-US" sz="3100" dirty="0" err="1" smtClean="0"/>
              <a:t>tidak</a:t>
            </a:r>
            <a:r>
              <a:rPr lang="en-US" sz="3100" dirty="0" smtClean="0"/>
              <a:t> </a:t>
            </a:r>
            <a:r>
              <a:rPr lang="en-US" sz="3100" dirty="0" err="1" smtClean="0"/>
              <a:t>sepakat</a:t>
            </a:r>
            <a:r>
              <a:rPr lang="en-US" sz="3100" dirty="0" smtClean="0"/>
              <a:t> </a:t>
            </a:r>
            <a:r>
              <a:rPr lang="en-US" sz="3100" dirty="0" err="1" smtClean="0"/>
              <a:t>tentang</a:t>
            </a:r>
            <a:r>
              <a:rPr lang="en-US" sz="3100" dirty="0" smtClean="0"/>
              <a:t> </a:t>
            </a:r>
            <a:r>
              <a:rPr lang="en-US" sz="3100" dirty="0" err="1" smtClean="0"/>
              <a:t>tujuan</a:t>
            </a:r>
            <a:r>
              <a:rPr lang="en-US" sz="3100" dirty="0" smtClean="0"/>
              <a:t> </a:t>
            </a:r>
            <a:r>
              <a:rPr lang="en-US" sz="3100" dirty="0" err="1" smtClean="0"/>
              <a:t>dan</a:t>
            </a:r>
            <a:r>
              <a:rPr lang="en-US" sz="3100" dirty="0" smtClean="0"/>
              <a:t> </a:t>
            </a:r>
            <a:r>
              <a:rPr lang="en-US" sz="3100" dirty="0" err="1" smtClean="0"/>
              <a:t>cara</a:t>
            </a:r>
            <a:r>
              <a:rPr lang="en-US" sz="3100" dirty="0" smtClean="0"/>
              <a:t> </a:t>
            </a:r>
            <a:r>
              <a:rPr lang="en-US" sz="3100" dirty="0" err="1" smtClean="0"/>
              <a:t>mencapainya</a:t>
            </a:r>
            <a:r>
              <a:rPr lang="en-US" sz="3100" dirty="0" smtClean="0"/>
              <a:t>, </a:t>
            </a:r>
            <a:r>
              <a:rPr lang="en-US" sz="3100" dirty="0" err="1" smtClean="0"/>
              <a:t>maka</a:t>
            </a:r>
            <a:r>
              <a:rPr lang="en-US" sz="3100" dirty="0" smtClean="0"/>
              <a:t> </a:t>
            </a:r>
            <a:r>
              <a:rPr lang="en-US" sz="3100" dirty="0" err="1" smtClean="0"/>
              <a:t>perencanaan</a:t>
            </a:r>
            <a:r>
              <a:rPr lang="en-US" sz="3100" dirty="0" smtClean="0"/>
              <a:t> </a:t>
            </a:r>
            <a:r>
              <a:rPr lang="en-US" sz="3100" dirty="0" err="1" smtClean="0"/>
              <a:t>akan</a:t>
            </a:r>
            <a:r>
              <a:rPr lang="en-US" sz="3100" dirty="0" smtClean="0"/>
              <a:t> </a:t>
            </a:r>
            <a:r>
              <a:rPr lang="en-US" sz="3100" dirty="0" err="1" smtClean="0"/>
              <a:t>menjadi</a:t>
            </a:r>
            <a:r>
              <a:rPr lang="en-US" sz="3100" dirty="0" smtClean="0"/>
              <a:t> </a:t>
            </a:r>
            <a:r>
              <a:rPr lang="en-US" sz="3100" dirty="0" err="1" smtClean="0"/>
              <a:t>proses</a:t>
            </a:r>
            <a:r>
              <a:rPr lang="en-US" sz="3100" dirty="0" smtClean="0"/>
              <a:t> </a:t>
            </a:r>
            <a:r>
              <a:rPr lang="en-US" sz="3100" dirty="0" err="1" smtClean="0"/>
              <a:t>pencarian</a:t>
            </a:r>
            <a:r>
              <a:rPr lang="en-US" sz="3100" dirty="0" smtClean="0"/>
              <a:t> </a:t>
            </a:r>
            <a:r>
              <a:rPr lang="en-US" sz="3100" dirty="0" err="1" smtClean="0"/>
              <a:t>aturan</a:t>
            </a:r>
            <a:r>
              <a:rPr lang="en-US" sz="3100" dirty="0" smtClean="0"/>
              <a:t> </a:t>
            </a:r>
            <a:r>
              <a:rPr lang="en-US" sz="3100" dirty="0" err="1" smtClean="0"/>
              <a:t>dalam</a:t>
            </a:r>
            <a:r>
              <a:rPr lang="en-US" sz="3100" dirty="0" smtClean="0"/>
              <a:t> </a:t>
            </a:r>
            <a:r>
              <a:rPr lang="en-US" sz="3100" dirty="0" err="1" smtClean="0"/>
              <a:t>keadaan</a:t>
            </a:r>
            <a:r>
              <a:rPr lang="en-US" sz="3100" dirty="0" smtClean="0"/>
              <a:t> </a:t>
            </a:r>
            <a:r>
              <a:rPr lang="en-US" sz="3100" dirty="0" err="1" smtClean="0"/>
              <a:t>ruwet</a:t>
            </a:r>
            <a:r>
              <a:rPr lang="en-US" sz="3100" dirty="0" smtClean="0"/>
              <a:t>. </a:t>
            </a:r>
          </a:p>
          <a:p>
            <a:pPr marL="514350" indent="-514350">
              <a:buAutoNum type="arabicPeriod" startAt="4"/>
            </a:pPr>
            <a:endParaRPr lang="en-US" sz="3100" dirty="0" smtClean="0"/>
          </a:p>
          <a:p>
            <a:pPr marL="514350" indent="-514350">
              <a:buNone/>
            </a:pPr>
            <a:r>
              <a:rPr lang="en-US" sz="3100" dirty="0" err="1" smtClean="0"/>
              <a:t>Jenis</a:t>
            </a:r>
            <a:r>
              <a:rPr lang="en-US" sz="3100" dirty="0" smtClean="0"/>
              <a:t> </a:t>
            </a:r>
            <a:r>
              <a:rPr lang="en-US" sz="3100" dirty="0" err="1" smtClean="0"/>
              <a:t>jenis</a:t>
            </a:r>
            <a:r>
              <a:rPr lang="en-US" sz="3100" dirty="0" smtClean="0"/>
              <a:t> </a:t>
            </a:r>
            <a:r>
              <a:rPr lang="en-US" sz="3100" dirty="0" err="1" smtClean="0"/>
              <a:t>ketidakpastian</a:t>
            </a:r>
            <a:endParaRPr lang="en-US" sz="3100" dirty="0" smtClean="0"/>
          </a:p>
          <a:p>
            <a:pPr marL="514350" indent="-514350">
              <a:buNone/>
            </a:pPr>
            <a:r>
              <a:rPr lang="en-US" sz="3100" dirty="0" smtClean="0"/>
              <a:t>1.  </a:t>
            </a:r>
            <a:r>
              <a:rPr lang="en-US" sz="3100" dirty="0" err="1" smtClean="0"/>
              <a:t>Resiko</a:t>
            </a:r>
            <a:r>
              <a:rPr lang="en-US" sz="3100" dirty="0" smtClean="0"/>
              <a:t>: </a:t>
            </a:r>
            <a:r>
              <a:rPr lang="en-US" sz="3100" dirty="0" err="1" smtClean="0"/>
              <a:t>mengetahui</a:t>
            </a:r>
            <a:r>
              <a:rPr lang="en-US" sz="3100" dirty="0" smtClean="0"/>
              <a:t> </a:t>
            </a:r>
            <a:r>
              <a:rPr lang="en-US" sz="3100" dirty="0" err="1" smtClean="0"/>
              <a:t>kejanggalan</a:t>
            </a:r>
            <a:endParaRPr lang="en-US" sz="3100" dirty="0" smtClean="0"/>
          </a:p>
          <a:p>
            <a:pPr marL="347663" indent="-347663">
              <a:buNone/>
            </a:pPr>
            <a:r>
              <a:rPr lang="en-US" sz="3100" dirty="0" smtClean="0"/>
              <a:t>2. </a:t>
            </a:r>
            <a:r>
              <a:rPr lang="en-US" sz="3100" dirty="0" err="1" smtClean="0"/>
              <a:t>Ketidakpastian</a:t>
            </a:r>
            <a:r>
              <a:rPr lang="en-US" sz="3100" dirty="0" smtClean="0"/>
              <a:t>: </a:t>
            </a:r>
            <a:r>
              <a:rPr lang="en-US" sz="3100" dirty="0" err="1" smtClean="0"/>
              <a:t>tidak</a:t>
            </a:r>
            <a:r>
              <a:rPr lang="en-US" sz="3100" dirty="0" smtClean="0"/>
              <a:t> </a:t>
            </a:r>
            <a:r>
              <a:rPr lang="en-US" sz="3100" dirty="0" err="1" smtClean="0"/>
              <a:t>mengetahui</a:t>
            </a:r>
            <a:r>
              <a:rPr lang="en-US" sz="3100" dirty="0" smtClean="0"/>
              <a:t> </a:t>
            </a:r>
            <a:r>
              <a:rPr lang="en-US" sz="3100" dirty="0" err="1" smtClean="0"/>
              <a:t>kejanggalan</a:t>
            </a:r>
            <a:r>
              <a:rPr lang="en-US" sz="3100" dirty="0" smtClean="0"/>
              <a:t>. </a:t>
            </a:r>
            <a:r>
              <a:rPr lang="en-US" sz="3100" dirty="0" err="1" smtClean="0"/>
              <a:t>Mungkin</a:t>
            </a:r>
            <a:r>
              <a:rPr lang="en-US" sz="3100" dirty="0" smtClean="0"/>
              <a:t> </a:t>
            </a:r>
            <a:r>
              <a:rPr lang="en-US" sz="3100" dirty="0" err="1" smtClean="0"/>
              <a:t>mengetahui</a:t>
            </a:r>
            <a:r>
              <a:rPr lang="en-US" sz="3100" dirty="0" smtClean="0"/>
              <a:t> </a:t>
            </a:r>
            <a:r>
              <a:rPr lang="en-US" sz="3100" dirty="0" err="1" smtClean="0"/>
              <a:t>variabel</a:t>
            </a:r>
            <a:r>
              <a:rPr lang="en-US" sz="3100" dirty="0" smtClean="0"/>
              <a:t> </a:t>
            </a:r>
            <a:r>
              <a:rPr lang="en-US" sz="3100" dirty="0" err="1" smtClean="0"/>
              <a:t>kunci</a:t>
            </a:r>
            <a:r>
              <a:rPr lang="en-US" sz="3100" dirty="0" smtClean="0"/>
              <a:t> </a:t>
            </a:r>
            <a:r>
              <a:rPr lang="en-US" sz="3100" dirty="0" err="1" smtClean="0"/>
              <a:t>dan</a:t>
            </a:r>
            <a:r>
              <a:rPr lang="en-US" sz="3100" dirty="0" smtClean="0"/>
              <a:t> </a:t>
            </a:r>
            <a:r>
              <a:rPr lang="en-US" sz="3100" dirty="0" err="1" smtClean="0"/>
              <a:t>parameternya</a:t>
            </a:r>
            <a:r>
              <a:rPr lang="en-US" sz="3100" dirty="0" smtClean="0"/>
              <a:t>.</a:t>
            </a:r>
          </a:p>
          <a:p>
            <a:pPr marL="347663" indent="-347663">
              <a:buNone/>
            </a:pPr>
            <a:r>
              <a:rPr lang="en-US" sz="3100" dirty="0" smtClean="0"/>
              <a:t>3. </a:t>
            </a:r>
            <a:r>
              <a:rPr lang="en-US" sz="3100" dirty="0" err="1" smtClean="0"/>
              <a:t>Ketidakpedulian</a:t>
            </a:r>
            <a:r>
              <a:rPr lang="en-US" sz="3100" dirty="0" smtClean="0"/>
              <a:t> : </a:t>
            </a:r>
            <a:r>
              <a:rPr lang="en-US" sz="3100" dirty="0" err="1" smtClean="0"/>
              <a:t>tidak</a:t>
            </a:r>
            <a:r>
              <a:rPr lang="en-US" sz="3100" dirty="0" smtClean="0"/>
              <a:t> </a:t>
            </a:r>
            <a:r>
              <a:rPr lang="en-US" sz="3100" dirty="0" err="1" smtClean="0"/>
              <a:t>mengetahui</a:t>
            </a:r>
            <a:r>
              <a:rPr lang="en-US" sz="3100" dirty="0" smtClean="0"/>
              <a:t> </a:t>
            </a:r>
            <a:r>
              <a:rPr lang="en-US" sz="3100" dirty="0" err="1" smtClean="0"/>
              <a:t>apa</a:t>
            </a:r>
            <a:r>
              <a:rPr lang="en-US" sz="3100" dirty="0" smtClean="0"/>
              <a:t> </a:t>
            </a:r>
            <a:r>
              <a:rPr lang="en-US" sz="3100" dirty="0" err="1" smtClean="0"/>
              <a:t>yangseharusnya</a:t>
            </a:r>
            <a:r>
              <a:rPr lang="en-US" sz="3100" dirty="0" smtClean="0"/>
              <a:t> </a:t>
            </a:r>
            <a:r>
              <a:rPr lang="en-US" sz="3100" dirty="0" err="1" smtClean="0"/>
              <a:t>diketahui</a:t>
            </a:r>
            <a:r>
              <a:rPr lang="en-US" sz="3100" dirty="0" smtClean="0"/>
              <a:t>. </a:t>
            </a:r>
            <a:r>
              <a:rPr lang="en-US" sz="3100" dirty="0" err="1" smtClean="0"/>
              <a:t>Bahkan</a:t>
            </a:r>
            <a:r>
              <a:rPr lang="en-US" sz="3100" dirty="0" smtClean="0"/>
              <a:t> </a:t>
            </a:r>
            <a:r>
              <a:rPr lang="en-US" sz="3100" dirty="0" err="1" smtClean="0"/>
              <a:t>tidak</a:t>
            </a:r>
            <a:r>
              <a:rPr lang="en-US" sz="3100" dirty="0" smtClean="0"/>
              <a:t> </a:t>
            </a:r>
            <a:r>
              <a:rPr lang="en-US" sz="3100" dirty="0" err="1" smtClean="0"/>
              <a:t>mengetahui</a:t>
            </a:r>
            <a:r>
              <a:rPr lang="en-US" sz="3100" dirty="0" smtClean="0"/>
              <a:t> </a:t>
            </a:r>
            <a:r>
              <a:rPr lang="en-US" sz="3100" dirty="0" err="1" smtClean="0"/>
              <a:t>pertanyaan</a:t>
            </a:r>
            <a:r>
              <a:rPr lang="en-US" sz="3100" dirty="0" smtClean="0"/>
              <a:t> yang </a:t>
            </a:r>
            <a:r>
              <a:rPr lang="en-US" sz="3100" dirty="0" err="1" smtClean="0"/>
              <a:t>seharusnya</a:t>
            </a:r>
            <a:r>
              <a:rPr lang="en-US" sz="3100" dirty="0" smtClean="0"/>
              <a:t> </a:t>
            </a:r>
            <a:r>
              <a:rPr lang="en-US" sz="3100" dirty="0" err="1" smtClean="0"/>
              <a:t>diajukan</a:t>
            </a:r>
            <a:r>
              <a:rPr lang="en-US" sz="3100" dirty="0" smtClean="0"/>
              <a:t>.</a:t>
            </a:r>
          </a:p>
          <a:p>
            <a:pPr marL="347663" indent="-347663">
              <a:buNone/>
            </a:pPr>
            <a:r>
              <a:rPr lang="en-US" sz="3100" dirty="0" smtClean="0"/>
              <a:t>4. </a:t>
            </a:r>
            <a:r>
              <a:rPr lang="en-US" sz="3100" dirty="0" err="1" smtClean="0"/>
              <a:t>Ketidaktentuan</a:t>
            </a:r>
            <a:r>
              <a:rPr lang="en-US" sz="3100" dirty="0" smtClean="0"/>
              <a:t>: </a:t>
            </a:r>
            <a:r>
              <a:rPr lang="en-US" sz="3100" dirty="0" err="1" smtClean="0"/>
              <a:t>Hubungan</a:t>
            </a:r>
            <a:r>
              <a:rPr lang="en-US" sz="3100" dirty="0" smtClean="0"/>
              <a:t> </a:t>
            </a:r>
            <a:r>
              <a:rPr lang="en-US" sz="3100" dirty="0" err="1" smtClean="0"/>
              <a:t>sebab-akibat</a:t>
            </a:r>
            <a:r>
              <a:rPr lang="en-US" sz="3100" dirty="0" smtClean="0"/>
              <a:t> </a:t>
            </a:r>
            <a:r>
              <a:rPr lang="en-US" sz="3100" dirty="0" err="1" smtClean="0"/>
              <a:t>atau</a:t>
            </a:r>
            <a:r>
              <a:rPr lang="en-US" sz="3100" dirty="0" smtClean="0"/>
              <a:t> </a:t>
            </a:r>
            <a:r>
              <a:rPr lang="en-US" sz="3100" dirty="0" err="1" smtClean="0"/>
              <a:t>jaringannya</a:t>
            </a:r>
            <a:r>
              <a:rPr lang="en-US" sz="3100" dirty="0" smtClean="0"/>
              <a:t> </a:t>
            </a:r>
            <a:r>
              <a:rPr lang="en-US" sz="3100" dirty="0" err="1" smtClean="0"/>
              <a:t>terbuka</a:t>
            </a:r>
            <a:r>
              <a:rPr lang="en-US" sz="3100" dirty="0" smtClean="0"/>
              <a:t>, </a:t>
            </a:r>
            <a:r>
              <a:rPr lang="en-US" sz="3100" dirty="0" err="1" smtClean="0"/>
              <a:t>pemahaman</a:t>
            </a:r>
            <a:r>
              <a:rPr lang="en-US" sz="3100" dirty="0" smtClean="0"/>
              <a:t> </a:t>
            </a:r>
            <a:r>
              <a:rPr lang="en-US" sz="3100" dirty="0" err="1" smtClean="0"/>
              <a:t>tidak</a:t>
            </a:r>
            <a:r>
              <a:rPr lang="en-US" sz="3100" dirty="0" smtClean="0"/>
              <a:t> </a:t>
            </a:r>
            <a:r>
              <a:rPr lang="en-US" sz="3100" dirty="0" err="1" smtClean="0"/>
              <a:t>dimungkinkan</a:t>
            </a:r>
            <a:r>
              <a:rPr lang="en-US" sz="3100" dirty="0" smtClean="0"/>
              <a:t>. (Wynne, 1992:114)</a:t>
            </a:r>
          </a:p>
          <a:p>
            <a:pPr marL="514350" indent="-514350">
              <a:buNone/>
            </a:pPr>
            <a:endParaRPr lang="en-US" sz="2800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AutoNum type="arabicPeriod" startAt="4"/>
            </a:pPr>
            <a:endParaRPr lang="en-US" dirty="0" smtClean="0"/>
          </a:p>
          <a:p>
            <a:pPr marL="514350" indent="-514350">
              <a:buAutoNum type="arabicPeriod" startAt="4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KONFLIK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Pengelola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dasarkonflik</a:t>
            </a:r>
            <a:r>
              <a:rPr lang="en-US" dirty="0" smtClean="0"/>
              <a:t>:</a:t>
            </a:r>
          </a:p>
          <a:p>
            <a:pPr marL="514350" indent="-51435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personal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berkepentingan</a:t>
            </a:r>
            <a:r>
              <a:rPr lang="en-US" dirty="0" smtClean="0"/>
              <a:t>. (</a:t>
            </a:r>
            <a:r>
              <a:rPr lang="en-US" dirty="0" err="1" smtClean="0"/>
              <a:t>Dorcey</a:t>
            </a:r>
            <a:r>
              <a:rPr lang="en-US" dirty="0" smtClean="0"/>
              <a:t>, 1986)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5400" dirty="0" smtClean="0"/>
              <a:t> </a:t>
            </a:r>
            <a:r>
              <a:rPr lang="en-US" sz="3100" b="1" dirty="0" err="1" smtClean="0">
                <a:solidFill>
                  <a:schemeClr val="tx1"/>
                </a:solidFill>
              </a:rPr>
              <a:t>Pertama:Perbedaan</a:t>
            </a:r>
            <a:r>
              <a:rPr lang="en-US" sz="3100" b="1" dirty="0" smtClean="0">
                <a:solidFill>
                  <a:schemeClr val="tx1"/>
                </a:solidFill>
              </a:rPr>
              <a:t> </a:t>
            </a:r>
            <a:r>
              <a:rPr lang="en-US" sz="3100" b="1" dirty="0" err="1" smtClean="0">
                <a:solidFill>
                  <a:schemeClr val="tx1"/>
                </a:solidFill>
              </a:rPr>
              <a:t>pengetahuan</a:t>
            </a:r>
            <a:r>
              <a:rPr lang="en-US" sz="3100" b="1" dirty="0" smtClean="0">
                <a:solidFill>
                  <a:schemeClr val="tx1"/>
                </a:solidFill>
              </a:rPr>
              <a:t> </a:t>
            </a:r>
            <a:r>
              <a:rPr lang="en-US" sz="3100" b="1" dirty="0" err="1" smtClean="0">
                <a:solidFill>
                  <a:schemeClr val="tx1"/>
                </a:solidFill>
              </a:rPr>
              <a:t>dan</a:t>
            </a:r>
            <a:r>
              <a:rPr lang="en-US" sz="3100" b="1" dirty="0" smtClean="0">
                <a:solidFill>
                  <a:schemeClr val="tx1"/>
                </a:solidFill>
              </a:rPr>
              <a:t> </a:t>
            </a:r>
            <a:r>
              <a:rPr lang="en-US" sz="3100" b="1" dirty="0" err="1" smtClean="0">
                <a:solidFill>
                  <a:schemeClr val="tx1"/>
                </a:solidFill>
              </a:rPr>
              <a:t>pemahaman</a:t>
            </a:r>
            <a:endParaRPr lang="en-US" sz="31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sz="2800" dirty="0" err="1" smtClean="0"/>
              <a:t>Perbedaan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pengetahuan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pemahaman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mengarah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timbulnya</a:t>
            </a:r>
            <a:r>
              <a:rPr lang="en-US" sz="2800" dirty="0" smtClean="0"/>
              <a:t> </a:t>
            </a:r>
            <a:r>
              <a:rPr lang="en-US" sz="2800" dirty="0" err="1" smtClean="0"/>
              <a:t>konflik</a:t>
            </a:r>
            <a:r>
              <a:rPr lang="en-US" sz="2800" dirty="0" smtClean="0"/>
              <a:t>.</a:t>
            </a:r>
          </a:p>
          <a:p>
            <a:pPr marL="0" indent="0" algn="just">
              <a:buNone/>
            </a:pPr>
            <a:r>
              <a:rPr lang="en-US" sz="2800" dirty="0" err="1" smtClean="0"/>
              <a:t>Akar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masalahnya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perbedaan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perkiraan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yan</a:t>
            </a:r>
            <a:r>
              <a:rPr lang="en-US" sz="2800" dirty="0" smtClean="0"/>
              <a:t> </a:t>
            </a:r>
            <a:r>
              <a:rPr lang="en-US" sz="2800" dirty="0" err="1" smtClean="0"/>
              <a:t>berbeda</a:t>
            </a:r>
            <a:r>
              <a:rPr lang="en-US" sz="2800" dirty="0" smtClean="0"/>
              <a:t>.</a:t>
            </a:r>
          </a:p>
          <a:p>
            <a:pPr marL="0" indent="0" algn="just">
              <a:buNone/>
            </a:pPr>
            <a:r>
              <a:rPr lang="en-US" sz="2800" dirty="0" err="1" smtClean="0"/>
              <a:t>Contoh</a:t>
            </a:r>
            <a:r>
              <a:rPr lang="en-US" sz="2800" dirty="0" smtClean="0"/>
              <a:t>: </a:t>
            </a:r>
          </a:p>
          <a:p>
            <a:pPr marL="0" indent="0" algn="just">
              <a:buNone/>
            </a:pPr>
            <a:r>
              <a:rPr lang="en-US" sz="2800" dirty="0" err="1" smtClean="0"/>
              <a:t>Kelompok</a:t>
            </a:r>
            <a:r>
              <a:rPr lang="en-US" sz="2800" dirty="0" smtClean="0"/>
              <a:t> </a:t>
            </a:r>
            <a:r>
              <a:rPr lang="en-US" sz="2800" dirty="0" err="1" smtClean="0"/>
              <a:t>masy</a:t>
            </a:r>
            <a:r>
              <a:rPr lang="en-US" sz="2800" dirty="0" smtClean="0"/>
              <a:t> </a:t>
            </a:r>
            <a:r>
              <a:rPr lang="en-US" sz="2800" dirty="0" err="1" smtClean="0"/>
              <a:t>percaya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air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habis</a:t>
            </a:r>
            <a:r>
              <a:rPr lang="en-US" sz="2800" dirty="0" smtClean="0"/>
              <a:t> </a:t>
            </a:r>
            <a:r>
              <a:rPr lang="en-US" sz="2800" dirty="0" err="1" smtClean="0"/>
              <a:t>terkuras</a:t>
            </a:r>
            <a:r>
              <a:rPr lang="en-US" sz="2800" dirty="0" smtClean="0"/>
              <a:t> </a:t>
            </a:r>
            <a:r>
              <a:rPr lang="en-US" sz="2800" dirty="0" err="1" smtClean="0"/>
              <a:t>habis</a:t>
            </a:r>
            <a:r>
              <a:rPr lang="en-US" sz="2800" dirty="0" smtClean="0"/>
              <a:t> </a:t>
            </a:r>
            <a:r>
              <a:rPr lang="en-US" sz="2800" dirty="0" err="1" smtClean="0"/>
              <a:t>sampai</a:t>
            </a:r>
            <a:r>
              <a:rPr lang="en-US" sz="2800" dirty="0" smtClean="0"/>
              <a:t> </a:t>
            </a:r>
            <a:r>
              <a:rPr lang="en-US" sz="2800" dirty="0" err="1" smtClean="0"/>
              <a:t>jangka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r>
              <a:rPr lang="en-US" sz="2800" dirty="0" smtClean="0"/>
              <a:t> 8 </a:t>
            </a:r>
            <a:r>
              <a:rPr lang="en-US" sz="2800" dirty="0" err="1" smtClean="0"/>
              <a:t>tahun</a:t>
            </a:r>
            <a:r>
              <a:rPr lang="en-US" sz="2800" dirty="0" smtClean="0"/>
              <a:t> yang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datang</a:t>
            </a:r>
            <a:r>
              <a:rPr lang="en-US" sz="2800" dirty="0" smtClean="0"/>
              <a:t>, </a:t>
            </a:r>
            <a:r>
              <a:rPr lang="en-US" sz="2800" dirty="0" err="1" smtClean="0"/>
              <a:t>sementara</a:t>
            </a:r>
            <a:r>
              <a:rPr lang="en-US" sz="2800" dirty="0" smtClean="0"/>
              <a:t> </a:t>
            </a:r>
            <a:r>
              <a:rPr lang="en-US" sz="2800" dirty="0" err="1" smtClean="0"/>
              <a:t>kelomok</a:t>
            </a:r>
            <a:r>
              <a:rPr lang="en-US" sz="2800" dirty="0" smtClean="0"/>
              <a:t> lain </a:t>
            </a:r>
            <a:r>
              <a:rPr lang="en-US" sz="2800" dirty="0" err="1" smtClean="0"/>
              <a:t>percaya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air </a:t>
            </a:r>
            <a:r>
              <a:rPr lang="en-US" sz="2800" dirty="0" err="1" smtClean="0"/>
              <a:t>masih</a:t>
            </a:r>
            <a:r>
              <a:rPr lang="en-US" sz="2800" dirty="0" smtClean="0"/>
              <a:t> </a:t>
            </a:r>
            <a:r>
              <a:rPr lang="en-US" sz="2800" dirty="0" err="1" smtClean="0"/>
              <a:t>tersedia</a:t>
            </a:r>
            <a:r>
              <a:rPr lang="en-US" sz="2800" dirty="0" smtClean="0"/>
              <a:t>  </a:t>
            </a:r>
            <a:r>
              <a:rPr lang="en-US" sz="2800" dirty="0" err="1" smtClean="0"/>
              <a:t>sampai</a:t>
            </a:r>
            <a:r>
              <a:rPr lang="en-US" sz="2800" dirty="0" smtClean="0"/>
              <a:t> </a:t>
            </a:r>
            <a:r>
              <a:rPr lang="en-US" sz="2800" dirty="0" err="1" smtClean="0"/>
              <a:t>jangka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r>
              <a:rPr lang="en-US" sz="2800" dirty="0" smtClean="0"/>
              <a:t> 30 </a:t>
            </a:r>
            <a:r>
              <a:rPr lang="en-US" sz="2800" dirty="0" err="1" smtClean="0"/>
              <a:t>tahun</a:t>
            </a:r>
            <a:r>
              <a:rPr lang="en-US" sz="2800" dirty="0" smtClean="0"/>
              <a:t> </a:t>
            </a:r>
            <a:r>
              <a:rPr lang="en-US" sz="2800" dirty="0" err="1" smtClean="0"/>
              <a:t>mendatang</a:t>
            </a:r>
            <a:r>
              <a:rPr lang="en-US" sz="2800" dirty="0" smtClean="0"/>
              <a:t>.</a:t>
            </a:r>
          </a:p>
          <a:p>
            <a:pPr marL="0" indent="0" algn="just">
              <a:buNone/>
            </a:pPr>
            <a:r>
              <a:rPr lang="en-US" sz="2800" dirty="0" err="1" smtClean="0"/>
              <a:t>Perbedaan</a:t>
            </a:r>
            <a:r>
              <a:rPr lang="en-US" sz="2800" dirty="0" smtClean="0"/>
              <a:t> </a:t>
            </a:r>
            <a:r>
              <a:rPr lang="en-US" sz="2800" dirty="0" err="1" smtClean="0"/>
              <a:t>fakta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interpretasi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keadaan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memunculkan</a:t>
            </a:r>
            <a:r>
              <a:rPr lang="en-US" sz="2800" dirty="0" smtClean="0"/>
              <a:t> </a:t>
            </a:r>
            <a:r>
              <a:rPr lang="en-US" sz="2800" dirty="0" err="1" smtClean="0"/>
              <a:t>konflik</a:t>
            </a:r>
            <a:r>
              <a:rPr lang="en-US" sz="2800" dirty="0" smtClean="0"/>
              <a:t> </a:t>
            </a:r>
            <a:r>
              <a:rPr lang="en-US" sz="2800" dirty="0" err="1" smtClean="0"/>
              <a:t>ttg</a:t>
            </a:r>
            <a:r>
              <a:rPr lang="en-US" sz="2800" dirty="0" smtClean="0"/>
              <a:t> </a:t>
            </a:r>
            <a:r>
              <a:rPr lang="en-US" sz="2800" dirty="0" err="1" smtClean="0"/>
              <a:t>apakah</a:t>
            </a:r>
            <a:r>
              <a:rPr lang="en-US" sz="2800" dirty="0" smtClean="0"/>
              <a:t>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muncul</a:t>
            </a:r>
            <a:r>
              <a:rPr lang="en-US" sz="2800" dirty="0" smtClean="0"/>
              <a:t> </a:t>
            </a:r>
            <a:r>
              <a:rPr lang="en-US" sz="2800" dirty="0" err="1" smtClean="0"/>
              <a:t>persoalan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/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persoalan</a:t>
            </a:r>
            <a:r>
              <a:rPr lang="en-US" sz="2800" dirty="0" smtClean="0"/>
              <a:t> </a:t>
            </a:r>
            <a:r>
              <a:rPr lang="en-US" sz="2800" dirty="0" err="1" smtClean="0"/>
              <a:t>manakah</a:t>
            </a:r>
            <a:r>
              <a:rPr lang="en-US" sz="2800" dirty="0" smtClean="0"/>
              <a:t> yang paling </a:t>
            </a:r>
            <a:r>
              <a:rPr lang="en-US" sz="2800" dirty="0" err="1" smtClean="0"/>
              <a:t>tepat</a:t>
            </a:r>
            <a:r>
              <a:rPr lang="en-US" sz="2800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tx1"/>
                </a:solidFill>
              </a:rPr>
              <a:t>Kedua</a:t>
            </a:r>
            <a:r>
              <a:rPr lang="en-US" sz="3200" dirty="0" smtClean="0">
                <a:solidFill>
                  <a:schemeClr val="tx1"/>
                </a:solidFill>
              </a:rPr>
              <a:t>: </a:t>
            </a:r>
            <a:r>
              <a:rPr lang="en-US" sz="3200" dirty="0" err="1" smtClean="0">
                <a:solidFill>
                  <a:schemeClr val="tx1"/>
                </a:solidFill>
              </a:rPr>
              <a:t>Perbedaan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nilai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 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penyelesaiannya</a:t>
            </a:r>
            <a:r>
              <a:rPr lang="en-US" dirty="0" smtClean="0"/>
              <a:t>, </a:t>
            </a:r>
            <a:r>
              <a:rPr lang="en-US" dirty="0" err="1" smtClean="0"/>
              <a:t>ttp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yang </a:t>
            </a:r>
            <a:r>
              <a:rPr lang="en-US" dirty="0" err="1" smtClean="0"/>
              <a:t>dituju</a:t>
            </a:r>
            <a:r>
              <a:rPr lang="en-US" dirty="0" smtClean="0"/>
              <a:t>. </a:t>
            </a:r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air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meyakini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air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dimanfaatkan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optimal </a:t>
            </a:r>
            <a:r>
              <a:rPr lang="en-US" dirty="0" err="1" smtClean="0"/>
              <a:t>sejauh</a:t>
            </a:r>
            <a:r>
              <a:rPr lang="en-US" dirty="0" smtClean="0"/>
              <a:t> </a:t>
            </a:r>
            <a:r>
              <a:rPr lang="en-US" dirty="0" err="1" smtClean="0"/>
              <a:t>kegiatn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 (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ndustri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). </a:t>
            </a:r>
            <a:r>
              <a:rPr lang="en-US" dirty="0" err="1" smtClean="0"/>
              <a:t>Kelompok</a:t>
            </a:r>
            <a:r>
              <a:rPr lang="en-US" dirty="0" smtClean="0"/>
              <a:t> lain </a:t>
            </a:r>
            <a:r>
              <a:rPr lang="en-US" dirty="0" err="1" smtClean="0"/>
              <a:t>meyakini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air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dialokasikn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lain,terutama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berbagaikehidupan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 </a:t>
            </a:r>
            <a:r>
              <a:rPr lang="en-US" dirty="0" err="1" smtClean="0"/>
              <a:t>Atau</a:t>
            </a:r>
            <a:r>
              <a:rPr lang="en-US" dirty="0" smtClean="0"/>
              <a:t> air </a:t>
            </a:r>
            <a:r>
              <a:rPr lang="en-US" dirty="0" err="1" smtClean="0"/>
              <a:t>untukmenjaga</a:t>
            </a:r>
            <a:r>
              <a:rPr lang="en-US" dirty="0" smtClean="0"/>
              <a:t> </a:t>
            </a:r>
            <a:r>
              <a:rPr lang="en-US" dirty="0" err="1" smtClean="0"/>
              <a:t>kesuburan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yang </a:t>
            </a:r>
            <a:r>
              <a:rPr lang="en-US" dirty="0" err="1" smtClean="0"/>
              <a:t>ergantung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air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musim</a:t>
            </a:r>
            <a:r>
              <a:rPr lang="en-US" dirty="0" smtClean="0"/>
              <a:t> </a:t>
            </a:r>
            <a:r>
              <a:rPr lang="en-US" dirty="0" err="1" smtClean="0"/>
              <a:t>kemarau</a:t>
            </a:r>
            <a:r>
              <a:rPr lang="en-US" dirty="0" smtClean="0"/>
              <a:t>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sz="3200" dirty="0" err="1" smtClean="0">
                <a:solidFill>
                  <a:schemeClr val="tx1"/>
                </a:solidFill>
              </a:rPr>
              <a:t>Ketiga</a:t>
            </a:r>
            <a:r>
              <a:rPr lang="en-US" sz="3200" dirty="0" smtClean="0">
                <a:solidFill>
                  <a:schemeClr val="tx1"/>
                </a:solidFill>
              </a:rPr>
              <a:t>: </a:t>
            </a:r>
            <a:r>
              <a:rPr lang="en-US" sz="3200" dirty="0" err="1" smtClean="0">
                <a:solidFill>
                  <a:schemeClr val="tx1"/>
                </a:solidFill>
              </a:rPr>
              <a:t>Perbedaan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kepentingan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839200" cy="6324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(</a:t>
            </a:r>
            <a:r>
              <a:rPr lang="en-US" dirty="0" err="1" smtClean="0"/>
              <a:t>sumber</a:t>
            </a:r>
            <a:r>
              <a:rPr lang="en-US" dirty="0" smtClean="0"/>
              <a:t> air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habis</a:t>
            </a:r>
            <a:r>
              <a:rPr lang="en-US" dirty="0" smtClean="0"/>
              <a:t>),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(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penyerapan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),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(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diuntungkan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dirugikan</a:t>
            </a:r>
            <a:r>
              <a:rPr lang="en-US" dirty="0" smtClean="0"/>
              <a:t>).</a:t>
            </a:r>
          </a:p>
          <a:p>
            <a:pPr marL="0" indent="0" algn="just"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klpk</a:t>
            </a:r>
            <a:r>
              <a:rPr lang="en-US" dirty="0" smtClean="0"/>
              <a:t> </a:t>
            </a:r>
            <a:r>
              <a:rPr lang="en-US" dirty="0" err="1" smtClean="0"/>
              <a:t>meyakini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pemanfaatan</a:t>
            </a:r>
            <a:r>
              <a:rPr lang="en-US" dirty="0" smtClean="0"/>
              <a:t> air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irigasi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,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pangan</a:t>
            </a:r>
            <a:r>
              <a:rPr lang="en-US" dirty="0" smtClean="0"/>
              <a:t>, </a:t>
            </a:r>
            <a:r>
              <a:rPr lang="en-US" dirty="0" err="1" smtClean="0"/>
              <a:t>shg</a:t>
            </a:r>
            <a:r>
              <a:rPr lang="en-US" dirty="0" smtClean="0"/>
              <a:t> </a:t>
            </a:r>
            <a:r>
              <a:rPr lang="en-US" dirty="0" err="1" smtClean="0"/>
              <a:t>swasembada</a:t>
            </a:r>
            <a:r>
              <a:rPr lang="en-US" dirty="0" smtClean="0"/>
              <a:t> </a:t>
            </a:r>
            <a:r>
              <a:rPr lang="en-US" dirty="0" err="1" smtClean="0"/>
              <a:t>pangan</a:t>
            </a:r>
            <a:r>
              <a:rPr lang="en-US" dirty="0" smtClean="0"/>
              <a:t> </a:t>
            </a:r>
            <a:r>
              <a:rPr lang="en-US" dirty="0" err="1" smtClean="0"/>
              <a:t>tercapai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ekspor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menaikkan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Kelompok</a:t>
            </a:r>
            <a:r>
              <a:rPr lang="en-US" dirty="0" smtClean="0"/>
              <a:t> lain </a:t>
            </a:r>
            <a:r>
              <a:rPr lang="en-US" dirty="0" err="1" smtClean="0"/>
              <a:t>meyakini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memproduksi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yang </a:t>
            </a:r>
            <a:r>
              <a:rPr lang="en-US" dirty="0" err="1" smtClean="0"/>
              <a:t>diimpor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lain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murah</a:t>
            </a:r>
            <a:r>
              <a:rPr lang="en-US" dirty="0" smtClean="0"/>
              <a:t>, </a:t>
            </a:r>
            <a:r>
              <a:rPr lang="en-US" dirty="0" err="1" smtClean="0"/>
              <a:t>shg</a:t>
            </a:r>
            <a:r>
              <a:rPr lang="en-US" dirty="0" smtClean="0"/>
              <a:t> air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lain.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Misal</a:t>
            </a:r>
            <a:r>
              <a:rPr lang="en-US" dirty="0" smtClean="0"/>
              <a:t>: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yang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 </a:t>
            </a:r>
            <a:r>
              <a:rPr lang="en-US" dirty="0" err="1" smtClean="0"/>
              <a:t>pemakaian</a:t>
            </a:r>
            <a:r>
              <a:rPr lang="en-US" dirty="0" smtClean="0"/>
              <a:t> air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,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sama-sama</a:t>
            </a:r>
            <a:r>
              <a:rPr lang="en-US" dirty="0" smtClean="0"/>
              <a:t> </a:t>
            </a:r>
            <a:r>
              <a:rPr lang="en-US" dirty="0" err="1" smtClean="0"/>
              <a:t>diyakini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,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3200" dirty="0" err="1" smtClean="0">
                <a:solidFill>
                  <a:schemeClr val="tx1"/>
                </a:solidFill>
              </a:rPr>
              <a:t>Keempat</a:t>
            </a:r>
            <a:r>
              <a:rPr lang="en-US" sz="3200" dirty="0" smtClean="0">
                <a:solidFill>
                  <a:schemeClr val="tx1"/>
                </a:solidFill>
              </a:rPr>
              <a:t>: </a:t>
            </a:r>
            <a:r>
              <a:rPr lang="en-US" sz="3200" dirty="0" err="1" smtClean="0">
                <a:solidFill>
                  <a:schemeClr val="tx1"/>
                </a:solidFill>
              </a:rPr>
              <a:t>persoalan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pribadi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dan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latar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belakng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masalah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klpk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ama</a:t>
            </a:r>
            <a:r>
              <a:rPr lang="en-US" dirty="0" smtClean="0"/>
              <a:t> </a:t>
            </a:r>
            <a:r>
              <a:rPr lang="en-US" dirty="0" err="1" smtClean="0"/>
              <a:t>memendam</a:t>
            </a:r>
            <a:r>
              <a:rPr lang="en-US" dirty="0" smtClean="0"/>
              <a:t> </a:t>
            </a:r>
            <a:r>
              <a:rPr lang="en-US" dirty="0" err="1" smtClean="0"/>
              <a:t>kemarahan</a:t>
            </a:r>
            <a:r>
              <a:rPr lang="en-US" dirty="0" smtClean="0"/>
              <a:t>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klpk</a:t>
            </a:r>
            <a:r>
              <a:rPr lang="en-US" dirty="0" smtClean="0"/>
              <a:t> lain </a:t>
            </a:r>
            <a:r>
              <a:rPr lang="en-US" dirty="0" err="1" smtClean="0"/>
              <a:t>menghalangi</a:t>
            </a:r>
            <a:r>
              <a:rPr lang="en-US" dirty="0" smtClean="0"/>
              <a:t>/ </a:t>
            </a:r>
            <a:r>
              <a:rPr lang="en-US" dirty="0" err="1" smtClean="0"/>
              <a:t>menghambat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dihalangi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membalas</a:t>
            </a:r>
            <a:r>
              <a:rPr lang="en-US" dirty="0" smtClean="0"/>
              <a:t> </a:t>
            </a:r>
            <a:r>
              <a:rPr lang="en-US" dirty="0" err="1" smtClean="0"/>
              <a:t>dendam</a:t>
            </a:r>
            <a:r>
              <a:rPr lang="en-US" dirty="0" smtClean="0"/>
              <a:t>.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keenggan</a:t>
            </a:r>
            <a:r>
              <a:rPr lang="en-US" dirty="0" smtClean="0"/>
              <a:t> pd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klpk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,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kekhawatiran</a:t>
            </a:r>
            <a:r>
              <a:rPr lang="en-US" dirty="0" smtClean="0"/>
              <a:t> </a:t>
            </a:r>
            <a:r>
              <a:rPr lang="en-US" dirty="0" err="1" smtClean="0"/>
              <a:t>bhw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memperlihatkan</a:t>
            </a:r>
            <a:r>
              <a:rPr lang="en-US" dirty="0" smtClean="0"/>
              <a:t> </a:t>
            </a:r>
            <a:r>
              <a:rPr lang="en-US" dirty="0" err="1" smtClean="0"/>
              <a:t>niatnya</a:t>
            </a:r>
            <a:r>
              <a:rPr lang="en-US" dirty="0" smtClean="0"/>
              <a:t> </a:t>
            </a:r>
            <a:r>
              <a:rPr lang="en-US" dirty="0" err="1" smtClean="0"/>
              <a:t>bersikap</a:t>
            </a:r>
            <a:r>
              <a:rPr lang="en-US" dirty="0" smtClean="0"/>
              <a:t> </a:t>
            </a:r>
            <a:r>
              <a:rPr lang="en-US" dirty="0" err="1" smtClean="0"/>
              <a:t>jujur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Kesimpulan</a:t>
            </a:r>
            <a:r>
              <a:rPr lang="en-US" dirty="0" smtClean="0"/>
              <a:t>: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rambu</a:t>
            </a:r>
            <a:r>
              <a:rPr lang="en-US" dirty="0" smtClean="0"/>
              <a:t> </a:t>
            </a:r>
            <a:r>
              <a:rPr lang="en-US" dirty="0" err="1" smtClean="0"/>
              <a:t>rambu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: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hendaknya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konstruktif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distruktif</a:t>
            </a:r>
            <a:r>
              <a:rPr lang="en-US" dirty="0" smtClean="0"/>
              <a:t>,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perencanaa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ALTERNATIF PENYELESAIAN KONFLIK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dirty="0" err="1" smtClean="0"/>
              <a:t>Konflik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pertenangan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, </a:t>
            </a:r>
            <a:r>
              <a:rPr lang="en-US" sz="2800" dirty="0" err="1" smtClean="0"/>
              <a:t>nilai</a:t>
            </a:r>
            <a:r>
              <a:rPr lang="en-US" sz="2800" dirty="0" smtClean="0"/>
              <a:t>, </a:t>
            </a:r>
            <a:r>
              <a:rPr lang="en-US" sz="2800" dirty="0" err="1" smtClean="0"/>
              <a:t>tindakan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arah</a:t>
            </a:r>
            <a:r>
              <a:rPr lang="en-US" sz="2800" dirty="0" smtClean="0"/>
              <a:t>,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sudah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bagian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menyatu</a:t>
            </a:r>
            <a:r>
              <a:rPr lang="en-US" sz="2800" dirty="0" smtClean="0"/>
              <a:t> </a:t>
            </a:r>
            <a:r>
              <a:rPr lang="en-US" sz="2800" dirty="0" err="1" smtClean="0"/>
              <a:t>sejak</a:t>
            </a:r>
            <a:r>
              <a:rPr lang="en-US" sz="2800" dirty="0" smtClean="0"/>
              <a:t> </a:t>
            </a:r>
            <a:r>
              <a:rPr lang="en-US" sz="2800" dirty="0" err="1" smtClean="0"/>
              <a:t>kehidupan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. (</a:t>
            </a:r>
            <a:r>
              <a:rPr lang="en-US" sz="2800" dirty="0" err="1" smtClean="0"/>
              <a:t>johnson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Duinker</a:t>
            </a:r>
            <a:r>
              <a:rPr lang="en-US" sz="2800" dirty="0" smtClean="0"/>
              <a:t>, 1993:17).</a:t>
            </a:r>
          </a:p>
          <a:p>
            <a:pPr marL="0" indent="0">
              <a:buNone/>
            </a:pPr>
            <a:r>
              <a:rPr lang="en-US" sz="2800" dirty="0" err="1" smtClean="0"/>
              <a:t>Konflik</a:t>
            </a:r>
            <a:r>
              <a:rPr lang="en-US" sz="2800" dirty="0" smtClean="0"/>
              <a:t> </a:t>
            </a:r>
            <a:r>
              <a:rPr lang="en-US" sz="2800" dirty="0" err="1" smtClean="0"/>
              <a:t>mrpkn</a:t>
            </a:r>
            <a:r>
              <a:rPr lang="en-US" sz="2800" dirty="0" smtClean="0"/>
              <a:t> </a:t>
            </a:r>
            <a:r>
              <a:rPr lang="en-US" sz="2800" dirty="0" err="1" smtClean="0"/>
              <a:t>sesuatu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terelakkan</a:t>
            </a:r>
            <a:r>
              <a:rPr lang="en-US" sz="2800" dirty="0" smtClean="0"/>
              <a:t> , yang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positif</a:t>
            </a:r>
            <a:r>
              <a:rPr lang="en-US" sz="2800" dirty="0" smtClean="0"/>
              <a:t> </a:t>
            </a:r>
            <a:r>
              <a:rPr lang="en-US" sz="2800" dirty="0" err="1" smtClean="0"/>
              <a:t>maupun</a:t>
            </a:r>
            <a:r>
              <a:rPr lang="en-US" sz="2800" dirty="0" smtClean="0"/>
              <a:t> </a:t>
            </a:r>
            <a:r>
              <a:rPr lang="en-US" sz="2800" dirty="0" err="1" smtClean="0"/>
              <a:t>negatf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r>
              <a:rPr lang="en-US" sz="2800" dirty="0" err="1" smtClean="0"/>
              <a:t>Aspek</a:t>
            </a:r>
            <a:r>
              <a:rPr lang="en-US" sz="2800" dirty="0" smtClean="0"/>
              <a:t> </a:t>
            </a:r>
            <a:r>
              <a:rPr lang="en-US" sz="2800" dirty="0" err="1" smtClean="0"/>
              <a:t>positif</a:t>
            </a:r>
            <a:r>
              <a:rPr lang="en-US" sz="2800" dirty="0" smtClean="0"/>
              <a:t> </a:t>
            </a:r>
            <a:r>
              <a:rPr lang="en-US" sz="2800" dirty="0" err="1" smtClean="0"/>
              <a:t>konflik</a:t>
            </a:r>
            <a:r>
              <a:rPr lang="en-US" sz="2800" dirty="0" smtClean="0"/>
              <a:t> </a:t>
            </a:r>
            <a:r>
              <a:rPr lang="en-US" sz="2800" dirty="0" err="1" smtClean="0"/>
              <a:t>muncul</a:t>
            </a:r>
            <a:r>
              <a:rPr lang="en-US" sz="2800" dirty="0" smtClean="0"/>
              <a:t> </a:t>
            </a:r>
            <a:r>
              <a:rPr lang="en-US" sz="2800" dirty="0" err="1" smtClean="0"/>
              <a:t>ketika</a:t>
            </a:r>
            <a:r>
              <a:rPr lang="en-US" sz="2800" dirty="0" smtClean="0"/>
              <a:t> </a:t>
            </a:r>
            <a:r>
              <a:rPr lang="en-US" sz="2800" dirty="0" err="1" smtClean="0"/>
              <a:t>konflik</a:t>
            </a:r>
            <a:r>
              <a:rPr lang="en-US" sz="2800" dirty="0" smtClean="0"/>
              <a:t> </a:t>
            </a:r>
            <a:r>
              <a:rPr lang="en-US" sz="2800" dirty="0" err="1" smtClean="0"/>
              <a:t>membantu</a:t>
            </a:r>
            <a:r>
              <a:rPr lang="en-US" sz="2800" dirty="0" smtClean="0"/>
              <a:t> </a:t>
            </a:r>
            <a:r>
              <a:rPr lang="en-US" sz="2800" dirty="0" err="1" smtClean="0"/>
              <a:t>mengidentifikasi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sumberdaya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berjalan</a:t>
            </a:r>
            <a:r>
              <a:rPr lang="en-US" sz="2800" dirty="0" smtClean="0"/>
              <a:t> </a:t>
            </a:r>
            <a:r>
              <a:rPr lang="en-US" sz="2800" dirty="0" err="1" smtClean="0"/>
              <a:t>secra</a:t>
            </a:r>
            <a:r>
              <a:rPr lang="en-US" sz="2800" dirty="0" smtClean="0"/>
              <a:t> </a:t>
            </a:r>
            <a:r>
              <a:rPr lang="en-US" sz="2800" dirty="0" err="1" smtClean="0"/>
              <a:t>efektif</a:t>
            </a:r>
            <a:r>
              <a:rPr lang="en-US" sz="2800" dirty="0" smtClean="0"/>
              <a:t>, </a:t>
            </a:r>
            <a:r>
              <a:rPr lang="en-US" sz="2800" dirty="0" err="1" smtClean="0"/>
              <a:t>mempertajam</a:t>
            </a:r>
            <a:r>
              <a:rPr lang="en-US" sz="2800" dirty="0" smtClean="0"/>
              <a:t> </a:t>
            </a:r>
            <a:r>
              <a:rPr lang="en-US" sz="2800" dirty="0" err="1" smtClean="0"/>
              <a:t>gagasan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jelas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menjelaskan</a:t>
            </a:r>
            <a:r>
              <a:rPr lang="en-US" sz="2800" dirty="0" smtClean="0"/>
              <a:t> </a:t>
            </a:r>
            <a:r>
              <a:rPr lang="en-US" sz="2800" dirty="0" err="1" smtClean="0"/>
              <a:t>kesalah</a:t>
            </a:r>
            <a:r>
              <a:rPr lang="en-US" sz="2800" dirty="0" smtClean="0"/>
              <a:t> </a:t>
            </a:r>
            <a:r>
              <a:rPr lang="en-US" sz="2800" dirty="0" err="1" smtClean="0"/>
              <a:t>pahaman</a:t>
            </a:r>
            <a:r>
              <a:rPr lang="en-US" sz="2800" dirty="0" smtClean="0"/>
              <a:t>. </a:t>
            </a:r>
          </a:p>
          <a:p>
            <a:pPr marL="0" indent="0">
              <a:buNone/>
            </a:pPr>
            <a:r>
              <a:rPr lang="en-US" sz="2800" dirty="0" err="1" smtClean="0"/>
              <a:t>Konflik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bermanfaat</a:t>
            </a:r>
            <a:r>
              <a:rPr lang="en-US" sz="2800" dirty="0" smtClean="0"/>
              <a:t> </a:t>
            </a:r>
            <a:r>
              <a:rPr lang="en-US" sz="2800" dirty="0" err="1" smtClean="0"/>
              <a:t>ketika</a:t>
            </a:r>
            <a:r>
              <a:rPr lang="en-US" sz="2800" dirty="0" smtClean="0"/>
              <a:t> </a:t>
            </a:r>
            <a:r>
              <a:rPr lang="en-US" sz="2800" dirty="0" err="1" smtClean="0"/>
              <a:t>mempertanyakan</a:t>
            </a:r>
            <a:r>
              <a:rPr lang="en-US" sz="2800" dirty="0" smtClean="0"/>
              <a:t> status quo ,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pendekatan</a:t>
            </a:r>
            <a:r>
              <a:rPr lang="en-US" sz="2800" dirty="0" smtClean="0"/>
              <a:t> </a:t>
            </a:r>
            <a:r>
              <a:rPr lang="en-US" sz="2800" dirty="0" err="1" smtClean="0"/>
              <a:t>kreatif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muncul</a:t>
            </a:r>
            <a:endParaRPr lang="en-US" sz="2800" dirty="0" smtClean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diabaikan</a:t>
            </a:r>
            <a:r>
              <a:rPr lang="en-US" dirty="0" smtClean="0"/>
              <a:t>. </a:t>
            </a:r>
            <a:r>
              <a:rPr lang="en-US" dirty="0" err="1" smtClean="0"/>
              <a:t>Konflik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terselesaiakan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sumer</a:t>
            </a:r>
            <a:r>
              <a:rPr lang="en-US" dirty="0" smtClean="0"/>
              <a:t> </a:t>
            </a:r>
            <a:r>
              <a:rPr lang="en-US" dirty="0" err="1" smtClean="0"/>
              <a:t>kesalahpahaman</a:t>
            </a:r>
            <a:r>
              <a:rPr lang="en-US" dirty="0" smtClean="0"/>
              <a:t> , </a:t>
            </a:r>
            <a:r>
              <a:rPr lang="en-US" dirty="0" err="1" smtClean="0"/>
              <a:t>ketidak</a:t>
            </a:r>
            <a:r>
              <a:rPr lang="en-US" dirty="0" smtClean="0"/>
              <a:t> </a:t>
            </a:r>
            <a:r>
              <a:rPr lang="en-US" dirty="0" err="1" smtClean="0"/>
              <a:t>percayaan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bias.</a:t>
            </a:r>
          </a:p>
          <a:p>
            <a:pPr marL="0" indent="0">
              <a:buNone/>
            </a:pP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buruk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meluasnya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 algn="just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err="1" smtClean="0"/>
              <a:t>Mengacu</a:t>
            </a:r>
            <a:r>
              <a:rPr lang="en-US" dirty="0" smtClean="0"/>
              <a:t> UUPA :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 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artian</a:t>
            </a:r>
            <a:r>
              <a:rPr lang="en-US" dirty="0" smtClean="0"/>
              <a:t> </a:t>
            </a:r>
            <a:r>
              <a:rPr lang="en-US" dirty="0" err="1" smtClean="0"/>
              <a:t>yuridis</a:t>
            </a:r>
            <a:r>
              <a:rPr lang="en-US" dirty="0" smtClean="0"/>
              <a:t> yang </a:t>
            </a:r>
            <a:r>
              <a:rPr lang="en-US" dirty="0" err="1" smtClean="0"/>
              <a:t>berupa</a:t>
            </a:r>
            <a:r>
              <a:rPr lang="en-US" dirty="0" smtClean="0"/>
              <a:t> HAK.</a:t>
            </a:r>
          </a:p>
          <a:p>
            <a:pPr marL="0" indent="341313">
              <a:buFont typeface="Wingdings" pitchFamily="2" charset="2"/>
              <a:buChar char="Ø"/>
            </a:pP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UUPA (</a:t>
            </a:r>
            <a:r>
              <a:rPr lang="en-US" dirty="0" err="1" smtClean="0"/>
              <a:t>Pasal</a:t>
            </a:r>
            <a:r>
              <a:rPr lang="en-US" dirty="0" smtClean="0"/>
              <a:t> 16 UUPA)</a:t>
            </a:r>
          </a:p>
          <a:p>
            <a:pPr marL="682625" indent="-341313">
              <a:buFont typeface="Wingdings" pitchFamily="2" charset="2"/>
              <a:buChar char="§"/>
            </a:pP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20)</a:t>
            </a:r>
          </a:p>
          <a:p>
            <a:pPr marL="682625" indent="-341313">
              <a:buFont typeface="Wingdings" pitchFamily="2" charset="2"/>
              <a:buChar char="§"/>
            </a:pPr>
            <a:r>
              <a:rPr lang="en-US" dirty="0" smtClean="0"/>
              <a:t>HGB (</a:t>
            </a:r>
            <a:r>
              <a:rPr lang="en-US" dirty="0" err="1" smtClean="0"/>
              <a:t>Pasal</a:t>
            </a:r>
            <a:r>
              <a:rPr lang="en-US" dirty="0" smtClean="0"/>
              <a:t> 35)</a:t>
            </a:r>
          </a:p>
          <a:p>
            <a:pPr marL="682625" indent="-341313">
              <a:buFont typeface="Wingdings" pitchFamily="2" charset="2"/>
              <a:buChar char="§"/>
            </a:pPr>
            <a:r>
              <a:rPr lang="en-US" dirty="0" smtClean="0"/>
              <a:t>HGU  (</a:t>
            </a:r>
            <a:r>
              <a:rPr lang="en-US" dirty="0" err="1" smtClean="0"/>
              <a:t>Pasal</a:t>
            </a:r>
            <a:r>
              <a:rPr lang="en-US" dirty="0" smtClean="0"/>
              <a:t> 28)</a:t>
            </a:r>
          </a:p>
          <a:p>
            <a:pPr marL="682625" indent="-341313">
              <a:buFont typeface="Wingdings" pitchFamily="2" charset="2"/>
              <a:buChar char="§"/>
            </a:pPr>
            <a:r>
              <a:rPr lang="en-US" dirty="0" smtClean="0"/>
              <a:t>Dan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BERBAGAI PENDEKATAN PENYELESAIAN SENGKETA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248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:</a:t>
            </a:r>
          </a:p>
          <a:p>
            <a:pPr marL="514350" indent="-514350">
              <a:buNone/>
            </a:pPr>
            <a:r>
              <a:rPr lang="en-US" dirty="0" smtClean="0"/>
              <a:t>1.  </a:t>
            </a:r>
            <a:r>
              <a:rPr lang="en-US" dirty="0" err="1" smtClean="0"/>
              <a:t>Politis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2  </a:t>
            </a:r>
            <a:r>
              <a:rPr lang="en-US" dirty="0" err="1" smtClean="0"/>
              <a:t>Administratif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3.  </a:t>
            </a:r>
            <a:r>
              <a:rPr lang="en-US" dirty="0" err="1" smtClean="0"/>
              <a:t>Hukum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b="1" dirty="0" err="1" smtClean="0"/>
              <a:t>Pendekatan</a:t>
            </a:r>
            <a:r>
              <a:rPr lang="en-US" b="1" dirty="0" smtClean="0"/>
              <a:t> </a:t>
            </a:r>
            <a:r>
              <a:rPr lang="en-US" b="1" dirty="0" err="1" smtClean="0"/>
              <a:t>politis</a:t>
            </a:r>
            <a:r>
              <a:rPr lang="en-US" b="1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politisi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, </a:t>
            </a:r>
            <a:r>
              <a:rPr lang="en-US" dirty="0" err="1" smtClean="0"/>
              <a:t>kmd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betsarkan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memnta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nasehat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. 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mendengar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, </a:t>
            </a:r>
            <a:r>
              <a:rPr lang="en-US" dirty="0" err="1" smtClean="0"/>
              <a:t>aspirasi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dialog.</a:t>
            </a:r>
          </a:p>
          <a:p>
            <a:pPr marL="514350" indent="-514350" algn="just">
              <a:buNone/>
            </a:pPr>
            <a:endParaRPr lang="en-US" dirty="0" smtClean="0"/>
          </a:p>
          <a:p>
            <a:pPr marL="514350" indent="-514350" algn="just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melaui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birokrat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mengemabil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Birokrat</a:t>
            </a:r>
            <a:r>
              <a:rPr lang="en-US" dirty="0" smtClean="0"/>
              <a:t> </a:t>
            </a:r>
            <a:r>
              <a:rPr lang="en-US" dirty="0" err="1" smtClean="0"/>
              <a:t>mengumpulkan</a:t>
            </a:r>
            <a:r>
              <a:rPr lang="en-US" dirty="0" smtClean="0"/>
              <a:t> </a:t>
            </a:r>
            <a:r>
              <a:rPr lang="en-US" dirty="0" err="1" smtClean="0"/>
              <a:t>kelopmok</a:t>
            </a:r>
            <a:r>
              <a:rPr lang="en-US" dirty="0" smtClean="0"/>
              <a:t> yang </a:t>
            </a:r>
            <a:r>
              <a:rPr lang="en-US" dirty="0" err="1" smtClean="0"/>
              <a:t>bersengketa</a:t>
            </a:r>
            <a:r>
              <a:rPr lang="en-US" dirty="0" smtClean="0"/>
              <a:t>, </a:t>
            </a:r>
            <a:r>
              <a:rPr lang="en-US" dirty="0" err="1" smtClean="0"/>
              <a:t>mendengarkan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mempertimbangkan</a:t>
            </a:r>
            <a:r>
              <a:rPr lang="en-US" dirty="0" smtClean="0"/>
              <a:t> pula </a:t>
            </a:r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kmd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dg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puas</a:t>
            </a:r>
            <a:r>
              <a:rPr lang="en-US" dirty="0" smtClean="0"/>
              <a:t> dg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mengadukan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jajaran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Yuridis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pengaduan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.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bersengketa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begitu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berdamai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dialog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lain.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keptusan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Menang</a:t>
            </a:r>
            <a:r>
              <a:rPr lang="en-US" dirty="0" smtClean="0"/>
              <a:t>- </a:t>
            </a:r>
            <a:r>
              <a:rPr lang="en-US" dirty="0" err="1" smtClean="0"/>
              <a:t>Kalah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JENIS-JENIS ALTERNATIP PENYELESAIAN KONFLIK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763000" cy="6172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Ada</a:t>
            </a:r>
            <a:r>
              <a:rPr lang="en-US" dirty="0" smtClean="0"/>
              <a:t> 4 </a:t>
            </a:r>
            <a:r>
              <a:rPr lang="en-US" dirty="0" err="1" smtClean="0"/>
              <a:t>jenis</a:t>
            </a:r>
            <a:r>
              <a:rPr lang="en-US" dirty="0" smtClean="0"/>
              <a:t> APK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514350" indent="-514350">
              <a:buNone/>
            </a:pPr>
            <a:r>
              <a:rPr lang="en-US" dirty="0" smtClean="0"/>
              <a:t>1.   </a:t>
            </a:r>
            <a:r>
              <a:rPr lang="en-US" dirty="0" err="1" smtClean="0"/>
              <a:t>Konsultasi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2.  </a:t>
            </a:r>
            <a:r>
              <a:rPr lang="en-US" dirty="0" err="1" smtClean="0"/>
              <a:t>Negosiasi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3.  </a:t>
            </a:r>
            <a:r>
              <a:rPr lang="en-US" dirty="0" err="1" smtClean="0"/>
              <a:t>Mediasi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4.  </a:t>
            </a:r>
            <a:r>
              <a:rPr lang="en-US" dirty="0" err="1" smtClean="0"/>
              <a:t>Arbitrasi</a:t>
            </a:r>
            <a:r>
              <a:rPr lang="en-US" dirty="0" smtClean="0"/>
              <a:t> </a:t>
            </a:r>
            <a:endParaRPr lang="en-US" dirty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err="1" smtClean="0"/>
              <a:t>Konsultasi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konsultasi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membagi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, </a:t>
            </a:r>
            <a:r>
              <a:rPr lang="en-US" dirty="0" err="1" smtClean="0"/>
              <a:t>meyakinkan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padangan</a:t>
            </a:r>
            <a:r>
              <a:rPr lang="en-US" dirty="0" smtClean="0"/>
              <a:t> </a:t>
            </a:r>
            <a:r>
              <a:rPr lang="en-US" dirty="0" err="1" smtClean="0"/>
              <a:t>dikemukakan</a:t>
            </a:r>
            <a:r>
              <a:rPr lang="en-US" dirty="0" smtClean="0"/>
              <a:t>, </a:t>
            </a:r>
            <a:r>
              <a:rPr lang="en-US" dirty="0" err="1" smtClean="0"/>
              <a:t>membuka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, </a:t>
            </a:r>
            <a:r>
              <a:rPr lang="en-US" dirty="0" err="1" smtClean="0"/>
              <a:t>kesemuanya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meykinkan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 yang </a:t>
            </a:r>
            <a:r>
              <a:rPr lang="en-US" dirty="0" err="1" smtClean="0"/>
              <a:t>sama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dipenuhi</a:t>
            </a:r>
            <a:r>
              <a:rPr lang="en-US" dirty="0" smtClean="0"/>
              <a:t>,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yang </a:t>
            </a:r>
            <a:r>
              <a:rPr lang="en-US" dirty="0" err="1" smtClean="0"/>
              <a:t>dipertentangkan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diselesaikan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dihindari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sz="2800" b="1" dirty="0" err="1" smtClean="0"/>
              <a:t>Negosiasi</a:t>
            </a:r>
            <a:r>
              <a:rPr lang="en-US" sz="2800" dirty="0" smtClean="0"/>
              <a:t> </a:t>
            </a:r>
            <a:r>
              <a:rPr lang="en-US" sz="2800" dirty="0" err="1" smtClean="0"/>
              <a:t>mrpkn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tiga</a:t>
            </a:r>
            <a:r>
              <a:rPr lang="en-US" sz="2800" dirty="0" smtClean="0"/>
              <a:t> </a:t>
            </a:r>
            <a:r>
              <a:rPr lang="en-US" sz="2800" dirty="0" err="1" smtClean="0"/>
              <a:t>pendekatan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biasanya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APK. </a:t>
            </a:r>
            <a:r>
              <a:rPr lang="en-US" sz="2800" dirty="0" err="1" smtClean="0"/>
              <a:t>Negosiasi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pihak</a:t>
            </a:r>
            <a:r>
              <a:rPr lang="en-US" sz="2800" dirty="0" smtClean="0"/>
              <a:t> </a:t>
            </a:r>
            <a:r>
              <a:rPr lang="en-US" sz="2800" dirty="0" err="1" smtClean="0"/>
              <a:t>Nogosiasi</a:t>
            </a:r>
            <a:r>
              <a:rPr lang="en-US" sz="2800" dirty="0" smtClean="0"/>
              <a:t> </a:t>
            </a:r>
            <a:r>
              <a:rPr lang="en-US" sz="2800" dirty="0" err="1" smtClean="0"/>
              <a:t>melibatkan</a:t>
            </a:r>
            <a:r>
              <a:rPr lang="en-US" sz="2800" dirty="0" smtClean="0"/>
              <a:t> </a:t>
            </a:r>
            <a:r>
              <a:rPr lang="en-US" sz="2800" dirty="0" err="1" smtClean="0"/>
              <a:t>situasi</a:t>
            </a:r>
            <a:r>
              <a:rPr lang="en-US" sz="2800" dirty="0" smtClean="0"/>
              <a:t> </a:t>
            </a:r>
            <a:r>
              <a:rPr lang="en-US" sz="2800" dirty="0" err="1" smtClean="0"/>
              <a:t>dimana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r>
              <a:rPr lang="en-US" sz="2800" dirty="0" smtClean="0"/>
              <a:t> </a:t>
            </a:r>
            <a:r>
              <a:rPr lang="en-US" sz="2800" dirty="0" err="1" smtClean="0"/>
              <a:t>bertemu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sukarela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usaha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mencari</a:t>
            </a:r>
            <a:r>
              <a:rPr lang="en-US" sz="2800" dirty="0" smtClean="0"/>
              <a:t> </a:t>
            </a:r>
            <a:r>
              <a:rPr lang="en-US" sz="2800" dirty="0" err="1" smtClean="0"/>
              <a:t>isu</a:t>
            </a:r>
            <a:r>
              <a:rPr lang="en-US" sz="2800" dirty="0" smtClean="0"/>
              <a:t> </a:t>
            </a:r>
            <a:r>
              <a:rPr lang="en-US" sz="2800" dirty="0" err="1" smtClean="0"/>
              <a:t>isu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menyebabkan</a:t>
            </a:r>
            <a:r>
              <a:rPr lang="en-US" sz="2800" dirty="0" smtClean="0"/>
              <a:t> </a:t>
            </a:r>
            <a:r>
              <a:rPr lang="en-US" sz="2800" dirty="0" err="1" smtClean="0"/>
              <a:t>konflik</a:t>
            </a:r>
            <a:r>
              <a:rPr lang="en-US" sz="2800" dirty="0" smtClean="0"/>
              <a:t> </a:t>
            </a:r>
            <a:r>
              <a:rPr lang="en-US" sz="2800" dirty="0" err="1" smtClean="0"/>
              <a:t>dintara</a:t>
            </a:r>
            <a:r>
              <a:rPr lang="en-US" sz="2800" dirty="0" smtClean="0"/>
              <a:t> </a:t>
            </a:r>
            <a:r>
              <a:rPr lang="en-US" sz="2800" dirty="0" err="1" smtClean="0"/>
              <a:t>mereka</a:t>
            </a:r>
            <a:r>
              <a:rPr lang="en-US" sz="2800" dirty="0" smtClean="0"/>
              <a:t>. </a:t>
            </a:r>
            <a:r>
              <a:rPr lang="en-US" sz="2800" dirty="0" err="1" smtClean="0"/>
              <a:t>Tujuannya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meraih</a:t>
            </a:r>
            <a:r>
              <a:rPr lang="en-US" sz="2800" dirty="0" smtClean="0"/>
              <a:t> </a:t>
            </a:r>
            <a:r>
              <a:rPr lang="en-US" sz="2800" dirty="0" err="1" smtClean="0"/>
              <a:t>kesepakata</a:t>
            </a:r>
            <a:r>
              <a:rPr lang="en-US" sz="2800" dirty="0" smtClean="0"/>
              <a:t> yang </a:t>
            </a:r>
            <a:r>
              <a:rPr lang="en-US" sz="2800" dirty="0" err="1" smtClean="0"/>
              <a:t>saling</a:t>
            </a:r>
            <a:r>
              <a:rPr lang="en-US" sz="2800" dirty="0" smtClean="0"/>
              <a:t> </a:t>
            </a:r>
            <a:r>
              <a:rPr lang="en-US" sz="2800" dirty="0" err="1" smtClean="0"/>
              <a:t>diterima</a:t>
            </a:r>
            <a:r>
              <a:rPr lang="en-US" sz="2800" dirty="0" smtClean="0"/>
              <a:t> 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semu</a:t>
            </a:r>
            <a:r>
              <a:rPr lang="en-US" sz="2800" dirty="0" smtClean="0"/>
              <a:t>  </a:t>
            </a:r>
            <a:r>
              <a:rPr lang="en-US" sz="2800" dirty="0" err="1" smtClean="0"/>
              <a:t>pihak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konsensus</a:t>
            </a:r>
            <a:r>
              <a:rPr lang="en-US" sz="2800" dirty="0" smtClean="0"/>
              <a:t>.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negosiasi</a:t>
            </a:r>
            <a:r>
              <a:rPr lang="en-US" sz="2800" dirty="0" smtClean="0"/>
              <a:t> </a:t>
            </a:r>
            <a:r>
              <a:rPr lang="en-US" sz="2800" dirty="0" err="1" smtClean="0"/>
              <a:t>tdak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pihak</a:t>
            </a:r>
            <a:r>
              <a:rPr lang="en-US" sz="2800" dirty="0" smtClean="0"/>
              <a:t> </a:t>
            </a:r>
            <a:r>
              <a:rPr lang="en-US" sz="2800" dirty="0" err="1" smtClean="0"/>
              <a:t>luar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memberi</a:t>
            </a:r>
            <a:r>
              <a:rPr lang="en-US" sz="2800" dirty="0" smtClean="0"/>
              <a:t> </a:t>
            </a:r>
            <a:r>
              <a:rPr lang="en-US" sz="2800" dirty="0" err="1" smtClean="0"/>
              <a:t>bantuan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pihak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bersengketa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mempunyai</a:t>
            </a:r>
            <a:r>
              <a:rPr lang="en-US" sz="2800" dirty="0" smtClean="0"/>
              <a:t> </a:t>
            </a:r>
            <a:r>
              <a:rPr lang="en-US" sz="2800" dirty="0" err="1" smtClean="0"/>
              <a:t>kemauan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bertemu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membicarkan</a:t>
            </a:r>
            <a:r>
              <a:rPr lang="en-US" sz="2800" dirty="0" smtClean="0"/>
              <a:t> </a:t>
            </a:r>
            <a:r>
              <a:rPr lang="en-US" sz="2800" dirty="0" err="1" smtClean="0"/>
              <a:t>sengketa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bersama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705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 err="1" smtClean="0"/>
              <a:t>Mediasi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negosiasi</a:t>
            </a:r>
            <a:r>
              <a:rPr lang="en-US" dirty="0" smtClean="0"/>
              <a:t>, </a:t>
            </a:r>
            <a:r>
              <a:rPr lang="en-US" dirty="0" err="1" smtClean="0"/>
              <a:t>ditambah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keterlibatan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yang </a:t>
            </a:r>
            <a:r>
              <a:rPr lang="en-US" dirty="0" err="1" smtClean="0"/>
              <a:t>netral</a:t>
            </a:r>
            <a:r>
              <a:rPr lang="en-US" dirty="0" smtClean="0"/>
              <a:t> (</a:t>
            </a:r>
            <a:r>
              <a:rPr lang="en-US" dirty="0" err="1" smtClean="0"/>
              <a:t>sbg</a:t>
            </a:r>
            <a:r>
              <a:rPr lang="en-US" dirty="0" smtClean="0"/>
              <a:t> mediator).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.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mempunyainkekuatan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meutuskan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ttp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perumus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, </a:t>
            </a:r>
            <a:r>
              <a:rPr lang="en-US" dirty="0" err="1" smtClean="0"/>
              <a:t>dngan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phak</a:t>
            </a:r>
            <a:r>
              <a:rPr lang="en-US" dirty="0" smtClean="0"/>
              <a:t> yang </a:t>
            </a:r>
            <a:r>
              <a:rPr lang="en-US" dirty="0" err="1" smtClean="0"/>
              <a:t>bersengketa</a:t>
            </a:r>
            <a:r>
              <a:rPr lang="en-US" dirty="0" smtClean="0"/>
              <a:t> agar </a:t>
            </a:r>
            <a:r>
              <a:rPr lang="en-US" dirty="0" err="1" smtClean="0"/>
              <a:t>bersepakat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smtClean="0"/>
              <a:t>Mediator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bersengketa</a:t>
            </a:r>
            <a:r>
              <a:rPr lang="en-US" dirty="0" smtClean="0"/>
              <a:t>  </a:t>
            </a:r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bertemu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mendisusikan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ttp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kawatir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perasaan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mengganggu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tatap</a:t>
            </a:r>
            <a:r>
              <a:rPr lang="en-US" dirty="0" smtClean="0"/>
              <a:t> </a:t>
            </a:r>
            <a:r>
              <a:rPr lang="en-US" dirty="0" err="1" smtClean="0"/>
              <a:t>muka</a:t>
            </a:r>
            <a:r>
              <a:rPr lang="en-US" dirty="0" smtClean="0"/>
              <a:t> y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. </a:t>
            </a:r>
            <a:r>
              <a:rPr lang="en-US" dirty="0" err="1" smtClean="0"/>
              <a:t>Dalm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mediator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megidentifikasi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kmd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dialog </a:t>
            </a:r>
            <a:r>
              <a:rPr lang="en-US" dirty="0" err="1" smtClean="0"/>
              <a:t>ntar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324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Arbitrasi</a:t>
            </a:r>
            <a:r>
              <a:rPr lang="en-US" dirty="0" smtClean="0"/>
              <a:t>.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mediasi</a:t>
            </a:r>
            <a:r>
              <a:rPr lang="en-US" dirty="0" smtClean="0"/>
              <a:t>, yang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arbitrator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mengikat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mengikat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mengikat</a:t>
            </a:r>
            <a:r>
              <a:rPr lang="en-US" dirty="0" smtClean="0"/>
              <a:t>, </a:t>
            </a:r>
            <a:r>
              <a:rPr lang="en-US" dirty="0" err="1" smtClean="0"/>
              <a:t>mk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bersengketa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 </a:t>
            </a:r>
            <a:r>
              <a:rPr lang="en-US" dirty="0" err="1" smtClean="0"/>
              <a:t>memulai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arbitrator.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, </a:t>
            </a:r>
            <a:r>
              <a:rPr lang="en-US" dirty="0" err="1" smtClean="0"/>
              <a:t>pilihn</a:t>
            </a:r>
            <a:r>
              <a:rPr lang="en-US" dirty="0" smtClean="0"/>
              <a:t> </a:t>
            </a:r>
            <a:r>
              <a:rPr lang="en-US" dirty="0" err="1" smtClean="0"/>
              <a:t>arbitrasi</a:t>
            </a:r>
            <a:r>
              <a:rPr lang="en-US" dirty="0" smtClean="0"/>
              <a:t> yang </a:t>
            </a:r>
            <a:r>
              <a:rPr lang="en-US" dirty="0" err="1" smtClean="0"/>
              <a:t>terikat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bersengketa</a:t>
            </a:r>
            <a:r>
              <a:rPr lang="en-US" dirty="0" smtClean="0"/>
              <a:t> </a:t>
            </a:r>
            <a:r>
              <a:rPr lang="en-US" dirty="0" err="1" smtClean="0"/>
              <a:t>menyepakati</a:t>
            </a:r>
            <a:r>
              <a:rPr lang="en-US" dirty="0" smtClean="0"/>
              <a:t> </a:t>
            </a:r>
            <a:r>
              <a:rPr lang="en-US" dirty="0" err="1" smtClean="0"/>
              <a:t>kewajibannya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. </a:t>
            </a:r>
            <a:r>
              <a:rPr lang="en-US" dirty="0" err="1" smtClean="0"/>
              <a:t>umumny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bersengketa</a:t>
            </a:r>
            <a:r>
              <a:rPr lang="en-US" dirty="0" smtClean="0"/>
              <a:t> </a:t>
            </a:r>
            <a:r>
              <a:rPr lang="en-US" dirty="0" err="1" smtClean="0"/>
              <a:t>scr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dlam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arbitrator,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membedakanant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arbitrasi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proes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pengdilan</a:t>
            </a:r>
            <a:r>
              <a:rPr lang="en-US" dirty="0" smtClean="0"/>
              <a:t>.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bersengketa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dlam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hakim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memimpin</a:t>
            </a:r>
            <a:r>
              <a:rPr lang="en-US" dirty="0" smtClean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2285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52400"/>
            <a:ext cx="8229600" cy="63246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500" dirty="0" smtClean="0">
                <a:solidFill>
                  <a:srgbClr val="FF0000"/>
                </a:solidFill>
              </a:rPr>
              <a:t>PEMBANGUNAN</a:t>
            </a:r>
          </a:p>
          <a:p>
            <a:pPr algn="just"/>
            <a:r>
              <a:rPr lang="en-US" sz="2800" dirty="0" smtClean="0">
                <a:solidFill>
                  <a:schemeClr val="tx1"/>
                </a:solidFill>
              </a:rPr>
              <a:t>Pembangunan yang </a:t>
            </a:r>
            <a:r>
              <a:rPr lang="en-US" sz="2800" dirty="0" err="1" smtClean="0">
                <a:solidFill>
                  <a:schemeClr val="tx1"/>
                </a:solidFill>
              </a:rPr>
              <a:t>dilakukan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bertujuan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untuk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meningkatkan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kesejahteraan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manusia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sangat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dipengaruhi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mempengarui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keberadaan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suatu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lingkungan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hidup</a:t>
            </a:r>
            <a:r>
              <a:rPr lang="en-US" sz="2800" dirty="0" smtClean="0">
                <a:solidFill>
                  <a:schemeClr val="tx1"/>
                </a:solidFill>
              </a:rPr>
              <a:t>. </a:t>
            </a:r>
            <a:r>
              <a:rPr lang="en-US" sz="2800" dirty="0" err="1" smtClean="0">
                <a:solidFill>
                  <a:schemeClr val="tx1"/>
                </a:solidFill>
              </a:rPr>
              <a:t>Kedua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hal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tersebut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yaitu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pembangunan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lingkungan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hidup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saling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berinteraksi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membentuk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suatu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suatu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sistem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ekologi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disebut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sebagai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ekosistem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800" dirty="0" err="1" smtClean="0">
                <a:solidFill>
                  <a:schemeClr val="tx1"/>
                </a:solidFill>
              </a:rPr>
              <a:t>Manusia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sebagai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subjek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maupun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sebagai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objek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pembangunan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adalah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merupakan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bagian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dari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ekosistem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tersebut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Ilmu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Ekologi</a:t>
            </a:r>
            <a:r>
              <a:rPr lang="en-US" dirty="0" smtClean="0">
                <a:solidFill>
                  <a:schemeClr val="tx1"/>
                </a:solidFill>
              </a:rPr>
              <a:t> Pembangunan: </a:t>
            </a:r>
            <a:r>
              <a:rPr lang="en-US" dirty="0" err="1" smtClean="0">
                <a:solidFill>
                  <a:schemeClr val="tx1"/>
                </a:solidFill>
              </a:rPr>
              <a:t>mempelajari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interaksi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antar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pembangunan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lingkungan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hidup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Ekologi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pembangunan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menempatkan</a:t>
            </a:r>
            <a:r>
              <a:rPr lang="en-US" dirty="0" smtClean="0">
                <a:solidFill>
                  <a:schemeClr val="tx1"/>
                </a:solidFill>
              </a:rPr>
              <a:t>                </a:t>
            </a:r>
            <a:r>
              <a:rPr lang="en-US" dirty="0" err="1" smtClean="0">
                <a:solidFill>
                  <a:schemeClr val="tx1"/>
                </a:solidFill>
              </a:rPr>
              <a:t>manusia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subyek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objek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pembangunan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Holistik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marL="60325" indent="-60325" algn="just">
              <a:buNone/>
            </a:pPr>
            <a:r>
              <a:rPr lang="en-US" sz="2800" dirty="0" smtClean="0"/>
              <a:t>TUJUAN PEMBANGUNAN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mewujudkan</a:t>
            </a:r>
            <a:r>
              <a:rPr lang="en-US" sz="2800" dirty="0" smtClean="0"/>
              <a:t>   </a:t>
            </a:r>
            <a:r>
              <a:rPr lang="en-US" dirty="0" smtClean="0"/>
              <a:t>       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 </a:t>
            </a:r>
            <a:r>
              <a:rPr lang="en-US" sz="2800" dirty="0" err="1" smtClean="0"/>
              <a:t>rakyat</a:t>
            </a:r>
            <a:endParaRPr lang="en-US" sz="2800" dirty="0" smtClean="0"/>
          </a:p>
          <a:p>
            <a:pPr algn="just">
              <a:buNone/>
            </a:pPr>
            <a:r>
              <a:rPr lang="en-US" sz="2800" dirty="0" err="1" smtClean="0"/>
              <a:t>Karena</a:t>
            </a:r>
            <a:r>
              <a:rPr lang="en-US" sz="2800" dirty="0" smtClean="0"/>
              <a:t>   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 </a:t>
            </a:r>
            <a:r>
              <a:rPr lang="en-US" sz="2800" dirty="0" err="1" smtClean="0"/>
              <a:t>belum</a:t>
            </a:r>
            <a:r>
              <a:rPr lang="en-US" sz="2800" dirty="0" smtClean="0"/>
              <a:t>  </a:t>
            </a:r>
            <a:r>
              <a:rPr lang="en-US" sz="2800" dirty="0" err="1" smtClean="0"/>
              <a:t>tercapai</a:t>
            </a:r>
            <a:r>
              <a:rPr lang="en-US" sz="2800" dirty="0" smtClean="0"/>
              <a:t>,  </a:t>
            </a:r>
            <a:r>
              <a:rPr lang="en-US" sz="2800" dirty="0" err="1" smtClean="0"/>
              <a:t>maka</a:t>
            </a:r>
            <a:r>
              <a:rPr lang="en-US" sz="2800" dirty="0" smtClean="0"/>
              <a:t> Pembangunan   </a:t>
            </a:r>
            <a:r>
              <a:rPr lang="en-US" sz="2800" dirty="0" err="1" smtClean="0"/>
              <a:t>dilanjutkan</a:t>
            </a:r>
            <a:r>
              <a:rPr lang="en-US" sz="2800" dirty="0" smtClean="0"/>
              <a:t>,  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 </a:t>
            </a:r>
            <a:r>
              <a:rPr lang="en-US" sz="2800" dirty="0" err="1" smtClean="0"/>
              <a:t>tsb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memperhatikan</a:t>
            </a:r>
            <a:r>
              <a:rPr lang="en-US" sz="2800" dirty="0" smtClean="0"/>
              <a:t> </a:t>
            </a:r>
            <a:r>
              <a:rPr lang="en-US" sz="2800" dirty="0" err="1" smtClean="0"/>
              <a:t>keseimbangan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daya</a:t>
            </a:r>
            <a:r>
              <a:rPr lang="en-US" sz="2800" dirty="0" smtClean="0"/>
              <a:t> </a:t>
            </a:r>
            <a:r>
              <a:rPr lang="en-US" sz="2800" dirty="0" err="1" smtClean="0"/>
              <a:t>dukung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keserasian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ekosistem</a:t>
            </a:r>
            <a:endParaRPr lang="en-US" sz="2800" dirty="0" smtClean="0"/>
          </a:p>
          <a:p>
            <a:pPr algn="just">
              <a:buNone/>
            </a:pPr>
            <a:endParaRPr lang="en-US" sz="2800" dirty="0" smtClean="0"/>
          </a:p>
          <a:p>
            <a:pPr marL="0" indent="0" algn="just">
              <a:buNone/>
            </a:pP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 </a:t>
            </a:r>
            <a:r>
              <a:rPr lang="en-US" dirty="0" err="1" smtClean="0"/>
              <a:t>harus</a:t>
            </a:r>
            <a:r>
              <a:rPr lang="en-US" dirty="0" smtClean="0"/>
              <a:t>       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tujuannya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     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endParaRPr lang="en-US" dirty="0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n-US" sz="3300" dirty="0" smtClean="0"/>
              <a:t>KOMPONEN LINGKUNGAN HIDUP YANG BERKAITAN DENGAN PROSES PEMBANGUNAN </a:t>
            </a:r>
          </a:p>
          <a:p>
            <a:pPr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en-US" sz="3300" dirty="0" smtClean="0"/>
              <a:t>LINGKUNGAN HIDUP:  </a:t>
            </a:r>
          </a:p>
          <a:p>
            <a:pPr marL="514350" indent="-514350" algn="just">
              <a:buAutoNum type="arabicPeriod"/>
            </a:pPr>
            <a:r>
              <a:rPr lang="en-US" sz="3300" dirty="0" err="1" smtClean="0"/>
              <a:t>suatu</a:t>
            </a:r>
            <a:r>
              <a:rPr lang="en-US" sz="3300" dirty="0" smtClean="0"/>
              <a:t> </a:t>
            </a:r>
            <a:r>
              <a:rPr lang="en-US" sz="3300" dirty="0" err="1" smtClean="0"/>
              <a:t>sistem</a:t>
            </a:r>
            <a:r>
              <a:rPr lang="en-US" sz="3300" dirty="0" smtClean="0"/>
              <a:t> </a:t>
            </a:r>
            <a:r>
              <a:rPr lang="en-US" sz="3300" dirty="0" err="1" smtClean="0"/>
              <a:t>yg</a:t>
            </a:r>
            <a:r>
              <a:rPr lang="en-US" sz="3300" dirty="0" smtClean="0"/>
              <a:t> </a:t>
            </a:r>
            <a:r>
              <a:rPr lang="en-US" sz="3300" dirty="0" err="1" smtClean="0"/>
              <a:t>komplek</a:t>
            </a:r>
            <a:r>
              <a:rPr lang="en-US" sz="3300" dirty="0" smtClean="0"/>
              <a:t> </a:t>
            </a:r>
            <a:r>
              <a:rPr lang="en-US" sz="3300" dirty="0" err="1" smtClean="0"/>
              <a:t>dan</a:t>
            </a:r>
            <a:r>
              <a:rPr lang="en-US" sz="3300" dirty="0" smtClean="0"/>
              <a:t> </a:t>
            </a:r>
            <a:r>
              <a:rPr lang="en-US" sz="3300" dirty="0" err="1" smtClean="0"/>
              <a:t>ada</a:t>
            </a:r>
            <a:r>
              <a:rPr lang="en-US" sz="3300" dirty="0" smtClean="0"/>
              <a:t> </a:t>
            </a:r>
            <a:r>
              <a:rPr lang="en-US" sz="3300" dirty="0" err="1" smtClean="0"/>
              <a:t>di</a:t>
            </a:r>
            <a:r>
              <a:rPr lang="en-US" sz="3300" dirty="0" smtClean="0"/>
              <a:t> </a:t>
            </a:r>
            <a:r>
              <a:rPr lang="en-US" sz="3300" dirty="0" err="1" smtClean="0"/>
              <a:t>luar</a:t>
            </a:r>
            <a:r>
              <a:rPr lang="en-US" sz="3300" dirty="0" smtClean="0"/>
              <a:t>  </a:t>
            </a:r>
            <a:r>
              <a:rPr lang="en-US" sz="3300" dirty="0" err="1" smtClean="0"/>
              <a:t>individu</a:t>
            </a:r>
            <a:endParaRPr lang="en-US" sz="3300" dirty="0" smtClean="0"/>
          </a:p>
          <a:p>
            <a:pPr marL="514350" indent="-514350" algn="just">
              <a:buAutoNum type="arabicPeriod"/>
            </a:pPr>
            <a:r>
              <a:rPr lang="en-US" sz="3300" dirty="0" err="1" smtClean="0"/>
              <a:t>Mempengaruhi</a:t>
            </a:r>
            <a:r>
              <a:rPr lang="en-US" sz="3300" dirty="0" smtClean="0"/>
              <a:t> </a:t>
            </a:r>
            <a:r>
              <a:rPr lang="en-US" sz="3300" dirty="0" err="1" smtClean="0"/>
              <a:t>tumbuh</a:t>
            </a:r>
            <a:r>
              <a:rPr lang="en-US" sz="3300" dirty="0" smtClean="0"/>
              <a:t> </a:t>
            </a:r>
            <a:r>
              <a:rPr lang="en-US" sz="3300" dirty="0" err="1" smtClean="0"/>
              <a:t>kembangnya</a:t>
            </a:r>
            <a:r>
              <a:rPr lang="en-US" sz="3300" dirty="0" smtClean="0"/>
              <a:t> </a:t>
            </a:r>
            <a:r>
              <a:rPr lang="en-US" sz="3300" dirty="0" err="1" smtClean="0"/>
              <a:t>organisme</a:t>
            </a:r>
            <a:endParaRPr lang="en-US" sz="3300" dirty="0" smtClean="0"/>
          </a:p>
          <a:p>
            <a:pPr algn="just">
              <a:buNone/>
            </a:pPr>
            <a:r>
              <a:rPr lang="en-US" sz="3300" dirty="0" smtClean="0"/>
              <a:t>       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                                                    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 </a:t>
            </a:r>
          </a:p>
          <a:p>
            <a:pPr algn="just">
              <a:buNone/>
            </a:pPr>
            <a:endParaRPr lang="en-US" sz="2800" dirty="0" smtClean="0"/>
          </a:p>
          <a:p>
            <a:pPr algn="just">
              <a:buNone/>
            </a:pPr>
            <a:endParaRPr lang="en-US" sz="3100" dirty="0" smtClean="0"/>
          </a:p>
          <a:p>
            <a:pPr algn="just">
              <a:buNone/>
            </a:pPr>
            <a:endParaRPr lang="en-US" sz="3100" dirty="0" smtClean="0"/>
          </a:p>
          <a:p>
            <a:pPr algn="just">
              <a:buNone/>
            </a:pPr>
            <a:r>
              <a:rPr lang="en-US" sz="3100" dirty="0" smtClean="0"/>
              <a:t>KOMPONEN BIOTIK                                 KOMPONEN  ABIOTIK           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676400" y="3276600"/>
            <a:ext cx="5791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LINGKUNGAN HIDUP</a:t>
            </a:r>
            <a:endParaRPr lang="en-US" sz="2800" dirty="0"/>
          </a:p>
        </p:txBody>
      </p:sp>
      <p:cxnSp>
        <p:nvCxnSpPr>
          <p:cNvPr id="7" name="Straight Arrow Connector 6"/>
          <p:cNvCxnSpPr/>
          <p:nvPr/>
        </p:nvCxnSpPr>
        <p:spPr>
          <a:xfrm rot="10800000" flipV="1">
            <a:off x="1371600" y="4038600"/>
            <a:ext cx="281940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800600" y="4038600"/>
            <a:ext cx="25908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C. </a:t>
            </a:r>
            <a:r>
              <a:rPr lang="en-US" sz="3200" dirty="0" err="1" smtClean="0">
                <a:solidFill>
                  <a:schemeClr val="tx1"/>
                </a:solidFill>
              </a:rPr>
              <a:t>Pengertian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Ekologi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Agraria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Char char="Ø"/>
            </a:pPr>
            <a:r>
              <a:rPr lang="en-US" dirty="0" smtClean="0"/>
              <a:t>  </a:t>
            </a:r>
            <a:r>
              <a:rPr lang="en-US" dirty="0" err="1" smtClean="0"/>
              <a:t>Secara</a:t>
            </a:r>
            <a:r>
              <a:rPr lang="en-US" dirty="0" smtClean="0"/>
              <a:t> analog</a:t>
            </a:r>
          </a:p>
          <a:p>
            <a:pPr marL="395288" indent="0" algn="just">
              <a:buNone/>
            </a:pP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yang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organisme</a:t>
            </a:r>
            <a:r>
              <a:rPr lang="en-US" dirty="0" smtClean="0"/>
              <a:t> (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)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organism – organism (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hidup-makhluk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)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(</a:t>
            </a:r>
            <a:r>
              <a:rPr lang="en-US" dirty="0" err="1" smtClean="0"/>
              <a:t>bumi</a:t>
            </a:r>
            <a:r>
              <a:rPr lang="en-US" dirty="0" smtClean="0"/>
              <a:t>, air, </a:t>
            </a:r>
            <a:r>
              <a:rPr lang="en-US" dirty="0" err="1" smtClean="0"/>
              <a:t>angkasa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dirty="0" err="1" smtClean="0"/>
              <a:t>Kualitas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:</a:t>
            </a:r>
          </a:p>
          <a:p>
            <a:pPr marL="514350" indent="-514350">
              <a:buNone/>
            </a:pPr>
            <a:r>
              <a:rPr lang="en-US" sz="2800" dirty="0" smtClean="0"/>
              <a:t>1.    </a:t>
            </a:r>
            <a:r>
              <a:rPr lang="en-US" sz="2800" dirty="0" err="1" smtClean="0"/>
              <a:t>Kualitas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biofisik</a:t>
            </a:r>
            <a:endParaRPr lang="en-US" sz="2800" dirty="0" smtClean="0"/>
          </a:p>
          <a:p>
            <a:pPr marL="514350" indent="-514350">
              <a:buNone/>
            </a:pPr>
            <a:r>
              <a:rPr lang="en-US" sz="2800" dirty="0" smtClean="0"/>
              <a:t>2.   </a:t>
            </a:r>
            <a:r>
              <a:rPr lang="en-US" sz="2800" dirty="0" err="1" smtClean="0"/>
              <a:t>Kualitas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endParaRPr lang="en-US" sz="2800" dirty="0" smtClean="0"/>
          </a:p>
          <a:p>
            <a:pPr marL="514350" indent="-514350">
              <a:buNone/>
            </a:pPr>
            <a:r>
              <a:rPr lang="en-US" sz="2800" dirty="0" smtClean="0"/>
              <a:t>3.   </a:t>
            </a:r>
            <a:r>
              <a:rPr lang="en-US" sz="2800" dirty="0" err="1" smtClean="0"/>
              <a:t>Kualitas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budaya</a:t>
            </a:r>
            <a:endParaRPr lang="en-US" sz="2800" dirty="0" smtClean="0"/>
          </a:p>
          <a:p>
            <a:pPr>
              <a:buNone/>
            </a:pPr>
            <a:endParaRPr lang="en-US" sz="2400" dirty="0" smtClean="0"/>
          </a:p>
          <a:p>
            <a:pPr marL="0" indent="0" algn="just">
              <a:buNone/>
            </a:pPr>
            <a:r>
              <a:rPr lang="en-US" sz="3000" dirty="0" err="1" smtClean="0"/>
              <a:t>Kualitas</a:t>
            </a:r>
            <a:r>
              <a:rPr lang="en-US" sz="3000" dirty="0" smtClean="0"/>
              <a:t> </a:t>
            </a:r>
            <a:r>
              <a:rPr lang="en-US" sz="3000" dirty="0" err="1" smtClean="0"/>
              <a:t>lingkungan</a:t>
            </a:r>
            <a:r>
              <a:rPr lang="en-US" sz="3000" dirty="0" smtClean="0"/>
              <a:t> </a:t>
            </a:r>
            <a:r>
              <a:rPr lang="en-US" sz="3000" dirty="0" err="1" smtClean="0"/>
              <a:t>hidup</a:t>
            </a:r>
            <a:r>
              <a:rPr lang="en-US" sz="3000" dirty="0" smtClean="0"/>
              <a:t> </a:t>
            </a:r>
            <a:r>
              <a:rPr lang="en-US" sz="3000" dirty="0" err="1" smtClean="0"/>
              <a:t>adalah</a:t>
            </a:r>
            <a:r>
              <a:rPr lang="en-US" sz="3000" dirty="0" smtClean="0"/>
              <a:t> </a:t>
            </a:r>
            <a:r>
              <a:rPr lang="en-US" sz="3000" dirty="0" err="1" smtClean="0"/>
              <a:t>suatu</a:t>
            </a:r>
            <a:r>
              <a:rPr lang="en-US" sz="3000" dirty="0" smtClean="0"/>
              <a:t>          </a:t>
            </a:r>
            <a:r>
              <a:rPr lang="en-US" sz="3000" dirty="0" err="1" smtClean="0"/>
              <a:t>keadaan</a:t>
            </a:r>
            <a:r>
              <a:rPr lang="en-US" sz="3000" dirty="0" smtClean="0"/>
              <a:t> </a:t>
            </a:r>
            <a:r>
              <a:rPr lang="en-US" sz="3000" dirty="0" err="1" smtClean="0"/>
              <a:t>yg</a:t>
            </a:r>
            <a:r>
              <a:rPr lang="en-US" sz="3000" dirty="0" smtClean="0"/>
              <a:t> </a:t>
            </a:r>
            <a:r>
              <a:rPr lang="en-US" sz="3000" dirty="0" err="1" smtClean="0"/>
              <a:t>memberikan</a:t>
            </a:r>
            <a:r>
              <a:rPr lang="en-US" sz="3000" dirty="0" smtClean="0"/>
              <a:t> </a:t>
            </a:r>
            <a:r>
              <a:rPr lang="en-US" sz="3000" dirty="0" err="1" smtClean="0"/>
              <a:t>dukungan</a:t>
            </a:r>
            <a:r>
              <a:rPr lang="en-US" sz="3000" dirty="0" smtClean="0"/>
              <a:t> </a:t>
            </a:r>
            <a:r>
              <a:rPr lang="en-US" sz="3000" dirty="0" err="1" smtClean="0"/>
              <a:t>secara</a:t>
            </a:r>
            <a:r>
              <a:rPr lang="en-US" sz="3000" dirty="0" smtClean="0"/>
              <a:t> optimal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 smtClean="0"/>
              <a:t>kehidupan</a:t>
            </a:r>
            <a:r>
              <a:rPr lang="en-US" sz="3000" dirty="0" smtClean="0"/>
              <a:t> </a:t>
            </a:r>
            <a:r>
              <a:rPr lang="en-US" sz="3000" dirty="0" err="1" smtClean="0"/>
              <a:t>manusia</a:t>
            </a:r>
            <a:r>
              <a:rPr lang="en-US" sz="3000" dirty="0" smtClean="0"/>
              <a:t>, </a:t>
            </a:r>
            <a:r>
              <a:rPr lang="en-US" sz="3000" dirty="0" err="1" smtClean="0"/>
              <a:t>sehingga</a:t>
            </a:r>
            <a:r>
              <a:rPr lang="en-US" sz="3000" dirty="0" smtClean="0"/>
              <a:t> </a:t>
            </a:r>
            <a:r>
              <a:rPr lang="en-US" sz="3000" dirty="0" err="1" smtClean="0"/>
              <a:t>kebutuhan</a:t>
            </a:r>
            <a:r>
              <a:rPr lang="en-US" sz="3000" dirty="0" smtClean="0"/>
              <a:t> </a:t>
            </a:r>
            <a:r>
              <a:rPr lang="en-US" sz="3000" dirty="0" err="1" smtClean="0"/>
              <a:t>kehidupan</a:t>
            </a:r>
            <a:r>
              <a:rPr lang="en-US" sz="3000" dirty="0" smtClean="0"/>
              <a:t> </a:t>
            </a:r>
            <a:r>
              <a:rPr lang="en-US" sz="3000" dirty="0" err="1" smtClean="0"/>
              <a:t>dapat</a:t>
            </a:r>
            <a:r>
              <a:rPr lang="en-US" sz="3000" dirty="0" smtClean="0"/>
              <a:t> </a:t>
            </a:r>
            <a:r>
              <a:rPr lang="en-US" sz="3000" dirty="0" err="1" smtClean="0"/>
              <a:t>terpenuhi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adanya</a:t>
            </a:r>
            <a:r>
              <a:rPr lang="en-US" sz="3000" dirty="0" smtClean="0"/>
              <a:t> </a:t>
            </a:r>
            <a:r>
              <a:rPr lang="en-US" sz="3000" dirty="0" err="1" smtClean="0"/>
              <a:t>jaminan</a:t>
            </a:r>
            <a:r>
              <a:rPr lang="en-US" sz="3000" dirty="0" smtClean="0"/>
              <a:t> rasa </a:t>
            </a:r>
            <a:r>
              <a:rPr lang="en-US" sz="3000" dirty="0" err="1" smtClean="0"/>
              <a:t>aman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tenteram</a:t>
            </a:r>
            <a:r>
              <a:rPr lang="en-US" sz="3000" dirty="0" smtClean="0"/>
              <a:t>.</a:t>
            </a:r>
          </a:p>
          <a:p>
            <a:pPr marL="0" indent="0" algn="just">
              <a:buNone/>
            </a:pPr>
            <a:r>
              <a:rPr lang="en-US" sz="3000" dirty="0" err="1" smtClean="0"/>
              <a:t>Kualitas</a:t>
            </a:r>
            <a:r>
              <a:rPr lang="en-US" sz="3000" dirty="0" smtClean="0"/>
              <a:t> </a:t>
            </a:r>
            <a:r>
              <a:rPr lang="en-US" sz="3000" dirty="0" err="1" smtClean="0"/>
              <a:t>lingkungan</a:t>
            </a:r>
            <a:r>
              <a:rPr lang="en-US" sz="3000" dirty="0" smtClean="0"/>
              <a:t> </a:t>
            </a:r>
            <a:r>
              <a:rPr lang="en-US" sz="3000" dirty="0" err="1" smtClean="0"/>
              <a:t>hidup</a:t>
            </a:r>
            <a:r>
              <a:rPr lang="en-US" sz="3000" dirty="0" smtClean="0"/>
              <a:t> </a:t>
            </a:r>
            <a:r>
              <a:rPr lang="en-US" sz="3000" dirty="0" err="1" smtClean="0"/>
              <a:t>juga</a:t>
            </a:r>
            <a:r>
              <a:rPr lang="en-US" sz="3000" dirty="0" smtClean="0"/>
              <a:t> </a:t>
            </a:r>
            <a:r>
              <a:rPr lang="en-US" sz="3000" dirty="0" err="1" smtClean="0"/>
              <a:t>dilihat</a:t>
            </a:r>
            <a:r>
              <a:rPr lang="en-US" sz="3000" dirty="0" smtClean="0"/>
              <a:t> </a:t>
            </a:r>
            <a:r>
              <a:rPr lang="en-US" sz="3000" dirty="0" err="1" smtClean="0"/>
              <a:t>dari</a:t>
            </a:r>
            <a:r>
              <a:rPr lang="en-US" sz="3000" dirty="0" smtClean="0"/>
              <a:t> </a:t>
            </a:r>
            <a:r>
              <a:rPr lang="en-US" sz="3000" dirty="0" err="1" smtClean="0"/>
              <a:t>kehidupan</a:t>
            </a:r>
            <a:r>
              <a:rPr lang="en-US" sz="3000" dirty="0" smtClean="0"/>
              <a:t> yang </a:t>
            </a:r>
            <a:r>
              <a:rPr lang="en-US" sz="3000" dirty="0" err="1" smtClean="0"/>
              <a:t>harmonis</a:t>
            </a:r>
            <a:r>
              <a:rPr lang="en-US" sz="3000" dirty="0" smtClean="0"/>
              <a:t> </a:t>
            </a:r>
            <a:r>
              <a:rPr lang="en-US" sz="3000" dirty="0" err="1" smtClean="0"/>
              <a:t>yaitu</a:t>
            </a:r>
            <a:r>
              <a:rPr lang="en-US" sz="3000" dirty="0" smtClean="0"/>
              <a:t> </a:t>
            </a:r>
            <a:r>
              <a:rPr lang="en-US" sz="3000" dirty="0" err="1" smtClean="0"/>
              <a:t>hubungan</a:t>
            </a:r>
            <a:r>
              <a:rPr lang="en-US" sz="3000" dirty="0" smtClean="0"/>
              <a:t> </a:t>
            </a:r>
            <a:r>
              <a:rPr lang="en-US" sz="3000" dirty="0" err="1" smtClean="0"/>
              <a:t>atau</a:t>
            </a:r>
            <a:r>
              <a:rPr lang="en-US" sz="3000" dirty="0" smtClean="0"/>
              <a:t> </a:t>
            </a:r>
            <a:r>
              <a:rPr lang="en-US" sz="3000" dirty="0" err="1" smtClean="0"/>
              <a:t>relasi</a:t>
            </a:r>
            <a:r>
              <a:rPr lang="en-US" sz="3000" dirty="0" smtClean="0"/>
              <a:t> yang </a:t>
            </a:r>
            <a:r>
              <a:rPr lang="en-US" sz="3000" dirty="0" err="1" smtClean="0"/>
              <a:t>baik</a:t>
            </a:r>
            <a:r>
              <a:rPr lang="en-US" sz="3000" dirty="0" smtClean="0"/>
              <a:t> </a:t>
            </a:r>
            <a:r>
              <a:rPr lang="en-US" sz="3000" dirty="0" err="1" smtClean="0"/>
              <a:t>antara</a:t>
            </a:r>
            <a:r>
              <a:rPr lang="en-US" sz="3000" dirty="0" smtClean="0"/>
              <a:t>  </a:t>
            </a:r>
            <a:r>
              <a:rPr lang="en-US" sz="3000" dirty="0" err="1" smtClean="0"/>
              <a:t>individu-individu</a:t>
            </a:r>
            <a:r>
              <a:rPr lang="en-US" sz="3000" dirty="0" smtClean="0"/>
              <a:t> </a:t>
            </a:r>
            <a:r>
              <a:rPr lang="en-US" sz="3000" dirty="0" err="1" smtClean="0"/>
              <a:t>didalam</a:t>
            </a:r>
            <a:r>
              <a:rPr lang="en-US" sz="3000" dirty="0" smtClean="0"/>
              <a:t> </a:t>
            </a:r>
            <a:r>
              <a:rPr lang="en-US" sz="3000" dirty="0" err="1" smtClean="0"/>
              <a:t>masyarakat</a:t>
            </a:r>
            <a:r>
              <a:rPr lang="en-US" sz="3000" dirty="0" smtClean="0"/>
              <a:t>.</a:t>
            </a:r>
          </a:p>
          <a:p>
            <a:pPr marL="0" indent="0" algn="just">
              <a:buNone/>
            </a:pPr>
            <a:endParaRPr lang="en-US" sz="2400" dirty="0"/>
          </a:p>
        </p:txBody>
      </p:sp>
      <p:cxnSp>
        <p:nvCxnSpPr>
          <p:cNvPr id="6" name="Straight Arrow Connector 5"/>
          <p:cNvCxnSpPr>
            <a:endCxn id="4" idx="2"/>
          </p:cNvCxnSpPr>
          <p:nvPr/>
        </p:nvCxnSpPr>
        <p:spPr>
          <a:xfrm rot="5400000">
            <a:off x="4762500" y="1143000"/>
            <a:ext cx="15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/>
              <a:t>1.   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biofisik</a:t>
            </a:r>
            <a:r>
              <a:rPr lang="en-US" dirty="0" smtClean="0"/>
              <a:t>: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biotik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abiotik</a:t>
            </a:r>
            <a:r>
              <a:rPr lang="en-US" dirty="0" smtClean="0"/>
              <a:t>. </a:t>
            </a:r>
            <a:r>
              <a:rPr lang="en-US" dirty="0" err="1" smtClean="0"/>
              <a:t>Ingkungan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biotik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abiotik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2.  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: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sesamanya</a:t>
            </a:r>
            <a:r>
              <a:rPr lang="en-US" dirty="0" smtClean="0"/>
              <a:t>.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tercukupi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3.  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: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aktifitas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kreasinya</a:t>
            </a:r>
            <a:r>
              <a:rPr lang="en-US" dirty="0" smtClean="0"/>
              <a:t> (</a:t>
            </a:r>
            <a:r>
              <a:rPr lang="en-US" dirty="0" err="1" smtClean="0"/>
              <a:t>seni</a:t>
            </a:r>
            <a:r>
              <a:rPr lang="en-US" dirty="0" smtClean="0"/>
              <a:t>, </a:t>
            </a:r>
            <a:r>
              <a:rPr lang="en-US" dirty="0" err="1" smtClean="0"/>
              <a:t>bahasa</a:t>
            </a:r>
            <a:r>
              <a:rPr lang="en-US" dirty="0" smtClean="0"/>
              <a:t>, </a:t>
            </a:r>
            <a:r>
              <a:rPr lang="en-US" dirty="0" err="1" smtClean="0"/>
              <a:t>budaya</a:t>
            </a:r>
            <a:r>
              <a:rPr lang="en-US" dirty="0" smtClean="0"/>
              <a:t>,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).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rasa </a:t>
            </a:r>
            <a:r>
              <a:rPr lang="en-US" dirty="0" err="1" smtClean="0"/>
              <a:t>tentram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masyarakatnya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abad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:</a:t>
            </a:r>
          </a:p>
          <a:p>
            <a:pPr marL="514350" indent="-514350">
              <a:buNone/>
            </a:pPr>
            <a:r>
              <a:rPr lang="en-US" dirty="0" smtClean="0"/>
              <a:t>1.  </a:t>
            </a:r>
            <a:r>
              <a:rPr lang="en-US" dirty="0" err="1" smtClean="0"/>
              <a:t>Polusi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:  </a:t>
            </a:r>
            <a:r>
              <a:rPr lang="en-US" dirty="0" err="1" smtClean="0"/>
              <a:t>Pembakaran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bakar</a:t>
            </a:r>
            <a:r>
              <a:rPr lang="en-US" dirty="0" smtClean="0"/>
              <a:t> </a:t>
            </a:r>
            <a:r>
              <a:rPr lang="en-US" dirty="0" err="1" smtClean="0"/>
              <a:t>fosil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transportasi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2.  </a:t>
            </a:r>
            <a:r>
              <a:rPr lang="en-US" dirty="0" err="1" smtClean="0"/>
              <a:t>Pembabatan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3.  </a:t>
            </a:r>
            <a:r>
              <a:rPr lang="en-US" dirty="0" err="1" smtClean="0"/>
              <a:t>Perburuan</a:t>
            </a:r>
            <a:r>
              <a:rPr lang="en-US" dirty="0" smtClean="0"/>
              <a:t> </a:t>
            </a:r>
            <a:r>
              <a:rPr lang="en-US" dirty="0" err="1" smtClean="0"/>
              <a:t>biodiservitas</a:t>
            </a:r>
            <a:r>
              <a:rPr lang="en-US" dirty="0" smtClean="0"/>
              <a:t>: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daging</a:t>
            </a:r>
            <a:r>
              <a:rPr lang="en-US" dirty="0" smtClean="0"/>
              <a:t>, </a:t>
            </a:r>
            <a:r>
              <a:rPr lang="en-US" dirty="0" err="1" smtClean="0"/>
              <a:t>kulit</a:t>
            </a:r>
            <a:r>
              <a:rPr lang="en-US" dirty="0" smtClean="0"/>
              <a:t>, </a:t>
            </a:r>
            <a:r>
              <a:rPr lang="en-US" dirty="0" err="1" smtClean="0"/>
              <a:t>cula</a:t>
            </a:r>
            <a:r>
              <a:rPr lang="en-US" dirty="0" smtClean="0"/>
              <a:t>, </a:t>
            </a:r>
            <a:r>
              <a:rPr lang="en-US" dirty="0" err="1" smtClean="0"/>
              <a:t>gading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obat</a:t>
            </a:r>
            <a:endParaRPr lang="en-US" dirty="0" smtClean="0"/>
          </a:p>
          <a:p>
            <a:pPr marL="508000" indent="-449263">
              <a:buNone/>
            </a:pPr>
            <a:r>
              <a:rPr lang="en-US" dirty="0" smtClean="0"/>
              <a:t>4. </a:t>
            </a:r>
            <a:r>
              <a:rPr lang="en-US" dirty="0" err="1" smtClean="0"/>
              <a:t>Erosi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subur</a:t>
            </a:r>
            <a:r>
              <a:rPr lang="en-US" dirty="0" smtClean="0"/>
              <a:t>: </a:t>
            </a:r>
            <a:r>
              <a:rPr lang="en-US" dirty="0" err="1" smtClean="0"/>
              <a:t>Pembetonan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,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monokultur</a:t>
            </a:r>
            <a:r>
              <a:rPr lang="en-US" dirty="0" smtClean="0"/>
              <a:t>,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funa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, </a:t>
            </a:r>
            <a:r>
              <a:rPr lang="en-US" dirty="0" err="1" smtClean="0"/>
              <a:t>erosi</a:t>
            </a:r>
            <a:endParaRPr lang="en-US" dirty="0" smtClean="0"/>
          </a:p>
          <a:p>
            <a:pPr marL="508000" indent="-449263">
              <a:buNone/>
            </a:pPr>
            <a:r>
              <a:rPr lang="en-US" dirty="0" smtClean="0"/>
              <a:t>5.  </a:t>
            </a:r>
            <a:r>
              <a:rPr lang="en-US" dirty="0" err="1" smtClean="0"/>
              <a:t>Ledakan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: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yang </a:t>
            </a:r>
            <a:r>
              <a:rPr lang="en-US" dirty="0" err="1" smtClean="0"/>
              <a:t>begitu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,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perebutan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 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PEMBANGUNAN BERKELANJUTAN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Pembangunan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dipopulerkan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i="1" dirty="0" smtClean="0"/>
              <a:t>Our Common Future </a:t>
            </a:r>
            <a:r>
              <a:rPr lang="en-US" dirty="0" smtClean="0"/>
              <a:t>(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disiapkan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TTG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Pembangunan) (1987),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pula dg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Brunlant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PBB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PBB:</a:t>
            </a:r>
          </a:p>
          <a:p>
            <a:pPr marL="339725" indent="-339725">
              <a:buNone/>
            </a:pPr>
            <a:r>
              <a:rPr lang="en-US" dirty="0" smtClean="0"/>
              <a:t>1. 	</a:t>
            </a:r>
            <a:r>
              <a:rPr lang="en-US" dirty="0" err="1" smtClean="0"/>
              <a:t>Mengusulkan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2000, </a:t>
            </a:r>
            <a:r>
              <a:rPr lang="en-US" dirty="0" err="1" smtClean="0"/>
              <a:t>dan</a:t>
            </a:r>
            <a:endParaRPr lang="en-US" dirty="0" smtClean="0"/>
          </a:p>
          <a:p>
            <a:pPr marL="339725" indent="-339725">
              <a:buNone/>
            </a:pPr>
            <a:r>
              <a:rPr lang="en-US" dirty="0" smtClean="0"/>
              <a:t>2.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bagaiman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sumberdaya</a:t>
            </a:r>
            <a:r>
              <a:rPr lang="en-US" dirty="0" smtClean="0"/>
              <a:t>,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diintegrasikan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tx1"/>
                </a:solidFill>
              </a:rPr>
              <a:t>Isu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Utama</a:t>
            </a:r>
            <a:r>
              <a:rPr lang="en-US" sz="3200" dirty="0" smtClean="0">
                <a:solidFill>
                  <a:srgbClr val="FF0000"/>
                </a:solidFill>
              </a:rPr>
              <a:t>: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Kenyataan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kemiskian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kemorosotan</a:t>
            </a:r>
            <a:r>
              <a:rPr lang="en-US" dirty="0" smtClean="0"/>
              <a:t> 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ligkungan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err="1" smtClean="0"/>
              <a:t>Kependudukan</a:t>
            </a:r>
            <a:r>
              <a:rPr lang="en-US" dirty="0" smtClean="0"/>
              <a:t>, </a:t>
            </a:r>
            <a:r>
              <a:rPr lang="en-US" dirty="0" err="1" smtClean="0"/>
              <a:t>ketersediaan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pangan</a:t>
            </a:r>
            <a:r>
              <a:rPr lang="en-US" dirty="0" smtClean="0"/>
              <a:t>,  </a:t>
            </a:r>
            <a:r>
              <a:rPr lang="en-US" dirty="0" err="1" smtClean="0"/>
              <a:t>punahnya</a:t>
            </a:r>
            <a:r>
              <a:rPr lang="en-US" dirty="0" smtClean="0"/>
              <a:t> </a:t>
            </a:r>
            <a:r>
              <a:rPr lang="en-US" dirty="0" err="1" smtClean="0"/>
              <a:t>spesies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genetik</a:t>
            </a:r>
            <a:r>
              <a:rPr lang="en-US" dirty="0" smtClean="0"/>
              <a:t>, </a:t>
            </a:r>
            <a:r>
              <a:rPr lang="en-US" dirty="0" err="1" smtClean="0"/>
              <a:t>energi</a:t>
            </a:r>
            <a:r>
              <a:rPr lang="en-US" dirty="0" smtClean="0"/>
              <a:t>, </a:t>
            </a:r>
            <a:r>
              <a:rPr lang="en-US" dirty="0" err="1" smtClean="0"/>
              <a:t>industri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pemukiman</a:t>
            </a:r>
            <a:r>
              <a:rPr lang="en-US" dirty="0" smtClean="0"/>
              <a:t>. </a:t>
            </a:r>
            <a:r>
              <a:rPr lang="en-US" dirty="0" err="1" smtClean="0"/>
              <a:t>Kesemuanya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diperlakukan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terpisah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mengorbankan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mencukupi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7 </a:t>
            </a:r>
            <a:r>
              <a:rPr lang="en-US" sz="2800" dirty="0" err="1" smtClean="0">
                <a:solidFill>
                  <a:schemeClr val="tx1"/>
                </a:solidFill>
              </a:rPr>
              <a:t>Tujuan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Kebijakan</a:t>
            </a:r>
            <a:r>
              <a:rPr lang="en-US" sz="2800" dirty="0" smtClean="0">
                <a:solidFill>
                  <a:schemeClr val="tx1"/>
                </a:solidFill>
              </a:rPr>
              <a:t> Pembangunan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Lingkungan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Memikirkan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Merubah</a:t>
            </a:r>
            <a:r>
              <a:rPr lang="en-US" dirty="0" smtClean="0"/>
              <a:t> 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(</a:t>
            </a:r>
            <a:r>
              <a:rPr lang="en-US" dirty="0" err="1" smtClean="0"/>
              <a:t>menekankan</a:t>
            </a:r>
            <a:r>
              <a:rPr lang="en-US" dirty="0" smtClean="0"/>
              <a:t> pd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pertubuhan</a:t>
            </a:r>
            <a:r>
              <a:rPr lang="en-US" dirty="0" smtClean="0"/>
              <a:t>)</a:t>
            </a:r>
          </a:p>
          <a:p>
            <a:pPr marL="347663" indent="-347663">
              <a:buNone/>
            </a:pPr>
            <a:r>
              <a:rPr lang="en-US" dirty="0" smtClean="0"/>
              <a:t>3.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makanan</a:t>
            </a:r>
            <a:r>
              <a:rPr lang="en-US" dirty="0" smtClean="0"/>
              <a:t>, </a:t>
            </a:r>
            <a:r>
              <a:rPr lang="en-US" dirty="0" err="1" smtClean="0"/>
              <a:t>energi</a:t>
            </a:r>
            <a:r>
              <a:rPr lang="en-US" dirty="0" smtClean="0"/>
              <a:t>, air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sanitasi</a:t>
            </a:r>
            <a:endParaRPr lang="en-US" dirty="0" smtClean="0"/>
          </a:p>
          <a:p>
            <a:pPr marL="347663" indent="-347663">
              <a:buNone/>
            </a:pPr>
            <a:r>
              <a:rPr lang="en-US" dirty="0" smtClean="0"/>
              <a:t>4.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terciptanya</a:t>
            </a:r>
            <a:r>
              <a:rPr lang="en-US" dirty="0" smtClean="0"/>
              <a:t> </a:t>
            </a:r>
            <a:r>
              <a:rPr lang="en-US" dirty="0" err="1" smtClean="0"/>
              <a:t>keberlnjutan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pertumbhan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ttt</a:t>
            </a:r>
            <a:r>
              <a:rPr lang="en-US" dirty="0" smtClean="0"/>
              <a:t>,</a:t>
            </a:r>
          </a:p>
          <a:p>
            <a:pPr marL="514350" indent="-514350">
              <a:buNone/>
            </a:pPr>
            <a:r>
              <a:rPr lang="en-US" dirty="0" smtClean="0"/>
              <a:t>5. </a:t>
            </a:r>
            <a:r>
              <a:rPr lang="en-US" dirty="0" err="1" smtClean="0"/>
              <a:t>Mengkonservasi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,</a:t>
            </a:r>
          </a:p>
          <a:p>
            <a:pPr marL="514350" indent="-514350">
              <a:buNone/>
            </a:pPr>
            <a:r>
              <a:rPr lang="en-US" dirty="0" smtClean="0"/>
              <a:t>6. </a:t>
            </a:r>
            <a:r>
              <a:rPr lang="en-US" dirty="0" err="1" smtClean="0"/>
              <a:t>Merubah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endParaRPr lang="en-US" dirty="0" smtClean="0"/>
          </a:p>
          <a:p>
            <a:pPr marL="347663" indent="-347663">
              <a:buNone/>
            </a:pPr>
            <a:r>
              <a:rPr lang="en-US" dirty="0" smtClean="0"/>
              <a:t>7. </a:t>
            </a:r>
            <a:r>
              <a:rPr lang="en-US" dirty="0" err="1" smtClean="0"/>
              <a:t>Memadukan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2800" b="1" dirty="0" smtClean="0">
                <a:solidFill>
                  <a:schemeClr val="tx1"/>
                </a:solidFill>
              </a:rPr>
              <a:t>PRINSIP </a:t>
            </a:r>
            <a:r>
              <a:rPr lang="en-US" sz="2800" b="1" dirty="0" err="1" smtClean="0">
                <a:solidFill>
                  <a:schemeClr val="tx1"/>
                </a:solidFill>
              </a:rPr>
              <a:t>PRINSIP</a:t>
            </a:r>
            <a:r>
              <a:rPr lang="en-US" sz="2800" b="1" dirty="0" smtClean="0">
                <a:solidFill>
                  <a:schemeClr val="tx1"/>
                </a:solidFill>
              </a:rPr>
              <a:t> PEMBANGUNAN BERKELANJUTAN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Keberlanjutan</a:t>
            </a:r>
            <a:r>
              <a:rPr lang="en-US" dirty="0" smtClean="0"/>
              <a:t> (</a:t>
            </a:r>
            <a:r>
              <a:rPr lang="en-US" dirty="0" err="1" smtClean="0"/>
              <a:t>Robenson</a:t>
            </a:r>
            <a:r>
              <a:rPr lang="en-US" dirty="0" smtClean="0"/>
              <a:t> </a:t>
            </a:r>
            <a:r>
              <a:rPr lang="en-US" dirty="0" err="1" smtClean="0"/>
              <a:t>dkk</a:t>
            </a:r>
            <a:r>
              <a:rPr lang="en-US" dirty="0" smtClean="0"/>
              <a:t>; 1990:44)</a:t>
            </a:r>
          </a:p>
          <a:p>
            <a:pPr marL="514350" indent="-514350">
              <a:buNone/>
            </a:pPr>
            <a:r>
              <a:rPr lang="en-US" dirty="0" smtClean="0"/>
              <a:t>A.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/</a:t>
            </a:r>
            <a:r>
              <a:rPr lang="en-US" dirty="0" err="1" smtClean="0"/>
              <a:t>ekologi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 1. </a:t>
            </a:r>
            <a:r>
              <a:rPr lang="en-US" dirty="0" err="1" smtClean="0"/>
              <a:t>Melindungi</a:t>
            </a:r>
            <a:r>
              <a:rPr lang="en-US" dirty="0" smtClean="0"/>
              <a:t> 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penunjang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endParaRPr lang="en-US" dirty="0" smtClean="0"/>
          </a:p>
          <a:p>
            <a:pPr marL="739775" indent="-739775">
              <a:buNone/>
            </a:pPr>
            <a:r>
              <a:rPr lang="en-US" dirty="0" smtClean="0"/>
              <a:t>      2. </a:t>
            </a: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keaneragaman</a:t>
            </a:r>
            <a:r>
              <a:rPr lang="en-US" dirty="0" smtClean="0"/>
              <a:t> </a:t>
            </a:r>
            <a:r>
              <a:rPr lang="en-US" dirty="0" err="1" smtClean="0"/>
              <a:t>biotik</a:t>
            </a:r>
            <a:endParaRPr lang="en-US" dirty="0" smtClean="0"/>
          </a:p>
          <a:p>
            <a:pPr marL="739775" indent="-739775">
              <a:buNone/>
            </a:pPr>
            <a:r>
              <a:rPr lang="en-US" dirty="0" smtClean="0"/>
              <a:t>      3.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integritas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rehabilitasi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rusak</a:t>
            </a:r>
            <a:endParaRPr lang="en-US" dirty="0" smtClean="0"/>
          </a:p>
          <a:p>
            <a:pPr marL="739775" indent="-739775">
              <a:buNone/>
            </a:pPr>
            <a:r>
              <a:rPr lang="en-US" dirty="0" smtClean="0"/>
              <a:t>      4.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yang </a:t>
            </a:r>
            <a:r>
              <a:rPr lang="en-US" dirty="0" err="1" smtClean="0"/>
              <a:t>preventif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adaptif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menanggapi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global.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dirty="0" smtClean="0"/>
              <a:t>B. 	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Sosio-Polititik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B1. Dari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/</a:t>
            </a:r>
            <a:r>
              <a:rPr lang="en-US" dirty="0" err="1" smtClean="0"/>
              <a:t>ekologi</a:t>
            </a:r>
            <a:endParaRPr lang="en-US" dirty="0" smtClean="0"/>
          </a:p>
          <a:p>
            <a:pPr marL="796925" indent="-339725">
              <a:buNone/>
            </a:pPr>
            <a:r>
              <a:rPr lang="en-US" dirty="0" smtClean="0"/>
              <a:t>1.	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dibawah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dukung</a:t>
            </a:r>
            <a:r>
              <a:rPr lang="en-US" dirty="0" smtClean="0"/>
              <a:t> </a:t>
            </a:r>
            <a:r>
              <a:rPr lang="en-US" dirty="0" err="1" smtClean="0"/>
              <a:t>biosfer</a:t>
            </a:r>
            <a:endParaRPr lang="en-US" dirty="0" smtClean="0"/>
          </a:p>
          <a:p>
            <a:pPr marL="798513" indent="-341313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,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meminimalkan</a:t>
            </a:r>
            <a:r>
              <a:rPr lang="en-US" dirty="0" smtClean="0"/>
              <a:t> </a:t>
            </a:r>
            <a:r>
              <a:rPr lang="en-US" dirty="0" err="1" smtClean="0"/>
              <a:t>pemakaian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material </a:t>
            </a:r>
            <a:r>
              <a:rPr lang="en-US" dirty="0" err="1" smtClean="0"/>
              <a:t>perunit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menurunkn</a:t>
            </a:r>
            <a:r>
              <a:rPr lang="en-US" dirty="0" smtClean="0"/>
              <a:t> </a:t>
            </a:r>
            <a:r>
              <a:rPr lang="en-US" dirty="0" err="1" smtClean="0"/>
              <a:t>emisi</a:t>
            </a:r>
            <a:r>
              <a:rPr lang="en-US" dirty="0" smtClean="0"/>
              <a:t> </a:t>
            </a:r>
            <a:r>
              <a:rPr lang="en-US" dirty="0" err="1" smtClean="0"/>
              <a:t>beracun</a:t>
            </a:r>
            <a:r>
              <a:rPr lang="en-US" dirty="0" smtClean="0"/>
              <a:t>, </a:t>
            </a:r>
            <a:r>
              <a:rPr lang="en-US" dirty="0" err="1" smtClean="0"/>
              <a:t>merehabilitasi</a:t>
            </a:r>
            <a:r>
              <a:rPr lang="en-US" dirty="0" smtClean="0"/>
              <a:t> </a:t>
            </a:r>
            <a:r>
              <a:rPr lang="en-US" dirty="0" err="1" smtClean="0"/>
              <a:t>ekositem</a:t>
            </a:r>
            <a:r>
              <a:rPr lang="en-US" dirty="0" smtClean="0"/>
              <a:t> yang </a:t>
            </a:r>
            <a:r>
              <a:rPr lang="en-US" dirty="0" err="1" smtClean="0"/>
              <a:t>rusak</a:t>
            </a:r>
            <a:endParaRPr lang="en-US" dirty="0" smtClean="0"/>
          </a:p>
          <a:p>
            <a:pPr marL="798513" indent="-341313"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Meyakinkan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sosio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transisi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98513" indent="-341313">
              <a:buNone/>
            </a:pPr>
            <a:r>
              <a:rPr lang="en-US" dirty="0" smtClean="0"/>
              <a:t>4. </a:t>
            </a:r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politis</a:t>
            </a:r>
            <a:endParaRPr lang="en-US" dirty="0" smtClean="0"/>
          </a:p>
          <a:p>
            <a:pPr marL="798513" indent="-341313">
              <a:buNone/>
            </a:pPr>
            <a:r>
              <a:rPr lang="en-US" dirty="0" smtClean="0"/>
              <a:t>5. 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, </a:t>
            </a:r>
            <a:r>
              <a:rPr lang="en-US" dirty="0" err="1" smtClean="0"/>
              <a:t>interpretasi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endParaRPr lang="en-US" dirty="0" smtClean="0"/>
          </a:p>
          <a:p>
            <a:pPr marL="798513" indent="-341313">
              <a:buNone/>
            </a:pPr>
            <a:r>
              <a:rPr lang="en-US" dirty="0" smtClean="0"/>
              <a:t>6.  </a:t>
            </a:r>
            <a:r>
              <a:rPr lang="en-US" dirty="0" err="1" smtClean="0"/>
              <a:t>Menjalin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pd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scr</a:t>
            </a:r>
            <a:r>
              <a:rPr lang="en-US" dirty="0" smtClean="0"/>
              <a:t> </a:t>
            </a:r>
            <a:r>
              <a:rPr lang="en-US" dirty="0" err="1" smtClean="0"/>
              <a:t>aktual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bermakna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endParaRPr lang="en-US" dirty="0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763000" cy="6705600"/>
          </a:xfrm>
        </p:spPr>
        <p:txBody>
          <a:bodyPr>
            <a:normAutofit lnSpcReduction="10000"/>
          </a:bodyPr>
          <a:lstStyle/>
          <a:p>
            <a:pPr marL="457200" indent="-457200">
              <a:buNone/>
            </a:pPr>
            <a:r>
              <a:rPr lang="en-US" dirty="0" smtClean="0"/>
              <a:t>B2.	Dari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Sosio-Politik</a:t>
            </a:r>
            <a:endParaRPr lang="en-US" dirty="0" smtClean="0"/>
          </a:p>
          <a:p>
            <a:pPr marL="1023937" indent="-514350">
              <a:buNone/>
            </a:pPr>
            <a:r>
              <a:rPr lang="en-US" dirty="0" smtClean="0"/>
              <a:t>1.   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.,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meletakkan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yang paling </a:t>
            </a:r>
            <a:r>
              <a:rPr lang="en-US" dirty="0" err="1" smtClean="0"/>
              <a:t>dekat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,</a:t>
            </a:r>
          </a:p>
          <a:p>
            <a:pPr marL="1023937" indent="-514350">
              <a:buNone/>
            </a:pPr>
            <a:r>
              <a:rPr lang="en-US" dirty="0" smtClean="0"/>
              <a:t>2.   </a:t>
            </a:r>
            <a:r>
              <a:rPr lang="en-US" dirty="0" err="1" smtClean="0"/>
              <a:t>Meyakinkan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 smtClean="0"/>
          </a:p>
          <a:p>
            <a:pPr marL="1023937" indent="-514350">
              <a:buNone/>
            </a:pPr>
            <a:r>
              <a:rPr lang="en-US" dirty="0" smtClean="0"/>
              <a:t>3.   </a:t>
            </a:r>
            <a:r>
              <a:rPr lang="en-US" dirty="0" err="1" smtClean="0"/>
              <a:t>Meyakinkan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berpartisipasi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kreatif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</a:t>
            </a:r>
          </a:p>
          <a:p>
            <a:pPr marL="1023937" indent="-514350">
              <a:buNone/>
            </a:pPr>
            <a:r>
              <a:rPr lang="en-US" dirty="0" smtClean="0"/>
              <a:t>4.   </a:t>
            </a:r>
            <a:r>
              <a:rPr lang="en-US" dirty="0" err="1" smtClean="0"/>
              <a:t>Meyakinkan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minimal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merealisasi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legal yang </a:t>
            </a:r>
            <a:r>
              <a:rPr lang="en-US" dirty="0" err="1" smtClean="0"/>
              <a:t>terbuka</a:t>
            </a:r>
            <a:r>
              <a:rPr lang="en-US" dirty="0" smtClean="0"/>
              <a:t>,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represi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akses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dg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, </a:t>
            </a:r>
            <a:r>
              <a:rPr lang="en-US" dirty="0" err="1" smtClean="0"/>
              <a:t>akses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beragama</a:t>
            </a:r>
            <a:r>
              <a:rPr lang="en-US" dirty="0" smtClean="0"/>
              <a:t>,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2378</TotalTime>
  <Words>8126</Words>
  <Application>Microsoft Office PowerPoint</Application>
  <PresentationFormat>On-screen Show (4:3)</PresentationFormat>
  <Paragraphs>507</Paragraphs>
  <Slides>124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124</vt:i4>
      </vt:variant>
    </vt:vector>
  </HeadingPairs>
  <TitlesOfParts>
    <vt:vector size="125" baseType="lpstr">
      <vt:lpstr>Flow</vt:lpstr>
      <vt:lpstr>EKOLOGI DAN AGRARIA</vt:lpstr>
      <vt:lpstr>EKOLOGI</vt:lpstr>
      <vt:lpstr>Slide 3</vt:lpstr>
      <vt:lpstr>Slide 4</vt:lpstr>
      <vt:lpstr>B. Pengertian Agraria</vt:lpstr>
      <vt:lpstr>Slide 6</vt:lpstr>
      <vt:lpstr>Slide 7</vt:lpstr>
      <vt:lpstr>Slide 8</vt:lpstr>
      <vt:lpstr>C. Pengertian Ekologi Agraria</vt:lpstr>
      <vt:lpstr>Slide 10</vt:lpstr>
      <vt:lpstr>Slide 11</vt:lpstr>
      <vt:lpstr>Slide 12</vt:lpstr>
      <vt:lpstr>      Bentuk- Bentuk Ekosistem </vt:lpstr>
      <vt:lpstr>Slide 14</vt:lpstr>
      <vt:lpstr>Slide 15</vt:lpstr>
      <vt:lpstr>EKOLOGI DAN SUMBERDAYA AGRARIA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Masalah Agraria Di Indonesia </vt:lpstr>
      <vt:lpstr>Slide 27</vt:lpstr>
      <vt:lpstr>Slide 28</vt:lpstr>
      <vt:lpstr>Slide 29</vt:lpstr>
      <vt:lpstr>Slide 30</vt:lpstr>
      <vt:lpstr>Slide 31</vt:lpstr>
      <vt:lpstr>KRISIS AGRARIA</vt:lpstr>
      <vt:lpstr>Slide 33</vt:lpstr>
      <vt:lpstr>Eksploitasi SDA</vt:lpstr>
      <vt:lpstr>Slide 35</vt:lpstr>
      <vt:lpstr>Slide 36</vt:lpstr>
      <vt:lpstr>Slide 37</vt:lpstr>
      <vt:lpstr>PERMASALAHAN EKOLOGI</vt:lpstr>
      <vt:lpstr>Slide 39</vt:lpstr>
      <vt:lpstr>1. Kerusakan Hutan </vt:lpstr>
      <vt:lpstr>Slide 41</vt:lpstr>
      <vt:lpstr>Slide 42</vt:lpstr>
      <vt:lpstr>Slide 43</vt:lpstr>
      <vt:lpstr>2. Penurunan Keanekaragaman Hayati </vt:lpstr>
      <vt:lpstr>Slide 45</vt:lpstr>
      <vt:lpstr>3. Kualitas Air </vt:lpstr>
      <vt:lpstr>4. Pengaruh Industri </vt:lpstr>
      <vt:lpstr>Slide 48</vt:lpstr>
      <vt:lpstr>5. Persampahan</vt:lpstr>
      <vt:lpstr>Slide 50</vt:lpstr>
      <vt:lpstr>Masalah sampah antara lain: </vt:lpstr>
      <vt:lpstr>6. Pelestarian Lingkungan</vt:lpstr>
      <vt:lpstr>7. Pemanasan Global </vt:lpstr>
      <vt:lpstr>PERUBAHAN, KOMPLEKSITAS, KETIDAKPASTIAN DAN KONFLIK</vt:lpstr>
      <vt:lpstr>Persoalan Lingkungan Yang Kompleks</vt:lpstr>
      <vt:lpstr>Slide 56</vt:lpstr>
      <vt:lpstr>Perubahan Lingkungan dan Konflik</vt:lpstr>
      <vt:lpstr>Slide 58</vt:lpstr>
      <vt:lpstr>Penurunan jumlah, kualitas serta ketidak seimbangan</vt:lpstr>
      <vt:lpstr>Slide 60</vt:lpstr>
      <vt:lpstr>Slide 61</vt:lpstr>
      <vt:lpstr>Ekologi Politik</vt:lpstr>
      <vt:lpstr>Slide 63</vt:lpstr>
      <vt:lpstr>ISU KEBIJAKAN NEGARA</vt:lpstr>
      <vt:lpstr>Briyant mencatat:</vt:lpstr>
      <vt:lpstr>Slide 66</vt:lpstr>
      <vt:lpstr>Konpleksitas</vt:lpstr>
      <vt:lpstr>Slide 68</vt:lpstr>
      <vt:lpstr>Ketidakpastian </vt:lpstr>
      <vt:lpstr>PEMAHAMAN oleh Cristensen (1985)</vt:lpstr>
      <vt:lpstr>Slide 71</vt:lpstr>
      <vt:lpstr>KONFLIK</vt:lpstr>
      <vt:lpstr>  Pertama:Perbedaan pengetahuan dan pemahaman</vt:lpstr>
      <vt:lpstr>Kedua: Perbedaan nilai </vt:lpstr>
      <vt:lpstr>Ketiga: Perbedaan kepentingan</vt:lpstr>
      <vt:lpstr>Slide 76</vt:lpstr>
      <vt:lpstr>Keempat: persoalan pribadi dan latar belakng masalah</vt:lpstr>
      <vt:lpstr>ALTERNATIF PENYELESAIAN KONFLIK</vt:lpstr>
      <vt:lpstr>Slide 79</vt:lpstr>
      <vt:lpstr>BERBAGAI PENDEKATAN PENYELESAIAN SENGKETA</vt:lpstr>
      <vt:lpstr>Slide 81</vt:lpstr>
      <vt:lpstr>Slide 82</vt:lpstr>
      <vt:lpstr>JENIS-JENIS ALTERNATIP PENYELESAIAN KONFLIK</vt:lpstr>
      <vt:lpstr>Slide 84</vt:lpstr>
      <vt:lpstr>Slide 85</vt:lpstr>
      <vt:lpstr> </vt:lpstr>
      <vt:lpstr> </vt:lpstr>
      <vt:lpstr>Slide 88</vt:lpstr>
      <vt:lpstr>Slide 89</vt:lpstr>
      <vt:lpstr>Slide 90</vt:lpstr>
      <vt:lpstr>Slide 91</vt:lpstr>
      <vt:lpstr>Slide 92</vt:lpstr>
      <vt:lpstr>PEMBANGUNAN BERKELANJUTAN</vt:lpstr>
      <vt:lpstr>Isu Utama:</vt:lpstr>
      <vt:lpstr>7 Tujuan Kebijakan Pembangunan dan Lingkungan.</vt:lpstr>
      <vt:lpstr>PRINSIP PRINSIP PEMBANGUNAN BERKELANJUTAN</vt:lpstr>
      <vt:lpstr>Slide 97</vt:lpstr>
      <vt:lpstr>Slide 98</vt:lpstr>
      <vt:lpstr>Slide 99</vt:lpstr>
      <vt:lpstr>Pembangunan Berkelanjutan di Negara Maju</vt:lpstr>
      <vt:lpstr>Manitoba menegaskan bahwa keyakinan tersebut meliputi:</vt:lpstr>
      <vt:lpstr>Respek Thd bBatas Kemampuan Ekologi Bumi Membutuhkan Upaya Sejumlah Arah:</vt:lpstr>
      <vt:lpstr>Prinsip dan Arahan Pembangunan Berkelanjutan (Manitoba, 1992: 5)</vt:lpstr>
      <vt:lpstr>Slide 104</vt:lpstr>
      <vt:lpstr>Slide 105</vt:lpstr>
      <vt:lpstr>Slide 106</vt:lpstr>
      <vt:lpstr>Slide 107</vt:lpstr>
      <vt:lpstr>Slide 108</vt:lpstr>
      <vt:lpstr>Slide 109</vt:lpstr>
      <vt:lpstr>Slide 110</vt:lpstr>
      <vt:lpstr>Slide 111</vt:lpstr>
      <vt:lpstr>Slide 112</vt:lpstr>
      <vt:lpstr>  PRINSIP PEMBANGUNAN BERKELANJUTAN PILHAN DARI DEKLARASI RIO (UNCED, 1992) </vt:lpstr>
      <vt:lpstr>, </vt:lpstr>
      <vt:lpstr>Slide 115</vt:lpstr>
      <vt:lpstr>Slide 116</vt:lpstr>
      <vt:lpstr>Program dan Strategi Pengelolaan Ekologi di Indonesia</vt:lpstr>
      <vt:lpstr>A. Pelayanan Masyarakat</vt:lpstr>
      <vt:lpstr>Slide 119</vt:lpstr>
      <vt:lpstr>Slide 120</vt:lpstr>
      <vt:lpstr>Slide 121</vt:lpstr>
      <vt:lpstr>B. Pengelolaan Limbah</vt:lpstr>
      <vt:lpstr>C. Pengelolaan Sumberdaya Tanah</vt:lpstr>
      <vt:lpstr>D. Pengelolaan Sumberdaya Alam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 Pengertian Ekologi</dc:title>
  <dc:creator>Asus</dc:creator>
  <cp:lastModifiedBy>BAGAS</cp:lastModifiedBy>
  <cp:revision>97</cp:revision>
  <dcterms:created xsi:type="dcterms:W3CDTF">2016-09-22T10:25:19Z</dcterms:created>
  <dcterms:modified xsi:type="dcterms:W3CDTF">2019-10-21T05:41:35Z</dcterms:modified>
</cp:coreProperties>
</file>