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4" r:id="rId4"/>
    <p:sldId id="265" r:id="rId5"/>
    <p:sldId id="266" r:id="rId6"/>
    <p:sldId id="258" r:id="rId7"/>
    <p:sldId id="259" r:id="rId8"/>
    <p:sldId id="261" r:id="rId9"/>
    <p:sldId id="262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C36F08C-0FA0-44EB-B38D-2CA46324468D}" type="datetimeFigureOut">
              <a:rPr lang="en-US" smtClean="0"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44110F7-D2BF-42D7-A841-5914CFC5F8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>
            <a:normAutofit/>
          </a:bodyPr>
          <a:lstStyle/>
          <a:p>
            <a:r>
              <a:rPr lang="en-US" dirty="0" err="1" smtClean="0"/>
              <a:t>Variasi</a:t>
            </a:r>
            <a:r>
              <a:rPr lang="en-US" dirty="0" smtClean="0"/>
              <a:t> Model Governance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Fatih</a:t>
            </a:r>
            <a:r>
              <a:rPr lang="en-US" dirty="0" smtClean="0"/>
              <a:t> Gama </a:t>
            </a:r>
            <a:r>
              <a:rPr lang="en-US" dirty="0" err="1" smtClean="0"/>
              <a:t>Abisono</a:t>
            </a:r>
            <a:endParaRPr lang="en-US" dirty="0" smtClean="0"/>
          </a:p>
          <a:p>
            <a:r>
              <a:rPr lang="en-US" dirty="0" smtClean="0"/>
              <a:t>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596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3820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Penantang</a:t>
            </a:r>
            <a:r>
              <a:rPr lang="en-US" dirty="0" smtClean="0"/>
              <a:t> GG: Democratic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K</a:t>
            </a:r>
            <a:r>
              <a:rPr lang="en-US" sz="2400" dirty="0" err="1" smtClean="0"/>
              <a:t>onsep</a:t>
            </a:r>
            <a:r>
              <a:rPr lang="en-US" sz="2400" dirty="0" smtClean="0"/>
              <a:t> </a:t>
            </a:r>
            <a:r>
              <a:rPr lang="en-US" sz="2400" dirty="0"/>
              <a:t>good governance, </a:t>
            </a:r>
            <a:r>
              <a:rPr lang="en-US" sz="2400" dirty="0" err="1" smtClean="0"/>
              <a:t>kemudian</a:t>
            </a:r>
            <a:r>
              <a:rPr lang="en-US" sz="2400" dirty="0" smtClean="0"/>
              <a:t> </a:t>
            </a:r>
            <a:r>
              <a:rPr lang="en-US" sz="2400" dirty="0" err="1" smtClean="0"/>
              <a:t>memunculkan</a:t>
            </a:r>
            <a:r>
              <a:rPr lang="en-US" sz="2400" dirty="0" smtClean="0"/>
              <a:t> </a:t>
            </a:r>
            <a:r>
              <a:rPr lang="en-US" sz="2400" dirty="0" err="1" smtClean="0"/>
              <a:t>kritik</a:t>
            </a:r>
            <a:r>
              <a:rPr lang="en-US" sz="2400" dirty="0" smtClean="0"/>
              <a:t> </a:t>
            </a:r>
            <a:r>
              <a:rPr lang="id-ID" sz="2400" dirty="0" smtClean="0"/>
              <a:t>k</a:t>
            </a:r>
            <a:r>
              <a:rPr lang="en-US" sz="2400" dirty="0" smtClean="0"/>
              <a:t>arena </a:t>
            </a:r>
            <a:r>
              <a:rPr lang="en-US" sz="2400" dirty="0" err="1"/>
              <a:t>dinilai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bermuatan</a:t>
            </a:r>
            <a:r>
              <a:rPr lang="en-US" sz="2400" dirty="0"/>
              <a:t>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 smtClean="0"/>
              <a:t>ideologi</a:t>
            </a:r>
            <a:r>
              <a:rPr lang="en-US" sz="2400" dirty="0" smtClean="0"/>
              <a:t> Neo liberal yang </a:t>
            </a:r>
            <a:r>
              <a:rPr lang="en-US" sz="2400" dirty="0" err="1" smtClean="0"/>
              <a:t>menempatkan</a:t>
            </a:r>
            <a:r>
              <a:rPr lang="en-US" sz="2400" dirty="0" smtClean="0"/>
              <a:t> </a:t>
            </a:r>
            <a:r>
              <a:rPr lang="en-US" sz="2400" dirty="0" err="1" smtClean="0"/>
              <a:t>daulat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basisnya</a:t>
            </a:r>
            <a:r>
              <a:rPr lang="en-US" sz="2400" dirty="0" smtClean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antitesisnya</a:t>
            </a:r>
            <a:r>
              <a:rPr lang="en-US" sz="2400" dirty="0" smtClean="0"/>
              <a:t> </a:t>
            </a:r>
            <a:r>
              <a:rPr lang="en-US" sz="2400" dirty="0" err="1" smtClean="0"/>
              <a:t>munculah</a:t>
            </a:r>
            <a:r>
              <a:rPr lang="en-US" sz="2400" dirty="0" smtClean="0"/>
              <a:t> </a:t>
            </a:r>
            <a:r>
              <a:rPr lang="en-US" sz="2400" dirty="0" err="1" smtClean="0"/>
              <a:t>konsep</a:t>
            </a:r>
            <a:r>
              <a:rPr lang="en-US" sz="2400" dirty="0" smtClean="0"/>
              <a:t> Democratic </a:t>
            </a:r>
            <a:r>
              <a:rPr lang="en-US" sz="2400" dirty="0"/>
              <a:t>governance,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tata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berasal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(</a:t>
            </a:r>
            <a:r>
              <a:rPr lang="en-US" sz="2400" dirty="0" err="1"/>
              <a:t>partisipasi</a:t>
            </a:r>
            <a:r>
              <a:rPr lang="en-US" sz="2400" dirty="0"/>
              <a:t>), yang </a:t>
            </a:r>
            <a:r>
              <a:rPr lang="en-US" sz="2400" dirty="0" err="1"/>
              <a:t>dikelola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rakyat</a:t>
            </a:r>
            <a:r>
              <a:rPr lang="en-US" sz="2400" dirty="0"/>
              <a:t> (</a:t>
            </a:r>
            <a:r>
              <a:rPr lang="en-US" sz="2400" dirty="0" err="1"/>
              <a:t>institusi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yang legitimate, </a:t>
            </a:r>
            <a:r>
              <a:rPr lang="en-US" sz="2400" dirty="0" err="1"/>
              <a:t>akuntabel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transparan</a:t>
            </a:r>
            <a:r>
              <a:rPr lang="en-US" sz="2400" dirty="0"/>
              <a:t>),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dimanfaatkan</a:t>
            </a:r>
            <a:r>
              <a:rPr lang="en-US" sz="2400" dirty="0"/>
              <a:t> (</a:t>
            </a:r>
            <a:r>
              <a:rPr lang="en-US" sz="2400" dirty="0" err="1"/>
              <a:t>responsif</a:t>
            </a:r>
            <a:r>
              <a:rPr lang="en-US" sz="2400" dirty="0"/>
              <a:t>)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id-ID" sz="2400" dirty="0" smtClean="0"/>
              <a:t>rakyat</a:t>
            </a:r>
            <a:r>
              <a:rPr lang="en-US" sz="2400" dirty="0" smtClean="0"/>
              <a:t>.( </a:t>
            </a:r>
            <a:r>
              <a:rPr lang="en-US" sz="2400" dirty="0" err="1" smtClean="0"/>
              <a:t>Santoso</a:t>
            </a:r>
            <a:r>
              <a:rPr lang="en-US" sz="2400" dirty="0" smtClean="0"/>
              <a:t>, 2002)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 smtClean="0"/>
              <a:t>Konseptualisasi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substantif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jauh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konseptualisasi</a:t>
            </a:r>
            <a:r>
              <a:rPr lang="en-US" sz="2400" dirty="0"/>
              <a:t> good governance,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memasukkan</a:t>
            </a:r>
            <a:r>
              <a:rPr lang="en-US" sz="2400" dirty="0"/>
              <a:t> </a:t>
            </a:r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pasar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governance.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70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Sound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 smtClean="0"/>
              <a:t>perspektif</a:t>
            </a:r>
            <a:r>
              <a:rPr lang="en-US" sz="8000" dirty="0" smtClean="0"/>
              <a:t> Democratic Governance, good </a:t>
            </a:r>
            <a:r>
              <a:rPr lang="en-US" sz="8000" dirty="0"/>
              <a:t>governance </a:t>
            </a:r>
            <a:r>
              <a:rPr lang="en-US" sz="8000" dirty="0" err="1" smtClean="0"/>
              <a:t>juga</a:t>
            </a:r>
            <a:r>
              <a:rPr lang="en-US" sz="8000" dirty="0" smtClean="0"/>
              <a:t> </a:t>
            </a:r>
            <a:r>
              <a:rPr lang="en-US" sz="8000" dirty="0" err="1" smtClean="0"/>
              <a:t>gagal</a:t>
            </a:r>
            <a:r>
              <a:rPr lang="en-US" sz="8000" dirty="0" smtClean="0"/>
              <a:t> </a:t>
            </a:r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/>
              <a:t>memasukkan</a:t>
            </a:r>
            <a:r>
              <a:rPr lang="en-US" sz="8000" dirty="0"/>
              <a:t> </a:t>
            </a:r>
            <a:r>
              <a:rPr lang="en-US" sz="8000" dirty="0" err="1"/>
              <a:t>arus</a:t>
            </a:r>
            <a:r>
              <a:rPr lang="en-US" sz="8000" dirty="0"/>
              <a:t> </a:t>
            </a:r>
            <a:r>
              <a:rPr lang="en-US" sz="8000" dirty="0" err="1"/>
              <a:t>globalisasi</a:t>
            </a:r>
            <a:r>
              <a:rPr lang="en-US" sz="8000" dirty="0"/>
              <a:t>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 smtClean="0"/>
              <a:t>spektrum</a:t>
            </a:r>
            <a:r>
              <a:rPr lang="en-US" sz="8000" dirty="0" smtClean="0"/>
              <a:t> </a:t>
            </a:r>
            <a:r>
              <a:rPr lang="en-US" sz="8000" dirty="0" err="1" smtClean="0"/>
              <a:t>analisisnya</a:t>
            </a:r>
            <a:r>
              <a:rPr lang="en-US" sz="8000" dirty="0"/>
              <a:t>. </a:t>
            </a:r>
            <a:r>
              <a:rPr lang="en-US" sz="8000" dirty="0" err="1" smtClean="0"/>
              <a:t>Padahal</a:t>
            </a:r>
            <a:r>
              <a:rPr lang="en-US" sz="8000" dirty="0" smtClean="0"/>
              <a:t> </a:t>
            </a:r>
            <a:r>
              <a:rPr lang="en-US" sz="8000" dirty="0" err="1"/>
              <a:t>s</a:t>
            </a:r>
            <a:r>
              <a:rPr lang="en-US" sz="8000" dirty="0" err="1" smtClean="0"/>
              <a:t>ecara</a:t>
            </a:r>
            <a:r>
              <a:rPr lang="en-US" sz="8000" dirty="0" smtClean="0"/>
              <a:t> </a:t>
            </a:r>
            <a:r>
              <a:rPr lang="en-US" sz="8000" dirty="0" err="1"/>
              <a:t>f</a:t>
            </a:r>
            <a:r>
              <a:rPr lang="en-US" sz="8000" dirty="0" err="1" smtClean="0"/>
              <a:t>aktual</a:t>
            </a:r>
            <a:r>
              <a:rPr lang="en-US" sz="8000" dirty="0" smtClean="0"/>
              <a:t>, </a:t>
            </a:r>
            <a:r>
              <a:rPr lang="en-US" sz="8000" dirty="0" err="1" smtClean="0"/>
              <a:t>ketiga</a:t>
            </a:r>
            <a:r>
              <a:rPr lang="en-US" sz="8000" dirty="0" smtClean="0"/>
              <a:t> </a:t>
            </a:r>
            <a:r>
              <a:rPr lang="en-US" sz="8000" dirty="0" err="1"/>
              <a:t>elemen</a:t>
            </a:r>
            <a:r>
              <a:rPr lang="en-US" sz="8000" dirty="0"/>
              <a:t> </a:t>
            </a:r>
            <a:r>
              <a:rPr lang="en-US" sz="8000" dirty="0" err="1" smtClean="0"/>
              <a:t>justru</a:t>
            </a:r>
            <a:r>
              <a:rPr lang="en-US" sz="8000" dirty="0" smtClean="0"/>
              <a:t> </a:t>
            </a:r>
            <a:r>
              <a:rPr lang="en-US" sz="8000" dirty="0" err="1" smtClean="0"/>
              <a:t>banyak</a:t>
            </a:r>
            <a:r>
              <a:rPr lang="en-US" sz="8000" dirty="0" smtClean="0"/>
              <a:t> </a:t>
            </a:r>
            <a:r>
              <a:rPr lang="en-US" sz="8000" dirty="0" err="1" smtClean="0"/>
              <a:t>bergantung</a:t>
            </a:r>
            <a:r>
              <a:rPr lang="en-US" sz="8000" dirty="0" smtClean="0"/>
              <a:t> </a:t>
            </a:r>
            <a:r>
              <a:rPr lang="en-US" sz="8000" dirty="0" err="1" smtClean="0"/>
              <a:t>pada</a:t>
            </a:r>
            <a:r>
              <a:rPr lang="en-US" sz="8000" dirty="0" smtClean="0"/>
              <a:t> </a:t>
            </a:r>
            <a:r>
              <a:rPr lang="en-US" sz="8000" dirty="0" err="1" smtClean="0"/>
              <a:t>aktor-aktor</a:t>
            </a:r>
            <a:r>
              <a:rPr lang="en-US" sz="8000" dirty="0" smtClean="0"/>
              <a:t> global</a:t>
            </a:r>
            <a:r>
              <a:rPr lang="en-US" sz="8000" dirty="0"/>
              <a:t> </a:t>
            </a:r>
            <a:r>
              <a:rPr lang="en-US" sz="8000" dirty="0" smtClean="0"/>
              <a:t>(</a:t>
            </a:r>
            <a:r>
              <a:rPr lang="en-US" sz="8000" dirty="0" err="1" smtClean="0"/>
              <a:t>termasuk</a:t>
            </a:r>
            <a:r>
              <a:rPr lang="en-US" sz="8000" dirty="0" smtClean="0"/>
              <a:t> </a:t>
            </a:r>
            <a:r>
              <a:rPr lang="en-US" sz="8000" dirty="0" err="1" smtClean="0"/>
              <a:t>kekuatan</a:t>
            </a:r>
            <a:r>
              <a:rPr lang="en-US" sz="8000" dirty="0" smtClean="0"/>
              <a:t> </a:t>
            </a:r>
            <a:r>
              <a:rPr lang="en-US" sz="8000" dirty="0" err="1" smtClean="0"/>
              <a:t>pasar</a:t>
            </a:r>
            <a:r>
              <a:rPr lang="en-US" sz="8000" dirty="0" smtClean="0"/>
              <a:t> global). </a:t>
            </a:r>
            <a:r>
              <a:rPr lang="en-US" sz="8000" dirty="0" err="1" smtClean="0"/>
              <a:t>Dalam</a:t>
            </a:r>
            <a:r>
              <a:rPr lang="en-US" sz="8000" dirty="0" smtClean="0"/>
              <a:t> </a:t>
            </a:r>
            <a:r>
              <a:rPr lang="en-US" sz="8000" dirty="0" err="1" smtClean="0"/>
              <a:t>konteks</a:t>
            </a:r>
            <a:r>
              <a:rPr lang="en-US" sz="8000" dirty="0" smtClean="0"/>
              <a:t> </a:t>
            </a:r>
            <a:r>
              <a:rPr lang="en-US" sz="8000" dirty="0" err="1" smtClean="0"/>
              <a:t>tersebut</a:t>
            </a:r>
            <a:r>
              <a:rPr lang="en-US" sz="8000" dirty="0" smtClean="0"/>
              <a:t>, </a:t>
            </a:r>
            <a:r>
              <a:rPr lang="en-US" sz="8000" dirty="0" err="1" smtClean="0"/>
              <a:t>munculah</a:t>
            </a:r>
            <a:r>
              <a:rPr lang="en-US" sz="8000" dirty="0" smtClean="0"/>
              <a:t> </a:t>
            </a:r>
            <a:r>
              <a:rPr lang="en-US" sz="8000" dirty="0" err="1" smtClean="0"/>
              <a:t>konsep</a:t>
            </a:r>
            <a:r>
              <a:rPr lang="en-US" sz="8000" dirty="0" smtClean="0"/>
              <a:t>  Sound Governance. </a:t>
            </a:r>
          </a:p>
          <a:p>
            <a:endParaRPr lang="en-US" sz="8000" dirty="0" smtClean="0"/>
          </a:p>
          <a:p>
            <a:r>
              <a:rPr lang="en-US" sz="8000" dirty="0" smtClean="0"/>
              <a:t>Sound Governance </a:t>
            </a:r>
            <a:r>
              <a:rPr lang="en-US" sz="8000" dirty="0" err="1" smtClean="0"/>
              <a:t>melihat</a:t>
            </a:r>
            <a:r>
              <a:rPr lang="en-US" sz="8000" dirty="0" smtClean="0"/>
              <a:t> GG </a:t>
            </a:r>
            <a:r>
              <a:rPr lang="en-US" sz="8000" dirty="0" err="1" smtClean="0"/>
              <a:t>telah</a:t>
            </a:r>
            <a:r>
              <a:rPr lang="en-US" sz="8000" dirty="0" smtClean="0"/>
              <a:t> </a:t>
            </a:r>
            <a:r>
              <a:rPr lang="en-US" sz="8000" dirty="0" err="1"/>
              <a:t>melakukan</a:t>
            </a:r>
            <a:r>
              <a:rPr lang="en-US" sz="8000" dirty="0"/>
              <a:t> </a:t>
            </a:r>
            <a:r>
              <a:rPr lang="en-US" sz="8000" dirty="0" err="1"/>
              <a:t>domestifikasi</a:t>
            </a:r>
            <a:r>
              <a:rPr lang="en-US" sz="8000" dirty="0"/>
              <a:t> </a:t>
            </a:r>
            <a:r>
              <a:rPr lang="en-US" sz="8000" dirty="0" err="1"/>
              <a:t>pengelolaan</a:t>
            </a:r>
            <a:r>
              <a:rPr lang="en-US" sz="8000" dirty="0"/>
              <a:t> </a:t>
            </a:r>
            <a:r>
              <a:rPr lang="en-US" sz="8000" dirty="0" err="1"/>
              <a:t>urusan</a:t>
            </a:r>
            <a:r>
              <a:rPr lang="en-US" sz="8000" dirty="0"/>
              <a:t> </a:t>
            </a:r>
            <a:r>
              <a:rPr lang="en-US" sz="8000" dirty="0" err="1"/>
              <a:t>publik</a:t>
            </a:r>
            <a:r>
              <a:rPr lang="en-US" sz="8000" dirty="0"/>
              <a:t>. </a:t>
            </a:r>
            <a:r>
              <a:rPr lang="en-US" sz="8000" dirty="0" err="1"/>
              <a:t>Seolah-olah</a:t>
            </a:r>
            <a:r>
              <a:rPr lang="en-US" sz="8000" dirty="0"/>
              <a:t> </a:t>
            </a:r>
            <a:r>
              <a:rPr lang="en-US" sz="8000" dirty="0" err="1"/>
              <a:t>kehidupan</a:t>
            </a:r>
            <a:r>
              <a:rPr lang="en-US" sz="8000" dirty="0"/>
              <a:t> </a:t>
            </a:r>
            <a:r>
              <a:rPr lang="en-US" sz="8000" dirty="0" err="1"/>
              <a:t>publik</a:t>
            </a:r>
            <a:r>
              <a:rPr lang="en-US" sz="8000" dirty="0"/>
              <a:t> </a:t>
            </a:r>
            <a:r>
              <a:rPr lang="en-US" sz="8000" dirty="0" err="1"/>
              <a:t>hanya</a:t>
            </a:r>
            <a:r>
              <a:rPr lang="en-US" sz="8000" dirty="0"/>
              <a:t> </a:t>
            </a:r>
            <a:r>
              <a:rPr lang="en-US" sz="8000" dirty="0" err="1"/>
              <a:t>berkuatat</a:t>
            </a:r>
            <a:r>
              <a:rPr lang="en-US" sz="8000" dirty="0"/>
              <a:t> </a:t>
            </a:r>
            <a:r>
              <a:rPr lang="en-US" sz="8000" dirty="0" err="1"/>
              <a:t>pada</a:t>
            </a:r>
            <a:r>
              <a:rPr lang="en-US" sz="8000" dirty="0"/>
              <a:t> </a:t>
            </a:r>
            <a:r>
              <a:rPr lang="en-US" sz="8000" dirty="0" err="1"/>
              <a:t>interaksi</a:t>
            </a:r>
            <a:r>
              <a:rPr lang="en-US" sz="8000" dirty="0"/>
              <a:t> </a:t>
            </a:r>
            <a:r>
              <a:rPr lang="en-US" sz="8000" dirty="0" err="1"/>
              <a:t>antara</a:t>
            </a:r>
            <a:r>
              <a:rPr lang="en-US" sz="8000" dirty="0"/>
              <a:t> </a:t>
            </a:r>
            <a:r>
              <a:rPr lang="en-US" sz="8000" dirty="0" err="1"/>
              <a:t>pemerintah</a:t>
            </a:r>
            <a:r>
              <a:rPr lang="en-US" sz="8000" dirty="0"/>
              <a:t>, </a:t>
            </a:r>
            <a:r>
              <a:rPr lang="en-US" sz="8000" dirty="0" err="1"/>
              <a:t>pelaku</a:t>
            </a:r>
            <a:r>
              <a:rPr lang="en-US" sz="8000" dirty="0"/>
              <a:t> </a:t>
            </a:r>
            <a:r>
              <a:rPr lang="en-US" sz="8000" dirty="0" err="1"/>
              <a:t>bisnis</a:t>
            </a:r>
            <a:r>
              <a:rPr lang="en-US" sz="8000" dirty="0"/>
              <a:t>, </a:t>
            </a: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rakyat</a:t>
            </a:r>
            <a:r>
              <a:rPr lang="en-US" sz="8000" dirty="0"/>
              <a:t>  </a:t>
            </a:r>
            <a:r>
              <a:rPr lang="en-US" sz="8000" dirty="0" err="1"/>
              <a:t>dalam</a:t>
            </a:r>
            <a:r>
              <a:rPr lang="en-US" sz="8000" dirty="0"/>
              <a:t> </a:t>
            </a:r>
            <a:r>
              <a:rPr lang="en-US" sz="8000" dirty="0" err="1"/>
              <a:t>satu</a:t>
            </a:r>
            <a:r>
              <a:rPr lang="en-US" sz="8000" dirty="0"/>
              <a:t> </a:t>
            </a:r>
            <a:r>
              <a:rPr lang="en-US" sz="8000" dirty="0" err="1"/>
              <a:t>entitas</a:t>
            </a:r>
            <a:r>
              <a:rPr lang="en-US" sz="8000" dirty="0"/>
              <a:t> </a:t>
            </a:r>
            <a:r>
              <a:rPr lang="en-US" sz="8000" dirty="0" err="1" smtClean="0"/>
              <a:t>negara</a:t>
            </a:r>
            <a:r>
              <a:rPr lang="en-US" sz="8000" dirty="0" smtClean="0"/>
              <a:t>. </a:t>
            </a:r>
            <a:r>
              <a:rPr lang="en-US" sz="8000" dirty="0" err="1" smtClean="0"/>
              <a:t>Merestrukturisasi</a:t>
            </a:r>
            <a:r>
              <a:rPr lang="en-US" sz="8000" dirty="0" smtClean="0"/>
              <a:t> </a:t>
            </a:r>
            <a:r>
              <a:rPr lang="en-US" sz="8000" dirty="0" err="1"/>
              <a:t>pola</a:t>
            </a:r>
            <a:r>
              <a:rPr lang="en-US" sz="8000" dirty="0"/>
              <a:t> </a:t>
            </a:r>
            <a:r>
              <a:rPr lang="en-US" sz="8000" dirty="0" err="1"/>
              <a:t>relasi</a:t>
            </a:r>
            <a:r>
              <a:rPr lang="en-US" sz="8000" dirty="0"/>
              <a:t> </a:t>
            </a:r>
            <a:r>
              <a:rPr lang="en-US" sz="8000" dirty="0" err="1"/>
              <a:t>pemerintah</a:t>
            </a:r>
            <a:r>
              <a:rPr lang="en-US" sz="8000" dirty="0"/>
              <a:t>, </a:t>
            </a:r>
            <a:r>
              <a:rPr lang="en-US" sz="8000" dirty="0" err="1"/>
              <a:t>swasta</a:t>
            </a:r>
            <a:r>
              <a:rPr lang="en-US" sz="8000" dirty="0"/>
              <a:t>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masyarakat</a:t>
            </a:r>
            <a:r>
              <a:rPr lang="en-US" sz="8000" dirty="0"/>
              <a:t> </a:t>
            </a:r>
            <a:r>
              <a:rPr lang="en-US" sz="8000" dirty="0" err="1"/>
              <a:t>secara</a:t>
            </a:r>
            <a:r>
              <a:rPr lang="en-US" sz="8000" dirty="0"/>
              <a:t> </a:t>
            </a:r>
            <a:r>
              <a:rPr lang="en-US" sz="8000" dirty="0" err="1"/>
              <a:t>domestik</a:t>
            </a:r>
            <a:r>
              <a:rPr lang="en-US" sz="8000" dirty="0"/>
              <a:t> </a:t>
            </a:r>
            <a:r>
              <a:rPr lang="en-US" sz="8000" dirty="0" err="1"/>
              <a:t>dengan</a:t>
            </a:r>
            <a:r>
              <a:rPr lang="en-US" sz="8000" dirty="0"/>
              <a:t> </a:t>
            </a:r>
            <a:r>
              <a:rPr lang="en-US" sz="8000" dirty="0" err="1"/>
              <a:t>mengabaikan</a:t>
            </a:r>
            <a:r>
              <a:rPr lang="en-US" sz="8000" dirty="0"/>
              <a:t> </a:t>
            </a:r>
            <a:r>
              <a:rPr lang="en-US" sz="8000" dirty="0" err="1"/>
              <a:t>peran</a:t>
            </a:r>
            <a:r>
              <a:rPr lang="en-US" sz="8000" dirty="0"/>
              <a:t> </a:t>
            </a:r>
            <a:r>
              <a:rPr lang="en-US" sz="8000" dirty="0" err="1"/>
              <a:t>aktor</a:t>
            </a:r>
            <a:r>
              <a:rPr lang="en-US" sz="8000" dirty="0"/>
              <a:t> </a:t>
            </a:r>
            <a:r>
              <a:rPr lang="en-US" sz="8000" dirty="0" err="1"/>
              <a:t>internasional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pengingkaran</a:t>
            </a:r>
            <a:r>
              <a:rPr lang="en-US" sz="8000" dirty="0"/>
              <a:t> </a:t>
            </a:r>
            <a:r>
              <a:rPr lang="en-US" sz="8000" dirty="0" err="1"/>
              <a:t>atas</a:t>
            </a:r>
            <a:r>
              <a:rPr lang="en-US" sz="8000" dirty="0"/>
              <a:t> </a:t>
            </a:r>
            <a:r>
              <a:rPr lang="en-US" sz="8000" dirty="0" err="1"/>
              <a:t>realitas</a:t>
            </a:r>
            <a:r>
              <a:rPr lang="en-US" sz="8000" dirty="0"/>
              <a:t> global. </a:t>
            </a:r>
            <a:endParaRPr lang="en-US" sz="8000" dirty="0" smtClean="0"/>
          </a:p>
          <a:p>
            <a:endParaRPr lang="en-US" sz="8000" dirty="0" smtClean="0"/>
          </a:p>
          <a:p>
            <a:r>
              <a:rPr lang="en-US" sz="8000" dirty="0" smtClean="0"/>
              <a:t>Sound Governance </a:t>
            </a:r>
            <a:r>
              <a:rPr lang="en-US" sz="8000" dirty="0" err="1" smtClean="0"/>
              <a:t>juga</a:t>
            </a:r>
            <a:r>
              <a:rPr lang="en-US" sz="8000" dirty="0" smtClean="0"/>
              <a:t> </a:t>
            </a:r>
            <a:r>
              <a:rPr lang="en-US" sz="8000" dirty="0" err="1" smtClean="0"/>
              <a:t>melihat</a:t>
            </a:r>
            <a:r>
              <a:rPr lang="en-US" sz="8000" dirty="0" smtClean="0"/>
              <a:t> </a:t>
            </a:r>
            <a:r>
              <a:rPr lang="en-US" sz="8000" dirty="0" err="1" smtClean="0"/>
              <a:t>bahwa</a:t>
            </a:r>
            <a:r>
              <a:rPr lang="en-US" sz="8000" dirty="0" smtClean="0"/>
              <a:t> </a:t>
            </a:r>
            <a:r>
              <a:rPr lang="en-US" sz="8000" dirty="0" err="1"/>
              <a:t>d</a:t>
            </a:r>
            <a:r>
              <a:rPr lang="en-US" sz="8000" dirty="0" err="1" smtClean="0"/>
              <a:t>ampak</a:t>
            </a:r>
            <a:r>
              <a:rPr lang="en-US" sz="8000" dirty="0" smtClean="0"/>
              <a:t>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pengingkaran</a:t>
            </a:r>
            <a:r>
              <a:rPr lang="en-US" sz="8000" dirty="0"/>
              <a:t> </a:t>
            </a:r>
            <a:r>
              <a:rPr lang="en-US" sz="8000" dirty="0" err="1"/>
              <a:t>ini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banyaknya</a:t>
            </a:r>
            <a:r>
              <a:rPr lang="en-US" sz="8000" dirty="0"/>
              <a:t> variable, yang </a:t>
            </a:r>
            <a:r>
              <a:rPr lang="en-US" sz="8000" dirty="0" err="1"/>
              <a:t>sebenarnya</a:t>
            </a:r>
            <a:r>
              <a:rPr lang="en-US" sz="8000" dirty="0"/>
              <a:t> </a:t>
            </a:r>
            <a:r>
              <a:rPr lang="en-US" sz="8000" dirty="0" err="1"/>
              <a:t>sangat</a:t>
            </a:r>
            <a:r>
              <a:rPr lang="en-US" sz="8000" dirty="0"/>
              <a:t> </a:t>
            </a:r>
            <a:r>
              <a:rPr lang="en-US" sz="8000" dirty="0" err="1"/>
              <a:t>penting</a:t>
            </a:r>
            <a:r>
              <a:rPr lang="en-US" sz="8000" dirty="0"/>
              <a:t>, </a:t>
            </a:r>
            <a:r>
              <a:rPr lang="en-US" sz="8000" dirty="0" err="1" smtClean="0"/>
              <a:t>namun</a:t>
            </a:r>
            <a:r>
              <a:rPr lang="en-US" sz="8000" dirty="0" smtClean="0"/>
              <a:t> </a:t>
            </a:r>
            <a:r>
              <a:rPr lang="en-US" sz="8000" dirty="0" err="1" smtClean="0"/>
              <a:t>tidak</a:t>
            </a:r>
            <a:r>
              <a:rPr lang="en-US" sz="8000" dirty="0" smtClean="0"/>
              <a:t> </a:t>
            </a:r>
            <a:r>
              <a:rPr lang="en-US" sz="8000" dirty="0" err="1" smtClean="0"/>
              <a:t>diperhitungkan</a:t>
            </a:r>
            <a:r>
              <a:rPr lang="en-US" sz="8000" dirty="0" smtClean="0"/>
              <a:t>. </a:t>
            </a:r>
            <a:r>
              <a:rPr lang="en-US" sz="8000" dirty="0" err="1" smtClean="0"/>
              <a:t>Variabel-variabel</a:t>
            </a:r>
            <a:r>
              <a:rPr lang="en-US" sz="8000" dirty="0" smtClean="0"/>
              <a:t> </a:t>
            </a:r>
            <a:r>
              <a:rPr lang="en-US" sz="8000" dirty="0"/>
              <a:t>yang </a:t>
            </a:r>
            <a:r>
              <a:rPr lang="en-US" sz="8000" dirty="0" err="1"/>
              <a:t>absen</a:t>
            </a:r>
            <a:r>
              <a:rPr lang="en-US" sz="8000" dirty="0"/>
              <a:t> </a:t>
            </a:r>
            <a:r>
              <a:rPr lang="en-US" sz="8000" dirty="0" err="1"/>
              <a:t>itu</a:t>
            </a:r>
            <a:r>
              <a:rPr lang="en-US" sz="8000" dirty="0"/>
              <a:t> </a:t>
            </a:r>
            <a:r>
              <a:rPr lang="en-US" sz="8000" dirty="0" err="1"/>
              <a:t>adalah</a:t>
            </a:r>
            <a:r>
              <a:rPr lang="en-US" sz="8000" dirty="0"/>
              <a:t> </a:t>
            </a:r>
            <a:r>
              <a:rPr lang="en-US" sz="8000" dirty="0" err="1"/>
              <a:t>kearifan</a:t>
            </a:r>
            <a:r>
              <a:rPr lang="en-US" sz="8000" dirty="0"/>
              <a:t> </a:t>
            </a:r>
            <a:r>
              <a:rPr lang="en-US" sz="8000" dirty="0" err="1"/>
              <a:t>lokal</a:t>
            </a:r>
            <a:r>
              <a:rPr lang="en-US" sz="8000" dirty="0"/>
              <a:t> (</a:t>
            </a:r>
            <a:r>
              <a:rPr lang="en-US" sz="8000" dirty="0" err="1"/>
              <a:t>akibat</a:t>
            </a:r>
            <a:r>
              <a:rPr lang="en-US" sz="8000" dirty="0"/>
              <a:t> </a:t>
            </a:r>
            <a:r>
              <a:rPr lang="en-US" sz="8000" dirty="0" err="1"/>
              <a:t>hegemoni</a:t>
            </a:r>
            <a:r>
              <a:rPr lang="en-US" sz="8000" dirty="0"/>
              <a:t> </a:t>
            </a:r>
            <a:r>
              <a:rPr lang="en-US" sz="8000" dirty="0" err="1"/>
              <a:t>terma</a:t>
            </a:r>
            <a:r>
              <a:rPr lang="en-US" sz="8000" dirty="0"/>
              <a:t> ‘good’ </a:t>
            </a:r>
            <a:r>
              <a:rPr lang="en-US" sz="8000" dirty="0" err="1"/>
              <a:t>oleh</a:t>
            </a:r>
            <a:r>
              <a:rPr lang="en-US" sz="8000" dirty="0"/>
              <a:t> Barat) </a:t>
            </a:r>
            <a:r>
              <a:rPr lang="en-US" sz="8000" dirty="0" err="1"/>
              <a:t>dan</a:t>
            </a:r>
            <a:r>
              <a:rPr lang="en-US" sz="8000" dirty="0"/>
              <a:t> </a:t>
            </a:r>
            <a:r>
              <a:rPr lang="en-US" sz="8000" dirty="0" err="1"/>
              <a:t>dampak</a:t>
            </a:r>
            <a:r>
              <a:rPr lang="en-US" sz="8000" dirty="0"/>
              <a:t> </a:t>
            </a:r>
            <a:r>
              <a:rPr lang="en-US" sz="8000" dirty="0" err="1"/>
              <a:t>dari</a:t>
            </a:r>
            <a:r>
              <a:rPr lang="en-US" sz="8000" dirty="0"/>
              <a:t> </a:t>
            </a:r>
            <a:r>
              <a:rPr lang="en-US" sz="8000" dirty="0" err="1"/>
              <a:t>kekuatan</a:t>
            </a:r>
            <a:r>
              <a:rPr lang="en-US" sz="8000" dirty="0"/>
              <a:t> </a:t>
            </a:r>
            <a:r>
              <a:rPr lang="en-US" sz="8000" dirty="0" err="1"/>
              <a:t>kooptatif</a:t>
            </a:r>
            <a:r>
              <a:rPr lang="en-US" sz="8000" dirty="0"/>
              <a:t> </a:t>
            </a:r>
            <a:r>
              <a:rPr lang="en-US" sz="8000" dirty="0" err="1" smtClean="0"/>
              <a:t>internasional</a:t>
            </a:r>
            <a:r>
              <a:rPr lang="en-US" sz="8000" dirty="0" smtClean="0"/>
              <a:t>.</a:t>
            </a:r>
          </a:p>
          <a:p>
            <a:endParaRPr lang="en-US" sz="7400" dirty="0"/>
          </a:p>
        </p:txBody>
      </p:sp>
    </p:spTree>
    <p:extLst>
      <p:ext uri="{BB962C8B-B14F-4D97-AF65-F5344CB8AC3E}">
        <p14:creationId xmlns:p14="http://schemas.microsoft.com/office/powerpoint/2010/main" val="380103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/>
          <a:lstStyle/>
          <a:p>
            <a:r>
              <a:rPr lang="en-US" dirty="0"/>
              <a:t>Sound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Singkatnya</a:t>
            </a:r>
            <a:r>
              <a:rPr lang="en-US" sz="2400" dirty="0"/>
              <a:t>, </a:t>
            </a:r>
            <a:r>
              <a:rPr lang="en-US" sz="2400" dirty="0" err="1"/>
              <a:t>s</a:t>
            </a:r>
            <a:r>
              <a:rPr lang="en-US" sz="2400" dirty="0" err="1" smtClean="0"/>
              <a:t>ecara</a:t>
            </a:r>
            <a:r>
              <a:rPr lang="en-US" sz="2400" dirty="0" smtClean="0"/>
              <a:t> </a:t>
            </a:r>
            <a:r>
              <a:rPr lang="en-US" sz="2400" dirty="0" err="1"/>
              <a:t>konseptual</a:t>
            </a:r>
            <a:r>
              <a:rPr lang="en-US" sz="2400" dirty="0"/>
              <a:t> </a:t>
            </a:r>
            <a:r>
              <a:rPr lang="en-US" sz="2400" dirty="0" smtClean="0"/>
              <a:t>Sound Governance </a:t>
            </a:r>
            <a:r>
              <a:rPr lang="en-US" sz="2400" dirty="0" err="1" smtClean="0"/>
              <a:t>menempatkan</a:t>
            </a:r>
            <a:r>
              <a:rPr lang="en-US" sz="2400" dirty="0" smtClean="0"/>
              <a:t> </a:t>
            </a:r>
            <a:r>
              <a:rPr lang="en-US" sz="2400" dirty="0" err="1" smtClean="0"/>
              <a:t>kerjasama</a:t>
            </a:r>
            <a:r>
              <a:rPr lang="en-US" sz="2400" dirty="0" smtClean="0"/>
              <a:t> global </a:t>
            </a:r>
            <a:r>
              <a:rPr lang="en-US" sz="2400" dirty="0" err="1" smtClean="0"/>
              <a:t>seharusnya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/>
              <a:t>dibarengi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kuatnya</a:t>
            </a:r>
            <a:r>
              <a:rPr lang="en-US" sz="2400" dirty="0"/>
              <a:t> fundamental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 smtClean="0"/>
              <a:t>rakyat</a:t>
            </a:r>
            <a:r>
              <a:rPr lang="en-US" sz="2400" dirty="0" smtClean="0"/>
              <a:t> di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belahan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Konsep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perlunya</a:t>
            </a:r>
            <a:r>
              <a:rPr lang="en-US" sz="2400" dirty="0" smtClean="0"/>
              <a:t> </a:t>
            </a:r>
            <a:r>
              <a:rPr lang="en-US" sz="2400" dirty="0" err="1" smtClean="0"/>
              <a:t>kerjasama</a:t>
            </a:r>
            <a:r>
              <a:rPr lang="en-US" sz="2400" dirty="0" smtClean="0"/>
              <a:t> global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memecahkan</a:t>
            </a:r>
            <a:r>
              <a:rPr lang="en-US" sz="2400" dirty="0" smtClean="0"/>
              <a:t> </a:t>
            </a:r>
            <a:r>
              <a:rPr lang="en-US" sz="2400" dirty="0" err="1" smtClean="0"/>
              <a:t>persoalan-persoalan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. </a:t>
            </a:r>
            <a:r>
              <a:rPr lang="en-US" sz="2400" dirty="0" err="1" smtClean="0"/>
              <a:t>Dampak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perspektif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memperkuat</a:t>
            </a:r>
            <a:r>
              <a:rPr lang="en-US" sz="2400" dirty="0" smtClean="0"/>
              <a:t>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global citizenship yang </a:t>
            </a:r>
            <a:r>
              <a:rPr lang="en-US" sz="2400" dirty="0" err="1" smtClean="0"/>
              <a:t>mendorong</a:t>
            </a:r>
            <a:r>
              <a:rPr lang="en-US" sz="2400" dirty="0" smtClean="0"/>
              <a:t> </a:t>
            </a:r>
            <a:r>
              <a:rPr lang="en-US" sz="2400" dirty="0" err="1" smtClean="0"/>
              <a:t>tata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adil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misal</a:t>
            </a:r>
            <a:r>
              <a:rPr lang="en-US" sz="2400" dirty="0" smtClean="0"/>
              <a:t> :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anti WTO, Global Green, </a:t>
            </a:r>
            <a:r>
              <a:rPr lang="en-US" sz="2400" dirty="0" err="1" smtClean="0"/>
              <a:t>dsbnya</a:t>
            </a:r>
            <a:r>
              <a:rPr lang="en-US" sz="2400" dirty="0" smtClean="0"/>
              <a:t>).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8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Public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0293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antitesis</a:t>
            </a:r>
            <a:r>
              <a:rPr lang="en-US" dirty="0" smtClean="0"/>
              <a:t> NPM, </a:t>
            </a:r>
            <a:r>
              <a:rPr lang="en-US" dirty="0" err="1" smtClean="0"/>
              <a:t>Paradigma</a:t>
            </a:r>
            <a:r>
              <a:rPr lang="en-US" dirty="0" smtClean="0"/>
              <a:t> yang </a:t>
            </a:r>
            <a:r>
              <a:rPr lang="en-US" dirty="0" err="1" smtClean="0"/>
              <a:t>diperkenalkan</a:t>
            </a:r>
            <a:r>
              <a:rPr lang="en-US" dirty="0" smtClean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Denhart</a:t>
            </a:r>
            <a:r>
              <a:rPr lang="en-US" dirty="0"/>
              <a:t> (1992</a:t>
            </a:r>
            <a:r>
              <a:rPr lang="en-US" dirty="0" smtClean="0"/>
              <a:t>)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desakan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para administrator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proses –proses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demokratik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hendak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(Citizens First).</a:t>
            </a:r>
          </a:p>
          <a:p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NPM yang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smtClean="0"/>
              <a:t>NP</a:t>
            </a:r>
            <a:r>
              <a:rPr lang="id-ID" dirty="0" smtClean="0"/>
              <a:t>S</a:t>
            </a:r>
            <a:r>
              <a:rPr lang="en-US" dirty="0" smtClean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dijamin</a:t>
            </a:r>
            <a:r>
              <a:rPr lang="en-US" dirty="0" smtClean="0"/>
              <a:t> </a:t>
            </a:r>
            <a:r>
              <a:rPr lang="en-US" dirty="0" err="1"/>
              <a:t>hak</a:t>
            </a:r>
            <a:r>
              <a:rPr lang="en-US" dirty="0"/>
              <a:t>, </a:t>
            </a:r>
            <a:r>
              <a:rPr lang="en-US" dirty="0" err="1"/>
              <a:t>kebutuhan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nilai-nilainya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232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New Public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NPS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7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 marL="109728" indent="0">
              <a:buNone/>
            </a:pPr>
            <a:r>
              <a:rPr lang="en-US" dirty="0"/>
              <a:t>1. </a:t>
            </a:r>
            <a:r>
              <a:rPr lang="en-US" dirty="0" err="1" smtClean="0"/>
              <a:t>Melayani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WN.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2. </a:t>
            </a:r>
            <a:r>
              <a:rPr lang="en-US" dirty="0" err="1" smtClean="0"/>
              <a:t>Mencari</a:t>
            </a:r>
            <a:r>
              <a:rPr lang="en-US" dirty="0" smtClean="0"/>
              <a:t> </a:t>
            </a:r>
            <a:r>
              <a:rPr lang="en-US" dirty="0" err="1"/>
              <a:t>kepentingan</a:t>
            </a:r>
            <a:r>
              <a:rPr lang="en-US" dirty="0"/>
              <a:t> public</a:t>
            </a:r>
          </a:p>
          <a:p>
            <a:pPr marL="109728" indent="0">
              <a:buNone/>
            </a:pPr>
            <a:r>
              <a:rPr lang="en-US" dirty="0"/>
              <a:t>3. 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/>
              <a:t>warga</a:t>
            </a:r>
            <a:r>
              <a:rPr lang="en-US" dirty="0"/>
              <a:t> Negara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kewirausahaan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4. </a:t>
            </a: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/>
              <a:t>strategis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demokratis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5. </a:t>
            </a:r>
            <a:r>
              <a:rPr lang="en-US" dirty="0" err="1" smtClean="0"/>
              <a:t>Menyadari</a:t>
            </a:r>
            <a:r>
              <a:rPr lang="en-US" dirty="0" smtClean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sederhana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en-US" dirty="0"/>
          </a:p>
          <a:p>
            <a:pPr marL="109728" indent="0">
              <a:buNone/>
            </a:pPr>
            <a:r>
              <a:rPr lang="en-US" dirty="0" smtClean="0"/>
              <a:t>6.</a:t>
            </a:r>
            <a:r>
              <a:rPr lang="en-US" dirty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,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(steering).</a:t>
            </a:r>
            <a:endParaRPr lang="en-US" dirty="0"/>
          </a:p>
          <a:p>
            <a:pPr marL="109728" indent="0">
              <a:buNone/>
            </a:pPr>
            <a:r>
              <a:rPr lang="en-US" dirty="0"/>
              <a:t>7. 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/>
              <a:t>orang,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/>
              <a:t>kolaborasi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keduanya</a:t>
            </a:r>
            <a:r>
              <a:rPr lang="en-US" dirty="0"/>
              <a:t> menjadi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yang </a:t>
            </a:r>
            <a:r>
              <a:rPr lang="en-US" dirty="0" err="1"/>
              <a:t>diinginkan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tidaklah</a:t>
            </a:r>
            <a:r>
              <a:rPr lang="en-US" dirty="0"/>
              <a:t> </a:t>
            </a:r>
            <a:r>
              <a:rPr lang="en-US" dirty="0" err="1"/>
              <a:t>semudah</a:t>
            </a:r>
            <a:r>
              <a:rPr lang="en-US" dirty="0"/>
              <a:t> yang </a:t>
            </a:r>
            <a:r>
              <a:rPr lang="en-US" dirty="0" err="1"/>
              <a:t>dipikirkan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99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1066800"/>
          </a:xfrm>
        </p:spPr>
        <p:txBody>
          <a:bodyPr/>
          <a:lstStyle/>
          <a:p>
            <a:r>
              <a:rPr lang="en-US" dirty="0" smtClean="0"/>
              <a:t>Network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Konsep</a:t>
            </a:r>
            <a:r>
              <a:rPr lang="en-US" dirty="0" smtClean="0"/>
              <a:t> Network Governance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menjembatani</a:t>
            </a:r>
            <a:r>
              <a:rPr lang="en-US" dirty="0" smtClean="0"/>
              <a:t> </a:t>
            </a:r>
            <a:r>
              <a:rPr lang="en-US" dirty="0" err="1" smtClean="0"/>
              <a:t>kebekuan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GG </a:t>
            </a:r>
            <a:r>
              <a:rPr lang="en-US" dirty="0" err="1" smtClean="0"/>
              <a:t>dan</a:t>
            </a:r>
            <a:r>
              <a:rPr lang="en-US" dirty="0" smtClean="0"/>
              <a:t> DG.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perlunya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yang </a:t>
            </a:r>
            <a:r>
              <a:rPr lang="en-US" dirty="0" err="1" smtClean="0"/>
              <a:t>didesain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bekerjanya</a:t>
            </a:r>
            <a:r>
              <a:rPr lang="en-US" dirty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setting multi </a:t>
            </a:r>
            <a:r>
              <a:rPr lang="en-US" dirty="0" err="1" smtClean="0"/>
              <a:t>aktor</a:t>
            </a:r>
            <a:r>
              <a:rPr lang="en-US" dirty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multi arena yang </a:t>
            </a:r>
            <a:r>
              <a:rPr lang="en-US" dirty="0" err="1" smtClean="0"/>
              <a:t>bersifat</a:t>
            </a:r>
            <a:r>
              <a:rPr lang="en-US" dirty="0" smtClean="0"/>
              <a:t> mutual.</a:t>
            </a:r>
          </a:p>
          <a:p>
            <a:r>
              <a:rPr lang="en-US" dirty="0" err="1" smtClean="0"/>
              <a:t>Bentuknya</a:t>
            </a:r>
            <a:r>
              <a:rPr lang="en-US" dirty="0" smtClean="0"/>
              <a:t> </a:t>
            </a:r>
            <a:r>
              <a:rPr lang="en-US" dirty="0" err="1" smtClean="0"/>
              <a:t>bervariasi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paling </a:t>
            </a:r>
            <a:r>
              <a:rPr lang="en-US" dirty="0" err="1" smtClean="0"/>
              <a:t>kohesif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 smtClean="0"/>
              <a:t>kebijaka</a:t>
            </a:r>
            <a:r>
              <a:rPr lang="id-ID" dirty="0" smtClean="0"/>
              <a:t>n</a:t>
            </a:r>
            <a:r>
              <a:rPr lang="en-US" dirty="0" smtClean="0"/>
              <a:t> (community policy)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jejaring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(Issue Network) yang </a:t>
            </a:r>
            <a:r>
              <a:rPr lang="en-US" dirty="0" err="1" smtClean="0"/>
              <a:t>dipersatukan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para </a:t>
            </a:r>
            <a:r>
              <a:rPr lang="en-US" dirty="0" err="1" smtClean="0"/>
              <a:t>pelakunya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arena. </a:t>
            </a:r>
          </a:p>
          <a:p>
            <a:r>
              <a:rPr lang="en-US" dirty="0" smtClean="0"/>
              <a:t>NG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 para </a:t>
            </a:r>
            <a:r>
              <a:rPr lang="en-US" dirty="0" err="1" smtClean="0"/>
              <a:t>aktornya</a:t>
            </a:r>
            <a:r>
              <a:rPr lang="en-US" dirty="0" smtClean="0"/>
              <a:t> </a:t>
            </a:r>
            <a:r>
              <a:rPr lang="en-US" dirty="0" err="1" smtClean="0"/>
              <a:t>ketimbang</a:t>
            </a:r>
            <a:r>
              <a:rPr lang="en-US" dirty="0" smtClean="0"/>
              <a:t>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prosesnya</a:t>
            </a:r>
            <a:r>
              <a:rPr lang="en-US" dirty="0" smtClean="0"/>
              <a:t>,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interdependepensi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63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1066800"/>
          </a:xfrm>
        </p:spPr>
        <p:txBody>
          <a:bodyPr/>
          <a:lstStyle/>
          <a:p>
            <a:r>
              <a:rPr lang="en-US" dirty="0"/>
              <a:t>Network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Implikasinya</a:t>
            </a:r>
            <a:r>
              <a:rPr lang="en-US" dirty="0" smtClean="0"/>
              <a:t>,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model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pertukaran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preferensi</a:t>
            </a:r>
            <a:r>
              <a:rPr lang="en-US" dirty="0" smtClean="0"/>
              <a:t>, </a:t>
            </a:r>
            <a:r>
              <a:rPr lang="en-US" dirty="0" err="1" smtClean="0"/>
              <a:t>cara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hitung-hitungan</a:t>
            </a:r>
            <a:r>
              <a:rPr lang="en-US" dirty="0" smtClean="0"/>
              <a:t> (trade off)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para </a:t>
            </a:r>
            <a:r>
              <a:rPr lang="en-US" dirty="0" err="1" smtClean="0"/>
              <a:t>aktornya</a:t>
            </a:r>
            <a:r>
              <a:rPr lang="en-US" dirty="0" smtClean="0"/>
              <a:t> (</a:t>
            </a:r>
            <a:r>
              <a:rPr lang="en-US" dirty="0" err="1"/>
              <a:t>P</a:t>
            </a:r>
            <a:r>
              <a:rPr lang="en-US" dirty="0" err="1" smtClean="0"/>
              <a:t>raktikno</a:t>
            </a:r>
            <a:r>
              <a:rPr lang="en-US" dirty="0" smtClean="0"/>
              <a:t>, 2007).</a:t>
            </a:r>
          </a:p>
          <a:p>
            <a:endParaRPr lang="en-US" dirty="0" smtClean="0"/>
          </a:p>
          <a:p>
            <a:r>
              <a:rPr lang="en-US" dirty="0" err="1" smtClean="0"/>
              <a:t>Negosiasi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model </a:t>
            </a:r>
            <a:r>
              <a:rPr lang="en-US" dirty="0" err="1" smtClean="0"/>
              <a:t>ini</a:t>
            </a:r>
            <a:r>
              <a:rPr lang="en-US" dirty="0" smtClean="0"/>
              <a:t> menjadi </a:t>
            </a:r>
            <a:r>
              <a:rPr lang="en-US" dirty="0" err="1" smtClean="0"/>
              <a:t>poros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aktor</a:t>
            </a:r>
            <a:r>
              <a:rPr lang="en-US" dirty="0" smtClean="0"/>
              <a:t> lain pun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otoritasnya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mengawal</a:t>
            </a:r>
            <a:r>
              <a:rPr lang="en-US" dirty="0" smtClean="0"/>
              <a:t> </a:t>
            </a:r>
            <a:r>
              <a:rPr lang="en-US" dirty="0" err="1" smtClean="0"/>
              <a:t>agendanya</a:t>
            </a:r>
            <a:r>
              <a:rPr lang="en-US" dirty="0" smtClean="0"/>
              <a:t> </a:t>
            </a:r>
            <a:r>
              <a:rPr lang="en-US" dirty="0" err="1" smtClean="0"/>
              <a:t>sendiri.dalam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semacam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terbaik</a:t>
            </a:r>
            <a:r>
              <a:rPr lang="en-US" dirty="0" smtClean="0"/>
              <a:t>, para </a:t>
            </a:r>
            <a:r>
              <a:rPr lang="en-US" dirty="0" err="1" smtClean="0"/>
              <a:t>pelakunya</a:t>
            </a:r>
            <a:r>
              <a:rPr lang="en-US" dirty="0" smtClean="0"/>
              <a:t>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horizontal learning. </a:t>
            </a:r>
          </a:p>
          <a:p>
            <a:endParaRPr lang="en-US" dirty="0" smtClean="0"/>
          </a:p>
          <a:p>
            <a:r>
              <a:rPr lang="en-US" dirty="0" err="1" smtClean="0"/>
              <a:t>Meski</a:t>
            </a:r>
            <a:r>
              <a:rPr lang="en-US" dirty="0" smtClean="0"/>
              <a:t> </a:t>
            </a:r>
            <a:r>
              <a:rPr lang="en-US" dirty="0" err="1" smtClean="0"/>
              <a:t>setara</a:t>
            </a:r>
            <a:r>
              <a:rPr lang="en-US" dirty="0" smtClean="0"/>
              <a:t>, </a:t>
            </a:r>
            <a:r>
              <a:rPr lang="en-US" dirty="0" err="1" smtClean="0"/>
              <a:t>akuntabilitas</a:t>
            </a:r>
            <a:r>
              <a:rPr lang="en-US" dirty="0" smtClean="0"/>
              <a:t> </a:t>
            </a:r>
            <a:r>
              <a:rPr lang="en-US" dirty="0" err="1" smtClean="0"/>
              <a:t>teta</a:t>
            </a:r>
            <a:r>
              <a:rPr lang="en-US" dirty="0" err="1"/>
              <a:t>p</a:t>
            </a:r>
            <a:r>
              <a:rPr lang="en-US" dirty="0" smtClean="0"/>
              <a:t> menjadi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memenuhinya</a:t>
            </a:r>
            <a:r>
              <a:rPr lang="en-US" dirty="0" smtClean="0"/>
              <a:t> (</a:t>
            </a:r>
            <a:r>
              <a:rPr lang="en-US" dirty="0" err="1" smtClean="0"/>
              <a:t>piere</a:t>
            </a:r>
            <a:r>
              <a:rPr lang="en-US" dirty="0" smtClean="0"/>
              <a:t> and Peters, 2000).  </a:t>
            </a:r>
          </a:p>
        </p:txBody>
      </p:sp>
    </p:spTree>
    <p:extLst>
      <p:ext uri="{BB962C8B-B14F-4D97-AF65-F5344CB8AC3E}">
        <p14:creationId xmlns:p14="http://schemas.microsoft.com/office/powerpoint/2010/main" val="1215162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r>
              <a:rPr lang="en-US" smtClean="0"/>
              <a:t>Mari </a:t>
            </a:r>
            <a:r>
              <a:rPr lang="en-US" dirty="0" err="1" smtClean="0"/>
              <a:t>Berdiskusi</a:t>
            </a:r>
            <a:r>
              <a:rPr lang="en-US" dirty="0" smtClean="0"/>
              <a:t>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0143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Genealogi</a:t>
            </a:r>
            <a:r>
              <a:rPr lang="en-US" dirty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434" y="2367014"/>
            <a:ext cx="8229600" cy="4325112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737110" y="2772641"/>
            <a:ext cx="19050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Governance</a:t>
            </a:r>
            <a:endParaRPr lang="en-US" sz="1600" dirty="0"/>
          </a:p>
        </p:txBody>
      </p:sp>
      <p:sp>
        <p:nvSpPr>
          <p:cNvPr id="5" name="Oval 4"/>
          <p:cNvSpPr/>
          <p:nvPr/>
        </p:nvSpPr>
        <p:spPr>
          <a:xfrm>
            <a:off x="76200" y="2743200"/>
            <a:ext cx="19050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latin typeface="Calibri Light" panose="020F0302020204030204" pitchFamily="34" charset="0"/>
              </a:rPr>
              <a:t>Government</a:t>
            </a:r>
            <a:endParaRPr lang="en-US" sz="1600" b="1" dirty="0">
              <a:latin typeface="Calibri Light" panose="020F030202020403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110766" y="2057400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GG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5181600" y="5486400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DG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796145" y="2661804"/>
            <a:ext cx="1314621" cy="68233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142509" y="4529570"/>
            <a:ext cx="1343891" cy="112421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6778336" y="2400300"/>
            <a:ext cx="1527464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smtClean="0"/>
              <a:t>NPM</a:t>
            </a:r>
            <a:endParaRPr lang="en-US" i="1" dirty="0"/>
          </a:p>
        </p:txBody>
      </p:sp>
      <p:sp>
        <p:nvSpPr>
          <p:cNvPr id="18" name="Oval 17"/>
          <p:cNvSpPr/>
          <p:nvPr/>
        </p:nvSpPr>
        <p:spPr>
          <a:xfrm>
            <a:off x="6954128" y="4904276"/>
            <a:ext cx="14330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NPS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6058749" y="1817273"/>
            <a:ext cx="940409" cy="5380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17" idx="2"/>
          </p:cNvCxnSpPr>
          <p:nvPr/>
        </p:nvCxnSpPr>
        <p:spPr>
          <a:xfrm>
            <a:off x="6279572" y="2524991"/>
            <a:ext cx="498764" cy="10390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4"/>
          </p:cNvCxnSpPr>
          <p:nvPr/>
        </p:nvCxnSpPr>
        <p:spPr>
          <a:xfrm>
            <a:off x="5720366" y="3200400"/>
            <a:ext cx="0" cy="47798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0"/>
            <a:endCxn id="32" idx="4"/>
          </p:cNvCxnSpPr>
          <p:nvPr/>
        </p:nvCxnSpPr>
        <p:spPr>
          <a:xfrm flipV="1">
            <a:off x="5791200" y="4868141"/>
            <a:ext cx="0" cy="618259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5181600" y="3725141"/>
            <a:ext cx="12192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NG</a:t>
            </a:r>
            <a:endParaRPr lang="en-US" dirty="0"/>
          </a:p>
        </p:txBody>
      </p:sp>
      <p:cxnSp>
        <p:nvCxnSpPr>
          <p:cNvPr id="51" name="Straight Arrow Connector 50"/>
          <p:cNvCxnSpPr>
            <a:endCxn id="18" idx="2"/>
          </p:cNvCxnSpPr>
          <p:nvPr/>
        </p:nvCxnSpPr>
        <p:spPr>
          <a:xfrm flipV="1">
            <a:off x="6121927" y="5132876"/>
            <a:ext cx="832201" cy="52028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7106655" y="6046168"/>
            <a:ext cx="1127946" cy="449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SG</a:t>
            </a:r>
            <a:endParaRPr lang="en-US" dirty="0"/>
          </a:p>
        </p:txBody>
      </p:sp>
      <p:sp>
        <p:nvSpPr>
          <p:cNvPr id="53" name="Oval 52"/>
          <p:cNvSpPr/>
          <p:nvPr/>
        </p:nvSpPr>
        <p:spPr>
          <a:xfrm>
            <a:off x="6945723" y="1588673"/>
            <a:ext cx="119269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RIG</a:t>
            </a:r>
            <a:endParaRPr lang="en-US" dirty="0"/>
          </a:p>
        </p:txBody>
      </p:sp>
      <p:sp>
        <p:nvSpPr>
          <p:cNvPr id="72" name="Multiply 71"/>
          <p:cNvSpPr/>
          <p:nvPr/>
        </p:nvSpPr>
        <p:spPr>
          <a:xfrm>
            <a:off x="7904085" y="3594429"/>
            <a:ext cx="468656" cy="414038"/>
          </a:xfrm>
          <a:prstGeom prst="mathMultiply">
            <a:avLst/>
          </a:prstGeom>
          <a:solidFill>
            <a:srgbClr val="C000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/>
          <p:cNvCxnSpPr/>
          <p:nvPr/>
        </p:nvCxnSpPr>
        <p:spPr>
          <a:xfrm>
            <a:off x="1971228" y="3681740"/>
            <a:ext cx="755910" cy="0"/>
          </a:xfrm>
          <a:prstGeom prst="straightConnector1">
            <a:avLst/>
          </a:prstGeom>
          <a:ln w="28575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Multiply 74"/>
          <p:cNvSpPr/>
          <p:nvPr/>
        </p:nvSpPr>
        <p:spPr>
          <a:xfrm>
            <a:off x="2136474" y="3474721"/>
            <a:ext cx="468656" cy="414038"/>
          </a:xfrm>
          <a:prstGeom prst="mathMultiply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3" name="Straight Arrow Connector 102"/>
          <p:cNvCxnSpPr/>
          <p:nvPr/>
        </p:nvCxnSpPr>
        <p:spPr>
          <a:xfrm>
            <a:off x="8145787" y="2857500"/>
            <a:ext cx="0" cy="2046776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743923" y="4296641"/>
            <a:ext cx="1127946" cy="449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IN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279572" y="4423516"/>
            <a:ext cx="451669" cy="11980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52" idx="2"/>
          </p:cNvCxnSpPr>
          <p:nvPr/>
        </p:nvCxnSpPr>
        <p:spPr>
          <a:xfrm>
            <a:off x="6400800" y="6166334"/>
            <a:ext cx="705855" cy="10451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6723937" y="3559099"/>
            <a:ext cx="1127946" cy="4493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PC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6329966" y="3861349"/>
            <a:ext cx="457952" cy="14711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793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Genealogi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1.   GG= Good Governance</a:t>
            </a:r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 a. RIG = Reinventing Government</a:t>
            </a:r>
          </a:p>
          <a:p>
            <a:pPr marL="109728" indent="0">
              <a:buNone/>
            </a:pPr>
            <a:r>
              <a:rPr lang="en-US" dirty="0" smtClean="0"/>
              <a:t>       b. NPM = New </a:t>
            </a:r>
            <a:r>
              <a:rPr lang="en-US" dirty="0" err="1" smtClean="0"/>
              <a:t>Publikc</a:t>
            </a:r>
            <a:r>
              <a:rPr lang="en-US" dirty="0" smtClean="0"/>
              <a:t> Management</a:t>
            </a:r>
          </a:p>
          <a:p>
            <a:pPr marL="109728" indent="0">
              <a:buNone/>
            </a:pPr>
            <a:r>
              <a:rPr lang="en-US" dirty="0" smtClean="0"/>
              <a:t>2.  DG= Democratic Governance</a:t>
            </a:r>
          </a:p>
          <a:p>
            <a:pPr marL="109728" indent="0">
              <a:buNone/>
            </a:pPr>
            <a:r>
              <a:rPr lang="en-US" dirty="0" smtClean="0"/>
              <a:t>      a. NPS = New Public Service</a:t>
            </a:r>
            <a:endParaRPr lang="id-ID" dirty="0" smtClean="0"/>
          </a:p>
          <a:p>
            <a:pPr marL="109728" indent="0">
              <a:buNone/>
            </a:pPr>
            <a:r>
              <a:rPr lang="id-ID" dirty="0" smtClean="0"/>
              <a:t>      b. </a:t>
            </a:r>
            <a:r>
              <a:rPr lang="en-US" dirty="0" smtClean="0"/>
              <a:t>SG  </a:t>
            </a:r>
            <a:r>
              <a:rPr lang="en-US" dirty="0"/>
              <a:t>= Sound Governance</a:t>
            </a: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3.  NG= Network Governance</a:t>
            </a:r>
          </a:p>
          <a:p>
            <a:pPr marL="109728" indent="0">
              <a:buNone/>
            </a:pPr>
            <a:r>
              <a:rPr lang="en-US" dirty="0" smtClean="0"/>
              <a:t>      a. </a:t>
            </a:r>
            <a:r>
              <a:rPr lang="id-ID" dirty="0" smtClean="0"/>
              <a:t>IN= Issues Network</a:t>
            </a:r>
            <a:endParaRPr lang="en-US" dirty="0" smtClean="0"/>
          </a:p>
          <a:p>
            <a:pPr marL="109728" indent="0">
              <a:buNone/>
            </a:pPr>
            <a:r>
              <a:rPr lang="en-US" dirty="0"/>
              <a:t> </a:t>
            </a:r>
            <a:r>
              <a:rPr lang="en-US" dirty="0" smtClean="0"/>
              <a:t>     b. P</a:t>
            </a:r>
            <a:r>
              <a:rPr lang="id-ID" dirty="0" smtClean="0"/>
              <a:t>C</a:t>
            </a:r>
            <a:r>
              <a:rPr lang="en-US" dirty="0" smtClean="0"/>
              <a:t>= Policy</a:t>
            </a:r>
            <a:r>
              <a:rPr lang="id-ID" dirty="0" smtClean="0"/>
              <a:t> </a:t>
            </a:r>
            <a:r>
              <a:rPr lang="en-US" dirty="0" err="1"/>
              <a:t>Communit</a:t>
            </a:r>
            <a:r>
              <a:rPr lang="id-ID" dirty="0"/>
              <a:t>y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39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Good Governance: Sound Development Management </a:t>
            </a:r>
            <a:r>
              <a:rPr lang="en-US" dirty="0" err="1"/>
              <a:t>S</a:t>
            </a:r>
            <a:r>
              <a:rPr lang="en-US" dirty="0" err="1" smtClean="0"/>
              <a:t>ebagai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ominan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193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Good Governance </a:t>
            </a:r>
            <a:r>
              <a:rPr lang="en-US" dirty="0" err="1" smtClean="0"/>
              <a:t>lahir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Government yang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pemerintah-sebagai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merambah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pendefinisian</a:t>
            </a:r>
            <a:r>
              <a:rPr lang="en-US" dirty="0"/>
              <a:t> governance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(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). </a:t>
            </a:r>
          </a:p>
          <a:p>
            <a:endParaRPr lang="en-US" dirty="0"/>
          </a:p>
          <a:p>
            <a:r>
              <a:rPr lang="en-US" dirty="0" smtClean="0"/>
              <a:t>Good Governance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Bank </a:t>
            </a:r>
            <a:r>
              <a:rPr lang="en-US" dirty="0" err="1"/>
              <a:t>Dunia</a:t>
            </a:r>
            <a:r>
              <a:rPr lang="en-US" dirty="0"/>
              <a:t> Good governance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dimaknai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Bank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'sound development Management' (1989</a:t>
            </a:r>
            <a:r>
              <a:rPr lang="en-US" dirty="0" smtClean="0"/>
              <a:t>).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perkembangannya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ala Bank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menjadi </a:t>
            </a:r>
            <a:r>
              <a:rPr lang="en-US" dirty="0" err="1" smtClean="0"/>
              <a:t>wacana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Governance di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belahan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. </a:t>
            </a:r>
          </a:p>
          <a:p>
            <a:endParaRPr lang="en-US" dirty="0"/>
          </a:p>
          <a:p>
            <a:r>
              <a:rPr lang="en-US" dirty="0" err="1" smtClean="0"/>
              <a:t>Dominasi</a:t>
            </a:r>
            <a:r>
              <a:rPr lang="en-US" dirty="0" smtClean="0"/>
              <a:t> </a:t>
            </a:r>
            <a:r>
              <a:rPr lang="en-US" dirty="0" err="1" smtClean="0"/>
              <a:t>wacana</a:t>
            </a:r>
            <a:r>
              <a:rPr lang="en-US" dirty="0" smtClean="0"/>
              <a:t> ala Bank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dukungan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raksasa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 (Bank </a:t>
            </a:r>
            <a:r>
              <a:rPr lang="en-US" dirty="0" err="1"/>
              <a:t>Dunia</a:t>
            </a:r>
            <a:r>
              <a:rPr lang="en-US" dirty="0"/>
              <a:t>, IMF </a:t>
            </a:r>
            <a:r>
              <a:rPr lang="en-US" dirty="0" err="1"/>
              <a:t>dan</a:t>
            </a:r>
            <a:r>
              <a:rPr lang="en-US" dirty="0"/>
              <a:t> Dept. </a:t>
            </a:r>
            <a:r>
              <a:rPr lang="en-US" dirty="0" err="1"/>
              <a:t>Keuangan</a:t>
            </a:r>
            <a:r>
              <a:rPr lang="en-US" dirty="0"/>
              <a:t> AS</a:t>
            </a:r>
            <a:r>
              <a:rPr lang="en-US" dirty="0" smtClean="0"/>
              <a:t>)  yang </a:t>
            </a:r>
            <a:r>
              <a:rPr lang="en-US" dirty="0" err="1" smtClean="0"/>
              <a:t>sebelumnya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Washington Consensus.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5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Good Governance: Sound Development Management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Wacana</a:t>
            </a:r>
            <a:r>
              <a:rPr lang="en-US" dirty="0"/>
              <a:t> </a:t>
            </a:r>
            <a:r>
              <a:rPr lang="en-US" dirty="0" err="1"/>
              <a:t>Dominan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/>
              <a:t>Washington Consensus </a:t>
            </a:r>
            <a:r>
              <a:rPr lang="en-US" sz="2600" dirty="0" err="1"/>
              <a:t>ini</a:t>
            </a:r>
            <a:r>
              <a:rPr lang="en-US" sz="2600" dirty="0"/>
              <a:t> </a:t>
            </a:r>
            <a:r>
              <a:rPr lang="en-US" sz="2600" dirty="0" err="1" smtClean="0"/>
              <a:t>merupakan</a:t>
            </a:r>
            <a:r>
              <a:rPr lang="en-US" sz="2600" dirty="0" smtClean="0"/>
              <a:t> </a:t>
            </a:r>
            <a:r>
              <a:rPr lang="en-US" sz="2600" dirty="0" err="1" smtClean="0"/>
              <a:t>tonggak</a:t>
            </a:r>
            <a:r>
              <a:rPr lang="en-US" sz="2600" dirty="0" smtClean="0"/>
              <a:t> </a:t>
            </a:r>
            <a:r>
              <a:rPr lang="en-US" sz="2600" dirty="0" err="1" smtClean="0"/>
              <a:t>dideklarasikannya</a:t>
            </a:r>
            <a:r>
              <a:rPr lang="en-US" sz="2600" dirty="0" smtClean="0"/>
              <a:t> </a:t>
            </a:r>
            <a:r>
              <a:rPr lang="en-US" sz="2600" dirty="0" err="1" smtClean="0"/>
              <a:t>ideologi</a:t>
            </a:r>
            <a:r>
              <a:rPr lang="en-US" sz="2600" dirty="0" smtClean="0"/>
              <a:t> neoliberal  yang </a:t>
            </a:r>
            <a:r>
              <a:rPr lang="en-US" sz="2600" dirty="0" err="1" smtClean="0"/>
              <a:t>sejak</a:t>
            </a:r>
            <a:r>
              <a:rPr lang="en-US" sz="2600" dirty="0" smtClean="0"/>
              <a:t> </a:t>
            </a:r>
            <a:r>
              <a:rPr lang="en-US" sz="2600" dirty="0" err="1" smtClean="0"/>
              <a:t>tahun</a:t>
            </a:r>
            <a:r>
              <a:rPr lang="en-US" sz="2600" dirty="0" smtClean="0"/>
              <a:t> 80-an </a:t>
            </a:r>
            <a:r>
              <a:rPr lang="en-US" sz="2600" dirty="0" err="1" smtClean="0"/>
              <a:t>telah</a:t>
            </a:r>
            <a:r>
              <a:rPr lang="en-US" sz="2600" dirty="0" smtClean="0"/>
              <a:t> </a:t>
            </a:r>
            <a:r>
              <a:rPr lang="en-US" sz="2600" dirty="0" err="1" smtClean="0"/>
              <a:t>mendorong</a:t>
            </a:r>
            <a:r>
              <a:rPr lang="en-US" sz="2600" dirty="0" smtClean="0"/>
              <a:t> </a:t>
            </a:r>
            <a:r>
              <a:rPr lang="en-US" sz="2600" dirty="0" err="1" smtClean="0"/>
              <a:t>globalisasi</a:t>
            </a:r>
            <a:r>
              <a:rPr lang="en-US" sz="2600" dirty="0" smtClean="0"/>
              <a:t> (</a:t>
            </a:r>
            <a:r>
              <a:rPr lang="en-US" sz="2600" dirty="0"/>
              <a:t>Zhang, 2003:127</a:t>
            </a:r>
            <a:r>
              <a:rPr lang="en-US" sz="2600" dirty="0" smtClean="0"/>
              <a:t>)</a:t>
            </a:r>
          </a:p>
          <a:p>
            <a:pPr marL="109728" indent="0">
              <a:buNone/>
            </a:pPr>
            <a:r>
              <a:rPr lang="en-US" sz="2600" dirty="0" smtClean="0"/>
              <a:t> </a:t>
            </a:r>
            <a:endParaRPr lang="en-US" sz="2600" dirty="0"/>
          </a:p>
          <a:p>
            <a:r>
              <a:rPr lang="en-US" sz="2600" dirty="0" err="1" smtClean="0"/>
              <a:t>Dengan</a:t>
            </a:r>
            <a:r>
              <a:rPr lang="en-US" sz="2600" dirty="0" smtClean="0"/>
              <a:t> </a:t>
            </a:r>
            <a:r>
              <a:rPr lang="en-US" sz="2600" dirty="0"/>
              <a:t>kata lain good governance yang </a:t>
            </a:r>
            <a:r>
              <a:rPr lang="en-US" sz="2600" dirty="0" err="1"/>
              <a:t>semata-mata</a:t>
            </a:r>
            <a:r>
              <a:rPr lang="en-US" sz="2600" dirty="0"/>
              <a:t> </a:t>
            </a:r>
            <a:r>
              <a:rPr lang="en-US" sz="2600" dirty="0" err="1"/>
              <a:t>diartikan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smtClean="0"/>
              <a:t>'</a:t>
            </a:r>
            <a:r>
              <a:rPr lang="en-US" sz="2600" dirty="0" err="1" smtClean="0"/>
              <a:t>isu</a:t>
            </a:r>
            <a:r>
              <a:rPr lang="en-US" sz="2600" dirty="0" smtClean="0"/>
              <a:t> </a:t>
            </a:r>
            <a:r>
              <a:rPr lang="en-US" sz="2600" dirty="0" err="1"/>
              <a:t>administratif</a:t>
            </a:r>
            <a:r>
              <a:rPr lang="en-US" sz="2600" dirty="0"/>
              <a:t> </a:t>
            </a:r>
            <a:r>
              <a:rPr lang="en-US" sz="2600" dirty="0" smtClean="0"/>
              <a:t> (sound </a:t>
            </a:r>
            <a:r>
              <a:rPr lang="en-US" sz="2600" dirty="0"/>
              <a:t>development </a:t>
            </a:r>
            <a:r>
              <a:rPr lang="en-US" sz="2600" dirty="0" smtClean="0"/>
              <a:t>management) yang </a:t>
            </a:r>
            <a:r>
              <a:rPr lang="en-US" sz="2600" dirty="0" err="1" smtClean="0"/>
              <a:t>hanya</a:t>
            </a:r>
            <a:r>
              <a:rPr lang="en-US" sz="2600" dirty="0" smtClean="0"/>
              <a:t> </a:t>
            </a:r>
            <a:r>
              <a:rPr lang="en-US" sz="2600" dirty="0" err="1"/>
              <a:t>dibatasi</a:t>
            </a:r>
            <a:r>
              <a:rPr lang="en-US" sz="2600" dirty="0"/>
              <a:t>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smtClean="0"/>
              <a:t>yang </a:t>
            </a:r>
            <a:r>
              <a:rPr lang="en-US" sz="2600" dirty="0" err="1"/>
              <a:t>mencakup</a:t>
            </a:r>
            <a:r>
              <a:rPr lang="en-US" sz="2600" dirty="0"/>
              <a:t> </a:t>
            </a:r>
            <a:r>
              <a:rPr lang="en-US" sz="2600" dirty="0" err="1"/>
              <a:t>aturan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institusi</a:t>
            </a:r>
            <a:r>
              <a:rPr lang="en-US" sz="2600" dirty="0"/>
              <a:t> yang </a:t>
            </a:r>
            <a:r>
              <a:rPr lang="en-US" sz="2600" dirty="0" err="1"/>
              <a:t>mendorong</a:t>
            </a:r>
            <a:r>
              <a:rPr lang="en-US" sz="2600" dirty="0"/>
              <a:t> </a:t>
            </a:r>
            <a:r>
              <a:rPr lang="en-US" sz="2600" dirty="0" err="1"/>
              <a:t>administrasi</a:t>
            </a:r>
            <a:r>
              <a:rPr lang="en-US" sz="2600" dirty="0"/>
              <a:t> </a:t>
            </a:r>
            <a:r>
              <a:rPr lang="en-US" sz="2600" dirty="0" err="1"/>
              <a:t>publik</a:t>
            </a:r>
            <a:r>
              <a:rPr lang="en-US" sz="2600" dirty="0"/>
              <a:t> yang </a:t>
            </a:r>
            <a:r>
              <a:rPr lang="en-US" sz="2600" dirty="0" err="1"/>
              <a:t>terbuka</a:t>
            </a:r>
            <a:r>
              <a:rPr lang="en-US" sz="2600" dirty="0"/>
              <a:t>, </a:t>
            </a:r>
            <a:r>
              <a:rPr lang="en-US" sz="2600" dirty="0" err="1"/>
              <a:t>transparan</a:t>
            </a:r>
            <a:r>
              <a:rPr lang="en-US" sz="2600" dirty="0"/>
              <a:t>, </a:t>
            </a:r>
            <a:r>
              <a:rPr lang="en-US" sz="2600" dirty="0" err="1"/>
              <a:t>efisien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akuntabel</a:t>
            </a:r>
            <a:r>
              <a:rPr lang="en-US" sz="2600" dirty="0"/>
              <a:t> (</a:t>
            </a:r>
            <a:r>
              <a:rPr lang="en-US" sz="2600" dirty="0" err="1"/>
              <a:t>Leftwich</a:t>
            </a:r>
            <a:r>
              <a:rPr lang="en-US" sz="2600" dirty="0"/>
              <a:t> 1996:15-16</a:t>
            </a:r>
            <a:r>
              <a:rPr lang="en-US" sz="2600" dirty="0" smtClean="0"/>
              <a:t>).</a:t>
            </a:r>
          </a:p>
          <a:p>
            <a:endParaRPr lang="en-US" sz="2600" dirty="0" smtClean="0"/>
          </a:p>
          <a:p>
            <a:r>
              <a:rPr lang="en-US" sz="2600" dirty="0" err="1" smtClean="0"/>
              <a:t>Pada</a:t>
            </a:r>
            <a:r>
              <a:rPr lang="en-US" sz="2600" dirty="0" smtClean="0"/>
              <a:t> </a:t>
            </a:r>
            <a:r>
              <a:rPr lang="en-US" sz="2600" dirty="0" err="1" smtClean="0"/>
              <a:t>saat</a:t>
            </a:r>
            <a:r>
              <a:rPr lang="en-US" sz="2600" dirty="0" smtClean="0"/>
              <a:t> yang </a:t>
            </a:r>
            <a:r>
              <a:rPr lang="en-US" sz="2600" dirty="0" err="1" smtClean="0"/>
              <a:t>sama</a:t>
            </a:r>
            <a:r>
              <a:rPr lang="en-US" sz="2600" dirty="0"/>
              <a:t> </a:t>
            </a:r>
            <a:r>
              <a:rPr lang="en-US" sz="2600" dirty="0" err="1" smtClean="0"/>
              <a:t>perspektif</a:t>
            </a:r>
            <a:r>
              <a:rPr lang="en-US" sz="2600" dirty="0" smtClean="0"/>
              <a:t> </a:t>
            </a:r>
            <a:r>
              <a:rPr lang="en-US" sz="2600" dirty="0" err="1" smtClean="0"/>
              <a:t>ini</a:t>
            </a:r>
            <a:r>
              <a:rPr lang="en-US" sz="2600" dirty="0" smtClean="0"/>
              <a:t> </a:t>
            </a:r>
            <a:r>
              <a:rPr lang="en-US" sz="2600" dirty="0" err="1" smtClean="0"/>
              <a:t>telah</a:t>
            </a:r>
            <a:r>
              <a:rPr lang="en-US" sz="2600" dirty="0" smtClean="0"/>
              <a:t> </a:t>
            </a:r>
            <a:r>
              <a:rPr lang="en-US" sz="2600" dirty="0" err="1" smtClean="0"/>
              <a:t>menghilangkan</a:t>
            </a:r>
            <a:r>
              <a:rPr lang="en-US" sz="2600" dirty="0" smtClean="0"/>
              <a:t> </a:t>
            </a:r>
            <a:r>
              <a:rPr lang="en-US" sz="2600" dirty="0" err="1" smtClean="0"/>
              <a:t>watak</a:t>
            </a:r>
            <a:r>
              <a:rPr lang="en-US" sz="2600" dirty="0" smtClean="0"/>
              <a:t> </a:t>
            </a:r>
            <a:r>
              <a:rPr lang="en-US" sz="2600" dirty="0" err="1" smtClean="0"/>
              <a:t>politis</a:t>
            </a:r>
            <a:r>
              <a:rPr lang="en-US" sz="2600" dirty="0" smtClean="0"/>
              <a:t> (</a:t>
            </a:r>
            <a:r>
              <a:rPr lang="en-US" sz="2600" dirty="0" err="1" smtClean="0"/>
              <a:t>apolitik</a:t>
            </a:r>
            <a:r>
              <a:rPr lang="en-US" sz="2600" dirty="0" smtClean="0"/>
              <a:t>) </a:t>
            </a:r>
            <a:r>
              <a:rPr lang="en-US" sz="2600" dirty="0" err="1" smtClean="0"/>
              <a:t>dari</a:t>
            </a:r>
            <a:r>
              <a:rPr lang="en-US" sz="2600" dirty="0" smtClean="0"/>
              <a:t> </a:t>
            </a:r>
            <a:r>
              <a:rPr lang="en-US" sz="2600" dirty="0" err="1" smtClean="0"/>
              <a:t>pengelolaan</a:t>
            </a:r>
            <a:r>
              <a:rPr lang="en-US" sz="2600" dirty="0" smtClean="0"/>
              <a:t> </a:t>
            </a:r>
            <a:r>
              <a:rPr lang="en-US" sz="2600" dirty="0" err="1" smtClean="0"/>
              <a:t>urusan</a:t>
            </a:r>
            <a:r>
              <a:rPr lang="en-US" sz="2600" dirty="0" smtClean="0"/>
              <a:t> </a:t>
            </a:r>
            <a:r>
              <a:rPr lang="en-US" sz="2600" dirty="0" err="1" smtClean="0"/>
              <a:t>publik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yang </a:t>
            </a:r>
            <a:r>
              <a:rPr lang="en-US" sz="2600" dirty="0" err="1" smtClean="0"/>
              <a:t>sesungguhnya</a:t>
            </a:r>
            <a:r>
              <a:rPr lang="en-US" sz="2600" dirty="0" smtClean="0"/>
              <a:t> menjadi </a:t>
            </a:r>
            <a:r>
              <a:rPr lang="en-US" sz="2600" dirty="0" err="1" smtClean="0"/>
              <a:t>dasar</a:t>
            </a:r>
            <a:r>
              <a:rPr lang="en-US" sz="2600" dirty="0" smtClean="0"/>
              <a:t> </a:t>
            </a:r>
            <a:r>
              <a:rPr lang="en-US" sz="2600" dirty="0" err="1" smtClean="0"/>
              <a:t>bagi</a:t>
            </a:r>
            <a:r>
              <a:rPr lang="en-US" sz="2600" dirty="0" smtClean="0"/>
              <a:t> publicness. Publicness </a:t>
            </a:r>
            <a:r>
              <a:rPr lang="en-US" sz="2600" dirty="0" err="1" smtClean="0"/>
              <a:t>hanya</a:t>
            </a:r>
            <a:r>
              <a:rPr lang="en-US" sz="2600" dirty="0" smtClean="0"/>
              <a:t> </a:t>
            </a:r>
            <a:r>
              <a:rPr lang="en-US" sz="2600" dirty="0" err="1" smtClean="0"/>
              <a:t>direduksi</a:t>
            </a:r>
            <a:r>
              <a:rPr lang="en-US" sz="2600" dirty="0" smtClean="0"/>
              <a:t> </a:t>
            </a:r>
            <a:r>
              <a:rPr lang="en-US" sz="2600" dirty="0" err="1" smtClean="0"/>
              <a:t>sebagai</a:t>
            </a:r>
            <a:r>
              <a:rPr lang="en-US" sz="2600" dirty="0" smtClean="0"/>
              <a:t> </a:t>
            </a:r>
            <a:r>
              <a:rPr lang="en-US" sz="2600" dirty="0" err="1" smtClean="0"/>
              <a:t>urusan</a:t>
            </a:r>
            <a:r>
              <a:rPr lang="en-US" sz="2600" dirty="0" smtClean="0"/>
              <a:t> </a:t>
            </a:r>
            <a:r>
              <a:rPr lang="en-US" sz="2600" dirty="0" err="1" smtClean="0"/>
              <a:t>teknis-manajerial</a:t>
            </a:r>
            <a:r>
              <a:rPr lang="en-US" sz="2600" dirty="0" smtClean="0"/>
              <a:t>.  </a:t>
            </a:r>
            <a:endParaRPr lang="en-US" sz="2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1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NPM </a:t>
            </a:r>
            <a:r>
              <a:rPr lang="en-US" dirty="0" err="1" smtClean="0"/>
              <a:t>dan</a:t>
            </a:r>
            <a:r>
              <a:rPr lang="en-US" dirty="0" smtClean="0"/>
              <a:t> RIG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err="1"/>
              <a:t>Pada</a:t>
            </a:r>
            <a:r>
              <a:rPr lang="en-US" sz="2200" dirty="0"/>
              <a:t> </a:t>
            </a:r>
            <a:r>
              <a:rPr lang="en-US" sz="2200" dirty="0" err="1"/>
              <a:t>tataran</a:t>
            </a:r>
            <a:r>
              <a:rPr lang="en-US" sz="2200" dirty="0"/>
              <a:t> low-middle rank theory </a:t>
            </a:r>
            <a:r>
              <a:rPr lang="en-US" sz="2200" dirty="0" err="1"/>
              <a:t>tentang</a:t>
            </a:r>
            <a:r>
              <a:rPr lang="en-US" sz="2200" dirty="0"/>
              <a:t> </a:t>
            </a:r>
            <a:r>
              <a:rPr lang="en-US" sz="2200" dirty="0" err="1"/>
              <a:t>administrasi</a:t>
            </a:r>
            <a:r>
              <a:rPr lang="en-US" sz="2200" dirty="0"/>
              <a:t> </a:t>
            </a:r>
            <a:r>
              <a:rPr lang="en-US" sz="2200" dirty="0" err="1"/>
              <a:t>publik</a:t>
            </a:r>
            <a:r>
              <a:rPr lang="en-US" sz="2200" dirty="0"/>
              <a:t>, good governance </a:t>
            </a:r>
            <a:r>
              <a:rPr lang="en-US" sz="2200" dirty="0" err="1"/>
              <a:t>dikembangkan</a:t>
            </a:r>
            <a:r>
              <a:rPr lang="en-US" sz="2200" dirty="0"/>
              <a:t> menjadi </a:t>
            </a:r>
            <a:r>
              <a:rPr lang="en-US" sz="2200" dirty="0" err="1"/>
              <a:t>beberapa</a:t>
            </a:r>
            <a:r>
              <a:rPr lang="en-US" sz="2200" dirty="0"/>
              <a:t> </a:t>
            </a:r>
            <a:r>
              <a:rPr lang="en-US" sz="2200" dirty="0" err="1"/>
              <a:t>gagasan</a:t>
            </a:r>
            <a:r>
              <a:rPr lang="en-US" sz="2200" dirty="0"/>
              <a:t> </a:t>
            </a:r>
            <a:r>
              <a:rPr lang="en-US" sz="2200" dirty="0" err="1"/>
              <a:t>seperti</a:t>
            </a:r>
            <a:r>
              <a:rPr lang="en-US" sz="2200" dirty="0"/>
              <a:t> New Public Management, Market-based Public Administration, Entrepreneurial Government,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sejenisnya</a:t>
            </a:r>
            <a:r>
              <a:rPr lang="en-US" sz="2200" dirty="0"/>
              <a:t> (Hughes 1994</a:t>
            </a:r>
            <a:r>
              <a:rPr lang="en-US" sz="2200" dirty="0" smtClean="0"/>
              <a:t>).</a:t>
            </a:r>
          </a:p>
          <a:p>
            <a:endParaRPr lang="en-US" sz="2200" dirty="0"/>
          </a:p>
          <a:p>
            <a:r>
              <a:rPr lang="en-US" sz="2200" dirty="0" err="1"/>
              <a:t>Langgam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/>
              <a:t>berbagai</a:t>
            </a:r>
            <a:r>
              <a:rPr lang="en-US" sz="2200" dirty="0"/>
              <a:t> </a:t>
            </a:r>
            <a:r>
              <a:rPr lang="en-US" sz="2200" dirty="0" err="1"/>
              <a:t>teori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mencoba</a:t>
            </a:r>
            <a:r>
              <a:rPr lang="en-US" sz="2200" dirty="0"/>
              <a:t> </a:t>
            </a:r>
            <a:r>
              <a:rPr lang="en-US" sz="2200" dirty="0" err="1"/>
              <a:t>menyuntikkan</a:t>
            </a:r>
            <a:r>
              <a:rPr lang="en-US" sz="2200" dirty="0"/>
              <a:t> </a:t>
            </a:r>
            <a:r>
              <a:rPr lang="en-US" sz="2200" dirty="0" err="1"/>
              <a:t>logika</a:t>
            </a:r>
            <a:r>
              <a:rPr lang="en-US" sz="2200" dirty="0"/>
              <a:t> </a:t>
            </a:r>
            <a:r>
              <a:rPr lang="en-US" sz="2200" dirty="0" err="1"/>
              <a:t>pasar</a:t>
            </a:r>
            <a:r>
              <a:rPr lang="en-US" sz="2200" dirty="0"/>
              <a:t> </a:t>
            </a:r>
            <a:r>
              <a:rPr lang="en-US" sz="2200" dirty="0" smtClean="0"/>
              <a:t>da</a:t>
            </a:r>
            <a:r>
              <a:rPr lang="id-ID" sz="2200" dirty="0" smtClean="0"/>
              <a:t>l</a:t>
            </a:r>
            <a:r>
              <a:rPr lang="en-US" sz="2200" dirty="0" smtClean="0"/>
              <a:t>am </a:t>
            </a:r>
            <a:r>
              <a:rPr lang="en-US" sz="2200" dirty="0" err="1"/>
              <a:t>mekanisme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</a:t>
            </a:r>
            <a:r>
              <a:rPr lang="en-US" sz="2200" dirty="0" err="1"/>
              <a:t>birokrasi</a:t>
            </a:r>
            <a:r>
              <a:rPr lang="en-US" sz="2200" dirty="0"/>
              <a:t> </a:t>
            </a:r>
            <a:r>
              <a:rPr lang="en-US" sz="2200" dirty="0" err="1"/>
              <a:t>pemerintah</a:t>
            </a:r>
            <a:r>
              <a:rPr lang="en-US" sz="2200" dirty="0"/>
              <a:t>. </a:t>
            </a:r>
            <a:r>
              <a:rPr lang="en-US" sz="2200" dirty="0" err="1"/>
              <a:t>Gagasan</a:t>
            </a:r>
            <a:r>
              <a:rPr lang="en-US" sz="2200" dirty="0"/>
              <a:t> </a:t>
            </a:r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bersambut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spirit Governance </a:t>
            </a:r>
            <a:r>
              <a:rPr lang="en-US" sz="2200" dirty="0" err="1"/>
              <a:t>sebagai</a:t>
            </a:r>
            <a:r>
              <a:rPr lang="en-US" sz="2200" dirty="0"/>
              <a:t> minimal state.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36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/>
          <a:lstStyle/>
          <a:p>
            <a:r>
              <a:rPr lang="en-US" dirty="0" smtClean="0"/>
              <a:t>NPM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Variannya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New </a:t>
            </a:r>
            <a:r>
              <a:rPr lang="en-US" dirty="0" err="1"/>
              <a:t>Pubtic</a:t>
            </a:r>
            <a:r>
              <a:rPr lang="en-US" dirty="0"/>
              <a:t> Management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2 </a:t>
            </a:r>
            <a:r>
              <a:rPr lang="en-US" dirty="0" err="1"/>
              <a:t>makna</a:t>
            </a:r>
            <a:r>
              <a:rPr lang="en-US" dirty="0"/>
              <a:t>: (Rhodes 1996: 655).</a:t>
            </a:r>
          </a:p>
          <a:p>
            <a:r>
              <a:rPr lang="en-US" dirty="0" err="1"/>
              <a:t>Managerialisme</a:t>
            </a:r>
            <a:r>
              <a:rPr lang="en-US" dirty="0"/>
              <a:t>: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manaiemen</a:t>
            </a:r>
            <a:r>
              <a:rPr lang="en-US" dirty="0"/>
              <a:t> </a:t>
            </a:r>
            <a:r>
              <a:rPr lang="en-US" dirty="0" err="1"/>
              <a:t>profesional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, </a:t>
            </a:r>
            <a:r>
              <a:rPr lang="en-US" dirty="0" err="1"/>
              <a:t>orientasi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, value for money'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berorientasi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(Hughes 1994).</a:t>
            </a:r>
          </a:p>
          <a:p>
            <a:r>
              <a:rPr lang="en-US" dirty="0"/>
              <a:t>The new institutional economics </a:t>
            </a:r>
            <a:r>
              <a:rPr lang="en-US" dirty="0" err="1"/>
              <a:t>merujuk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pengenalan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insentif</a:t>
            </a:r>
            <a:r>
              <a:rPr lang="en-US" dirty="0"/>
              <a:t> (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birokrisi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contracting-out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petayanan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quasi-</a:t>
            </a:r>
            <a:r>
              <a:rPr lang="en-US" dirty="0" err="1"/>
              <a:t>pasar</a:t>
            </a:r>
            <a:r>
              <a:rPr lang="en-US" dirty="0"/>
              <a:t> (</a:t>
            </a:r>
            <a:r>
              <a:rPr lang="en-US" dirty="0" err="1"/>
              <a:t>Bartlet</a:t>
            </a:r>
            <a:r>
              <a:rPr lang="en-US" dirty="0"/>
              <a:t> &amp; Grand 1993:13-34).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new institutional economics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Peran</a:t>
            </a:r>
            <a:r>
              <a:rPr lang="en-US" dirty="0"/>
              <a:t> steering </a:t>
            </a:r>
            <a:r>
              <a:rPr lang="en-US" dirty="0" err="1"/>
              <a:t>pemerintah</a:t>
            </a:r>
            <a:r>
              <a:rPr lang="en-US" dirty="0"/>
              <a:t> menjadi </a:t>
            </a:r>
            <a:r>
              <a:rPr lang="en-US" dirty="0" err="1"/>
              <a:t>sentral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28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Reinventing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err="1"/>
              <a:t>Sedangkan</a:t>
            </a:r>
            <a:r>
              <a:rPr lang="en-US" sz="2600" dirty="0"/>
              <a:t> </a:t>
            </a:r>
            <a:r>
              <a:rPr lang="en-US" sz="2600" dirty="0" err="1"/>
              <a:t>gagasan</a:t>
            </a:r>
            <a:r>
              <a:rPr lang="en-US" sz="2600" dirty="0"/>
              <a:t> entrepreneurial </a:t>
            </a:r>
            <a:r>
              <a:rPr lang="en-US" sz="2600" dirty="0" err="1"/>
              <a:t>dijabarkan</a:t>
            </a:r>
            <a:r>
              <a:rPr lang="en-US" sz="2600" dirty="0"/>
              <a:t>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empirik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disebarluaskan</a:t>
            </a:r>
            <a:r>
              <a:rPr lang="en-US" sz="2600" dirty="0"/>
              <a:t> </a:t>
            </a:r>
            <a:r>
              <a:rPr lang="en-US" sz="2600" dirty="0" err="1"/>
              <a:t>oleh</a:t>
            </a:r>
            <a:r>
              <a:rPr lang="en-US" sz="2600" dirty="0"/>
              <a:t> Ted </a:t>
            </a:r>
            <a:r>
              <a:rPr lang="en-US" sz="2600" dirty="0" err="1"/>
              <a:t>Gaebler</a:t>
            </a:r>
            <a:r>
              <a:rPr lang="en-US" sz="2600" dirty="0"/>
              <a:t> </a:t>
            </a:r>
            <a:r>
              <a:rPr lang="en-US" sz="2600" dirty="0" err="1"/>
              <a:t>dan</a:t>
            </a:r>
            <a:r>
              <a:rPr lang="en-US" sz="2600" dirty="0"/>
              <a:t> David Osborne (1992)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bukunya</a:t>
            </a:r>
            <a:r>
              <a:rPr lang="en-US" sz="2600" dirty="0"/>
              <a:t> yang </a:t>
            </a:r>
            <a:r>
              <a:rPr lang="en-US" sz="2600" dirty="0" err="1"/>
              <a:t>berjudul</a:t>
            </a:r>
            <a:r>
              <a:rPr lang="en-US" sz="2600" dirty="0"/>
              <a:t> Reinventing </a:t>
            </a:r>
            <a:r>
              <a:rPr lang="en-US" sz="2600" dirty="0" smtClean="0"/>
              <a:t>Government (</a:t>
            </a:r>
            <a:r>
              <a:rPr lang="en-US" sz="2600" dirty="0" err="1" smtClean="0"/>
              <a:t>Mewirausahakan</a:t>
            </a:r>
            <a:r>
              <a:rPr lang="en-US" sz="2600" dirty="0" smtClean="0"/>
              <a:t> </a:t>
            </a:r>
            <a:r>
              <a:rPr lang="en-US" sz="2600" dirty="0" err="1" smtClean="0"/>
              <a:t>birokrasi</a:t>
            </a:r>
            <a:r>
              <a:rPr lang="en-US" sz="2600" dirty="0" smtClean="0"/>
              <a:t>), </a:t>
            </a:r>
            <a:r>
              <a:rPr lang="en-US" sz="2600" dirty="0"/>
              <a:t>yang </a:t>
            </a:r>
            <a:r>
              <a:rPr lang="en-US" sz="2600" dirty="0" err="1"/>
              <a:t>pada</a:t>
            </a:r>
            <a:r>
              <a:rPr lang="en-US" sz="2600" dirty="0"/>
              <a:t> </a:t>
            </a:r>
            <a:r>
              <a:rPr lang="en-US" sz="2600" dirty="0" err="1"/>
              <a:t>prinsipnya</a:t>
            </a:r>
            <a:r>
              <a:rPr lang="en-US" sz="2600" dirty="0"/>
              <a:t> </a:t>
            </a:r>
            <a:r>
              <a:rPr lang="en-US" sz="2600" dirty="0" err="1"/>
              <a:t>mencangkokkan</a:t>
            </a:r>
            <a:r>
              <a:rPr lang="en-US" sz="2600" dirty="0"/>
              <a:t> </a:t>
            </a:r>
            <a:r>
              <a:rPr lang="en-US" sz="2600" dirty="0" err="1"/>
              <a:t>kewirausahaan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pemerintahan</a:t>
            </a:r>
            <a:r>
              <a:rPr lang="en-US" sz="2600" dirty="0" smtClean="0"/>
              <a:t>.</a:t>
            </a:r>
          </a:p>
          <a:p>
            <a:endParaRPr lang="en-US" sz="2600" dirty="0"/>
          </a:p>
          <a:p>
            <a:r>
              <a:rPr lang="en-US" sz="2600" dirty="0" err="1"/>
              <a:t>Sangat</a:t>
            </a:r>
            <a:r>
              <a:rPr lang="en-US" sz="2600" dirty="0"/>
              <a:t> </a:t>
            </a:r>
            <a:r>
              <a:rPr lang="en-US" sz="2600" dirty="0" err="1"/>
              <a:t>jelas</a:t>
            </a:r>
            <a:r>
              <a:rPr lang="en-US" sz="2600" dirty="0"/>
              <a:t> </a:t>
            </a:r>
            <a:r>
              <a:rPr lang="en-US" sz="2600" dirty="0" err="1"/>
              <a:t>bahwa</a:t>
            </a:r>
            <a:r>
              <a:rPr lang="en-US" sz="2600" dirty="0"/>
              <a:t> </a:t>
            </a:r>
            <a:r>
              <a:rPr lang="en-US" sz="2600" dirty="0" err="1"/>
              <a:t>gagasan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sangat</a:t>
            </a:r>
            <a:r>
              <a:rPr lang="en-US" sz="2600" dirty="0"/>
              <a:t> </a:t>
            </a:r>
            <a:r>
              <a:rPr lang="en-US" sz="2600" dirty="0" err="1"/>
              <a:t>dekat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mekanisme</a:t>
            </a:r>
            <a:r>
              <a:rPr lang="en-US" sz="2600" dirty="0"/>
              <a:t> </a:t>
            </a:r>
            <a:r>
              <a:rPr lang="en-US" sz="2600" dirty="0" err="1"/>
              <a:t>kompetisi</a:t>
            </a:r>
            <a:r>
              <a:rPr lang="en-US" sz="2600" dirty="0"/>
              <a:t>, </a:t>
            </a:r>
            <a:r>
              <a:rPr lang="en-US" sz="2600" dirty="0" err="1"/>
              <a:t>pasar</a:t>
            </a:r>
            <a:r>
              <a:rPr lang="en-US" sz="2600" dirty="0"/>
              <a:t>, </a:t>
            </a:r>
            <a:r>
              <a:rPr lang="en-US" sz="2600" dirty="0" err="1"/>
              <a:t>pelanggan</a:t>
            </a:r>
            <a:r>
              <a:rPr lang="en-US" sz="2600" dirty="0"/>
              <a:t> (customer)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 smtClean="0"/>
              <a:t>outcomes.Governance</a:t>
            </a:r>
            <a:r>
              <a:rPr lang="en-US" sz="2600" dirty="0" smtClean="0"/>
              <a:t> </a:t>
            </a:r>
            <a:r>
              <a:rPr lang="en-US" sz="2600" dirty="0" err="1"/>
              <a:t>diartikan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steering, more Governance is more steering, yang </a:t>
            </a:r>
            <a:r>
              <a:rPr lang="en-US" sz="2600" dirty="0" err="1"/>
              <a:t>berarti</a:t>
            </a:r>
            <a:r>
              <a:rPr lang="en-US" sz="2600" dirty="0"/>
              <a:t> pula less-government </a:t>
            </a:r>
            <a:r>
              <a:rPr lang="en-US" sz="2600" dirty="0" err="1"/>
              <a:t>atau</a:t>
            </a:r>
            <a:r>
              <a:rPr lang="en-US" sz="2600" dirty="0"/>
              <a:t> less-rowing (Rhodes 1996: 655</a:t>
            </a:r>
            <a:r>
              <a:rPr lang="en-US" sz="2600" dirty="0" smtClean="0"/>
              <a:t>).</a:t>
            </a:r>
          </a:p>
          <a:p>
            <a:endParaRPr lang="en-US" sz="2600" dirty="0" smtClean="0"/>
          </a:p>
          <a:p>
            <a:pPr lvl="0"/>
            <a:r>
              <a:rPr lang="en-US" altLang="en-US" dirty="0"/>
              <a:t>Entrepreneurial government </a:t>
            </a:r>
            <a:r>
              <a:rPr lang="en-US" altLang="en-US" dirty="0" err="1"/>
              <a:t>berdampak</a:t>
            </a:r>
            <a:r>
              <a:rPr lang="en-US" altLang="en-US" dirty="0"/>
              <a:t> </a:t>
            </a:r>
            <a:r>
              <a:rPr lang="en-US" altLang="en-US" dirty="0" err="1"/>
              <a:t>pengalihan</a:t>
            </a:r>
            <a:r>
              <a:rPr lang="en-US" altLang="en-US" dirty="0"/>
              <a:t> </a:t>
            </a:r>
            <a:r>
              <a:rPr lang="en-US" altLang="en-US" dirty="0" err="1"/>
              <a:t>tanggung</a:t>
            </a:r>
            <a:r>
              <a:rPr lang="en-US" altLang="en-US" dirty="0"/>
              <a:t> </a:t>
            </a:r>
            <a:r>
              <a:rPr lang="en-US" altLang="en-US" dirty="0" err="1"/>
              <a:t>jawab</a:t>
            </a:r>
            <a:r>
              <a:rPr lang="en-US" altLang="en-US" dirty="0"/>
              <a:t> </a:t>
            </a:r>
            <a:r>
              <a:rPr lang="en-US" altLang="en-US" dirty="0" err="1"/>
              <a:t>negara</a:t>
            </a:r>
            <a:r>
              <a:rPr lang="en-US" altLang="en-US" dirty="0"/>
              <a:t>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pembangunan</a:t>
            </a:r>
            <a:r>
              <a:rPr lang="en-US" altLang="en-US" dirty="0"/>
              <a:t> </a:t>
            </a:r>
            <a:r>
              <a:rPr lang="en-US" altLang="en-US" dirty="0" err="1"/>
              <a:t>ekonomi</a:t>
            </a:r>
            <a:r>
              <a:rPr lang="en-US" altLang="en-US" dirty="0"/>
              <a:t>, </a:t>
            </a:r>
            <a:r>
              <a:rPr lang="en-US" altLang="en-US" dirty="0" err="1"/>
              <a:t>jaminan</a:t>
            </a:r>
            <a:r>
              <a:rPr lang="en-US" altLang="en-US" dirty="0"/>
              <a:t> </a:t>
            </a:r>
            <a:r>
              <a:rPr lang="en-US" altLang="en-US" dirty="0" err="1"/>
              <a:t>aksesabilitas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pekerjaan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sumberdaya</a:t>
            </a:r>
            <a:r>
              <a:rPr lang="en-US" altLang="en-US" dirty="0"/>
              <a:t> </a:t>
            </a:r>
            <a:r>
              <a:rPr lang="en-US" altLang="en-US" dirty="0" err="1"/>
              <a:t>ekonomi</a:t>
            </a:r>
            <a:r>
              <a:rPr lang="en-US" altLang="en-US" dirty="0"/>
              <a:t> lain,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jaminan</a:t>
            </a:r>
            <a:r>
              <a:rPr lang="en-US" altLang="en-US" dirty="0"/>
              <a:t> </a:t>
            </a:r>
            <a:r>
              <a:rPr lang="en-US" altLang="en-US" dirty="0" err="1"/>
              <a:t>aksesabilitas</a:t>
            </a:r>
            <a:r>
              <a:rPr lang="en-US" altLang="en-US" dirty="0"/>
              <a:t> </a:t>
            </a:r>
            <a:r>
              <a:rPr lang="en-US" altLang="en-US" dirty="0" err="1"/>
              <a:t>masyarakat</a:t>
            </a:r>
            <a:r>
              <a:rPr lang="en-US" altLang="en-US" dirty="0"/>
              <a:t> </a:t>
            </a:r>
            <a:r>
              <a:rPr lang="en-US" altLang="en-US" dirty="0" err="1"/>
              <a:t>terhadap</a:t>
            </a:r>
            <a:r>
              <a:rPr lang="en-US" altLang="en-US" dirty="0"/>
              <a:t> </a:t>
            </a:r>
            <a:r>
              <a:rPr lang="en-US" altLang="en-US" dirty="0" err="1"/>
              <a:t>petayanan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r>
              <a:rPr lang="en-US" altLang="en-US" dirty="0"/>
              <a:t> </a:t>
            </a:r>
            <a:r>
              <a:rPr lang="en-US" altLang="en-US" dirty="0" err="1"/>
              <a:t>diserahkan</a:t>
            </a:r>
            <a:r>
              <a:rPr lang="en-US" altLang="en-US" dirty="0"/>
              <a:t> </a:t>
            </a:r>
            <a:r>
              <a:rPr lang="en-US" altLang="en-US" dirty="0" err="1"/>
              <a:t>kepada</a:t>
            </a:r>
            <a:r>
              <a:rPr lang="en-US" altLang="en-US" dirty="0"/>
              <a:t> </a:t>
            </a:r>
            <a:r>
              <a:rPr lang="en-US" altLang="en-US" dirty="0" err="1"/>
              <a:t>mekanisme</a:t>
            </a:r>
            <a:r>
              <a:rPr lang="en-US" altLang="en-US" dirty="0"/>
              <a:t> </a:t>
            </a:r>
            <a:r>
              <a:rPr lang="en-US" altLang="en-US" dirty="0" err="1"/>
              <a:t>pasar</a:t>
            </a:r>
            <a:r>
              <a:rPr lang="en-US" altLang="en-US" sz="2400" dirty="0"/>
              <a:t>.</a:t>
            </a:r>
          </a:p>
          <a:p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83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Kritik</a:t>
            </a:r>
            <a:r>
              <a:rPr lang="en-US" dirty="0" smtClean="0"/>
              <a:t> GG </a:t>
            </a:r>
            <a:r>
              <a:rPr lang="en-US" dirty="0" err="1" smtClean="0"/>
              <a:t>sebagai</a:t>
            </a:r>
            <a:r>
              <a:rPr lang="en-US" dirty="0" smtClean="0"/>
              <a:t> Sound Development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altLang="en-US" sz="2400" dirty="0" err="1" smtClean="0"/>
              <a:t>Dalam</a:t>
            </a:r>
            <a:r>
              <a:rPr lang="en-US" altLang="en-US" sz="2400" dirty="0" smtClean="0"/>
              <a:t> </a:t>
            </a:r>
            <a:r>
              <a:rPr lang="en-US" altLang="en-US" sz="2400" dirty="0" err="1"/>
              <a:t>bahasa</a:t>
            </a:r>
            <a:r>
              <a:rPr lang="en-US" altLang="en-US" sz="2400" dirty="0"/>
              <a:t> Guy Peters (2001: 21), good governance </a:t>
            </a:r>
            <a:r>
              <a:rPr lang="en-US" altLang="en-US" sz="2400" dirty="0" err="1"/>
              <a:t>versi</a:t>
            </a:r>
            <a:r>
              <a:rPr lang="en-US" altLang="en-US" sz="2400" dirty="0"/>
              <a:t> 'sound development management' </a:t>
            </a:r>
            <a:r>
              <a:rPr lang="en-US" altLang="en-US" sz="2400" dirty="0" err="1"/>
              <a:t>ini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bisa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dikategorikan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pemerintahan</a:t>
            </a:r>
            <a:r>
              <a:rPr lang="en-US" altLang="en-US" sz="2400" dirty="0"/>
              <a:t> model </a:t>
            </a:r>
            <a:r>
              <a:rPr lang="en-US" altLang="en-US" sz="2400" dirty="0" err="1"/>
              <a:t>Pasar</a:t>
            </a:r>
            <a:r>
              <a:rPr lang="en-US" altLang="en-US" sz="2400" dirty="0"/>
              <a:t> (market government)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pemerintahan</a:t>
            </a:r>
            <a:r>
              <a:rPr lang="en-US" altLang="en-US" sz="2400" dirty="0"/>
              <a:t> model </a:t>
            </a:r>
            <a:r>
              <a:rPr lang="en-US" altLang="en-US" sz="2400" dirty="0" err="1"/>
              <a:t>deregulatif</a:t>
            </a:r>
            <a:r>
              <a:rPr lang="en-US" altLang="en-US" sz="2400" dirty="0"/>
              <a:t> (deregulated government). </a:t>
            </a:r>
            <a:endParaRPr lang="en-US" altLang="en-US" sz="2400" dirty="0" smtClean="0"/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endParaRPr lang="en-US" altLang="en-US" sz="2400" dirty="0"/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rakyat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citizen yang </a:t>
            </a:r>
            <a:r>
              <a:rPr lang="en-US" altLang="en-US" sz="2400" dirty="0" err="1"/>
              <a:t>memegang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kedaulatan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mengendalikan</a:t>
            </a:r>
            <a:r>
              <a:rPr lang="en-US" altLang="en-US" sz="2400" dirty="0"/>
              <a:t> proses </a:t>
            </a:r>
            <a:r>
              <a:rPr lang="en-US" altLang="en-US" sz="2400" dirty="0" err="1"/>
              <a:t>kepemerintahan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pelayanan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customer.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sebagai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customer,kapasitasrakyat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sangat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ditentukan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kemampuannya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membeli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mekanisme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bebas</a:t>
            </a:r>
            <a:r>
              <a:rPr lang="en-US" altLang="en-US" sz="2400" dirty="0" smtClean="0"/>
              <a:t>.</a:t>
            </a:r>
          </a:p>
          <a:p>
            <a:pPr marL="0" lvl="0" indent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endParaRPr lang="en-US" altLang="en-US" sz="2200" dirty="0" smtClean="0"/>
          </a:p>
          <a:p>
            <a:pPr marL="342900" lvl="0" indent="-3429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Blip>
                <a:blip r:embed="rId2"/>
              </a:buBlip>
            </a:pPr>
            <a:r>
              <a:rPr lang="en-US" sz="2400" dirty="0" err="1"/>
              <a:t>P</a:t>
            </a:r>
            <a:r>
              <a:rPr lang="en-US" sz="2400" dirty="0" err="1" smtClean="0"/>
              <a:t>enerapan</a:t>
            </a:r>
            <a:r>
              <a:rPr lang="en-US" sz="2400" dirty="0" smtClean="0"/>
              <a:t> </a:t>
            </a:r>
            <a:r>
              <a:rPr lang="en-US" sz="2400" dirty="0"/>
              <a:t>good </a:t>
            </a:r>
            <a:r>
              <a:rPr lang="en-US" sz="2400" dirty="0" smtClean="0"/>
              <a:t>governance </a:t>
            </a:r>
            <a:r>
              <a:rPr lang="en-US" sz="2400" dirty="0" err="1"/>
              <a:t>hampir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mengasumsikannya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ideal type of governance, </a:t>
            </a:r>
            <a:r>
              <a:rPr lang="en-US" sz="2400" dirty="0" err="1"/>
              <a:t>padahal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sebenarnya</a:t>
            </a:r>
            <a:r>
              <a:rPr lang="en-US" sz="2400" dirty="0"/>
              <a:t> </a:t>
            </a:r>
            <a:r>
              <a:rPr lang="en-US" sz="2400" dirty="0" err="1"/>
              <a:t>dirumuskan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praktisi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kepentingan</a:t>
            </a:r>
            <a:r>
              <a:rPr lang="en-US" sz="2400" dirty="0"/>
              <a:t> </a:t>
            </a:r>
            <a:r>
              <a:rPr lang="en-US" sz="2400" dirty="0" err="1"/>
              <a:t>praktis-strategis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/>
              <a:t>relasi</a:t>
            </a:r>
            <a:r>
              <a:rPr lang="en-US" sz="2400" dirty="0"/>
              <a:t> </a:t>
            </a:r>
            <a:r>
              <a:rPr lang="en-US" sz="2400" dirty="0" err="1"/>
              <a:t>negara-masyarakat-pasar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sejajar</a:t>
            </a:r>
            <a:endParaRPr lang="en-US" alt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77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881</TotalTime>
  <Words>1337</Words>
  <Application>Microsoft Office PowerPoint</Application>
  <PresentationFormat>On-screen Show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Urban</vt:lpstr>
      <vt:lpstr>Variasi Model Governance </vt:lpstr>
      <vt:lpstr>Genealogi Teori  Governance</vt:lpstr>
      <vt:lpstr>Genealogi Teori Governance</vt:lpstr>
      <vt:lpstr>Good Governance: Sound Development Management Sebagai Wacana Dominan</vt:lpstr>
      <vt:lpstr>Good Governance: Sound Development Management Sebagai Wacana Dominan</vt:lpstr>
      <vt:lpstr>NPM dan RIG</vt:lpstr>
      <vt:lpstr>NPM dan Variannya</vt:lpstr>
      <vt:lpstr>Reinventing Government</vt:lpstr>
      <vt:lpstr>Kritik GG sebagai Sound Development Manajemen</vt:lpstr>
      <vt:lpstr>Penantang GG: Democratic Governance</vt:lpstr>
      <vt:lpstr>Sound Governance</vt:lpstr>
      <vt:lpstr>Sound Governance</vt:lpstr>
      <vt:lpstr>New Public Service</vt:lpstr>
      <vt:lpstr>New Public Service</vt:lpstr>
      <vt:lpstr>Network Governance</vt:lpstr>
      <vt:lpstr>Network Governance</vt:lpstr>
      <vt:lpstr>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Variasi Model Governance: Dari NPM hingga Democratic Governance</dc:title>
  <dc:creator>ismail - [2010]</dc:creator>
  <cp:lastModifiedBy>user</cp:lastModifiedBy>
  <cp:revision>30</cp:revision>
  <dcterms:created xsi:type="dcterms:W3CDTF">2016-11-23T20:42:32Z</dcterms:created>
  <dcterms:modified xsi:type="dcterms:W3CDTF">2019-11-08T04:15:55Z</dcterms:modified>
</cp:coreProperties>
</file>