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50" d="100"/>
          <a:sy n="50" d="100"/>
        </p:scale>
        <p:origin x="-108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B51124F4-8B9C-40A2-AD04-C459F09D34AF}" type="datetimeFigureOut">
              <a:rPr lang="id-ID" smtClean="0"/>
              <a:pPr/>
              <a:t>02/03/2015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C33DC1E-F271-42F7-9187-CB152900B20A}" type="slidenum">
              <a:rPr lang="id-ID" smtClean="0"/>
              <a:pPr/>
              <a:t>‹#›</a:t>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B51124F4-8B9C-40A2-AD04-C459F09D34AF}" type="datetimeFigureOut">
              <a:rPr lang="id-ID" smtClean="0"/>
              <a:pPr/>
              <a:t>02/03/2015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C33DC1E-F271-42F7-9187-CB152900B20A}"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B51124F4-8B9C-40A2-AD04-C459F09D34AF}" type="datetimeFigureOut">
              <a:rPr lang="id-ID" smtClean="0"/>
              <a:pPr/>
              <a:t>02/03/2015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C33DC1E-F271-42F7-9187-CB152900B20A}" type="slidenum">
              <a:rPr lang="id-ID" smtClean="0"/>
              <a:pPr/>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B51124F4-8B9C-40A2-AD04-C459F09D34AF}" type="datetimeFigureOut">
              <a:rPr lang="id-ID" smtClean="0"/>
              <a:pPr/>
              <a:t>02/03/2015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C33DC1E-F271-42F7-9187-CB152900B20A}" type="slidenum">
              <a:rPr lang="id-ID" smtClean="0"/>
              <a:pPr/>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51124F4-8B9C-40A2-AD04-C459F09D34AF}" type="datetimeFigureOut">
              <a:rPr lang="id-ID" smtClean="0"/>
              <a:pPr/>
              <a:t>02/03/2015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C33DC1E-F271-42F7-9187-CB152900B20A}" type="slidenum">
              <a:rPr lang="id-ID" smtClean="0"/>
              <a:pPr/>
              <a:t>‹#›</a:t>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B51124F4-8B9C-40A2-AD04-C459F09D34AF}" type="datetimeFigureOut">
              <a:rPr lang="id-ID" smtClean="0"/>
              <a:pPr/>
              <a:t>02/03/2015</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FC33DC1E-F271-42F7-9187-CB152900B20A}" type="slidenum">
              <a:rPr lang="id-ID" smtClean="0"/>
              <a:pPr/>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B51124F4-8B9C-40A2-AD04-C459F09D34AF}" type="datetimeFigureOut">
              <a:rPr lang="id-ID" smtClean="0"/>
              <a:pPr/>
              <a:t>02/03/2015</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FC33DC1E-F271-42F7-9187-CB152900B20A}" type="slidenum">
              <a:rPr lang="id-ID" smtClean="0"/>
              <a:pPr/>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B51124F4-8B9C-40A2-AD04-C459F09D34AF}" type="datetimeFigureOut">
              <a:rPr lang="id-ID" smtClean="0"/>
              <a:pPr/>
              <a:t>02/03/2015</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FC33DC1E-F271-42F7-9187-CB152900B20A}" type="slidenum">
              <a:rPr lang="id-ID" smtClean="0"/>
              <a:pPr/>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51124F4-8B9C-40A2-AD04-C459F09D34AF}" type="datetimeFigureOut">
              <a:rPr lang="id-ID" smtClean="0"/>
              <a:pPr/>
              <a:t>02/03/2015</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FC33DC1E-F271-42F7-9187-CB152900B20A}"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51124F4-8B9C-40A2-AD04-C459F09D34AF}" type="datetimeFigureOut">
              <a:rPr lang="id-ID" smtClean="0"/>
              <a:pPr/>
              <a:t>02/03/2015</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FC33DC1E-F271-42F7-9187-CB152900B20A}" type="slidenum">
              <a:rPr lang="id-ID" smtClean="0"/>
              <a:pPr/>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51124F4-8B9C-40A2-AD04-C459F09D34AF}" type="datetimeFigureOut">
              <a:rPr lang="id-ID" smtClean="0"/>
              <a:pPr/>
              <a:t>02/03/2015</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FC33DC1E-F271-42F7-9187-CB152900B20A}" type="slidenum">
              <a:rPr lang="id-ID" smtClean="0"/>
              <a:pPr/>
              <a:t>‹#›</a:t>
            </a:fld>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1124F4-8B9C-40A2-AD04-C459F09D34AF}" type="datetimeFigureOut">
              <a:rPr lang="id-ID" smtClean="0"/>
              <a:pPr/>
              <a:t>02/03/2015</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33DC1E-F271-42F7-9187-CB152900B20A}" type="slidenum">
              <a:rPr lang="id-ID" smtClean="0"/>
              <a:pPr/>
              <a:t>‹#›</a:t>
            </a:fld>
            <a:endParaRPr lang="id-ID"/>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id-ID" dirty="0" smtClean="0"/>
              <a:t>KOMUNIKASI MASSA</a:t>
            </a:r>
            <a:endParaRPr lang="id-ID" dirty="0"/>
          </a:p>
        </p:txBody>
      </p:sp>
      <p:sp>
        <p:nvSpPr>
          <p:cNvPr id="3" name="Subtitle 2"/>
          <p:cNvSpPr>
            <a:spLocks noGrp="1"/>
          </p:cNvSpPr>
          <p:nvPr>
            <p:ph type="subTitle" idx="1"/>
          </p:nvPr>
        </p:nvSpPr>
        <p:spPr/>
        <p:txBody>
          <a:bodyPr/>
          <a:lstStyle/>
          <a:p>
            <a:r>
              <a:rPr lang="id-ID" dirty="0" smtClean="0"/>
              <a:t>FUNGSI KOMUNIKASI MASSA</a:t>
            </a:r>
            <a:endParaRPr lang="id-ID"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Josep A. Devito (1997)</a:t>
            </a:r>
            <a:endParaRPr lang="id-ID" dirty="0"/>
          </a:p>
        </p:txBody>
      </p:sp>
      <p:sp>
        <p:nvSpPr>
          <p:cNvPr id="3" name="Content Placeholder 2"/>
          <p:cNvSpPr>
            <a:spLocks noGrp="1"/>
          </p:cNvSpPr>
          <p:nvPr>
            <p:ph idx="1"/>
          </p:nvPr>
        </p:nvSpPr>
        <p:spPr/>
        <p:txBody>
          <a:bodyPr/>
          <a:lstStyle/>
          <a:p>
            <a:r>
              <a:rPr lang="id-ID" dirty="0" smtClean="0"/>
              <a:t>menganggap fungsi persuasi merupakan terpenting dlm komunikasi massa. Persuasi bisa datang dari berbagai macam bentuk 1) mengukuhkan atau memperkuat sikap, kepercayaan, atau nilai seseorang, 2)  mengubah sikap, kepercayaan, atau nilai seseorang, 3) menggerakkan seseorang untuk melakukan sesuatu, dan 4) memperkenalkan etika, atau menawarkan sistem nilai tertentu.</a:t>
            </a:r>
          </a:p>
          <a:p>
            <a:endParaRPr lang="id-ID"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TRANSMISI BUDAYA</a:t>
            </a:r>
            <a:endParaRPr lang="id-ID" dirty="0"/>
          </a:p>
        </p:txBody>
      </p:sp>
      <p:sp>
        <p:nvSpPr>
          <p:cNvPr id="3" name="Content Placeholder 2"/>
          <p:cNvSpPr>
            <a:spLocks noGrp="1"/>
          </p:cNvSpPr>
          <p:nvPr>
            <p:ph idx="1"/>
          </p:nvPr>
        </p:nvSpPr>
        <p:spPr>
          <a:xfrm>
            <a:off x="457200" y="1285860"/>
            <a:ext cx="8229600" cy="5072098"/>
          </a:xfrm>
        </p:spPr>
        <p:txBody>
          <a:bodyPr>
            <a:normAutofit fontScale="92500" lnSpcReduction="20000"/>
          </a:bodyPr>
          <a:lstStyle/>
          <a:p>
            <a:r>
              <a:rPr lang="id-ID" dirty="0" smtClean="0"/>
              <a:t>Transmisi budaya merupakan salah satu fungsi komunikasi massa yg sangat luas, meskipun yg paling sedikit dibicarakan.</a:t>
            </a:r>
          </a:p>
          <a:p>
            <a:r>
              <a:rPr lang="id-ID" dirty="0" smtClean="0"/>
              <a:t>Transmisi budaya mengambil tempat dalam dua tingkatan, kontemporer dan historis.</a:t>
            </a:r>
          </a:p>
          <a:p>
            <a:r>
              <a:rPr lang="id-ID" dirty="0" smtClean="0"/>
              <a:t>Manusia sbg makhluk di bumi telah dpt menyimpan secara sadar dan melupakannya dari generasi ke generasi. Kemampuan ini membimbing transmisi budaya sebagaimana fungsi media massa dan seluruh lembaga pendidikan, dan banyak sekali bagian dari fungsi ini.</a:t>
            </a:r>
            <a:endParaRPr lang="id-ID"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MENDORONG KOHESI SOSIAL</a:t>
            </a:r>
            <a:endParaRPr lang="id-ID" dirty="0"/>
          </a:p>
        </p:txBody>
      </p:sp>
      <p:sp>
        <p:nvSpPr>
          <p:cNvPr id="3" name="Content Placeholder 2"/>
          <p:cNvSpPr>
            <a:spLocks noGrp="1"/>
          </p:cNvSpPr>
          <p:nvPr>
            <p:ph idx="1"/>
          </p:nvPr>
        </p:nvSpPr>
        <p:spPr/>
        <p:txBody>
          <a:bodyPr>
            <a:normAutofit fontScale="92500" lnSpcReduction="20000"/>
          </a:bodyPr>
          <a:lstStyle/>
          <a:p>
            <a:r>
              <a:rPr lang="id-ID" dirty="0" smtClean="0"/>
              <a:t>Kohesi adalah penyatuan. Media massa mendorong masyarakat untuk bersatu.</a:t>
            </a:r>
          </a:p>
          <a:p>
            <a:r>
              <a:rPr lang="id-ID" dirty="0" smtClean="0"/>
              <a:t>Meski media massa mempunyai peluang untuk menciptakan integrasi sosial, namun pada saat yg sama ia bisa jiga menciptakan disintegrasi sosial.</a:t>
            </a:r>
          </a:p>
          <a:p>
            <a:r>
              <a:rPr lang="id-ID" dirty="0" smtClean="0"/>
              <a:t>Media massa yg tak dikelola secar profesional, berdasarkan moral yg baik, sangat berbahaya bagi masyarakat.</a:t>
            </a:r>
          </a:p>
          <a:p>
            <a:r>
              <a:rPr lang="id-ID" dirty="0" smtClean="0"/>
              <a:t>Media massa dri kelompok radikal, lebih </a:t>
            </a:r>
            <a:r>
              <a:rPr lang="id-ID" dirty="0" smtClean="0"/>
              <a:t>berbahaya </a:t>
            </a:r>
            <a:r>
              <a:rPr lang="id-ID" dirty="0" smtClean="0"/>
              <a:t>dari situs porno (Eva Sundari, anggota DPR RI)</a:t>
            </a:r>
            <a:endParaRPr lang="id-ID"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PENGAWASAN</a:t>
            </a:r>
            <a:endParaRPr lang="id-ID" dirty="0"/>
          </a:p>
        </p:txBody>
      </p:sp>
      <p:sp>
        <p:nvSpPr>
          <p:cNvPr id="3" name="Content Placeholder 2"/>
          <p:cNvSpPr>
            <a:spLocks noGrp="1"/>
          </p:cNvSpPr>
          <p:nvPr>
            <p:ph idx="1"/>
          </p:nvPr>
        </p:nvSpPr>
        <p:spPr/>
        <p:txBody>
          <a:bodyPr>
            <a:normAutofit fontScale="92500" lnSpcReduction="10000"/>
          </a:bodyPr>
          <a:lstStyle/>
          <a:p>
            <a:r>
              <a:rPr lang="id-ID" dirty="0" smtClean="0"/>
              <a:t>Bagi Lasswell, komunikasi massa mempunyai pengawasan. Fungsi pengawasan bisa dibagi menjadi dua, yakni </a:t>
            </a:r>
            <a:r>
              <a:rPr lang="id-ID" i="1" dirty="0" smtClean="0"/>
              <a:t>warning or beware surveillance </a:t>
            </a:r>
            <a:r>
              <a:rPr lang="id-ID" dirty="0" smtClean="0"/>
              <a:t>atau pengawasan peringatan dan </a:t>
            </a:r>
            <a:r>
              <a:rPr lang="id-ID" i="1" dirty="0" smtClean="0"/>
              <a:t>instrumental surveillanca </a:t>
            </a:r>
            <a:r>
              <a:rPr lang="id-ID" dirty="0" smtClean="0"/>
              <a:t>atau pengawasan intrumental.</a:t>
            </a:r>
          </a:p>
          <a:p>
            <a:r>
              <a:rPr lang="id-ID" dirty="0" smtClean="0"/>
              <a:t>Fungsi pengawasan dpt dilihat dari pemberitaan ttg badai, banjir, gunung meletus dsb. Juga pengingatan mengenai kondisi ekonomi dan politik misalnya pasca jatuhnya Soeharto.</a:t>
            </a:r>
          </a:p>
          <a:p>
            <a:endParaRPr lang="id-ID"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KORELASI</a:t>
            </a:r>
            <a:endParaRPr lang="id-ID" dirty="0"/>
          </a:p>
        </p:txBody>
      </p:sp>
      <p:sp>
        <p:nvSpPr>
          <p:cNvPr id="3" name="Content Placeholder 2"/>
          <p:cNvSpPr>
            <a:spLocks noGrp="1"/>
          </p:cNvSpPr>
          <p:nvPr>
            <p:ph idx="1"/>
          </p:nvPr>
        </p:nvSpPr>
        <p:spPr/>
        <p:txBody>
          <a:bodyPr>
            <a:normAutofit lnSpcReduction="10000"/>
          </a:bodyPr>
          <a:lstStyle/>
          <a:p>
            <a:r>
              <a:rPr lang="id-ID" dirty="0" smtClean="0"/>
              <a:t>Fungsi yg menghubungkan bagian2 dari masyarakat agar sesuai dgn lingkungannya.</a:t>
            </a:r>
          </a:p>
          <a:p>
            <a:r>
              <a:rPr lang="id-ID" dirty="0" smtClean="0"/>
              <a:t>Antarunsur dalam masyarakat ini bisa berkomunikasi satu sama lain melalui media massa.</a:t>
            </a:r>
          </a:p>
          <a:p>
            <a:r>
              <a:rPr lang="id-ID" dirty="0" smtClean="0"/>
              <a:t>Iklan akan menghubungkan antara pemasang iklan dengan sasaran iklan tersebut. Dalam iklan media massa menghubungkan produsen, biro iklan dan konsumen.</a:t>
            </a:r>
          </a:p>
          <a:p>
            <a:endParaRPr lang="id-ID"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PEWARISAN SOSIAL</a:t>
            </a:r>
            <a:endParaRPr lang="id-ID" dirty="0"/>
          </a:p>
        </p:txBody>
      </p:sp>
      <p:sp>
        <p:nvSpPr>
          <p:cNvPr id="3" name="Content Placeholder 2"/>
          <p:cNvSpPr>
            <a:spLocks noGrp="1"/>
          </p:cNvSpPr>
          <p:nvPr>
            <p:ph idx="1"/>
          </p:nvPr>
        </p:nvSpPr>
        <p:spPr/>
        <p:txBody>
          <a:bodyPr/>
          <a:lstStyle/>
          <a:p>
            <a:r>
              <a:rPr lang="id-ID" dirty="0" smtClean="0"/>
              <a:t>Dalam hal ini media berfungsi sebagai seorang pendidik, baik pend formal maupun informal, yg mencoba meneruskan atau mewariskan suatu ilmu pengetahuan, nilai, norma, pranata, dan etika dari satu generasi ke generasi berikutnya.</a:t>
            </a:r>
          </a:p>
          <a:p>
            <a:r>
              <a:rPr lang="id-ID" dirty="0" smtClean="0"/>
              <a:t>Fungsi pewarisan sosial dgn transmisi budaya (Jay Black dan Frederik C Whitney) sama.</a:t>
            </a:r>
            <a:endParaRPr lang="id-ID"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MELAWAN KEKUASAAN DAN KEKUATAN REPRESIF</a:t>
            </a:r>
            <a:endParaRPr lang="id-ID" dirty="0"/>
          </a:p>
        </p:txBody>
      </p:sp>
      <p:sp>
        <p:nvSpPr>
          <p:cNvPr id="3" name="Content Placeholder 2"/>
          <p:cNvSpPr>
            <a:spLocks noGrp="1"/>
          </p:cNvSpPr>
          <p:nvPr>
            <p:ph idx="1"/>
          </p:nvPr>
        </p:nvSpPr>
        <p:spPr/>
        <p:txBody>
          <a:bodyPr>
            <a:normAutofit fontScale="92500" lnSpcReduction="10000"/>
          </a:bodyPr>
          <a:lstStyle/>
          <a:p>
            <a:r>
              <a:rPr lang="id-ID" dirty="0" smtClean="0"/>
              <a:t>Komunikasi massa bisa menjadi sebuah alat untuk melawan kekuasaan represif. Meski diakui bisa juga melakukan sebaliknya.</a:t>
            </a:r>
          </a:p>
          <a:p>
            <a:r>
              <a:rPr lang="id-ID" dirty="0" smtClean="0"/>
              <a:t>Media massa bisa ambil bagian dalam perlawanan thd penguasa yg represif dengan memberitakan kekuasaan yg tak demokratis tsb. Informasi ini kemudian menjadi bahan bagi publik untuk melawan penguasa.</a:t>
            </a:r>
          </a:p>
          <a:p>
            <a:r>
              <a:rPr lang="id-ID" dirty="0" smtClean="0"/>
              <a:t>Cantoh media massa menjelang jatuhnya dan setelah jatuhnya Soeharto sangat jelas.</a:t>
            </a:r>
            <a:endParaRPr lang="id-ID"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JAY BLACK dan </a:t>
            </a:r>
            <a:br>
              <a:rPr lang="id-ID" dirty="0" smtClean="0"/>
            </a:br>
            <a:r>
              <a:rPr lang="id-ID" dirty="0" smtClean="0"/>
              <a:t>FREDERICK C. WHITNEY (1998)</a:t>
            </a:r>
            <a:endParaRPr lang="id-ID" dirty="0"/>
          </a:p>
        </p:txBody>
      </p:sp>
      <p:sp>
        <p:nvSpPr>
          <p:cNvPr id="3" name="Content Placeholder 2"/>
          <p:cNvSpPr>
            <a:spLocks noGrp="1"/>
          </p:cNvSpPr>
          <p:nvPr>
            <p:ph idx="1"/>
          </p:nvPr>
        </p:nvSpPr>
        <p:spPr>
          <a:xfrm>
            <a:off x="457200" y="2000241"/>
            <a:ext cx="8229600" cy="3857652"/>
          </a:xfrm>
        </p:spPr>
        <p:txBody>
          <a:bodyPr>
            <a:normAutofit/>
          </a:bodyPr>
          <a:lstStyle/>
          <a:p>
            <a:r>
              <a:rPr lang="id-ID" dirty="0" smtClean="0"/>
              <a:t>1. to inform (menginformasikan)</a:t>
            </a:r>
          </a:p>
          <a:p>
            <a:r>
              <a:rPr lang="id-ID" dirty="0" smtClean="0"/>
              <a:t>2. to entertain (memberi hiburan)</a:t>
            </a:r>
          </a:p>
          <a:p>
            <a:r>
              <a:rPr lang="id-ID" dirty="0" smtClean="0"/>
              <a:t>3. to persuade (membujuk)</a:t>
            </a:r>
          </a:p>
          <a:p>
            <a:r>
              <a:rPr lang="id-ID" dirty="0" smtClean="0"/>
              <a:t>4. tranmision of the culture (transmisi budaya)</a:t>
            </a:r>
          </a:p>
          <a:p>
            <a:endParaRPr lang="id-ID"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654164"/>
          </a:xfrm>
        </p:spPr>
        <p:txBody>
          <a:bodyPr>
            <a:normAutofit fontScale="90000"/>
          </a:bodyPr>
          <a:lstStyle/>
          <a:p>
            <a:r>
              <a:rPr lang="id-ID" dirty="0" smtClean="0"/>
              <a:t>JOHN VIVIAN </a:t>
            </a:r>
            <a:br>
              <a:rPr lang="id-ID" dirty="0" smtClean="0"/>
            </a:br>
            <a:r>
              <a:rPr lang="id-ID" dirty="0" smtClean="0"/>
              <a:t>(</a:t>
            </a:r>
            <a:r>
              <a:rPr lang="id-ID" i="1" dirty="0" smtClean="0"/>
              <a:t>The Media of Mass Communication</a:t>
            </a:r>
            <a:r>
              <a:rPr lang="id-ID" dirty="0" smtClean="0"/>
              <a:t>, 1991)</a:t>
            </a:r>
            <a:endParaRPr lang="id-ID" dirty="0"/>
          </a:p>
        </p:txBody>
      </p:sp>
      <p:sp>
        <p:nvSpPr>
          <p:cNvPr id="3" name="Content Placeholder 2"/>
          <p:cNvSpPr>
            <a:spLocks noGrp="1"/>
          </p:cNvSpPr>
          <p:nvPr>
            <p:ph idx="1"/>
          </p:nvPr>
        </p:nvSpPr>
        <p:spPr>
          <a:xfrm>
            <a:off x="457200" y="2357430"/>
            <a:ext cx="8229600" cy="3768733"/>
          </a:xfrm>
        </p:spPr>
        <p:txBody>
          <a:bodyPr/>
          <a:lstStyle/>
          <a:p>
            <a:r>
              <a:rPr lang="id-ID" dirty="0" smtClean="0"/>
              <a:t>1. </a:t>
            </a:r>
            <a:r>
              <a:rPr lang="id-ID" i="1" dirty="0" smtClean="0"/>
              <a:t>providing information</a:t>
            </a:r>
          </a:p>
          <a:p>
            <a:r>
              <a:rPr lang="id-ID" i="1" dirty="0" smtClean="0"/>
              <a:t>2. providing entertainment</a:t>
            </a:r>
          </a:p>
          <a:p>
            <a:r>
              <a:rPr lang="id-ID" i="1" dirty="0" smtClean="0"/>
              <a:t>3. helping to persuade</a:t>
            </a:r>
          </a:p>
          <a:p>
            <a:r>
              <a:rPr lang="id-ID" i="1" dirty="0" smtClean="0"/>
              <a:t>4. contribution to social cohesion </a:t>
            </a:r>
            <a:r>
              <a:rPr lang="id-ID" dirty="0" smtClean="0"/>
              <a:t>(mendorong kohesi sosial)</a:t>
            </a:r>
            <a:endParaRPr lang="id-ID"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HAROLD D. LASSWEL</a:t>
            </a:r>
            <a:endParaRPr lang="id-ID" dirty="0"/>
          </a:p>
        </p:txBody>
      </p:sp>
      <p:sp>
        <p:nvSpPr>
          <p:cNvPr id="3" name="Content Placeholder 2"/>
          <p:cNvSpPr>
            <a:spLocks noGrp="1"/>
          </p:cNvSpPr>
          <p:nvPr>
            <p:ph idx="1"/>
          </p:nvPr>
        </p:nvSpPr>
        <p:spPr/>
        <p:txBody>
          <a:bodyPr/>
          <a:lstStyle/>
          <a:p>
            <a:r>
              <a:rPr lang="id-ID" dirty="0" smtClean="0"/>
              <a:t>1. </a:t>
            </a:r>
            <a:r>
              <a:rPr lang="id-ID" i="1" dirty="0" smtClean="0"/>
              <a:t>surveillance of the environment </a:t>
            </a:r>
            <a:r>
              <a:rPr lang="id-ID" dirty="0" smtClean="0"/>
              <a:t>(fungsi pengawasan)</a:t>
            </a:r>
          </a:p>
          <a:p>
            <a:r>
              <a:rPr lang="id-ID" dirty="0" smtClean="0"/>
              <a:t>2. </a:t>
            </a:r>
            <a:r>
              <a:rPr lang="id-ID" i="1" dirty="0" smtClean="0"/>
              <a:t>correlation of the part of society to responding to the environment</a:t>
            </a:r>
            <a:r>
              <a:rPr lang="id-ID" dirty="0" smtClean="0"/>
              <a:t> (fungsi korelasi)</a:t>
            </a:r>
          </a:p>
          <a:p>
            <a:r>
              <a:rPr lang="id-ID" dirty="0" smtClean="0"/>
              <a:t>3. </a:t>
            </a:r>
            <a:r>
              <a:rPr lang="id-ID" i="1" dirty="0" smtClean="0"/>
              <a:t>transmission of the social heritage from one generation to the next</a:t>
            </a:r>
            <a:r>
              <a:rPr lang="id-ID" dirty="0" smtClean="0"/>
              <a:t> (fungsi pewaris sosial)</a:t>
            </a:r>
            <a:endParaRPr lang="id-ID"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CHARLES ROBERT WRIGHT (1988)</a:t>
            </a:r>
            <a:endParaRPr lang="id-ID" dirty="0"/>
          </a:p>
        </p:txBody>
      </p:sp>
      <p:sp>
        <p:nvSpPr>
          <p:cNvPr id="3" name="Content Placeholder 2"/>
          <p:cNvSpPr>
            <a:spLocks noGrp="1"/>
          </p:cNvSpPr>
          <p:nvPr>
            <p:ph idx="1"/>
          </p:nvPr>
        </p:nvSpPr>
        <p:spPr/>
        <p:txBody>
          <a:bodyPr/>
          <a:lstStyle/>
          <a:p>
            <a:r>
              <a:rPr lang="id-ID" dirty="0" smtClean="0"/>
              <a:t>1. </a:t>
            </a:r>
            <a:r>
              <a:rPr lang="id-ID" i="1" dirty="0" smtClean="0"/>
              <a:t>surveillance of the environment </a:t>
            </a:r>
            <a:r>
              <a:rPr lang="id-ID" dirty="0" smtClean="0"/>
              <a:t>(fungsi pengawasan)</a:t>
            </a:r>
          </a:p>
          <a:p>
            <a:r>
              <a:rPr lang="id-ID" dirty="0" smtClean="0"/>
              <a:t>2</a:t>
            </a:r>
            <a:r>
              <a:rPr lang="id-ID" i="1" dirty="0" smtClean="0"/>
              <a:t>. correlation of the part of society to responding to the environment </a:t>
            </a:r>
            <a:r>
              <a:rPr lang="id-ID" dirty="0" smtClean="0"/>
              <a:t>(fungsi korelasi)</a:t>
            </a:r>
          </a:p>
          <a:p>
            <a:r>
              <a:rPr lang="id-ID" dirty="0" smtClean="0"/>
              <a:t>3</a:t>
            </a:r>
            <a:r>
              <a:rPr lang="id-ID" i="1" dirty="0" smtClean="0"/>
              <a:t>. transmission of the social heritage from one generation to the next </a:t>
            </a:r>
            <a:r>
              <a:rPr lang="id-ID" dirty="0" smtClean="0"/>
              <a:t>(fungsi pewaris sosial)</a:t>
            </a:r>
          </a:p>
          <a:p>
            <a:r>
              <a:rPr lang="id-ID" dirty="0" smtClean="0"/>
              <a:t>4. </a:t>
            </a:r>
            <a:r>
              <a:rPr lang="id-ID" i="1" dirty="0" smtClean="0"/>
              <a:t>entertainment</a:t>
            </a:r>
            <a:r>
              <a:rPr lang="id-ID" dirty="0" smtClean="0"/>
              <a:t> (fungsi hiburan)</a:t>
            </a:r>
            <a:endParaRPr lang="id-ID"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ALEXIS  S. TAN (1981)</a:t>
            </a:r>
            <a:endParaRPr lang="id-ID" dirty="0"/>
          </a:p>
        </p:txBody>
      </p:sp>
      <p:sp>
        <p:nvSpPr>
          <p:cNvPr id="3" name="Content Placeholder 2"/>
          <p:cNvSpPr>
            <a:spLocks noGrp="1"/>
          </p:cNvSpPr>
          <p:nvPr>
            <p:ph idx="1"/>
          </p:nvPr>
        </p:nvSpPr>
        <p:spPr/>
        <p:txBody>
          <a:bodyPr/>
          <a:lstStyle/>
          <a:p>
            <a:r>
              <a:rPr lang="id-ID" dirty="0" smtClean="0"/>
              <a:t>1. memberi informasi</a:t>
            </a:r>
          </a:p>
          <a:p>
            <a:r>
              <a:rPr lang="id-ID" dirty="0" smtClean="0"/>
              <a:t>2. mendidik</a:t>
            </a:r>
          </a:p>
          <a:p>
            <a:r>
              <a:rPr lang="id-ID" dirty="0" smtClean="0"/>
              <a:t>3. mempersuasi</a:t>
            </a:r>
          </a:p>
          <a:p>
            <a:r>
              <a:rPr lang="id-ID" dirty="0" smtClean="0"/>
              <a:t>4. menyenangkan, memuaskan kebutuhan komunikan</a:t>
            </a:r>
            <a:endParaRPr lang="id-ID"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INFORMASI</a:t>
            </a:r>
            <a:endParaRPr lang="id-ID" dirty="0"/>
          </a:p>
        </p:txBody>
      </p:sp>
      <p:sp>
        <p:nvSpPr>
          <p:cNvPr id="3" name="Content Placeholder 2"/>
          <p:cNvSpPr>
            <a:spLocks noGrp="1"/>
          </p:cNvSpPr>
          <p:nvPr>
            <p:ph idx="1"/>
          </p:nvPr>
        </p:nvSpPr>
        <p:spPr>
          <a:xfrm>
            <a:off x="457200" y="1214422"/>
            <a:ext cx="8229600" cy="4911741"/>
          </a:xfrm>
        </p:spPr>
        <p:txBody>
          <a:bodyPr>
            <a:normAutofit fontScale="92500"/>
          </a:bodyPr>
          <a:lstStyle/>
          <a:p>
            <a:r>
              <a:rPr lang="id-ID" dirty="0" smtClean="0"/>
              <a:t>Fungsi paling penting dalam komunikasi massa</a:t>
            </a:r>
          </a:p>
          <a:p>
            <a:r>
              <a:rPr lang="id-ID" dirty="0" smtClean="0"/>
              <a:t>Fakta yg dicari wartawan di lapangan biasa diringkas 5W + 1H</a:t>
            </a:r>
          </a:p>
          <a:p>
            <a:r>
              <a:rPr lang="id-ID" dirty="0" smtClean="0"/>
              <a:t>Dalam perkembangan jurnalisme saat ini, media massa yg hanya menulis atau menyajikan berita dgn mengemukakan fakta2, tak mencukupi lagi. Fakta di lapangan yg disajikan surat kabar tidak akan memiliki bobot nilai tinggi jika tidak ada makna yg terkandung dlm berita tsb. (Jakob Utama, 2001)</a:t>
            </a:r>
            <a:endParaRPr lang="id-ID"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HIBURAN</a:t>
            </a:r>
            <a:endParaRPr lang="id-ID" dirty="0"/>
          </a:p>
        </p:txBody>
      </p:sp>
      <p:sp>
        <p:nvSpPr>
          <p:cNvPr id="3" name="Content Placeholder 2"/>
          <p:cNvSpPr>
            <a:spLocks noGrp="1"/>
          </p:cNvSpPr>
          <p:nvPr>
            <p:ph idx="1"/>
          </p:nvPr>
        </p:nvSpPr>
        <p:spPr/>
        <p:txBody>
          <a:bodyPr>
            <a:normAutofit fontScale="92500" lnSpcReduction="10000"/>
          </a:bodyPr>
          <a:lstStyle/>
          <a:p>
            <a:r>
              <a:rPr lang="id-ID" dirty="0" smtClean="0"/>
              <a:t>Fungsi hiburan untuk media elektronik menduduki posisi yg paling tinggi dibandingkan dgn fingsi2 yg lain.</a:t>
            </a:r>
          </a:p>
          <a:p>
            <a:r>
              <a:rPr lang="id-ID" dirty="0" smtClean="0"/>
              <a:t>Sementara di media cetak fungsi utamanya adalah informasi, hiburan ada tapi bukan yg utama.</a:t>
            </a:r>
          </a:p>
          <a:p>
            <a:r>
              <a:rPr lang="id-ID" dirty="0" smtClean="0"/>
              <a:t>Pada jam 19.00-21.00 disebut sebagai prime time. Biasanya tv-tv kita menyajikan acara hiburan, bukan cara yg serius misalnya dialog politik.</a:t>
            </a:r>
          </a:p>
          <a:p>
            <a:endParaRPr lang="id-ID"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PERSUASI</a:t>
            </a:r>
            <a:endParaRPr lang="id-ID" dirty="0"/>
          </a:p>
        </p:txBody>
      </p:sp>
      <p:sp>
        <p:nvSpPr>
          <p:cNvPr id="3" name="Content Placeholder 2"/>
          <p:cNvSpPr>
            <a:spLocks noGrp="1"/>
          </p:cNvSpPr>
          <p:nvPr>
            <p:ph idx="1"/>
          </p:nvPr>
        </p:nvSpPr>
        <p:spPr/>
        <p:txBody>
          <a:bodyPr>
            <a:normAutofit/>
          </a:bodyPr>
          <a:lstStyle/>
          <a:p>
            <a:r>
              <a:rPr lang="id-ID" dirty="0" smtClean="0"/>
              <a:t>Fungsi persuasi komunikasi massa tak kalah pentingnya dgn fungsi informasi dan hiburan. Banyak yg disajikan media massa ternyata bermuatan persuasi seperti pada tajuk rencana, artikel, surat pembaca.</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193</TotalTime>
  <Words>793</Words>
  <Application>Microsoft Office PowerPoint</Application>
  <PresentationFormat>On-screen Show (4:3)</PresentationFormat>
  <Paragraphs>61</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KOMUNIKASI MASSA</vt:lpstr>
      <vt:lpstr>JAY BLACK dan  FREDERICK C. WHITNEY (1998)</vt:lpstr>
      <vt:lpstr>JOHN VIVIAN  (The Media of Mass Communication, 1991)</vt:lpstr>
      <vt:lpstr>HAROLD D. LASSWEL</vt:lpstr>
      <vt:lpstr>CHARLES ROBERT WRIGHT (1988)</vt:lpstr>
      <vt:lpstr>ALEXIS  S. TAN (1981)</vt:lpstr>
      <vt:lpstr>INFORMASI</vt:lpstr>
      <vt:lpstr>HIBURAN</vt:lpstr>
      <vt:lpstr>PERSUASI</vt:lpstr>
      <vt:lpstr>Josep A. Devito (1997)</vt:lpstr>
      <vt:lpstr>TRANSMISI BUDAYA</vt:lpstr>
      <vt:lpstr>MENDORONG KOHESI SOSIAL</vt:lpstr>
      <vt:lpstr>PENGAWASAN</vt:lpstr>
      <vt:lpstr>KORELASI</vt:lpstr>
      <vt:lpstr>PEWARISAN SOSIAL</vt:lpstr>
      <vt:lpstr>MELAWAN KEKUASAAN DAN KEKUATAN REPRESIF</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KOMUNIKASI MASSA</dc:title>
  <dc:creator>asus</dc:creator>
  <cp:lastModifiedBy>asus</cp:lastModifiedBy>
  <cp:revision>17</cp:revision>
  <dcterms:created xsi:type="dcterms:W3CDTF">2014-03-06T13:16:56Z</dcterms:created>
  <dcterms:modified xsi:type="dcterms:W3CDTF">2015-03-02T04:39:33Z</dcterms:modified>
</cp:coreProperties>
</file>