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FD2-95F8-408F-80AF-9C5947A69190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D3FD2-95F8-408F-80AF-9C5947A69190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FCDBE-787F-4868-8459-8453EDFEC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pic>
        <p:nvPicPr>
          <p:cNvPr id="45059" name="Picture 4" descr="g04146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905000"/>
            <a:ext cx="4672013" cy="348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0" name="Text Box 5"/>
          <p:cNvSpPr txBox="1">
            <a:spLocks noChangeArrowheads="1"/>
          </p:cNvSpPr>
          <p:nvPr/>
        </p:nvSpPr>
        <p:spPr bwMode="auto">
          <a:xfrm>
            <a:off x="3962400" y="4800600"/>
            <a:ext cx="30317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dirty="0"/>
              <a:t>ANALISIS DATA</a:t>
            </a:r>
          </a:p>
        </p:txBody>
      </p:sp>
      <p:sp>
        <p:nvSpPr>
          <p:cNvPr id="45061" name="Text Box 10"/>
          <p:cNvSpPr txBox="1">
            <a:spLocks noChangeArrowheads="1"/>
          </p:cNvSpPr>
          <p:nvPr/>
        </p:nvSpPr>
        <p:spPr bwMode="auto">
          <a:xfrm>
            <a:off x="7604125" y="4456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id-ID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322" name="Group 2"/>
          <p:cNvGraphicFramePr>
            <a:graphicFrameLocks noGrp="1"/>
          </p:cNvGraphicFramePr>
          <p:nvPr/>
        </p:nvGraphicFramePr>
        <p:xfrm>
          <a:off x="990600" y="212725"/>
          <a:ext cx="7162800" cy="2527300"/>
        </p:xfrm>
        <a:graphic>
          <a:graphicData uri="http://schemas.openxmlformats.org/drawingml/2006/table">
            <a:tbl>
              <a:tblPr/>
              <a:tblGrid>
                <a:gridCol w="1700213"/>
                <a:gridCol w="2670175"/>
                <a:gridCol w="2792412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20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INSOURCING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STRATEGIC ALLIANCE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  <a:tr h="920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STRATEGIC ALLIANCE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OUTSOURCING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FF"/>
                    </a:solidFill>
                  </a:tcPr>
                </a:tc>
              </a:tr>
            </a:tbl>
          </a:graphicData>
        </a:graphic>
      </p:graphicFrame>
      <p:sp>
        <p:nvSpPr>
          <p:cNvPr id="54292" name="Oval 20"/>
          <p:cNvSpPr>
            <a:spLocks noChangeArrowheads="1"/>
          </p:cNvSpPr>
          <p:nvPr/>
        </p:nvSpPr>
        <p:spPr bwMode="auto">
          <a:xfrm>
            <a:off x="2971800" y="3200400"/>
            <a:ext cx="3429000" cy="3124200"/>
          </a:xfrm>
          <a:prstGeom prst="ellipse">
            <a:avLst/>
          </a:prstGeom>
          <a:solidFill>
            <a:srgbClr val="3333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4293" name="Line 21"/>
          <p:cNvSpPr>
            <a:spLocks noChangeShapeType="1"/>
          </p:cNvSpPr>
          <p:nvPr/>
        </p:nvSpPr>
        <p:spPr bwMode="auto">
          <a:xfrm>
            <a:off x="4724400" y="3200400"/>
            <a:ext cx="0" cy="3124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94" name="Line 22"/>
          <p:cNvSpPr>
            <a:spLocks noChangeShapeType="1"/>
          </p:cNvSpPr>
          <p:nvPr/>
        </p:nvSpPr>
        <p:spPr bwMode="auto">
          <a:xfrm>
            <a:off x="3048000" y="4800600"/>
            <a:ext cx="3429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295" name="Rectangle 23"/>
          <p:cNvSpPr>
            <a:spLocks noChangeArrowheads="1"/>
          </p:cNvSpPr>
          <p:nvPr/>
        </p:nvSpPr>
        <p:spPr bwMode="auto">
          <a:xfrm>
            <a:off x="3276600" y="3886200"/>
            <a:ext cx="121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FFFF00"/>
                </a:solidFill>
              </a:rPr>
              <a:t>STABILITAS</a:t>
            </a:r>
          </a:p>
        </p:txBody>
      </p:sp>
      <p:sp>
        <p:nvSpPr>
          <p:cNvPr id="54296" name="Rectangle 24"/>
          <p:cNvSpPr>
            <a:spLocks noChangeArrowheads="1"/>
          </p:cNvSpPr>
          <p:nvPr/>
        </p:nvSpPr>
        <p:spPr bwMode="auto">
          <a:xfrm>
            <a:off x="4953000" y="3886200"/>
            <a:ext cx="1219200" cy="6096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OFFENSIVE</a:t>
            </a:r>
          </a:p>
        </p:txBody>
      </p:sp>
      <p:sp>
        <p:nvSpPr>
          <p:cNvPr id="54297" name="Rectangle 25"/>
          <p:cNvSpPr>
            <a:spLocks noChangeArrowheads="1"/>
          </p:cNvSpPr>
          <p:nvPr/>
        </p:nvSpPr>
        <p:spPr bwMode="auto">
          <a:xfrm>
            <a:off x="3276600" y="5105400"/>
            <a:ext cx="121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</a:rPr>
              <a:t> </a:t>
            </a:r>
            <a:r>
              <a:rPr lang="en-US" b="1">
                <a:solidFill>
                  <a:srgbClr val="FFFF00"/>
                </a:solidFill>
              </a:rPr>
              <a:t>DEFENSIVE</a:t>
            </a:r>
          </a:p>
        </p:txBody>
      </p:sp>
      <p:sp>
        <p:nvSpPr>
          <p:cNvPr id="54298" name="Rectangle 26"/>
          <p:cNvSpPr>
            <a:spLocks noChangeArrowheads="1"/>
          </p:cNvSpPr>
          <p:nvPr/>
        </p:nvSpPr>
        <p:spPr bwMode="auto">
          <a:xfrm>
            <a:off x="4953000" y="5105400"/>
            <a:ext cx="1219200" cy="6096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FF00"/>
                </a:solidFill>
              </a:rPr>
              <a:t>DIVERSI</a:t>
            </a:r>
          </a:p>
          <a:p>
            <a:pPr algn="ctr"/>
            <a:r>
              <a:rPr lang="en-US" b="1">
                <a:solidFill>
                  <a:srgbClr val="FFFF00"/>
                </a:solidFill>
              </a:rPr>
              <a:t>FIKASI</a:t>
            </a:r>
          </a:p>
        </p:txBody>
      </p:sp>
      <p:sp>
        <p:nvSpPr>
          <p:cNvPr id="54299" name="Text Box 27"/>
          <p:cNvSpPr txBox="1">
            <a:spLocks noChangeArrowheads="1"/>
          </p:cNvSpPr>
          <p:nvPr/>
        </p:nvSpPr>
        <p:spPr bwMode="auto">
          <a:xfrm>
            <a:off x="6629400" y="45720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S</a:t>
            </a:r>
          </a:p>
        </p:txBody>
      </p:sp>
      <p:sp>
        <p:nvSpPr>
          <p:cNvPr id="54300" name="Text Box 28"/>
          <p:cNvSpPr txBox="1">
            <a:spLocks noChangeArrowheads="1"/>
          </p:cNvSpPr>
          <p:nvPr/>
        </p:nvSpPr>
        <p:spPr bwMode="auto">
          <a:xfrm>
            <a:off x="2514600" y="4572000"/>
            <a:ext cx="471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W</a:t>
            </a:r>
          </a:p>
        </p:txBody>
      </p:sp>
      <p:sp>
        <p:nvSpPr>
          <p:cNvPr id="54301" name="Text Box 29"/>
          <p:cNvSpPr txBox="1">
            <a:spLocks noChangeArrowheads="1"/>
          </p:cNvSpPr>
          <p:nvPr/>
        </p:nvSpPr>
        <p:spPr bwMode="auto">
          <a:xfrm>
            <a:off x="4495800" y="27432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O</a:t>
            </a:r>
          </a:p>
        </p:txBody>
      </p:sp>
      <p:sp>
        <p:nvSpPr>
          <p:cNvPr id="54302" name="Text Box 30"/>
          <p:cNvSpPr txBox="1">
            <a:spLocks noChangeArrowheads="1"/>
          </p:cNvSpPr>
          <p:nvPr/>
        </p:nvSpPr>
        <p:spPr bwMode="auto">
          <a:xfrm>
            <a:off x="4572000" y="6400800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T</a:t>
            </a:r>
          </a:p>
        </p:txBody>
      </p:sp>
      <p:sp>
        <p:nvSpPr>
          <p:cNvPr id="54303" name="Text Box 31"/>
          <p:cNvSpPr txBox="1">
            <a:spLocks noChangeArrowheads="1"/>
          </p:cNvSpPr>
          <p:nvPr/>
        </p:nvSpPr>
        <p:spPr bwMode="auto">
          <a:xfrm>
            <a:off x="76200" y="2971800"/>
            <a:ext cx="27352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CC0000"/>
                </a:solidFill>
              </a:rPr>
              <a:t>TOWS/SWOT</a:t>
            </a:r>
          </a:p>
          <a:p>
            <a:r>
              <a:rPr lang="en-US" sz="3200" b="1">
                <a:solidFill>
                  <a:srgbClr val="CC0000"/>
                </a:solidFill>
              </a:rPr>
              <a:t>ANALYSIS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Oval 2"/>
          <p:cNvSpPr>
            <a:spLocks noChangeArrowheads="1"/>
          </p:cNvSpPr>
          <p:nvPr/>
        </p:nvSpPr>
        <p:spPr bwMode="auto">
          <a:xfrm>
            <a:off x="228600" y="1219200"/>
            <a:ext cx="8686800" cy="51816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id-ID" altLang="en-US">
              <a:solidFill>
                <a:schemeClr val="bg1"/>
              </a:solidFill>
            </a:endParaRPr>
          </a:p>
        </p:txBody>
      </p:sp>
      <p:sp>
        <p:nvSpPr>
          <p:cNvPr id="55299" name="Oval 3"/>
          <p:cNvSpPr>
            <a:spLocks noChangeArrowheads="1"/>
          </p:cNvSpPr>
          <p:nvPr/>
        </p:nvSpPr>
        <p:spPr bwMode="auto">
          <a:xfrm>
            <a:off x="2057400" y="1676400"/>
            <a:ext cx="6824663" cy="4343400"/>
          </a:xfrm>
          <a:prstGeom prst="ellipse">
            <a:avLst/>
          </a:prstGeom>
          <a:solidFill>
            <a:srgbClr val="0000CC"/>
          </a:solidFill>
          <a:ln w="2857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id-ID" altLang="en-US">
              <a:solidFill>
                <a:schemeClr val="bg1"/>
              </a:solidFill>
            </a:endParaRPr>
          </a:p>
        </p:txBody>
      </p:sp>
      <p:sp>
        <p:nvSpPr>
          <p:cNvPr id="55300" name="Oval 4"/>
          <p:cNvSpPr>
            <a:spLocks noChangeArrowheads="1"/>
          </p:cNvSpPr>
          <p:nvPr/>
        </p:nvSpPr>
        <p:spPr bwMode="auto">
          <a:xfrm>
            <a:off x="3733800" y="2133600"/>
            <a:ext cx="5105400" cy="3429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</a:t>
            </a:r>
          </a:p>
        </p:txBody>
      </p:sp>
      <p:sp>
        <p:nvSpPr>
          <p:cNvPr id="55301" name="Oval 5"/>
          <p:cNvSpPr>
            <a:spLocks noChangeArrowheads="1"/>
          </p:cNvSpPr>
          <p:nvPr/>
        </p:nvSpPr>
        <p:spPr bwMode="auto">
          <a:xfrm>
            <a:off x="5257800" y="2743200"/>
            <a:ext cx="3581400" cy="2057400"/>
          </a:xfrm>
          <a:prstGeom prst="ellipse">
            <a:avLst/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 sz="2800" b="1"/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212725" y="244475"/>
            <a:ext cx="68849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CC0000"/>
                </a:solidFill>
              </a:rPr>
              <a:t>AHP: Analitical Hierarchie Process</a:t>
            </a:r>
          </a:p>
        </p:txBody>
      </p:sp>
      <p:sp>
        <p:nvSpPr>
          <p:cNvPr id="55303" name="Oval 7"/>
          <p:cNvSpPr>
            <a:spLocks noChangeArrowheads="1"/>
          </p:cNvSpPr>
          <p:nvPr/>
        </p:nvSpPr>
        <p:spPr bwMode="auto">
          <a:xfrm>
            <a:off x="6934200" y="3200400"/>
            <a:ext cx="1905000" cy="1143000"/>
          </a:xfrm>
          <a:prstGeom prst="ellipse">
            <a:avLst/>
          </a:prstGeom>
          <a:solidFill>
            <a:srgbClr val="6600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</a:rPr>
              <a:t>INDIVIDU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5318125" y="3529013"/>
            <a:ext cx="14874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GROUP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3854450" y="3368675"/>
            <a:ext cx="11652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Organi</a:t>
            </a:r>
          </a:p>
          <a:p>
            <a:r>
              <a:rPr lang="en-US" sz="2400" b="1"/>
              <a:t>zation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2030413" y="3381375"/>
            <a:ext cx="1779587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>
                <a:solidFill>
                  <a:schemeClr val="bg1"/>
                </a:solidFill>
              </a:rPr>
              <a:t>Societal</a:t>
            </a:r>
          </a:p>
          <a:p>
            <a:r>
              <a:rPr lang="en-US" sz="2600" b="1">
                <a:solidFill>
                  <a:schemeClr val="bg1"/>
                </a:solidFill>
              </a:rPr>
              <a:t>Institution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258763" y="3403600"/>
            <a:ext cx="172243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FF00"/>
                </a:solidFill>
              </a:rPr>
              <a:t>Worldwide</a:t>
            </a:r>
          </a:p>
          <a:p>
            <a:r>
              <a:rPr lang="en-US" sz="2400" b="1">
                <a:solidFill>
                  <a:srgbClr val="FFFF00"/>
                </a:solidFill>
              </a:rPr>
              <a:t>Societies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466" name="Group 2"/>
          <p:cNvGraphicFramePr>
            <a:graphicFrameLocks noGrp="1"/>
          </p:cNvGraphicFramePr>
          <p:nvPr/>
        </p:nvGraphicFramePr>
        <p:xfrm>
          <a:off x="228600" y="457200"/>
          <a:ext cx="8686800" cy="5003801"/>
        </p:xfrm>
        <a:graphic>
          <a:graphicData uri="http://schemas.openxmlformats.org/drawingml/2006/table">
            <a:tbl>
              <a:tblPr/>
              <a:tblGrid>
                <a:gridCol w="2971800"/>
                <a:gridCol w="5715000"/>
              </a:tblGrid>
              <a:tr h="1000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INDIVIDU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1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GROUP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0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ORGANIZATION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1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SOCIETAL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INSTITUTION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0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WOLDWIDE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SOCIETIES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42" name="Oval 22"/>
          <p:cNvSpPr>
            <a:spLocks noChangeArrowheads="1"/>
          </p:cNvSpPr>
          <p:nvPr/>
        </p:nvSpPr>
        <p:spPr bwMode="auto">
          <a:xfrm>
            <a:off x="3276600" y="576263"/>
            <a:ext cx="838200" cy="762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43" name="Oval 23"/>
          <p:cNvSpPr>
            <a:spLocks noChangeArrowheads="1"/>
          </p:cNvSpPr>
          <p:nvPr/>
        </p:nvSpPr>
        <p:spPr bwMode="auto">
          <a:xfrm>
            <a:off x="4267200" y="590550"/>
            <a:ext cx="838200" cy="762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44" name="Oval 24"/>
          <p:cNvSpPr>
            <a:spLocks noChangeArrowheads="1"/>
          </p:cNvSpPr>
          <p:nvPr/>
        </p:nvSpPr>
        <p:spPr bwMode="auto">
          <a:xfrm>
            <a:off x="5257800" y="590550"/>
            <a:ext cx="838200" cy="762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45" name="Oval 25"/>
          <p:cNvSpPr>
            <a:spLocks noChangeArrowheads="1"/>
          </p:cNvSpPr>
          <p:nvPr/>
        </p:nvSpPr>
        <p:spPr bwMode="auto">
          <a:xfrm>
            <a:off x="6172200" y="581025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46" name="Oval 26"/>
          <p:cNvSpPr>
            <a:spLocks noChangeArrowheads="1"/>
          </p:cNvSpPr>
          <p:nvPr/>
        </p:nvSpPr>
        <p:spPr bwMode="auto">
          <a:xfrm>
            <a:off x="7086600" y="581025"/>
            <a:ext cx="838200" cy="762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47" name="Oval 27"/>
          <p:cNvSpPr>
            <a:spLocks noChangeArrowheads="1"/>
          </p:cNvSpPr>
          <p:nvPr/>
        </p:nvSpPr>
        <p:spPr bwMode="auto">
          <a:xfrm>
            <a:off x="3276600" y="4557713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48" name="Oval 28"/>
          <p:cNvSpPr>
            <a:spLocks noChangeArrowheads="1"/>
          </p:cNvSpPr>
          <p:nvPr/>
        </p:nvSpPr>
        <p:spPr bwMode="auto">
          <a:xfrm>
            <a:off x="4267200" y="45720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49" name="Oval 29"/>
          <p:cNvSpPr>
            <a:spLocks noChangeArrowheads="1"/>
          </p:cNvSpPr>
          <p:nvPr/>
        </p:nvSpPr>
        <p:spPr bwMode="auto">
          <a:xfrm>
            <a:off x="5257800" y="4572000"/>
            <a:ext cx="838200" cy="7620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0" name="Oval 30"/>
          <p:cNvSpPr>
            <a:spLocks noChangeArrowheads="1"/>
          </p:cNvSpPr>
          <p:nvPr/>
        </p:nvSpPr>
        <p:spPr bwMode="auto">
          <a:xfrm>
            <a:off x="6172200" y="45720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1" name="Oval 31"/>
          <p:cNvSpPr>
            <a:spLocks noChangeArrowheads="1"/>
          </p:cNvSpPr>
          <p:nvPr/>
        </p:nvSpPr>
        <p:spPr bwMode="auto">
          <a:xfrm>
            <a:off x="7086600" y="45720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2" name="Oval 32"/>
          <p:cNvSpPr>
            <a:spLocks noChangeArrowheads="1"/>
          </p:cNvSpPr>
          <p:nvPr/>
        </p:nvSpPr>
        <p:spPr bwMode="auto">
          <a:xfrm>
            <a:off x="3276600" y="3567113"/>
            <a:ext cx="838200" cy="762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3" name="Oval 33"/>
          <p:cNvSpPr>
            <a:spLocks noChangeArrowheads="1"/>
          </p:cNvSpPr>
          <p:nvPr/>
        </p:nvSpPr>
        <p:spPr bwMode="auto">
          <a:xfrm>
            <a:off x="4267200" y="35814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4" name="Oval 34"/>
          <p:cNvSpPr>
            <a:spLocks noChangeArrowheads="1"/>
          </p:cNvSpPr>
          <p:nvPr/>
        </p:nvSpPr>
        <p:spPr bwMode="auto">
          <a:xfrm>
            <a:off x="5257800" y="3581400"/>
            <a:ext cx="838200" cy="762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5" name="Oval 35"/>
          <p:cNvSpPr>
            <a:spLocks noChangeArrowheads="1"/>
          </p:cNvSpPr>
          <p:nvPr/>
        </p:nvSpPr>
        <p:spPr bwMode="auto">
          <a:xfrm>
            <a:off x="6172200" y="35814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6" name="Oval 36"/>
          <p:cNvSpPr>
            <a:spLocks noChangeArrowheads="1"/>
          </p:cNvSpPr>
          <p:nvPr/>
        </p:nvSpPr>
        <p:spPr bwMode="auto">
          <a:xfrm>
            <a:off x="7086600" y="35814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7" name="Oval 37"/>
          <p:cNvSpPr>
            <a:spLocks noChangeArrowheads="1"/>
          </p:cNvSpPr>
          <p:nvPr/>
        </p:nvSpPr>
        <p:spPr bwMode="auto">
          <a:xfrm>
            <a:off x="3276600" y="2576513"/>
            <a:ext cx="838200" cy="7620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8" name="Oval 38"/>
          <p:cNvSpPr>
            <a:spLocks noChangeArrowheads="1"/>
          </p:cNvSpPr>
          <p:nvPr/>
        </p:nvSpPr>
        <p:spPr bwMode="auto">
          <a:xfrm>
            <a:off x="4267200" y="25908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59" name="Oval 39"/>
          <p:cNvSpPr>
            <a:spLocks noChangeArrowheads="1"/>
          </p:cNvSpPr>
          <p:nvPr/>
        </p:nvSpPr>
        <p:spPr bwMode="auto">
          <a:xfrm>
            <a:off x="5257800" y="2590800"/>
            <a:ext cx="838200" cy="7620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0" name="Oval 40"/>
          <p:cNvSpPr>
            <a:spLocks noChangeArrowheads="1"/>
          </p:cNvSpPr>
          <p:nvPr/>
        </p:nvSpPr>
        <p:spPr bwMode="auto">
          <a:xfrm>
            <a:off x="6172200" y="25908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1" name="Oval 41"/>
          <p:cNvSpPr>
            <a:spLocks noChangeArrowheads="1"/>
          </p:cNvSpPr>
          <p:nvPr/>
        </p:nvSpPr>
        <p:spPr bwMode="auto">
          <a:xfrm>
            <a:off x="7086600" y="25908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2" name="Oval 42"/>
          <p:cNvSpPr>
            <a:spLocks noChangeArrowheads="1"/>
          </p:cNvSpPr>
          <p:nvPr/>
        </p:nvSpPr>
        <p:spPr bwMode="auto">
          <a:xfrm>
            <a:off x="3276600" y="1585913"/>
            <a:ext cx="838200" cy="762000"/>
          </a:xfrm>
          <a:prstGeom prst="ellipse">
            <a:avLst/>
          </a:prstGeom>
          <a:solidFill>
            <a:srgbClr val="66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3" name="Oval 43"/>
          <p:cNvSpPr>
            <a:spLocks noChangeArrowheads="1"/>
          </p:cNvSpPr>
          <p:nvPr/>
        </p:nvSpPr>
        <p:spPr bwMode="auto">
          <a:xfrm>
            <a:off x="4267200" y="16002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4" name="Oval 44"/>
          <p:cNvSpPr>
            <a:spLocks noChangeArrowheads="1"/>
          </p:cNvSpPr>
          <p:nvPr/>
        </p:nvSpPr>
        <p:spPr bwMode="auto">
          <a:xfrm>
            <a:off x="5257800" y="1600200"/>
            <a:ext cx="838200" cy="762000"/>
          </a:xfrm>
          <a:prstGeom prst="ellipse">
            <a:avLst/>
          </a:prstGeom>
          <a:solidFill>
            <a:srgbClr val="66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5" name="Oval 45"/>
          <p:cNvSpPr>
            <a:spLocks noChangeArrowheads="1"/>
          </p:cNvSpPr>
          <p:nvPr/>
        </p:nvSpPr>
        <p:spPr bwMode="auto">
          <a:xfrm>
            <a:off x="6172200" y="16002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6" name="Oval 46"/>
          <p:cNvSpPr>
            <a:spLocks noChangeArrowheads="1"/>
          </p:cNvSpPr>
          <p:nvPr/>
        </p:nvSpPr>
        <p:spPr bwMode="auto">
          <a:xfrm>
            <a:off x="7086600" y="1600200"/>
            <a:ext cx="838200" cy="762000"/>
          </a:xfrm>
          <a:prstGeom prst="ellipse">
            <a:avLst/>
          </a:prstGeom>
          <a:solidFill>
            <a:srgbClr val="66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7" name="Oval 47"/>
          <p:cNvSpPr>
            <a:spLocks noChangeArrowheads="1"/>
          </p:cNvSpPr>
          <p:nvPr/>
        </p:nvSpPr>
        <p:spPr bwMode="auto">
          <a:xfrm>
            <a:off x="8001000" y="609600"/>
            <a:ext cx="838200" cy="7620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8" name="Oval 48"/>
          <p:cNvSpPr>
            <a:spLocks noChangeArrowheads="1"/>
          </p:cNvSpPr>
          <p:nvPr/>
        </p:nvSpPr>
        <p:spPr bwMode="auto">
          <a:xfrm>
            <a:off x="8001000" y="45720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69" name="Oval 49"/>
          <p:cNvSpPr>
            <a:spLocks noChangeArrowheads="1"/>
          </p:cNvSpPr>
          <p:nvPr/>
        </p:nvSpPr>
        <p:spPr bwMode="auto">
          <a:xfrm>
            <a:off x="8001000" y="35814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70" name="Oval 50"/>
          <p:cNvSpPr>
            <a:spLocks noChangeArrowheads="1"/>
          </p:cNvSpPr>
          <p:nvPr/>
        </p:nvSpPr>
        <p:spPr bwMode="auto">
          <a:xfrm>
            <a:off x="8001000" y="2590800"/>
            <a:ext cx="838200" cy="7620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56371" name="Oval 51"/>
          <p:cNvSpPr>
            <a:spLocks noChangeArrowheads="1"/>
          </p:cNvSpPr>
          <p:nvPr/>
        </p:nvSpPr>
        <p:spPr bwMode="auto">
          <a:xfrm>
            <a:off x="8001000" y="1600200"/>
            <a:ext cx="838200" cy="762000"/>
          </a:xfrm>
          <a:prstGeom prst="ellipse">
            <a:avLst/>
          </a:prstGeom>
          <a:solidFill>
            <a:srgbClr val="6600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4"/>
          <p:cNvSpPr txBox="1">
            <a:spLocks noChangeArrowheads="1"/>
          </p:cNvSpPr>
          <p:nvPr/>
        </p:nvSpPr>
        <p:spPr bwMode="auto">
          <a:xfrm>
            <a:off x="2286000" y="457200"/>
            <a:ext cx="44989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/>
              <a:t>ANALISIS DATA</a:t>
            </a:r>
          </a:p>
        </p:txBody>
      </p:sp>
      <p:sp>
        <p:nvSpPr>
          <p:cNvPr id="46083" name="Rectangle 5"/>
          <p:cNvSpPr>
            <a:spLocks noChangeArrowheads="1"/>
          </p:cNvSpPr>
          <p:nvPr/>
        </p:nvSpPr>
        <p:spPr bwMode="auto">
          <a:xfrm>
            <a:off x="609600" y="1524000"/>
            <a:ext cx="7924800" cy="4953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 dirty="0">
                <a:solidFill>
                  <a:srgbClr val="FF0000"/>
                </a:solidFill>
              </a:rPr>
              <a:t>ANALISIS DESKRIPTIF </a:t>
            </a:r>
            <a:r>
              <a:rPr lang="en-US" b="1" dirty="0">
                <a:solidFill>
                  <a:srgbClr val="FF0000"/>
                </a:solidFill>
              </a:rPr>
              <a:t>VS</a:t>
            </a:r>
            <a:r>
              <a:rPr lang="en-US" sz="2400" b="1" dirty="0">
                <a:solidFill>
                  <a:srgbClr val="FF0000"/>
                </a:solidFill>
              </a:rPr>
              <a:t> INFERENSIAL/INDUKTIF</a:t>
            </a:r>
          </a:p>
          <a:p>
            <a:r>
              <a:rPr lang="en-US" sz="2400" dirty="0" err="1"/>
              <a:t>Deskriptif</a:t>
            </a:r>
            <a:r>
              <a:rPr lang="en-US" sz="2400" dirty="0"/>
              <a:t>   	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merinci</a:t>
            </a:r>
            <a:r>
              <a:rPr lang="en-US" sz="2400" dirty="0">
                <a:sym typeface="Wingdings" pitchFamily="2" charset="2"/>
              </a:rPr>
              <a:t>, </a:t>
            </a:r>
            <a:r>
              <a:rPr lang="en-US" sz="2400" dirty="0" err="1">
                <a:sym typeface="Wingdings" pitchFamily="2" charset="2"/>
              </a:rPr>
              <a:t>menjelaskan</a:t>
            </a:r>
            <a:endParaRPr lang="en-US" sz="2400" dirty="0">
              <a:sym typeface="Wingdings" pitchFamily="2" charset="2"/>
            </a:endParaRPr>
          </a:p>
          <a:p>
            <a:r>
              <a:rPr lang="en-US" sz="2400" dirty="0" err="1">
                <a:sym typeface="Wingdings" pitchFamily="2" charset="2"/>
              </a:rPr>
              <a:t>Inferensial</a:t>
            </a:r>
            <a:r>
              <a:rPr lang="en-US" sz="2400" dirty="0">
                <a:sym typeface="Wingdings" pitchFamily="2" charset="2"/>
              </a:rPr>
              <a:t>	 </a:t>
            </a:r>
            <a:r>
              <a:rPr lang="en-US" sz="2400" dirty="0" err="1">
                <a:sym typeface="Wingdings" pitchFamily="2" charset="2"/>
              </a:rPr>
              <a:t>menguji</a:t>
            </a:r>
            <a:r>
              <a:rPr lang="en-US" sz="2400" dirty="0">
                <a:sym typeface="Wingdings" pitchFamily="2" charset="2"/>
              </a:rPr>
              <a:t>, </a:t>
            </a:r>
            <a:r>
              <a:rPr lang="en-US" sz="2400" dirty="0" err="1" smtClean="0">
                <a:sym typeface="Wingdings" pitchFamily="2" charset="2"/>
              </a:rPr>
              <a:t>mengambil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keputusan</a:t>
            </a:r>
            <a:endParaRPr lang="en-US" sz="2400" dirty="0"/>
          </a:p>
          <a:p>
            <a:endParaRPr lang="en-US" sz="2400" dirty="0"/>
          </a:p>
          <a:p>
            <a:r>
              <a:rPr lang="en-US" sz="2400" b="1" dirty="0">
                <a:solidFill>
                  <a:srgbClr val="FF0000"/>
                </a:solidFill>
              </a:rPr>
              <a:t>ANALISIS PARAMETRIK </a:t>
            </a:r>
            <a:r>
              <a:rPr lang="en-US" b="1" dirty="0">
                <a:solidFill>
                  <a:srgbClr val="FF0000"/>
                </a:solidFill>
              </a:rPr>
              <a:t>VS</a:t>
            </a:r>
            <a:r>
              <a:rPr lang="en-US" sz="2400" b="1" dirty="0">
                <a:solidFill>
                  <a:srgbClr val="FF0000"/>
                </a:solidFill>
              </a:rPr>
              <a:t> NON-PARAMETRIK</a:t>
            </a:r>
          </a:p>
          <a:p>
            <a:r>
              <a:rPr lang="en-US" sz="2400" dirty="0" err="1"/>
              <a:t>Parametrik</a:t>
            </a:r>
            <a:r>
              <a:rPr lang="en-US" sz="2400" dirty="0"/>
              <a:t>		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Kontinyu</a:t>
            </a:r>
            <a:r>
              <a:rPr lang="en-US" sz="2400" dirty="0">
                <a:sym typeface="Wingdings" pitchFamily="2" charset="2"/>
              </a:rPr>
              <a:t> (Interval &amp; </a:t>
            </a:r>
            <a:r>
              <a:rPr lang="en-US" sz="2400" dirty="0" err="1">
                <a:sym typeface="Wingdings" pitchFamily="2" charset="2"/>
              </a:rPr>
              <a:t>rasio</a:t>
            </a:r>
            <a:r>
              <a:rPr lang="en-US" sz="2400" dirty="0">
                <a:sym typeface="Wingdings" pitchFamily="2" charset="2"/>
              </a:rPr>
              <a:t>)</a:t>
            </a:r>
          </a:p>
          <a:p>
            <a:r>
              <a:rPr lang="en-US" sz="2400" dirty="0">
                <a:sym typeface="Wingdings" pitchFamily="2" charset="2"/>
              </a:rPr>
              <a:t>			 n &gt; 29</a:t>
            </a:r>
          </a:p>
          <a:p>
            <a:r>
              <a:rPr lang="en-US" sz="2400" dirty="0">
                <a:sym typeface="Wingdings" pitchFamily="2" charset="2"/>
              </a:rPr>
              <a:t>			 </a:t>
            </a:r>
            <a:r>
              <a:rPr lang="en-US" sz="2400" dirty="0" err="1">
                <a:sym typeface="Wingdings" pitchFamily="2" charset="2"/>
              </a:rPr>
              <a:t>Sebaran</a:t>
            </a:r>
            <a:r>
              <a:rPr lang="en-US" sz="2400" dirty="0">
                <a:sym typeface="Wingdings" pitchFamily="2" charset="2"/>
              </a:rPr>
              <a:t> normal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Non </a:t>
            </a:r>
            <a:r>
              <a:rPr lang="en-US" sz="2400" dirty="0" err="1"/>
              <a:t>Parametrik</a:t>
            </a:r>
            <a:r>
              <a:rPr lang="en-US" sz="2400" dirty="0"/>
              <a:t>	</a:t>
            </a:r>
            <a:r>
              <a:rPr lang="en-US" sz="2400" dirty="0">
                <a:sym typeface="Wingdings" pitchFamily="2" charset="2"/>
              </a:rPr>
              <a:t> n &lt; 30</a:t>
            </a:r>
            <a:endParaRPr lang="en-US" sz="2400" dirty="0"/>
          </a:p>
          <a:p>
            <a:r>
              <a:rPr lang="en-US" sz="2400" dirty="0"/>
              <a:t>			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skala</a:t>
            </a:r>
            <a:r>
              <a:rPr lang="en-US" sz="2400" dirty="0">
                <a:sym typeface="Wingdings" pitchFamily="2" charset="2"/>
              </a:rPr>
              <a:t> Nominal </a:t>
            </a:r>
            <a:r>
              <a:rPr lang="en-US" sz="2400" dirty="0" err="1">
                <a:sym typeface="Wingdings" pitchFamily="2" charset="2"/>
              </a:rPr>
              <a:t>dan</a:t>
            </a:r>
            <a:r>
              <a:rPr lang="en-US" sz="2400" dirty="0">
                <a:sym typeface="Wingdings" pitchFamily="2" charset="2"/>
              </a:rPr>
              <a:t> Ordinal</a:t>
            </a:r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154" name="Group 2"/>
          <p:cNvGraphicFramePr>
            <a:graphicFrameLocks noGrp="1"/>
          </p:cNvGraphicFramePr>
          <p:nvPr/>
        </p:nvGraphicFramePr>
        <p:xfrm>
          <a:off x="609600" y="1371600"/>
          <a:ext cx="7696200" cy="4979989"/>
        </p:xfrm>
        <a:graphic>
          <a:graphicData uri="http://schemas.openxmlformats.org/drawingml/2006/table">
            <a:tbl>
              <a:tblPr/>
              <a:tblGrid>
                <a:gridCol w="2906713"/>
                <a:gridCol w="4789487"/>
              </a:tblGrid>
              <a:tr h="711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JUDUL PENELITIAN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ALTERNATIF ANALISIS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Strategi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SWOT Analysis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1109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Analisis Pilihan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Kesepakatan Kendal, 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Jenjang Pilihan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Studi Komparasi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Uji-beda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1109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Hubungan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Korelasi: Pearson/Product-Moment, Serial, Point Serial, korelasi Jenjang, Koefisien Kontingensi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Pengaruh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Regresi, Analisis Jalur, SEM, Korelasi, Sosiometri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</a:tbl>
          </a:graphicData>
        </a:graphic>
      </p:graphicFrame>
      <p:sp>
        <p:nvSpPr>
          <p:cNvPr id="47129" name="Text Box 25"/>
          <p:cNvSpPr txBox="1">
            <a:spLocks noChangeArrowheads="1"/>
          </p:cNvSpPr>
          <p:nvPr/>
        </p:nvSpPr>
        <p:spPr bwMode="auto">
          <a:xfrm>
            <a:off x="712788" y="609600"/>
            <a:ext cx="7516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accent2"/>
                </a:solidFill>
              </a:rPr>
              <a:t>PILIHAN ANALISIS MENURUT JUDUL PENELITIAN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8" name="Group 2"/>
          <p:cNvGraphicFramePr>
            <a:graphicFrameLocks noGrp="1"/>
          </p:cNvGraphicFramePr>
          <p:nvPr/>
        </p:nvGraphicFramePr>
        <p:xfrm>
          <a:off x="838200" y="1219200"/>
          <a:ext cx="7239000" cy="5329239"/>
        </p:xfrm>
        <a:graphic>
          <a:graphicData uri="http://schemas.openxmlformats.org/drawingml/2006/table">
            <a:tbl>
              <a:tblPr/>
              <a:tblGrid>
                <a:gridCol w="1066800"/>
                <a:gridCol w="2012950"/>
                <a:gridCol w="2003425"/>
                <a:gridCol w="2155825"/>
              </a:tblGrid>
              <a:tr h="649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SKALA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Nominal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Ordinal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Interval/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Rasio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</a:tr>
              <a:tr h="13112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Nominal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Modus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Uji Fisher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Uji X</a:t>
                      </a:r>
                      <a:r>
                        <a:rPr kumimoji="0" lang="de-DE" altLang="en-US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Koefisien- kontingensi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Koefisien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kontingensi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Point-serial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15668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Ordinal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Koefisen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kontingensi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Median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Korelasi- Jenjang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Kesepakatan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Korelasi-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parsial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Analisis Jalur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Korelasi-serial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Analisi Jalur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18018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Interval/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Rasio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Point-serial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Korelasi-serial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Analisis Jalur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Mean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 Product Moment,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 Parsial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Korelasi Jalur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Regresi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Multi-variate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  <p:sp>
        <p:nvSpPr>
          <p:cNvPr id="48157" name="Text Box 29"/>
          <p:cNvSpPr txBox="1">
            <a:spLocks noChangeArrowheads="1"/>
          </p:cNvSpPr>
          <p:nvPr/>
        </p:nvSpPr>
        <p:spPr bwMode="auto">
          <a:xfrm>
            <a:off x="762000" y="609600"/>
            <a:ext cx="7369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</a:rPr>
              <a:t>PILIHAN ANALISIS BERDASARKAN SKALA PENGUKURAN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02" name="Group 2"/>
          <p:cNvGraphicFramePr>
            <a:graphicFrameLocks noGrp="1"/>
          </p:cNvGraphicFramePr>
          <p:nvPr/>
        </p:nvGraphicFramePr>
        <p:xfrm>
          <a:off x="457200" y="228600"/>
          <a:ext cx="8153400" cy="5780786"/>
        </p:xfrm>
        <a:graphic>
          <a:graphicData uri="http://schemas.openxmlformats.org/drawingml/2006/table">
            <a:tbl>
              <a:tblPr/>
              <a:tblGrid>
                <a:gridCol w="2286000"/>
                <a:gridCol w="5867400"/>
              </a:tblGrid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Sebaran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Rataan, Median, Modus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Uji Beda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Chi Square (X2), Koefiisien Kontingensi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Non-parametrik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68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Hubungan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Product Moment (Parson)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Serial, Point Serial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Jenjang (Spearman &amp; Brown)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</a:tr>
              <a:tr h="898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Pengaruh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Regresi, Analisis Jalur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Analisis Factor, SEM, Sosiometri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Kesepakatan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Kendall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Stratejik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SWOT/TOWS, BCG Matrix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SPACE,Porter, dll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0224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id-ID" alt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3168" y="192"/>
              <a:ext cx="1427" cy="1384"/>
              <a:chOff x="0" y="0"/>
              <a:chExt cx="3568" cy="3459"/>
            </a:xfrm>
          </p:grpSpPr>
          <p:sp>
            <p:nvSpPr>
              <p:cNvPr id="50226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576" cy="432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X1</a:t>
                </a:r>
                <a:endParaRPr lang="en-US"/>
              </a:p>
            </p:txBody>
          </p:sp>
          <p:sp>
            <p:nvSpPr>
              <p:cNvPr id="50227" name="Rectangle 6"/>
              <p:cNvSpPr>
                <a:spLocks noChangeArrowheads="1"/>
              </p:cNvSpPr>
              <p:nvPr/>
            </p:nvSpPr>
            <p:spPr bwMode="auto">
              <a:xfrm>
                <a:off x="0" y="643"/>
                <a:ext cx="576" cy="432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X2</a:t>
                </a:r>
                <a:endParaRPr lang="en-US"/>
              </a:p>
            </p:txBody>
          </p:sp>
          <p:sp>
            <p:nvSpPr>
              <p:cNvPr id="50228" name="Rectangle 7"/>
              <p:cNvSpPr>
                <a:spLocks noChangeArrowheads="1"/>
              </p:cNvSpPr>
              <p:nvPr/>
            </p:nvSpPr>
            <p:spPr bwMode="auto">
              <a:xfrm>
                <a:off x="0" y="1268"/>
                <a:ext cx="576" cy="432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X3</a:t>
                </a:r>
                <a:endParaRPr lang="en-US"/>
              </a:p>
            </p:txBody>
          </p:sp>
          <p:sp>
            <p:nvSpPr>
              <p:cNvPr id="50229" name="Rectangle 8"/>
              <p:cNvSpPr>
                <a:spLocks noChangeArrowheads="1"/>
              </p:cNvSpPr>
              <p:nvPr/>
            </p:nvSpPr>
            <p:spPr bwMode="auto">
              <a:xfrm>
                <a:off x="0" y="2074"/>
                <a:ext cx="576" cy="432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X4</a:t>
                </a:r>
                <a:endParaRPr lang="en-US"/>
              </a:p>
            </p:txBody>
          </p:sp>
          <p:sp>
            <p:nvSpPr>
              <p:cNvPr id="50230" name="Rectangle 9"/>
              <p:cNvSpPr>
                <a:spLocks noChangeArrowheads="1"/>
              </p:cNvSpPr>
              <p:nvPr/>
            </p:nvSpPr>
            <p:spPr bwMode="auto">
              <a:xfrm>
                <a:off x="0" y="3027"/>
                <a:ext cx="576" cy="432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Xn</a:t>
                </a:r>
                <a:endParaRPr lang="en-US"/>
              </a:p>
            </p:txBody>
          </p:sp>
          <p:sp>
            <p:nvSpPr>
              <p:cNvPr id="50231" name="Oval 10"/>
              <p:cNvSpPr>
                <a:spLocks noChangeArrowheads="1"/>
              </p:cNvSpPr>
              <p:nvPr/>
            </p:nvSpPr>
            <p:spPr bwMode="auto">
              <a:xfrm>
                <a:off x="2560" y="976"/>
                <a:ext cx="1008" cy="576"/>
              </a:xfrm>
              <a:prstGeom prst="ellipse">
                <a:avLst/>
              </a:prstGeom>
              <a:solidFill>
                <a:schemeClr val="hlink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200"/>
                  <a:t>Y</a:t>
                </a:r>
                <a:endParaRPr lang="en-US"/>
              </a:p>
            </p:txBody>
          </p:sp>
          <p:sp>
            <p:nvSpPr>
              <p:cNvPr id="50232" name="Line 11"/>
              <p:cNvSpPr>
                <a:spLocks noChangeShapeType="1"/>
              </p:cNvSpPr>
              <p:nvPr/>
            </p:nvSpPr>
            <p:spPr bwMode="auto">
              <a:xfrm>
                <a:off x="720" y="56"/>
                <a:ext cx="1728" cy="7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33" name="Line 12"/>
              <p:cNvSpPr>
                <a:spLocks noChangeShapeType="1"/>
              </p:cNvSpPr>
              <p:nvPr/>
            </p:nvSpPr>
            <p:spPr bwMode="auto">
              <a:xfrm>
                <a:off x="720" y="748"/>
                <a:ext cx="1728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34" name="Line 13"/>
              <p:cNvSpPr>
                <a:spLocks noChangeShapeType="1"/>
              </p:cNvSpPr>
              <p:nvPr/>
            </p:nvSpPr>
            <p:spPr bwMode="auto">
              <a:xfrm flipV="1">
                <a:off x="720" y="1412"/>
                <a:ext cx="1728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35" name="Line 14"/>
              <p:cNvSpPr>
                <a:spLocks noChangeShapeType="1"/>
              </p:cNvSpPr>
              <p:nvPr/>
            </p:nvSpPr>
            <p:spPr bwMode="auto">
              <a:xfrm flipV="1">
                <a:off x="720" y="1672"/>
                <a:ext cx="1728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36" name="Line 15"/>
              <p:cNvSpPr>
                <a:spLocks noChangeShapeType="1"/>
              </p:cNvSpPr>
              <p:nvPr/>
            </p:nvSpPr>
            <p:spPr bwMode="auto">
              <a:xfrm flipV="1">
                <a:off x="720" y="1815"/>
                <a:ext cx="1728" cy="100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5440363" y="2667000"/>
            <a:ext cx="3017837" cy="3154363"/>
            <a:chOff x="0" y="0"/>
            <a:chExt cx="1901" cy="1987"/>
          </a:xfrm>
        </p:grpSpPr>
        <p:grpSp>
          <p:nvGrpSpPr>
            <p:cNvPr id="5" name="Group 17"/>
            <p:cNvGrpSpPr>
              <a:grpSpLocks/>
            </p:cNvGrpSpPr>
            <p:nvPr/>
          </p:nvGrpSpPr>
          <p:grpSpPr bwMode="auto">
            <a:xfrm>
              <a:off x="0" y="0"/>
              <a:ext cx="1901" cy="1987"/>
              <a:chOff x="0" y="0"/>
              <a:chExt cx="1901" cy="1987"/>
            </a:xfrm>
          </p:grpSpPr>
          <p:sp>
            <p:nvSpPr>
              <p:cNvPr id="50205" name="Rectangle 18"/>
              <p:cNvSpPr>
                <a:spLocks noChangeArrowheads="1"/>
              </p:cNvSpPr>
              <p:nvPr/>
            </p:nvSpPr>
            <p:spPr bwMode="auto">
              <a:xfrm>
                <a:off x="36" y="464"/>
                <a:ext cx="230" cy="173"/>
              </a:xfrm>
              <a:prstGeom prst="rect">
                <a:avLst/>
              </a:prstGeom>
              <a:solidFill>
                <a:srgbClr val="99FF3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X1</a:t>
                </a:r>
                <a:endParaRPr lang="en-US"/>
              </a:p>
            </p:txBody>
          </p:sp>
          <p:sp>
            <p:nvSpPr>
              <p:cNvPr id="50206" name="Rectangle 19"/>
              <p:cNvSpPr>
                <a:spLocks noChangeArrowheads="1"/>
              </p:cNvSpPr>
              <p:nvPr/>
            </p:nvSpPr>
            <p:spPr bwMode="auto">
              <a:xfrm>
                <a:off x="0" y="1259"/>
                <a:ext cx="230" cy="173"/>
              </a:xfrm>
              <a:prstGeom prst="rect">
                <a:avLst/>
              </a:prstGeom>
              <a:solidFill>
                <a:srgbClr val="99FF3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X2</a:t>
                </a:r>
                <a:endParaRPr lang="en-US"/>
              </a:p>
            </p:txBody>
          </p:sp>
          <p:sp>
            <p:nvSpPr>
              <p:cNvPr id="50207" name="Rectangle 20"/>
              <p:cNvSpPr>
                <a:spLocks noChangeArrowheads="1"/>
              </p:cNvSpPr>
              <p:nvPr/>
            </p:nvSpPr>
            <p:spPr bwMode="auto">
              <a:xfrm>
                <a:off x="677" y="1411"/>
                <a:ext cx="230" cy="173"/>
              </a:xfrm>
              <a:prstGeom prst="rect">
                <a:avLst/>
              </a:prstGeom>
              <a:solidFill>
                <a:srgbClr val="99FF3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X3</a:t>
                </a:r>
                <a:endParaRPr lang="en-US"/>
              </a:p>
            </p:txBody>
          </p:sp>
          <p:sp>
            <p:nvSpPr>
              <p:cNvPr id="50208" name="Oval 21"/>
              <p:cNvSpPr>
                <a:spLocks noChangeArrowheads="1"/>
              </p:cNvSpPr>
              <p:nvPr/>
            </p:nvSpPr>
            <p:spPr bwMode="auto">
              <a:xfrm>
                <a:off x="1498" y="645"/>
                <a:ext cx="403" cy="460"/>
              </a:xfrm>
              <a:prstGeom prst="ellipse">
                <a:avLst/>
              </a:prstGeom>
              <a:solidFill>
                <a:srgbClr val="99FF3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/>
              </a:p>
              <a:p>
                <a:pPr algn="ctr"/>
                <a:r>
                  <a:rPr lang="en-US" sz="1200"/>
                  <a:t>Y</a:t>
                </a:r>
                <a:endParaRPr lang="en-US"/>
              </a:p>
            </p:txBody>
          </p:sp>
          <p:sp>
            <p:nvSpPr>
              <p:cNvPr id="50209" name="Line 22"/>
              <p:cNvSpPr>
                <a:spLocks noChangeShapeType="1"/>
              </p:cNvSpPr>
              <p:nvPr/>
            </p:nvSpPr>
            <p:spPr bwMode="auto">
              <a:xfrm>
                <a:off x="230" y="683"/>
                <a:ext cx="288" cy="11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0" name="Line 23"/>
              <p:cNvSpPr>
                <a:spLocks noChangeShapeType="1"/>
              </p:cNvSpPr>
              <p:nvPr/>
            </p:nvSpPr>
            <p:spPr bwMode="auto">
              <a:xfrm>
                <a:off x="151" y="683"/>
                <a:ext cx="0" cy="51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1" name="Line 24"/>
              <p:cNvSpPr>
                <a:spLocks noChangeShapeType="1"/>
              </p:cNvSpPr>
              <p:nvPr/>
            </p:nvSpPr>
            <p:spPr bwMode="auto">
              <a:xfrm flipV="1">
                <a:off x="256" y="996"/>
                <a:ext cx="288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2" name="Line 25"/>
              <p:cNvSpPr>
                <a:spLocks noChangeShapeType="1"/>
              </p:cNvSpPr>
              <p:nvPr/>
            </p:nvSpPr>
            <p:spPr bwMode="auto">
              <a:xfrm>
                <a:off x="806" y="974"/>
                <a:ext cx="69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3" name="Line 26"/>
              <p:cNvSpPr>
                <a:spLocks noChangeShapeType="1"/>
              </p:cNvSpPr>
              <p:nvPr/>
            </p:nvSpPr>
            <p:spPr bwMode="auto">
              <a:xfrm flipV="1">
                <a:off x="230" y="971"/>
                <a:ext cx="1210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4" name="Line 27"/>
              <p:cNvSpPr>
                <a:spLocks noChangeShapeType="1"/>
              </p:cNvSpPr>
              <p:nvPr/>
            </p:nvSpPr>
            <p:spPr bwMode="auto">
              <a:xfrm flipV="1">
                <a:off x="979" y="1167"/>
                <a:ext cx="519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5" name="Line 28"/>
              <p:cNvSpPr>
                <a:spLocks noChangeShapeType="1"/>
              </p:cNvSpPr>
              <p:nvPr/>
            </p:nvSpPr>
            <p:spPr bwMode="auto">
              <a:xfrm>
                <a:off x="230" y="626"/>
                <a:ext cx="1210" cy="17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6" name="Line 29"/>
              <p:cNvSpPr>
                <a:spLocks noChangeShapeType="1"/>
              </p:cNvSpPr>
              <p:nvPr/>
            </p:nvSpPr>
            <p:spPr bwMode="auto">
              <a:xfrm>
                <a:off x="965" y="1627"/>
                <a:ext cx="288" cy="2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7" name="Line 30"/>
              <p:cNvSpPr>
                <a:spLocks noChangeShapeType="1"/>
              </p:cNvSpPr>
              <p:nvPr/>
            </p:nvSpPr>
            <p:spPr bwMode="auto">
              <a:xfrm>
                <a:off x="821" y="1627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8" name="Line 31"/>
              <p:cNvSpPr>
                <a:spLocks noChangeShapeType="1"/>
              </p:cNvSpPr>
              <p:nvPr/>
            </p:nvSpPr>
            <p:spPr bwMode="auto">
              <a:xfrm flipH="1">
                <a:off x="533" y="1627"/>
                <a:ext cx="144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19" name="Line 32"/>
              <p:cNvSpPr>
                <a:spLocks noChangeShapeType="1"/>
              </p:cNvSpPr>
              <p:nvPr/>
            </p:nvSpPr>
            <p:spPr bwMode="auto">
              <a:xfrm flipH="1" flipV="1">
                <a:off x="693" y="1080"/>
                <a:ext cx="72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20" name="Line 33"/>
              <p:cNvSpPr>
                <a:spLocks noChangeShapeType="1"/>
              </p:cNvSpPr>
              <p:nvPr/>
            </p:nvSpPr>
            <p:spPr bwMode="auto">
              <a:xfrm flipV="1">
                <a:off x="101" y="0"/>
                <a:ext cx="0" cy="43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21" name="Line 34"/>
              <p:cNvSpPr>
                <a:spLocks noChangeShapeType="1"/>
              </p:cNvSpPr>
              <p:nvPr/>
            </p:nvSpPr>
            <p:spPr bwMode="auto">
              <a:xfrm flipV="1">
                <a:off x="173" y="0"/>
                <a:ext cx="144" cy="43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22" name="Line 35"/>
              <p:cNvSpPr>
                <a:spLocks noChangeShapeType="1"/>
              </p:cNvSpPr>
              <p:nvPr/>
            </p:nvSpPr>
            <p:spPr bwMode="auto">
              <a:xfrm flipV="1">
                <a:off x="317" y="216"/>
                <a:ext cx="288" cy="21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23" name="Line 36"/>
              <p:cNvSpPr>
                <a:spLocks noChangeShapeType="1"/>
              </p:cNvSpPr>
              <p:nvPr/>
            </p:nvSpPr>
            <p:spPr bwMode="auto">
              <a:xfrm flipV="1">
                <a:off x="245" y="144"/>
                <a:ext cx="216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0204" name="Rectangle 37"/>
            <p:cNvSpPr>
              <a:spLocks noChangeArrowheads="1"/>
            </p:cNvSpPr>
            <p:nvPr/>
          </p:nvSpPr>
          <p:spPr bwMode="auto">
            <a:xfrm>
              <a:off x="573" y="816"/>
              <a:ext cx="272" cy="224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X</a:t>
              </a:r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304800" y="76200"/>
            <a:ext cx="8774113" cy="6750050"/>
            <a:chOff x="0" y="0"/>
            <a:chExt cx="5527" cy="4252"/>
          </a:xfrm>
        </p:grpSpPr>
        <p:grpSp>
          <p:nvGrpSpPr>
            <p:cNvPr id="7" name="Group 39"/>
            <p:cNvGrpSpPr>
              <a:grpSpLocks/>
            </p:cNvGrpSpPr>
            <p:nvPr/>
          </p:nvGrpSpPr>
          <p:grpSpPr bwMode="auto">
            <a:xfrm>
              <a:off x="240" y="1872"/>
              <a:ext cx="1901" cy="1137"/>
              <a:chOff x="0" y="0"/>
              <a:chExt cx="4752" cy="2844"/>
            </a:xfrm>
          </p:grpSpPr>
          <p:sp>
            <p:nvSpPr>
              <p:cNvPr id="50190" name="Rectangle 40"/>
              <p:cNvSpPr>
                <a:spLocks noChangeArrowheads="1"/>
              </p:cNvSpPr>
              <p:nvPr/>
            </p:nvSpPr>
            <p:spPr bwMode="auto">
              <a:xfrm>
                <a:off x="90" y="0"/>
                <a:ext cx="576" cy="432"/>
              </a:xfrm>
              <a:prstGeom prst="rect">
                <a:avLst/>
              </a:prstGeom>
              <a:solidFill>
                <a:srgbClr val="CC66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X1</a:t>
                </a:r>
                <a:endParaRPr lang="en-US"/>
              </a:p>
            </p:txBody>
          </p:sp>
          <p:sp>
            <p:nvSpPr>
              <p:cNvPr id="50191" name="Rectangle 41"/>
              <p:cNvSpPr>
                <a:spLocks noChangeArrowheads="1"/>
              </p:cNvSpPr>
              <p:nvPr/>
            </p:nvSpPr>
            <p:spPr bwMode="auto">
              <a:xfrm>
                <a:off x="0" y="1988"/>
                <a:ext cx="576" cy="432"/>
              </a:xfrm>
              <a:prstGeom prst="rect">
                <a:avLst/>
              </a:prstGeom>
              <a:solidFill>
                <a:srgbClr val="CC66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X2</a:t>
                </a:r>
                <a:endParaRPr lang="en-US"/>
              </a:p>
            </p:txBody>
          </p:sp>
          <p:sp>
            <p:nvSpPr>
              <p:cNvPr id="50192" name="Rectangle 42"/>
              <p:cNvSpPr>
                <a:spLocks noChangeArrowheads="1"/>
              </p:cNvSpPr>
              <p:nvPr/>
            </p:nvSpPr>
            <p:spPr bwMode="auto">
              <a:xfrm>
                <a:off x="1440" y="951"/>
                <a:ext cx="576" cy="432"/>
              </a:xfrm>
              <a:prstGeom prst="rect">
                <a:avLst/>
              </a:prstGeom>
              <a:solidFill>
                <a:srgbClr val="CC66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X4</a:t>
                </a:r>
                <a:endParaRPr lang="en-US"/>
              </a:p>
            </p:txBody>
          </p:sp>
          <p:sp>
            <p:nvSpPr>
              <p:cNvPr id="50193" name="Rectangle 43"/>
              <p:cNvSpPr>
                <a:spLocks noChangeArrowheads="1"/>
              </p:cNvSpPr>
              <p:nvPr/>
            </p:nvSpPr>
            <p:spPr bwMode="auto">
              <a:xfrm>
                <a:off x="1728" y="2412"/>
                <a:ext cx="576" cy="432"/>
              </a:xfrm>
              <a:prstGeom prst="rect">
                <a:avLst/>
              </a:prstGeom>
              <a:solidFill>
                <a:srgbClr val="CC66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X3</a:t>
                </a:r>
                <a:endParaRPr lang="en-US"/>
              </a:p>
            </p:txBody>
          </p:sp>
          <p:sp>
            <p:nvSpPr>
              <p:cNvPr id="50194" name="Oval 44"/>
              <p:cNvSpPr>
                <a:spLocks noChangeArrowheads="1"/>
              </p:cNvSpPr>
              <p:nvPr/>
            </p:nvSpPr>
            <p:spPr bwMode="auto">
              <a:xfrm>
                <a:off x="3744" y="452"/>
                <a:ext cx="1008" cy="1152"/>
              </a:xfrm>
              <a:prstGeom prst="ellipse">
                <a:avLst/>
              </a:prstGeom>
              <a:solidFill>
                <a:srgbClr val="CC66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/>
              </a:p>
              <a:p>
                <a:pPr algn="ctr"/>
                <a:r>
                  <a:rPr lang="en-US" sz="1200"/>
                  <a:t>Y</a:t>
                </a:r>
                <a:endParaRPr lang="en-US"/>
              </a:p>
            </p:txBody>
          </p:sp>
          <p:sp>
            <p:nvSpPr>
              <p:cNvPr id="50195" name="Line 45"/>
              <p:cNvSpPr>
                <a:spLocks noChangeShapeType="1"/>
              </p:cNvSpPr>
              <p:nvPr/>
            </p:nvSpPr>
            <p:spPr bwMode="auto">
              <a:xfrm>
                <a:off x="576" y="548"/>
                <a:ext cx="720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96" name="Line 46"/>
              <p:cNvSpPr>
                <a:spLocks noChangeShapeType="1"/>
              </p:cNvSpPr>
              <p:nvPr/>
            </p:nvSpPr>
            <p:spPr bwMode="auto">
              <a:xfrm>
                <a:off x="378" y="548"/>
                <a:ext cx="0" cy="129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97" name="Line 47"/>
              <p:cNvSpPr>
                <a:spLocks noChangeShapeType="1"/>
              </p:cNvSpPr>
              <p:nvPr/>
            </p:nvSpPr>
            <p:spPr bwMode="auto">
              <a:xfrm flipV="1">
                <a:off x="640" y="1331"/>
                <a:ext cx="720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98" name="Line 48"/>
              <p:cNvSpPr>
                <a:spLocks noChangeShapeType="1"/>
              </p:cNvSpPr>
              <p:nvPr/>
            </p:nvSpPr>
            <p:spPr bwMode="auto">
              <a:xfrm flipH="1" flipV="1">
                <a:off x="1728" y="1267"/>
                <a:ext cx="144" cy="92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99" name="Line 49"/>
              <p:cNvSpPr>
                <a:spLocks noChangeShapeType="1"/>
              </p:cNvSpPr>
              <p:nvPr/>
            </p:nvSpPr>
            <p:spPr bwMode="auto">
              <a:xfrm>
                <a:off x="2016" y="1275"/>
                <a:ext cx="17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00" name="Line 50"/>
              <p:cNvSpPr>
                <a:spLocks noChangeShapeType="1"/>
              </p:cNvSpPr>
              <p:nvPr/>
            </p:nvSpPr>
            <p:spPr bwMode="auto">
              <a:xfrm flipV="1">
                <a:off x="576" y="1267"/>
                <a:ext cx="3024" cy="7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01" name="Line 51"/>
              <p:cNvSpPr>
                <a:spLocks noChangeShapeType="1"/>
              </p:cNvSpPr>
              <p:nvPr/>
            </p:nvSpPr>
            <p:spPr bwMode="auto">
              <a:xfrm flipV="1">
                <a:off x="2448" y="1759"/>
                <a:ext cx="1296" cy="57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02" name="Line 52"/>
              <p:cNvSpPr>
                <a:spLocks noChangeShapeType="1"/>
              </p:cNvSpPr>
              <p:nvPr/>
            </p:nvSpPr>
            <p:spPr bwMode="auto">
              <a:xfrm>
                <a:off x="576" y="404"/>
                <a:ext cx="3024" cy="43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0183" name="Line 53"/>
            <p:cNvSpPr>
              <a:spLocks noChangeShapeType="1"/>
            </p:cNvSpPr>
            <p:nvPr/>
          </p:nvSpPr>
          <p:spPr bwMode="auto">
            <a:xfrm>
              <a:off x="240" y="359"/>
              <a:ext cx="1296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84" name="Line 54"/>
            <p:cNvSpPr>
              <a:spLocks noChangeShapeType="1"/>
            </p:cNvSpPr>
            <p:nvPr/>
          </p:nvSpPr>
          <p:spPr bwMode="auto">
            <a:xfrm>
              <a:off x="240" y="647"/>
              <a:ext cx="1296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85" name="Text Box 55"/>
            <p:cNvSpPr txBox="1">
              <a:spLocks noChangeArrowheads="1"/>
            </p:cNvSpPr>
            <p:nvPr/>
          </p:nvSpPr>
          <p:spPr bwMode="auto">
            <a:xfrm>
              <a:off x="0" y="0"/>
              <a:ext cx="184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/>
                <a:t>Hubungan/korelasi</a:t>
              </a:r>
            </a:p>
          </p:txBody>
        </p:sp>
        <p:sp>
          <p:nvSpPr>
            <p:cNvPr id="50186" name="Text Box 56"/>
            <p:cNvSpPr txBox="1">
              <a:spLocks noChangeArrowheads="1"/>
            </p:cNvSpPr>
            <p:nvPr/>
          </p:nvSpPr>
          <p:spPr bwMode="auto">
            <a:xfrm>
              <a:off x="336" y="697"/>
              <a:ext cx="99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/>
                <a:t>pengaruh</a:t>
              </a:r>
            </a:p>
          </p:txBody>
        </p:sp>
        <p:sp>
          <p:nvSpPr>
            <p:cNvPr id="50187" name="Text Box 57"/>
            <p:cNvSpPr txBox="1">
              <a:spLocks noChangeArrowheads="1"/>
            </p:cNvSpPr>
            <p:nvPr/>
          </p:nvSpPr>
          <p:spPr bwMode="auto">
            <a:xfrm>
              <a:off x="3638" y="1200"/>
              <a:ext cx="8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/>
                <a:t>Regresi</a:t>
              </a:r>
            </a:p>
          </p:txBody>
        </p:sp>
        <p:sp>
          <p:nvSpPr>
            <p:cNvPr id="50188" name="Text Box 58"/>
            <p:cNvSpPr txBox="1">
              <a:spLocks noChangeArrowheads="1"/>
            </p:cNvSpPr>
            <p:nvPr/>
          </p:nvSpPr>
          <p:spPr bwMode="auto">
            <a:xfrm>
              <a:off x="182" y="3193"/>
              <a:ext cx="1417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/>
                <a:t>Analisis Jalur/</a:t>
              </a:r>
            </a:p>
            <a:p>
              <a:r>
                <a:rPr lang="en-US" sz="2400" b="1"/>
                <a:t>Path Analysis</a:t>
              </a:r>
            </a:p>
          </p:txBody>
        </p:sp>
        <p:sp>
          <p:nvSpPr>
            <p:cNvPr id="50189" name="Text Box 59"/>
            <p:cNvSpPr txBox="1">
              <a:spLocks noChangeArrowheads="1"/>
            </p:cNvSpPr>
            <p:nvPr/>
          </p:nvSpPr>
          <p:spPr bwMode="auto">
            <a:xfrm>
              <a:off x="2640" y="3504"/>
              <a:ext cx="2887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/>
                <a:t>SEM </a:t>
              </a:r>
            </a:p>
            <a:p>
              <a:r>
                <a:rPr lang="en-US" sz="2400" b="1"/>
                <a:t>Gabungan Analisis Faktor dan</a:t>
              </a:r>
            </a:p>
            <a:p>
              <a:r>
                <a:rPr lang="en-US" sz="2400" b="1"/>
                <a:t>Analisis Jalur</a:t>
              </a:r>
            </a:p>
          </p:txBody>
        </p:sp>
      </p:grpSp>
      <p:sp>
        <p:nvSpPr>
          <p:cNvPr id="50181" name="Text Box 60"/>
          <p:cNvSpPr txBox="1">
            <a:spLocks noChangeArrowheads="1"/>
          </p:cNvSpPr>
          <p:nvPr/>
        </p:nvSpPr>
        <p:spPr bwMode="auto">
          <a:xfrm>
            <a:off x="6003925" y="3236913"/>
            <a:ext cx="1670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Variabel laten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0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id-ID" alt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62100" y="609600"/>
            <a:ext cx="5448300" cy="4979988"/>
            <a:chOff x="0" y="0"/>
            <a:chExt cx="4680" cy="4218"/>
          </a:xfrm>
        </p:grpSpPr>
        <p:sp>
          <p:nvSpPr>
            <p:cNvPr id="51205" name="Oval 5"/>
            <p:cNvSpPr>
              <a:spLocks noChangeArrowheads="1"/>
            </p:cNvSpPr>
            <p:nvPr/>
          </p:nvSpPr>
          <p:spPr bwMode="auto">
            <a:xfrm>
              <a:off x="0" y="1632"/>
              <a:ext cx="540" cy="540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2400"/>
                <a:t>A</a:t>
              </a:r>
            </a:p>
          </p:txBody>
        </p:sp>
        <p:sp>
          <p:nvSpPr>
            <p:cNvPr id="51206" name="Oval 6"/>
            <p:cNvSpPr>
              <a:spLocks noChangeArrowheads="1"/>
            </p:cNvSpPr>
            <p:nvPr/>
          </p:nvSpPr>
          <p:spPr bwMode="auto">
            <a:xfrm>
              <a:off x="3420" y="816"/>
              <a:ext cx="540" cy="540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2400"/>
                <a:t>D</a:t>
              </a:r>
            </a:p>
          </p:txBody>
        </p:sp>
        <p:sp>
          <p:nvSpPr>
            <p:cNvPr id="51207" name="Oval 7"/>
            <p:cNvSpPr>
              <a:spLocks noChangeArrowheads="1"/>
            </p:cNvSpPr>
            <p:nvPr/>
          </p:nvSpPr>
          <p:spPr bwMode="auto">
            <a:xfrm>
              <a:off x="1620" y="0"/>
              <a:ext cx="540" cy="540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2400"/>
                <a:t>B</a:t>
              </a:r>
            </a:p>
          </p:txBody>
        </p:sp>
        <p:sp>
          <p:nvSpPr>
            <p:cNvPr id="51208" name="Oval 8"/>
            <p:cNvSpPr>
              <a:spLocks noChangeArrowheads="1"/>
            </p:cNvSpPr>
            <p:nvPr/>
          </p:nvSpPr>
          <p:spPr bwMode="auto">
            <a:xfrm>
              <a:off x="4140" y="2682"/>
              <a:ext cx="540" cy="540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2400"/>
                <a:t>E</a:t>
              </a:r>
            </a:p>
          </p:txBody>
        </p:sp>
        <p:sp>
          <p:nvSpPr>
            <p:cNvPr id="51209" name="Oval 9"/>
            <p:cNvSpPr>
              <a:spLocks noChangeArrowheads="1"/>
            </p:cNvSpPr>
            <p:nvPr/>
          </p:nvSpPr>
          <p:spPr bwMode="auto">
            <a:xfrm>
              <a:off x="960" y="3678"/>
              <a:ext cx="540" cy="540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en-US" sz="2400"/>
                <a:t>C</a:t>
              </a:r>
            </a:p>
          </p:txBody>
        </p:sp>
        <p:sp>
          <p:nvSpPr>
            <p:cNvPr id="51210" name="Line 10"/>
            <p:cNvSpPr>
              <a:spLocks noChangeShapeType="1"/>
            </p:cNvSpPr>
            <p:nvPr/>
          </p:nvSpPr>
          <p:spPr bwMode="auto">
            <a:xfrm>
              <a:off x="360" y="2448"/>
              <a:ext cx="72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1" name="Line 11"/>
            <p:cNvSpPr>
              <a:spLocks noChangeShapeType="1"/>
            </p:cNvSpPr>
            <p:nvPr/>
          </p:nvSpPr>
          <p:spPr bwMode="auto">
            <a:xfrm flipV="1">
              <a:off x="540" y="1314"/>
              <a:ext cx="270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2" name="Line 12"/>
            <p:cNvSpPr>
              <a:spLocks noChangeShapeType="1"/>
            </p:cNvSpPr>
            <p:nvPr/>
          </p:nvSpPr>
          <p:spPr bwMode="auto">
            <a:xfrm flipV="1">
              <a:off x="540" y="498"/>
              <a:ext cx="90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3" name="Line 13"/>
            <p:cNvSpPr>
              <a:spLocks noChangeShapeType="1"/>
            </p:cNvSpPr>
            <p:nvPr/>
          </p:nvSpPr>
          <p:spPr bwMode="auto">
            <a:xfrm>
              <a:off x="2340" y="498"/>
              <a:ext cx="72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4" name="Line 14"/>
            <p:cNvSpPr>
              <a:spLocks noChangeShapeType="1"/>
            </p:cNvSpPr>
            <p:nvPr/>
          </p:nvSpPr>
          <p:spPr bwMode="auto">
            <a:xfrm flipV="1">
              <a:off x="1440" y="1134"/>
              <a:ext cx="36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5" name="Line 15"/>
            <p:cNvSpPr>
              <a:spLocks noChangeShapeType="1"/>
            </p:cNvSpPr>
            <p:nvPr/>
          </p:nvSpPr>
          <p:spPr bwMode="auto">
            <a:xfrm flipV="1">
              <a:off x="1620" y="1632"/>
              <a:ext cx="1800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6" name="Line 16"/>
            <p:cNvSpPr>
              <a:spLocks noChangeShapeType="1"/>
            </p:cNvSpPr>
            <p:nvPr/>
          </p:nvSpPr>
          <p:spPr bwMode="auto">
            <a:xfrm flipV="1">
              <a:off x="1800" y="3180"/>
              <a:ext cx="216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540" y="2448"/>
              <a:ext cx="342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8" name="Line 18"/>
            <p:cNvSpPr>
              <a:spLocks noChangeShapeType="1"/>
            </p:cNvSpPr>
            <p:nvPr/>
          </p:nvSpPr>
          <p:spPr bwMode="auto">
            <a:xfrm>
              <a:off x="2160" y="702"/>
              <a:ext cx="1800" cy="19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>
              <a:off x="3780" y="1422"/>
              <a:ext cx="36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04" name="Text Box 22"/>
          <p:cNvSpPr txBox="1">
            <a:spLocks noChangeArrowheads="1"/>
          </p:cNvSpPr>
          <p:nvPr/>
        </p:nvSpPr>
        <p:spPr bwMode="auto">
          <a:xfrm>
            <a:off x="3794125" y="5502275"/>
            <a:ext cx="46783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</a:rPr>
              <a:t>ANALISIS SOSIOMETRI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graphicFrame>
        <p:nvGraphicFramePr>
          <p:cNvPr id="54275" name="Group 3"/>
          <p:cNvGraphicFramePr>
            <a:graphicFrameLocks noGrp="1"/>
          </p:cNvGraphicFramePr>
          <p:nvPr/>
        </p:nvGraphicFramePr>
        <p:xfrm>
          <a:off x="762000" y="914400"/>
          <a:ext cx="6870700" cy="4545014"/>
        </p:xfrm>
        <a:graphic>
          <a:graphicData uri="http://schemas.openxmlformats.org/drawingml/2006/table">
            <a:tbl>
              <a:tblPr/>
              <a:tblGrid>
                <a:gridCol w="914400"/>
                <a:gridCol w="1663700"/>
                <a:gridCol w="1430338"/>
                <a:gridCol w="1431925"/>
                <a:gridCol w="1430337"/>
              </a:tblGrid>
              <a:tr h="730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Tahap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Yang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Jenjang Pilihan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85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Dibandingkan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Tinggi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Sedang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Rendah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ABC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I-sedang, 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10207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III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sv-S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II-sedang 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sv-S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I-rendah, 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sv-SE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II-rendah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  <a:tr h="10175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it-IT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I-tinggi, 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it-IT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II-tinggi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it-IT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III-tinggi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66"/>
                    </a:solidFill>
                  </a:tcPr>
                </a:tc>
              </a:tr>
            </a:tbl>
          </a:graphicData>
        </a:graphic>
      </p:graphicFrame>
      <p:sp>
        <p:nvSpPr>
          <p:cNvPr id="52271" name="Rectangle 47"/>
          <p:cNvSpPr>
            <a:spLocks noChangeArrowheads="1"/>
          </p:cNvSpPr>
          <p:nvPr/>
        </p:nvSpPr>
        <p:spPr bwMode="auto">
          <a:xfrm>
            <a:off x="533400" y="5608638"/>
            <a:ext cx="38560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en-US" sz="1600" b="1">
                <a:cs typeface="Times New Roman" pitchFamily="18" charset="0"/>
              </a:rPr>
              <a:t>Kesimpulan Jenjang Pilihan:  CBDAE</a:t>
            </a:r>
            <a:endParaRPr lang="en-US" sz="1600">
              <a:cs typeface="Times New Roman" pitchFamily="18" charset="0"/>
            </a:endParaRPr>
          </a:p>
        </p:txBody>
      </p:sp>
      <p:sp>
        <p:nvSpPr>
          <p:cNvPr id="52272" name="Text Box 48"/>
          <p:cNvSpPr txBox="1">
            <a:spLocks noChangeArrowheads="1"/>
          </p:cNvSpPr>
          <p:nvPr/>
        </p:nvSpPr>
        <p:spPr bwMode="auto">
          <a:xfrm>
            <a:off x="685800" y="307975"/>
            <a:ext cx="494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ANALISIS PILIHAN/PREFERENSI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8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graphicFrame>
        <p:nvGraphicFramePr>
          <p:cNvPr id="55299" name="Group 3"/>
          <p:cNvGraphicFramePr>
            <a:graphicFrameLocks noGrp="1"/>
          </p:cNvGraphicFramePr>
          <p:nvPr/>
        </p:nvGraphicFramePr>
        <p:xfrm>
          <a:off x="685800" y="1430338"/>
          <a:ext cx="7620000" cy="4143376"/>
        </p:xfrm>
        <a:graphic>
          <a:graphicData uri="http://schemas.openxmlformats.org/drawingml/2006/table">
            <a:tbl>
              <a:tblPr/>
              <a:tblGrid>
                <a:gridCol w="1949450"/>
                <a:gridCol w="2657475"/>
                <a:gridCol w="3013075"/>
              </a:tblGrid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Analisis Lingkungan Eksternal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Analisis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Lingkungan Internal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Peluang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Ancaman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</a:tr>
              <a:tr h="1171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Kekuatan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fi-FI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Strategi Optimasi kekuatan untuk me-manfatkan peluang</a:t>
                      </a:r>
                      <a:endParaRPr kumimoji="0" lang="fi-FI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fi-FI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Strategi Optimasi kekuatan untuk memini-malkan </a:t>
                      </a: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Ancaman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150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Kelemahan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fi-FI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Strategi meminimalkan Kele- mahan untuk meman-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fatkan peluang</a:t>
                      </a:r>
                      <a:endParaRPr kumimoji="0" lang="en-US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fi-FI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Strategi meminimalkan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kelemahan untuk memini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malkan Ancaman</a:t>
                      </a:r>
                      <a:endParaRPr kumimoji="0" lang="fi-FI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</a:tbl>
          </a:graphicData>
        </a:graphic>
      </p:graphicFrame>
      <p:sp>
        <p:nvSpPr>
          <p:cNvPr id="53274" name="Rectangle 77"/>
          <p:cNvSpPr>
            <a:spLocks noChangeArrowheads="1"/>
          </p:cNvSpPr>
          <p:nvPr/>
        </p:nvSpPr>
        <p:spPr bwMode="auto">
          <a:xfrm>
            <a:off x="0" y="468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endParaRPr lang="id-ID" altLang="en-US"/>
          </a:p>
        </p:txBody>
      </p:sp>
      <p:sp>
        <p:nvSpPr>
          <p:cNvPr id="53275" name="Rectangle 80"/>
          <p:cNvSpPr>
            <a:spLocks noChangeArrowheads="1"/>
          </p:cNvSpPr>
          <p:nvPr/>
        </p:nvSpPr>
        <p:spPr bwMode="auto">
          <a:xfrm>
            <a:off x="609600" y="609600"/>
            <a:ext cx="4451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/>
              <a:t>ANALISIS STRATEJIK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331</Words>
  <Application>Microsoft Office PowerPoint</Application>
  <PresentationFormat>On-screen Show (4:3)</PresentationFormat>
  <Paragraphs>203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 LIS</dc:creator>
  <cp:lastModifiedBy>BU LIS</cp:lastModifiedBy>
  <cp:revision>2</cp:revision>
  <dcterms:created xsi:type="dcterms:W3CDTF">2017-10-01T16:20:43Z</dcterms:created>
  <dcterms:modified xsi:type="dcterms:W3CDTF">2017-11-28T13:30:59Z</dcterms:modified>
</cp:coreProperties>
</file>