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 id="2147483737" r:id="rId2"/>
  </p:sldMasterIdLst>
  <p:notesMasterIdLst>
    <p:notesMasterId r:id="rId33"/>
  </p:notesMasterIdLst>
  <p:handoutMasterIdLst>
    <p:handoutMasterId r:id="rId34"/>
  </p:handoutMasterIdLst>
  <p:sldIdLst>
    <p:sldId id="256" r:id="rId3"/>
    <p:sldId id="327" r:id="rId4"/>
    <p:sldId id="326" r:id="rId5"/>
    <p:sldId id="307" r:id="rId6"/>
    <p:sldId id="328" r:id="rId7"/>
    <p:sldId id="329" r:id="rId8"/>
    <p:sldId id="330" r:id="rId9"/>
    <p:sldId id="310" r:id="rId10"/>
    <p:sldId id="311" r:id="rId11"/>
    <p:sldId id="313" r:id="rId12"/>
    <p:sldId id="290" r:id="rId13"/>
    <p:sldId id="291" r:id="rId14"/>
    <p:sldId id="293" r:id="rId15"/>
    <p:sldId id="314" r:id="rId16"/>
    <p:sldId id="292" r:id="rId17"/>
    <p:sldId id="294" r:id="rId18"/>
    <p:sldId id="295" r:id="rId19"/>
    <p:sldId id="315" r:id="rId20"/>
    <p:sldId id="296" r:id="rId21"/>
    <p:sldId id="297" r:id="rId22"/>
    <p:sldId id="298" r:id="rId23"/>
    <p:sldId id="316" r:id="rId24"/>
    <p:sldId id="299" r:id="rId25"/>
    <p:sldId id="300" r:id="rId26"/>
    <p:sldId id="301" r:id="rId27"/>
    <p:sldId id="317" r:id="rId28"/>
    <p:sldId id="302" r:id="rId29"/>
    <p:sldId id="303" r:id="rId30"/>
    <p:sldId id="304" r:id="rId31"/>
    <p:sldId id="331" r:id="rId32"/>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CC66FF"/>
    <a:srgbClr val="6CA5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varScale="1">
        <p:scale>
          <a:sx n="66" d="100"/>
          <a:sy n="66" d="100"/>
        </p:scale>
        <p:origin x="-79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847D1F-5FC4-4CF5-8637-D8CD28E53E55}" type="doc">
      <dgm:prSet loTypeId="urn:microsoft.com/office/officeart/2005/8/layout/process2" loCatId="process" qsTypeId="urn:microsoft.com/office/officeart/2005/8/quickstyle/simple1" qsCatId="simple" csTypeId="urn:microsoft.com/office/officeart/2005/8/colors/accent1_1" csCatId="accent1" phldr="1"/>
      <dgm:spPr/>
      <dgm:t>
        <a:bodyPr/>
        <a:lstStyle/>
        <a:p>
          <a:endParaRPr lang="id-ID"/>
        </a:p>
      </dgm:t>
    </dgm:pt>
    <dgm:pt modelId="{E89B799D-17FE-424D-AB6B-DE94BC857753}">
      <dgm:prSet>
        <dgm:style>
          <a:lnRef idx="1">
            <a:schemeClr val="accent1"/>
          </a:lnRef>
          <a:fillRef idx="2">
            <a:schemeClr val="accent1"/>
          </a:fillRef>
          <a:effectRef idx="1">
            <a:schemeClr val="accent1"/>
          </a:effectRef>
          <a:fontRef idx="minor">
            <a:schemeClr val="dk1"/>
          </a:fontRef>
        </dgm:style>
      </dgm:prSet>
      <dgm:spPr/>
      <dgm:t>
        <a:bodyPr/>
        <a:lstStyle/>
        <a:p>
          <a:pPr rtl="0"/>
          <a:r>
            <a:rPr lang="id-ID" b="0" dirty="0" smtClean="0"/>
            <a:t>Partai massa muncul sebagai hasil penyingkiran sejumlah besar warga negara secara politis oleh  elit yang dominan dan partai kader pada zaman proto-demokrasi di akhir abad ke-19 dan awal abad ke-20. selanjutnya, setelah integrasi politik para pengikutnya selesai dilakukan, maka partai massa akan berubah menjadi partai </a:t>
          </a:r>
          <a:r>
            <a:rPr lang="id-ID" b="0" i="1" dirty="0" smtClean="0"/>
            <a:t>catch-all</a:t>
          </a:r>
          <a:r>
            <a:rPr lang="id-ID" b="0" dirty="0" smtClean="0"/>
            <a:t> pada akhir tahun 1950-an dan awal tahun 1960-an. </a:t>
          </a:r>
          <a:endParaRPr lang="id-ID" b="0" dirty="0"/>
        </a:p>
      </dgm:t>
    </dgm:pt>
    <dgm:pt modelId="{32A256E8-9BFA-4FCC-BBAC-C2CF9B0006BA}" type="parTrans" cxnId="{E109EF7D-9695-48DE-878F-9E690278F925}">
      <dgm:prSet/>
      <dgm:spPr/>
      <dgm:t>
        <a:bodyPr/>
        <a:lstStyle/>
        <a:p>
          <a:endParaRPr lang="id-ID"/>
        </a:p>
      </dgm:t>
    </dgm:pt>
    <dgm:pt modelId="{8FEA95A8-3282-4055-B95E-24E6A76CDF36}" type="sibTrans" cxnId="{E109EF7D-9695-48DE-878F-9E690278F925}">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74C25614-4536-4F64-8810-C8E3CD2DC698}">
      <dgm:prSet>
        <dgm:style>
          <a:lnRef idx="1">
            <a:schemeClr val="accent1"/>
          </a:lnRef>
          <a:fillRef idx="2">
            <a:schemeClr val="accent1"/>
          </a:fillRef>
          <a:effectRef idx="1">
            <a:schemeClr val="accent1"/>
          </a:effectRef>
          <a:fontRef idx="minor">
            <a:schemeClr val="dk1"/>
          </a:fontRef>
        </dgm:style>
      </dgm:prSet>
      <dgm:spPr/>
      <dgm:t>
        <a:bodyPr/>
        <a:lstStyle/>
        <a:p>
          <a:pPr rtl="0"/>
          <a:r>
            <a:rPr lang="it-IT" b="0" dirty="0" smtClean="0"/>
            <a:t>Partai massa secara perlahan menjadi organisasi profesional, memoderasi tuntutan transformasi sosial dan politiknya, dan mulai berusaha menjangkau pemilih di luar pendukung asalnya. </a:t>
          </a:r>
          <a:endParaRPr lang="id-ID" b="0" dirty="0"/>
        </a:p>
      </dgm:t>
    </dgm:pt>
    <dgm:pt modelId="{917755FC-5B0D-48F3-86EC-DFD686A24FF6}" type="parTrans" cxnId="{457BD5B9-C587-4CA4-982F-480FF65D7EE3}">
      <dgm:prSet/>
      <dgm:spPr/>
      <dgm:t>
        <a:bodyPr/>
        <a:lstStyle/>
        <a:p>
          <a:endParaRPr lang="id-ID"/>
        </a:p>
      </dgm:t>
    </dgm:pt>
    <dgm:pt modelId="{B6624C4D-EDD1-4BE3-92EC-3FF59473C161}" type="sibTrans" cxnId="{457BD5B9-C587-4CA4-982F-480FF65D7EE3}">
      <dgm:prSet/>
      <dgm:spPr/>
      <dgm:t>
        <a:bodyPr/>
        <a:lstStyle/>
        <a:p>
          <a:endParaRPr lang="id-ID"/>
        </a:p>
      </dgm:t>
    </dgm:pt>
    <dgm:pt modelId="{8CC3783E-7D62-464C-8CCF-20D9A8FC79FF}" type="pres">
      <dgm:prSet presAssocID="{40847D1F-5FC4-4CF5-8637-D8CD28E53E55}" presName="linearFlow" presStyleCnt="0">
        <dgm:presLayoutVars>
          <dgm:resizeHandles val="exact"/>
        </dgm:presLayoutVars>
      </dgm:prSet>
      <dgm:spPr/>
      <dgm:t>
        <a:bodyPr/>
        <a:lstStyle/>
        <a:p>
          <a:endParaRPr lang="id-ID"/>
        </a:p>
      </dgm:t>
    </dgm:pt>
    <dgm:pt modelId="{7ED6FFB7-369B-4433-8A56-23A58E206734}" type="pres">
      <dgm:prSet presAssocID="{E89B799D-17FE-424D-AB6B-DE94BC857753}" presName="node" presStyleLbl="node1" presStyleIdx="0" presStyleCnt="2" custScaleX="106581" custLinFactNeighborX="-6994" custLinFactNeighborY="12292">
        <dgm:presLayoutVars>
          <dgm:bulletEnabled val="1"/>
        </dgm:presLayoutVars>
      </dgm:prSet>
      <dgm:spPr/>
      <dgm:t>
        <a:bodyPr/>
        <a:lstStyle/>
        <a:p>
          <a:endParaRPr lang="id-ID"/>
        </a:p>
      </dgm:t>
    </dgm:pt>
    <dgm:pt modelId="{BC4B02B8-90DD-44FE-9ED6-542957C9E65D}" type="pres">
      <dgm:prSet presAssocID="{8FEA95A8-3282-4055-B95E-24E6A76CDF36}" presName="sibTrans" presStyleLbl="sibTrans2D1" presStyleIdx="0" presStyleCnt="1"/>
      <dgm:spPr/>
      <dgm:t>
        <a:bodyPr/>
        <a:lstStyle/>
        <a:p>
          <a:endParaRPr lang="id-ID"/>
        </a:p>
      </dgm:t>
    </dgm:pt>
    <dgm:pt modelId="{B45C741A-305D-4174-BC54-8850396052E4}" type="pres">
      <dgm:prSet presAssocID="{8FEA95A8-3282-4055-B95E-24E6A76CDF36}" presName="connectorText" presStyleLbl="sibTrans2D1" presStyleIdx="0" presStyleCnt="1"/>
      <dgm:spPr/>
      <dgm:t>
        <a:bodyPr/>
        <a:lstStyle/>
        <a:p>
          <a:endParaRPr lang="id-ID"/>
        </a:p>
      </dgm:t>
    </dgm:pt>
    <dgm:pt modelId="{10CC705B-EB05-4142-9C46-7AFD198BF70F}" type="pres">
      <dgm:prSet presAssocID="{74C25614-4536-4F64-8810-C8E3CD2DC698}" presName="node" presStyleLbl="node1" presStyleIdx="1" presStyleCnt="2" custScaleX="104423" custScaleY="62858" custLinFactNeighborX="-6584" custLinFactNeighborY="-5646">
        <dgm:presLayoutVars>
          <dgm:bulletEnabled val="1"/>
        </dgm:presLayoutVars>
      </dgm:prSet>
      <dgm:spPr/>
      <dgm:t>
        <a:bodyPr/>
        <a:lstStyle/>
        <a:p>
          <a:endParaRPr lang="id-ID"/>
        </a:p>
      </dgm:t>
    </dgm:pt>
  </dgm:ptLst>
  <dgm:cxnLst>
    <dgm:cxn modelId="{9436922D-7653-4C8B-BDE9-C7B71FAF7048}" type="presOf" srcId="{40847D1F-5FC4-4CF5-8637-D8CD28E53E55}" destId="{8CC3783E-7D62-464C-8CCF-20D9A8FC79FF}" srcOrd="0" destOrd="0" presId="urn:microsoft.com/office/officeart/2005/8/layout/process2"/>
    <dgm:cxn modelId="{E109EF7D-9695-48DE-878F-9E690278F925}" srcId="{40847D1F-5FC4-4CF5-8637-D8CD28E53E55}" destId="{E89B799D-17FE-424D-AB6B-DE94BC857753}" srcOrd="0" destOrd="0" parTransId="{32A256E8-9BFA-4FCC-BBAC-C2CF9B0006BA}" sibTransId="{8FEA95A8-3282-4055-B95E-24E6A76CDF36}"/>
    <dgm:cxn modelId="{09860318-4AA0-46B7-8CCA-1249286F9844}" type="presOf" srcId="{8FEA95A8-3282-4055-B95E-24E6A76CDF36}" destId="{B45C741A-305D-4174-BC54-8850396052E4}" srcOrd="1" destOrd="0" presId="urn:microsoft.com/office/officeart/2005/8/layout/process2"/>
    <dgm:cxn modelId="{457BD5B9-C587-4CA4-982F-480FF65D7EE3}" srcId="{40847D1F-5FC4-4CF5-8637-D8CD28E53E55}" destId="{74C25614-4536-4F64-8810-C8E3CD2DC698}" srcOrd="1" destOrd="0" parTransId="{917755FC-5B0D-48F3-86EC-DFD686A24FF6}" sibTransId="{B6624C4D-EDD1-4BE3-92EC-3FF59473C161}"/>
    <dgm:cxn modelId="{22B8C3CC-79BA-43B1-B93B-C846D7AE4EC9}" type="presOf" srcId="{E89B799D-17FE-424D-AB6B-DE94BC857753}" destId="{7ED6FFB7-369B-4433-8A56-23A58E206734}" srcOrd="0" destOrd="0" presId="urn:microsoft.com/office/officeart/2005/8/layout/process2"/>
    <dgm:cxn modelId="{FBEC1633-A50D-41BC-8506-EA0FF452AC80}" type="presOf" srcId="{8FEA95A8-3282-4055-B95E-24E6A76CDF36}" destId="{BC4B02B8-90DD-44FE-9ED6-542957C9E65D}" srcOrd="0" destOrd="0" presId="urn:microsoft.com/office/officeart/2005/8/layout/process2"/>
    <dgm:cxn modelId="{5E1B3DEC-BE82-462D-94A5-8B92A6573FCB}" type="presOf" srcId="{74C25614-4536-4F64-8810-C8E3CD2DC698}" destId="{10CC705B-EB05-4142-9C46-7AFD198BF70F}" srcOrd="0" destOrd="0" presId="urn:microsoft.com/office/officeart/2005/8/layout/process2"/>
    <dgm:cxn modelId="{666D3C5C-F061-4481-9228-92721E42C047}" type="presParOf" srcId="{8CC3783E-7D62-464C-8CCF-20D9A8FC79FF}" destId="{7ED6FFB7-369B-4433-8A56-23A58E206734}" srcOrd="0" destOrd="0" presId="urn:microsoft.com/office/officeart/2005/8/layout/process2"/>
    <dgm:cxn modelId="{532BF66A-99BD-46A9-8086-D63A8E92A201}" type="presParOf" srcId="{8CC3783E-7D62-464C-8CCF-20D9A8FC79FF}" destId="{BC4B02B8-90DD-44FE-9ED6-542957C9E65D}" srcOrd="1" destOrd="0" presId="urn:microsoft.com/office/officeart/2005/8/layout/process2"/>
    <dgm:cxn modelId="{752EF631-870C-4D3D-B4F5-023DD21B5F1A}" type="presParOf" srcId="{BC4B02B8-90DD-44FE-9ED6-542957C9E65D}" destId="{B45C741A-305D-4174-BC54-8850396052E4}" srcOrd="0" destOrd="0" presId="urn:microsoft.com/office/officeart/2005/8/layout/process2"/>
    <dgm:cxn modelId="{D2F67EA6-02E4-4721-8FF0-2E0FE8AB5D55}" type="presParOf" srcId="{8CC3783E-7D62-464C-8CCF-20D9A8FC79FF}" destId="{10CC705B-EB05-4142-9C46-7AFD198BF70F}"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CB3027-E3DE-4141-86F5-83EC419DE8C2}" type="doc">
      <dgm:prSet loTypeId="urn:microsoft.com/office/officeart/2005/8/layout/process2" loCatId="process" qsTypeId="urn:microsoft.com/office/officeart/2005/8/quickstyle/simple3" qsCatId="simple" csTypeId="urn:microsoft.com/office/officeart/2005/8/colors/accent1_2" csCatId="accent1" phldr="1"/>
      <dgm:spPr/>
      <dgm:t>
        <a:bodyPr/>
        <a:lstStyle/>
        <a:p>
          <a:endParaRPr lang="id-ID"/>
        </a:p>
      </dgm:t>
    </dgm:pt>
    <dgm:pt modelId="{5331DB83-BAB4-46A5-89FD-2B5F54ED8C93}">
      <dgm:prSet custT="1"/>
      <dgm:spPr/>
      <dgm:t>
        <a:bodyPr/>
        <a:lstStyle/>
        <a:p>
          <a:pPr rtl="0"/>
          <a:r>
            <a:rPr lang="it-IT" sz="1600" b="0" smtClean="0"/>
            <a:t>Sejalan dengan program partai yang semakin cair dan di mana kerjasama dengan rival politik menjadi sebuah keharusan, sebuah kartel politik terbentuk sehingga semakin sulit dimasuki oleh aktor dan kelompok politik yang baru. </a:t>
          </a:r>
          <a:endParaRPr lang="id-ID" sz="1600" b="0" dirty="0"/>
        </a:p>
      </dgm:t>
    </dgm:pt>
    <dgm:pt modelId="{D28C36D5-8AB2-4DD5-B399-EF4B23DE902F}" type="parTrans" cxnId="{CF7E4EE9-E94D-4315-87E5-F86DB90CCFDA}">
      <dgm:prSet/>
      <dgm:spPr/>
      <dgm:t>
        <a:bodyPr/>
        <a:lstStyle/>
        <a:p>
          <a:endParaRPr lang="id-ID"/>
        </a:p>
      </dgm:t>
    </dgm:pt>
    <dgm:pt modelId="{C491DD20-B47E-4C4F-A675-91BC366150E8}" type="sibTrans" cxnId="{CF7E4EE9-E94D-4315-87E5-F86DB90CCFDA}">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A3964645-5DC5-448E-ACFA-3E1048447832}">
      <dgm:prSet custT="1"/>
      <dgm:spPr/>
      <dgm:t>
        <a:bodyPr/>
        <a:lstStyle/>
        <a:p>
          <a:pPr rtl="0"/>
          <a:r>
            <a:rPr lang="it-IT" sz="1600" b="0" dirty="0" smtClean="0"/>
            <a:t>Partai kartel secara perlahan memonopoli sumber-sumber negara dan menciptakan sebuah lingkungan legal yang mendukung partai yang berkuasa tetapi</a:t>
          </a:r>
          <a:r>
            <a:rPr lang="id-ID" sz="1600" b="0" dirty="0" smtClean="0"/>
            <a:t> </a:t>
          </a:r>
          <a:r>
            <a:rPr lang="it-IT" sz="1600" b="0" dirty="0" smtClean="0"/>
            <a:t>mendiskriminasikan pesaing baru. </a:t>
          </a:r>
          <a:endParaRPr lang="id-ID" sz="1600" b="0" dirty="0"/>
        </a:p>
      </dgm:t>
    </dgm:pt>
    <dgm:pt modelId="{5316B12A-6475-4164-8A08-FE68412E7FAD}" type="parTrans" cxnId="{D575901D-F7AE-41A6-BD72-7EF0C79A1800}">
      <dgm:prSet/>
      <dgm:spPr/>
      <dgm:t>
        <a:bodyPr/>
        <a:lstStyle/>
        <a:p>
          <a:endParaRPr lang="id-ID"/>
        </a:p>
      </dgm:t>
    </dgm:pt>
    <dgm:pt modelId="{48E7D384-5A07-4868-B04D-B484674D097E}" type="sibTrans" cxnId="{D575901D-F7AE-41A6-BD72-7EF0C79A1800}">
      <dgm:prSet>
        <dgm:style>
          <a:lnRef idx="2">
            <a:schemeClr val="accent1">
              <a:shade val="50000"/>
            </a:schemeClr>
          </a:lnRef>
          <a:fillRef idx="1">
            <a:schemeClr val="accent1"/>
          </a:fillRef>
          <a:effectRef idx="0">
            <a:schemeClr val="accent1"/>
          </a:effectRef>
          <a:fontRef idx="minor">
            <a:schemeClr val="lt1"/>
          </a:fontRef>
        </dgm:style>
      </dgm:prSet>
      <dgm:spPr/>
      <dgm:t>
        <a:bodyPr/>
        <a:lstStyle/>
        <a:p>
          <a:endParaRPr lang="id-ID"/>
        </a:p>
      </dgm:t>
    </dgm:pt>
    <dgm:pt modelId="{85ADDF32-2285-4DD1-A670-119561F2A63B}">
      <dgm:prSet custT="1"/>
      <dgm:spPr/>
      <dgm:t>
        <a:bodyPr/>
        <a:lstStyle/>
        <a:p>
          <a:pPr rtl="0"/>
          <a:r>
            <a:rPr lang="it-IT" sz="1600" b="0" dirty="0" smtClean="0"/>
            <a:t>Sebagi reaksi terhadap hal ini, para </a:t>
          </a:r>
          <a:r>
            <a:rPr lang="it-IT" sz="1600" b="0" i="1" dirty="0" smtClean="0"/>
            <a:t>entrepreneur</a:t>
          </a:r>
          <a:r>
            <a:rPr lang="it-IT" sz="1600" b="0" dirty="0" smtClean="0"/>
            <a:t> politik yang tidak memiliki akses ke sumber-sumber negara menggunakan sumberdaya dan strategi yang digunakan sektor swasta, terutama media massa komersial, untuk mendapatkan akses menjaring pendukung dan kekuasaan eksekutif.</a:t>
          </a:r>
          <a:endParaRPr lang="id-ID" sz="1600" b="0" dirty="0"/>
        </a:p>
      </dgm:t>
    </dgm:pt>
    <dgm:pt modelId="{6F321320-AA6C-4DAA-87C6-8E4C66637FD0}" type="parTrans" cxnId="{5E23AE67-09FF-471E-9F3F-32A30EFD1872}">
      <dgm:prSet/>
      <dgm:spPr/>
      <dgm:t>
        <a:bodyPr/>
        <a:lstStyle/>
        <a:p>
          <a:endParaRPr lang="id-ID"/>
        </a:p>
      </dgm:t>
    </dgm:pt>
    <dgm:pt modelId="{A19A93BC-3EB4-4BEB-927A-8ED1129393A1}" type="sibTrans" cxnId="{5E23AE67-09FF-471E-9F3F-32A30EFD1872}">
      <dgm:prSet/>
      <dgm:spPr/>
      <dgm:t>
        <a:bodyPr/>
        <a:lstStyle/>
        <a:p>
          <a:endParaRPr lang="id-ID"/>
        </a:p>
      </dgm:t>
    </dgm:pt>
    <dgm:pt modelId="{C05FEFA9-E206-4E2F-8915-C54FAE02D9DD}" type="pres">
      <dgm:prSet presAssocID="{2FCB3027-E3DE-4141-86F5-83EC419DE8C2}" presName="linearFlow" presStyleCnt="0">
        <dgm:presLayoutVars>
          <dgm:resizeHandles val="exact"/>
        </dgm:presLayoutVars>
      </dgm:prSet>
      <dgm:spPr/>
      <dgm:t>
        <a:bodyPr/>
        <a:lstStyle/>
        <a:p>
          <a:endParaRPr lang="id-ID"/>
        </a:p>
      </dgm:t>
    </dgm:pt>
    <dgm:pt modelId="{65B0C38A-99E2-4FD8-84E4-8077C5A88DBE}" type="pres">
      <dgm:prSet presAssocID="{5331DB83-BAB4-46A5-89FD-2B5F54ED8C93}" presName="node" presStyleLbl="node1" presStyleIdx="0" presStyleCnt="3" custScaleX="117495" custScaleY="68947" custLinFactNeighborX="-6857" custLinFactNeighborY="24638">
        <dgm:presLayoutVars>
          <dgm:bulletEnabled val="1"/>
        </dgm:presLayoutVars>
      </dgm:prSet>
      <dgm:spPr/>
      <dgm:t>
        <a:bodyPr/>
        <a:lstStyle/>
        <a:p>
          <a:endParaRPr lang="id-ID"/>
        </a:p>
      </dgm:t>
    </dgm:pt>
    <dgm:pt modelId="{2EB9E2DF-9E21-45FF-81B8-5D5706402E9E}" type="pres">
      <dgm:prSet presAssocID="{C491DD20-B47E-4C4F-A675-91BC366150E8}" presName="sibTrans" presStyleLbl="sibTrans2D1" presStyleIdx="0" presStyleCnt="2" custAng="21045827" custLinFactNeighborX="-36675" custLinFactNeighborY="7586"/>
      <dgm:spPr/>
      <dgm:t>
        <a:bodyPr/>
        <a:lstStyle/>
        <a:p>
          <a:endParaRPr lang="id-ID"/>
        </a:p>
      </dgm:t>
    </dgm:pt>
    <dgm:pt modelId="{D51F7AA1-965C-40CB-936D-D4ACE95F9EE0}" type="pres">
      <dgm:prSet presAssocID="{C491DD20-B47E-4C4F-A675-91BC366150E8}" presName="connectorText" presStyleLbl="sibTrans2D1" presStyleIdx="0" presStyleCnt="2"/>
      <dgm:spPr/>
      <dgm:t>
        <a:bodyPr/>
        <a:lstStyle/>
        <a:p>
          <a:endParaRPr lang="id-ID"/>
        </a:p>
      </dgm:t>
    </dgm:pt>
    <dgm:pt modelId="{8B5A3BB9-45EE-4A24-A12D-5743B986B1D8}" type="pres">
      <dgm:prSet presAssocID="{A3964645-5DC5-448E-ACFA-3E1048447832}" presName="node" presStyleLbl="node1" presStyleIdx="1" presStyleCnt="3" custScaleX="113404" custScaleY="44472" custLinFactNeighborX="-8250" custLinFactNeighborY="22504">
        <dgm:presLayoutVars>
          <dgm:bulletEnabled val="1"/>
        </dgm:presLayoutVars>
      </dgm:prSet>
      <dgm:spPr/>
      <dgm:t>
        <a:bodyPr/>
        <a:lstStyle/>
        <a:p>
          <a:endParaRPr lang="id-ID"/>
        </a:p>
      </dgm:t>
    </dgm:pt>
    <dgm:pt modelId="{611349AA-F05B-43BD-B8DC-2B6DFD3A9701}" type="pres">
      <dgm:prSet presAssocID="{48E7D384-5A07-4868-B04D-B484674D097E}" presName="sibTrans" presStyleLbl="sibTrans2D1" presStyleIdx="1" presStyleCnt="2" custAng="21460451"/>
      <dgm:spPr/>
      <dgm:t>
        <a:bodyPr/>
        <a:lstStyle/>
        <a:p>
          <a:endParaRPr lang="id-ID"/>
        </a:p>
      </dgm:t>
    </dgm:pt>
    <dgm:pt modelId="{33D71C93-2065-47F8-A8F2-5A4D44D1AD44}" type="pres">
      <dgm:prSet presAssocID="{48E7D384-5A07-4868-B04D-B484674D097E}" presName="connectorText" presStyleLbl="sibTrans2D1" presStyleIdx="1" presStyleCnt="2"/>
      <dgm:spPr/>
      <dgm:t>
        <a:bodyPr/>
        <a:lstStyle/>
        <a:p>
          <a:endParaRPr lang="id-ID"/>
        </a:p>
      </dgm:t>
    </dgm:pt>
    <dgm:pt modelId="{4923A84B-E4D8-40BF-A0CC-6064FDEFD6A5}" type="pres">
      <dgm:prSet presAssocID="{85ADDF32-2285-4DD1-A670-119561F2A63B}" presName="node" presStyleLbl="node1" presStyleIdx="2" presStyleCnt="3" custScaleX="111115" custLinFactNeighborX="-9394" custLinFactNeighborY="-436">
        <dgm:presLayoutVars>
          <dgm:bulletEnabled val="1"/>
        </dgm:presLayoutVars>
      </dgm:prSet>
      <dgm:spPr/>
      <dgm:t>
        <a:bodyPr/>
        <a:lstStyle/>
        <a:p>
          <a:endParaRPr lang="id-ID"/>
        </a:p>
      </dgm:t>
    </dgm:pt>
  </dgm:ptLst>
  <dgm:cxnLst>
    <dgm:cxn modelId="{221B885C-550D-4EF2-93F6-69B3F12419E9}" type="presOf" srcId="{48E7D384-5A07-4868-B04D-B484674D097E}" destId="{611349AA-F05B-43BD-B8DC-2B6DFD3A9701}" srcOrd="0" destOrd="0" presId="urn:microsoft.com/office/officeart/2005/8/layout/process2"/>
    <dgm:cxn modelId="{CF7E4EE9-E94D-4315-87E5-F86DB90CCFDA}" srcId="{2FCB3027-E3DE-4141-86F5-83EC419DE8C2}" destId="{5331DB83-BAB4-46A5-89FD-2B5F54ED8C93}" srcOrd="0" destOrd="0" parTransId="{D28C36D5-8AB2-4DD5-B399-EF4B23DE902F}" sibTransId="{C491DD20-B47E-4C4F-A675-91BC366150E8}"/>
    <dgm:cxn modelId="{5E23AE67-09FF-471E-9F3F-32A30EFD1872}" srcId="{2FCB3027-E3DE-4141-86F5-83EC419DE8C2}" destId="{85ADDF32-2285-4DD1-A670-119561F2A63B}" srcOrd="2" destOrd="0" parTransId="{6F321320-AA6C-4DAA-87C6-8E4C66637FD0}" sibTransId="{A19A93BC-3EB4-4BEB-927A-8ED1129393A1}"/>
    <dgm:cxn modelId="{3550253A-261F-4C04-846D-05C02379AFA1}" type="presOf" srcId="{5331DB83-BAB4-46A5-89FD-2B5F54ED8C93}" destId="{65B0C38A-99E2-4FD8-84E4-8077C5A88DBE}" srcOrd="0" destOrd="0" presId="urn:microsoft.com/office/officeart/2005/8/layout/process2"/>
    <dgm:cxn modelId="{D575901D-F7AE-41A6-BD72-7EF0C79A1800}" srcId="{2FCB3027-E3DE-4141-86F5-83EC419DE8C2}" destId="{A3964645-5DC5-448E-ACFA-3E1048447832}" srcOrd="1" destOrd="0" parTransId="{5316B12A-6475-4164-8A08-FE68412E7FAD}" sibTransId="{48E7D384-5A07-4868-B04D-B484674D097E}"/>
    <dgm:cxn modelId="{A6159709-42E6-403D-98B3-85E3FF33686A}" type="presOf" srcId="{2FCB3027-E3DE-4141-86F5-83EC419DE8C2}" destId="{C05FEFA9-E206-4E2F-8915-C54FAE02D9DD}" srcOrd="0" destOrd="0" presId="urn:microsoft.com/office/officeart/2005/8/layout/process2"/>
    <dgm:cxn modelId="{067DD6F9-EF6E-425F-ADF1-970579329848}" type="presOf" srcId="{48E7D384-5A07-4868-B04D-B484674D097E}" destId="{33D71C93-2065-47F8-A8F2-5A4D44D1AD44}" srcOrd="1" destOrd="0" presId="urn:microsoft.com/office/officeart/2005/8/layout/process2"/>
    <dgm:cxn modelId="{1364A297-8A8E-491D-9F55-A91D27A8758C}" type="presOf" srcId="{C491DD20-B47E-4C4F-A675-91BC366150E8}" destId="{2EB9E2DF-9E21-45FF-81B8-5D5706402E9E}" srcOrd="0" destOrd="0" presId="urn:microsoft.com/office/officeart/2005/8/layout/process2"/>
    <dgm:cxn modelId="{7C8AB69A-ADA3-4914-8978-7CFFA4CA3835}" type="presOf" srcId="{85ADDF32-2285-4DD1-A670-119561F2A63B}" destId="{4923A84B-E4D8-40BF-A0CC-6064FDEFD6A5}" srcOrd="0" destOrd="0" presId="urn:microsoft.com/office/officeart/2005/8/layout/process2"/>
    <dgm:cxn modelId="{206531A1-3E2D-4835-8259-709EE3390A2D}" type="presOf" srcId="{C491DD20-B47E-4C4F-A675-91BC366150E8}" destId="{D51F7AA1-965C-40CB-936D-D4ACE95F9EE0}" srcOrd="1" destOrd="0" presId="urn:microsoft.com/office/officeart/2005/8/layout/process2"/>
    <dgm:cxn modelId="{6A73F816-EBA7-40A3-B00E-FFA51E7FDEEF}" type="presOf" srcId="{A3964645-5DC5-448E-ACFA-3E1048447832}" destId="{8B5A3BB9-45EE-4A24-A12D-5743B986B1D8}" srcOrd="0" destOrd="0" presId="urn:microsoft.com/office/officeart/2005/8/layout/process2"/>
    <dgm:cxn modelId="{C3751C47-32B3-4662-9010-4839B2524B2F}" type="presParOf" srcId="{C05FEFA9-E206-4E2F-8915-C54FAE02D9DD}" destId="{65B0C38A-99E2-4FD8-84E4-8077C5A88DBE}" srcOrd="0" destOrd="0" presId="urn:microsoft.com/office/officeart/2005/8/layout/process2"/>
    <dgm:cxn modelId="{14B26FA0-0510-4D4D-9F83-8DDF9F257D53}" type="presParOf" srcId="{C05FEFA9-E206-4E2F-8915-C54FAE02D9DD}" destId="{2EB9E2DF-9E21-45FF-81B8-5D5706402E9E}" srcOrd="1" destOrd="0" presId="urn:microsoft.com/office/officeart/2005/8/layout/process2"/>
    <dgm:cxn modelId="{EBAD994F-58FD-4496-96A3-45A7FAE6F221}" type="presParOf" srcId="{2EB9E2DF-9E21-45FF-81B8-5D5706402E9E}" destId="{D51F7AA1-965C-40CB-936D-D4ACE95F9EE0}" srcOrd="0" destOrd="0" presId="urn:microsoft.com/office/officeart/2005/8/layout/process2"/>
    <dgm:cxn modelId="{5EC811B6-E33A-41C9-BB05-C658304D587E}" type="presParOf" srcId="{C05FEFA9-E206-4E2F-8915-C54FAE02D9DD}" destId="{8B5A3BB9-45EE-4A24-A12D-5743B986B1D8}" srcOrd="2" destOrd="0" presId="urn:microsoft.com/office/officeart/2005/8/layout/process2"/>
    <dgm:cxn modelId="{E197A607-BB87-4857-B6FD-8ECAF3FF0DA1}" type="presParOf" srcId="{C05FEFA9-E206-4E2F-8915-C54FAE02D9DD}" destId="{611349AA-F05B-43BD-B8DC-2B6DFD3A9701}" srcOrd="3" destOrd="0" presId="urn:microsoft.com/office/officeart/2005/8/layout/process2"/>
    <dgm:cxn modelId="{00337A33-29CF-4D8D-98F0-2FC031B175D6}" type="presParOf" srcId="{611349AA-F05B-43BD-B8DC-2B6DFD3A9701}" destId="{33D71C93-2065-47F8-A8F2-5A4D44D1AD44}" srcOrd="0" destOrd="0" presId="urn:microsoft.com/office/officeart/2005/8/layout/process2"/>
    <dgm:cxn modelId="{E99735EB-0EE9-47C2-8372-512A4E51583F}" type="presParOf" srcId="{C05FEFA9-E206-4E2F-8915-C54FAE02D9DD}" destId="{4923A84B-E4D8-40BF-A0CC-6064FDEFD6A5}"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AE33D7-B601-4918-9244-589B982C3FF7}"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id-ID"/>
        </a:p>
      </dgm:t>
    </dgm:pt>
    <dgm:pt modelId="{23C13FE2-BB91-4046-8FD8-ED22120B7EB4}">
      <dgm:prSet custT="1"/>
      <dgm:spPr/>
      <dgm:t>
        <a:bodyPr/>
        <a:lstStyle/>
        <a:p>
          <a:pPr rtl="0"/>
          <a:r>
            <a:rPr lang="id-ID" sz="1800" b="1" dirty="0" smtClean="0">
              <a:solidFill>
                <a:srgbClr val="000066"/>
              </a:solidFill>
            </a:rPr>
            <a:t>Kemunculan pemilih dan dukungan sosial</a:t>
          </a:r>
          <a:endParaRPr lang="id-ID" sz="1800" dirty="0">
            <a:solidFill>
              <a:srgbClr val="000066"/>
            </a:solidFill>
          </a:endParaRPr>
        </a:p>
      </dgm:t>
    </dgm:pt>
    <dgm:pt modelId="{6965A9C6-6CAC-451E-B659-903C34352CE2}" type="parTrans" cxnId="{50CF7513-ADCA-4992-9798-1378A3CF8A73}">
      <dgm:prSet/>
      <dgm:spPr/>
      <dgm:t>
        <a:bodyPr/>
        <a:lstStyle/>
        <a:p>
          <a:endParaRPr lang="id-ID"/>
        </a:p>
      </dgm:t>
    </dgm:pt>
    <dgm:pt modelId="{9BCD493C-F499-4EE6-823F-6263F6F18168}" type="sibTrans" cxnId="{50CF7513-ADCA-4992-9798-1378A3CF8A73}">
      <dgm:prSet/>
      <dgm:spPr/>
      <dgm:t>
        <a:bodyPr/>
        <a:lstStyle/>
        <a:p>
          <a:endParaRPr lang="id-ID"/>
        </a:p>
      </dgm:t>
    </dgm:pt>
    <dgm:pt modelId="{249C6B97-CDA5-4282-A76B-397B282E8D41}">
      <dgm:prSet/>
      <dgm:spPr/>
      <dgm:t>
        <a:bodyPr/>
        <a:lstStyle/>
        <a:p>
          <a:pPr rtl="0"/>
          <a:r>
            <a:rPr lang="id-ID" dirty="0" smtClean="0"/>
            <a:t>Muncul dari kelas menengah, melampaui kelompok pendukung inti </a:t>
          </a:r>
          <a:endParaRPr lang="id-ID" dirty="0"/>
        </a:p>
      </dgm:t>
    </dgm:pt>
    <dgm:pt modelId="{F19CF4C8-552A-4BD3-A243-C4568C11B4DD}" type="parTrans" cxnId="{A7FF1CA0-EA0A-4689-9880-BA85F95BB920}">
      <dgm:prSet/>
      <dgm:spPr/>
      <dgm:t>
        <a:bodyPr/>
        <a:lstStyle/>
        <a:p>
          <a:endParaRPr lang="id-ID"/>
        </a:p>
      </dgm:t>
    </dgm:pt>
    <dgm:pt modelId="{CA9D5A00-9DCA-4E5B-99D4-7B51CA7B0255}" type="sibTrans" cxnId="{A7FF1CA0-EA0A-4689-9880-BA85F95BB920}">
      <dgm:prSet/>
      <dgm:spPr/>
      <dgm:t>
        <a:bodyPr/>
        <a:lstStyle/>
        <a:p>
          <a:endParaRPr lang="id-ID"/>
        </a:p>
      </dgm:t>
    </dgm:pt>
    <dgm:pt modelId="{DBEF1B37-7C94-4BB1-801C-05727B27C26C}">
      <dgm:prSet/>
      <dgm:spPr/>
      <dgm:t>
        <a:bodyPr/>
        <a:lstStyle/>
        <a:p>
          <a:pPr rtl="0"/>
          <a:r>
            <a:rPr lang="id-ID" b="1" dirty="0" smtClean="0">
              <a:solidFill>
                <a:srgbClr val="000066"/>
              </a:solidFill>
            </a:rPr>
            <a:t>Basis sosial dan rekruitmen elit </a:t>
          </a:r>
          <a:endParaRPr lang="id-ID" b="1" dirty="0">
            <a:solidFill>
              <a:srgbClr val="000066"/>
            </a:solidFill>
          </a:endParaRPr>
        </a:p>
      </dgm:t>
    </dgm:pt>
    <dgm:pt modelId="{D0FAECB0-2AE6-4F13-8C70-660D3C8D7321}" type="parTrans" cxnId="{2D873763-F10E-4014-BFB4-B57D84757AE3}">
      <dgm:prSet/>
      <dgm:spPr/>
      <dgm:t>
        <a:bodyPr/>
        <a:lstStyle/>
        <a:p>
          <a:endParaRPr lang="id-ID"/>
        </a:p>
      </dgm:t>
    </dgm:pt>
    <dgm:pt modelId="{0EDD7DEC-1141-4830-97B0-C278892E4C8C}" type="sibTrans" cxnId="{2D873763-F10E-4014-BFB4-B57D84757AE3}">
      <dgm:prSet/>
      <dgm:spPr/>
      <dgm:t>
        <a:bodyPr/>
        <a:lstStyle/>
        <a:p>
          <a:endParaRPr lang="id-ID"/>
        </a:p>
      </dgm:t>
    </dgm:pt>
    <dgm:pt modelId="{B1F255B4-84BD-4AEE-9BD7-5E9918FCA596}">
      <dgm:prSet/>
      <dgm:spPr/>
      <dgm:t>
        <a:bodyPr/>
        <a:lstStyle/>
        <a:p>
          <a:pPr rtl="0"/>
          <a:r>
            <a:rPr lang="id-ID" dirty="0" smtClean="0"/>
            <a:t>Rekruitmen eksternal dengan beraneka ragam kelompok kepentingan </a:t>
          </a:r>
          <a:endParaRPr lang="id-ID" dirty="0"/>
        </a:p>
      </dgm:t>
    </dgm:pt>
    <dgm:pt modelId="{0427C39D-DB1A-492A-99F2-B4125B14F5CD}" type="parTrans" cxnId="{8B387320-D86B-4033-9A05-D823ADC3BB9D}">
      <dgm:prSet/>
      <dgm:spPr/>
      <dgm:t>
        <a:bodyPr/>
        <a:lstStyle/>
        <a:p>
          <a:endParaRPr lang="id-ID"/>
        </a:p>
      </dgm:t>
    </dgm:pt>
    <dgm:pt modelId="{5F14B629-E255-4D7E-B63E-91F45334CB2A}" type="sibTrans" cxnId="{8B387320-D86B-4033-9A05-D823ADC3BB9D}">
      <dgm:prSet/>
      <dgm:spPr/>
      <dgm:t>
        <a:bodyPr/>
        <a:lstStyle/>
        <a:p>
          <a:endParaRPr lang="id-ID"/>
        </a:p>
      </dgm:t>
    </dgm:pt>
    <dgm:pt modelId="{AD9B6DF2-F466-4E8D-85B7-0CD89F9878F0}" type="pres">
      <dgm:prSet presAssocID="{F6AE33D7-B601-4918-9244-589B982C3FF7}" presName="list" presStyleCnt="0">
        <dgm:presLayoutVars>
          <dgm:dir/>
          <dgm:animLvl val="lvl"/>
        </dgm:presLayoutVars>
      </dgm:prSet>
      <dgm:spPr/>
      <dgm:t>
        <a:bodyPr/>
        <a:lstStyle/>
        <a:p>
          <a:endParaRPr lang="id-ID"/>
        </a:p>
      </dgm:t>
    </dgm:pt>
    <dgm:pt modelId="{A2475643-D231-4FF8-89A7-9D6C6C46D079}" type="pres">
      <dgm:prSet presAssocID="{23C13FE2-BB91-4046-8FD8-ED22120B7EB4}" presName="posSpace" presStyleCnt="0"/>
      <dgm:spPr/>
    </dgm:pt>
    <dgm:pt modelId="{94AAD605-F2E5-4ACE-8DF4-03401F4ACEC6}" type="pres">
      <dgm:prSet presAssocID="{23C13FE2-BB91-4046-8FD8-ED22120B7EB4}" presName="vertFlow" presStyleCnt="0"/>
      <dgm:spPr/>
    </dgm:pt>
    <dgm:pt modelId="{A746215E-6303-4CE3-9F86-DB22AEC2AD7B}" type="pres">
      <dgm:prSet presAssocID="{23C13FE2-BB91-4046-8FD8-ED22120B7EB4}" presName="topSpace" presStyleCnt="0"/>
      <dgm:spPr/>
    </dgm:pt>
    <dgm:pt modelId="{EB47F732-DB60-4AA8-A16A-FF9FD859E2C6}" type="pres">
      <dgm:prSet presAssocID="{23C13FE2-BB91-4046-8FD8-ED22120B7EB4}" presName="firstComp" presStyleCnt="0"/>
      <dgm:spPr/>
    </dgm:pt>
    <dgm:pt modelId="{E41573C9-100D-483C-8635-72D1644387EB}" type="pres">
      <dgm:prSet presAssocID="{23C13FE2-BB91-4046-8FD8-ED22120B7EB4}" presName="firstChild" presStyleLbl="bgAccFollowNode1" presStyleIdx="0" presStyleCnt="2" custLinFactNeighborX="5722" custLinFactNeighborY="47166"/>
      <dgm:spPr/>
      <dgm:t>
        <a:bodyPr/>
        <a:lstStyle/>
        <a:p>
          <a:endParaRPr lang="id-ID"/>
        </a:p>
      </dgm:t>
    </dgm:pt>
    <dgm:pt modelId="{9DECE333-B2DF-4D6A-AA65-3D189AA3C73D}" type="pres">
      <dgm:prSet presAssocID="{23C13FE2-BB91-4046-8FD8-ED22120B7EB4}" presName="firstChildTx" presStyleLbl="bgAccFollowNode1" presStyleIdx="0" presStyleCnt="2">
        <dgm:presLayoutVars>
          <dgm:bulletEnabled val="1"/>
        </dgm:presLayoutVars>
      </dgm:prSet>
      <dgm:spPr/>
      <dgm:t>
        <a:bodyPr/>
        <a:lstStyle/>
        <a:p>
          <a:endParaRPr lang="id-ID"/>
        </a:p>
      </dgm:t>
    </dgm:pt>
    <dgm:pt modelId="{09F86C36-B5A7-44A5-A824-66F9C3F15B25}" type="pres">
      <dgm:prSet presAssocID="{23C13FE2-BB91-4046-8FD8-ED22120B7EB4}" presName="negSpace" presStyleCnt="0"/>
      <dgm:spPr/>
    </dgm:pt>
    <dgm:pt modelId="{9C80213C-5CE5-4D54-BF88-91CD25FA8E52}" type="pres">
      <dgm:prSet presAssocID="{23C13FE2-BB91-4046-8FD8-ED22120B7EB4}" presName="circle" presStyleLbl="node1" presStyleIdx="0" presStyleCnt="2" custScaleX="139412" custScaleY="118161"/>
      <dgm:spPr/>
      <dgm:t>
        <a:bodyPr/>
        <a:lstStyle/>
        <a:p>
          <a:endParaRPr lang="id-ID"/>
        </a:p>
      </dgm:t>
    </dgm:pt>
    <dgm:pt modelId="{BDE10CB7-622A-4643-B9D9-797257175612}" type="pres">
      <dgm:prSet presAssocID="{9BCD493C-F499-4EE6-823F-6263F6F18168}" presName="transSpace" presStyleCnt="0"/>
      <dgm:spPr/>
    </dgm:pt>
    <dgm:pt modelId="{21E0AB71-D1C1-4DE5-98F9-55EACCF6FE2B}" type="pres">
      <dgm:prSet presAssocID="{DBEF1B37-7C94-4BB1-801C-05727B27C26C}" presName="posSpace" presStyleCnt="0"/>
      <dgm:spPr/>
    </dgm:pt>
    <dgm:pt modelId="{23A4E02D-B8A8-4C31-81BE-43A6C79C7A9E}" type="pres">
      <dgm:prSet presAssocID="{DBEF1B37-7C94-4BB1-801C-05727B27C26C}" presName="vertFlow" presStyleCnt="0"/>
      <dgm:spPr/>
    </dgm:pt>
    <dgm:pt modelId="{DFE1CC92-480B-4BE3-A5FE-797FEB483C20}" type="pres">
      <dgm:prSet presAssocID="{DBEF1B37-7C94-4BB1-801C-05727B27C26C}" presName="topSpace" presStyleCnt="0"/>
      <dgm:spPr/>
    </dgm:pt>
    <dgm:pt modelId="{B6156070-7FC7-470A-9D32-FCFCDFCED2A6}" type="pres">
      <dgm:prSet presAssocID="{DBEF1B37-7C94-4BB1-801C-05727B27C26C}" presName="firstComp" presStyleCnt="0"/>
      <dgm:spPr/>
    </dgm:pt>
    <dgm:pt modelId="{2D566FC4-CE74-46B4-B9B3-75158CE10E40}" type="pres">
      <dgm:prSet presAssocID="{DBEF1B37-7C94-4BB1-801C-05727B27C26C}" presName="firstChild" presStyleLbl="bgAccFollowNode1" presStyleIdx="1" presStyleCnt="2" custLinFactNeighborX="-1264" custLinFactNeighborY="38728"/>
      <dgm:spPr/>
      <dgm:t>
        <a:bodyPr/>
        <a:lstStyle/>
        <a:p>
          <a:endParaRPr lang="id-ID"/>
        </a:p>
      </dgm:t>
    </dgm:pt>
    <dgm:pt modelId="{13D01C2C-A29B-469D-9DD6-DF86E64BC647}" type="pres">
      <dgm:prSet presAssocID="{DBEF1B37-7C94-4BB1-801C-05727B27C26C}" presName="firstChildTx" presStyleLbl="bgAccFollowNode1" presStyleIdx="1" presStyleCnt="2">
        <dgm:presLayoutVars>
          <dgm:bulletEnabled val="1"/>
        </dgm:presLayoutVars>
      </dgm:prSet>
      <dgm:spPr/>
      <dgm:t>
        <a:bodyPr/>
        <a:lstStyle/>
        <a:p>
          <a:endParaRPr lang="id-ID"/>
        </a:p>
      </dgm:t>
    </dgm:pt>
    <dgm:pt modelId="{D34CF634-0954-4660-9599-FC19EF86AD6A}" type="pres">
      <dgm:prSet presAssocID="{DBEF1B37-7C94-4BB1-801C-05727B27C26C}" presName="negSpace" presStyleCnt="0"/>
      <dgm:spPr/>
    </dgm:pt>
    <dgm:pt modelId="{DA63DD0B-4E8D-4E98-A45E-DBB458FA44B4}" type="pres">
      <dgm:prSet presAssocID="{DBEF1B37-7C94-4BB1-801C-05727B27C26C}" presName="circle" presStyleLbl="node1" presStyleIdx="1" presStyleCnt="2" custScaleX="137932" custScaleY="116586" custLinFactNeighborX="-8246" custLinFactNeighborY="-2718"/>
      <dgm:spPr/>
      <dgm:t>
        <a:bodyPr/>
        <a:lstStyle/>
        <a:p>
          <a:endParaRPr lang="id-ID"/>
        </a:p>
      </dgm:t>
    </dgm:pt>
  </dgm:ptLst>
  <dgm:cxnLst>
    <dgm:cxn modelId="{EB254C5C-9336-4A2C-89F8-D982C53D777E}" type="presOf" srcId="{DBEF1B37-7C94-4BB1-801C-05727B27C26C}" destId="{DA63DD0B-4E8D-4E98-A45E-DBB458FA44B4}" srcOrd="0" destOrd="0" presId="urn:microsoft.com/office/officeart/2005/8/layout/hList9"/>
    <dgm:cxn modelId="{6EC70595-3F75-41D7-A82B-2EE6736FF1D3}" type="presOf" srcId="{249C6B97-CDA5-4282-A76B-397B282E8D41}" destId="{E41573C9-100D-483C-8635-72D1644387EB}" srcOrd="0" destOrd="0" presId="urn:microsoft.com/office/officeart/2005/8/layout/hList9"/>
    <dgm:cxn modelId="{E5A75A9D-E0D3-43A3-9C29-6C8CFB046F18}" type="presOf" srcId="{F6AE33D7-B601-4918-9244-589B982C3FF7}" destId="{AD9B6DF2-F466-4E8D-85B7-0CD89F9878F0}" srcOrd="0" destOrd="0" presId="urn:microsoft.com/office/officeart/2005/8/layout/hList9"/>
    <dgm:cxn modelId="{7B120660-C69C-415E-8029-95041B458D3F}" type="presOf" srcId="{23C13FE2-BB91-4046-8FD8-ED22120B7EB4}" destId="{9C80213C-5CE5-4D54-BF88-91CD25FA8E52}" srcOrd="0" destOrd="0" presId="urn:microsoft.com/office/officeart/2005/8/layout/hList9"/>
    <dgm:cxn modelId="{50CF7513-ADCA-4992-9798-1378A3CF8A73}" srcId="{F6AE33D7-B601-4918-9244-589B982C3FF7}" destId="{23C13FE2-BB91-4046-8FD8-ED22120B7EB4}" srcOrd="0" destOrd="0" parTransId="{6965A9C6-6CAC-451E-B659-903C34352CE2}" sibTransId="{9BCD493C-F499-4EE6-823F-6263F6F18168}"/>
    <dgm:cxn modelId="{1825746A-C3D3-4068-B74E-F8B2BCB01019}" type="presOf" srcId="{249C6B97-CDA5-4282-A76B-397B282E8D41}" destId="{9DECE333-B2DF-4D6A-AA65-3D189AA3C73D}" srcOrd="1" destOrd="0" presId="urn:microsoft.com/office/officeart/2005/8/layout/hList9"/>
    <dgm:cxn modelId="{8B387320-D86B-4033-9A05-D823ADC3BB9D}" srcId="{DBEF1B37-7C94-4BB1-801C-05727B27C26C}" destId="{B1F255B4-84BD-4AEE-9BD7-5E9918FCA596}" srcOrd="0" destOrd="0" parTransId="{0427C39D-DB1A-492A-99F2-B4125B14F5CD}" sibTransId="{5F14B629-E255-4D7E-B63E-91F45334CB2A}"/>
    <dgm:cxn modelId="{B0EB8DE9-F794-490B-B38B-E9CA145AE37E}" type="presOf" srcId="{B1F255B4-84BD-4AEE-9BD7-5E9918FCA596}" destId="{2D566FC4-CE74-46B4-B9B3-75158CE10E40}" srcOrd="0" destOrd="0" presId="urn:microsoft.com/office/officeart/2005/8/layout/hList9"/>
    <dgm:cxn modelId="{2D873763-F10E-4014-BFB4-B57D84757AE3}" srcId="{F6AE33D7-B601-4918-9244-589B982C3FF7}" destId="{DBEF1B37-7C94-4BB1-801C-05727B27C26C}" srcOrd="1" destOrd="0" parTransId="{D0FAECB0-2AE6-4F13-8C70-660D3C8D7321}" sibTransId="{0EDD7DEC-1141-4830-97B0-C278892E4C8C}"/>
    <dgm:cxn modelId="{A7FF1CA0-EA0A-4689-9880-BA85F95BB920}" srcId="{23C13FE2-BB91-4046-8FD8-ED22120B7EB4}" destId="{249C6B97-CDA5-4282-A76B-397B282E8D41}" srcOrd="0" destOrd="0" parTransId="{F19CF4C8-552A-4BD3-A243-C4568C11B4DD}" sibTransId="{CA9D5A00-9DCA-4E5B-99D4-7B51CA7B0255}"/>
    <dgm:cxn modelId="{52AC5191-F35B-4340-9E82-FD8356150D5F}" type="presOf" srcId="{B1F255B4-84BD-4AEE-9BD7-5E9918FCA596}" destId="{13D01C2C-A29B-469D-9DD6-DF86E64BC647}" srcOrd="1" destOrd="0" presId="urn:microsoft.com/office/officeart/2005/8/layout/hList9"/>
    <dgm:cxn modelId="{37EBDB91-0551-40A5-8E16-F9744C3D22DB}" type="presParOf" srcId="{AD9B6DF2-F466-4E8D-85B7-0CD89F9878F0}" destId="{A2475643-D231-4FF8-89A7-9D6C6C46D079}" srcOrd="0" destOrd="0" presId="urn:microsoft.com/office/officeart/2005/8/layout/hList9"/>
    <dgm:cxn modelId="{243471C6-EC61-4DD8-A7FE-66818BF41F4B}" type="presParOf" srcId="{AD9B6DF2-F466-4E8D-85B7-0CD89F9878F0}" destId="{94AAD605-F2E5-4ACE-8DF4-03401F4ACEC6}" srcOrd="1" destOrd="0" presId="urn:microsoft.com/office/officeart/2005/8/layout/hList9"/>
    <dgm:cxn modelId="{C31518C0-069B-4291-A178-5917BFFCB341}" type="presParOf" srcId="{94AAD605-F2E5-4ACE-8DF4-03401F4ACEC6}" destId="{A746215E-6303-4CE3-9F86-DB22AEC2AD7B}" srcOrd="0" destOrd="0" presId="urn:microsoft.com/office/officeart/2005/8/layout/hList9"/>
    <dgm:cxn modelId="{DF81F000-8252-400B-BD76-895D07DEA752}" type="presParOf" srcId="{94AAD605-F2E5-4ACE-8DF4-03401F4ACEC6}" destId="{EB47F732-DB60-4AA8-A16A-FF9FD859E2C6}" srcOrd="1" destOrd="0" presId="urn:microsoft.com/office/officeart/2005/8/layout/hList9"/>
    <dgm:cxn modelId="{E2B4AD29-2396-4B5A-92F3-D5549F10ACD4}" type="presParOf" srcId="{EB47F732-DB60-4AA8-A16A-FF9FD859E2C6}" destId="{E41573C9-100D-483C-8635-72D1644387EB}" srcOrd="0" destOrd="0" presId="urn:microsoft.com/office/officeart/2005/8/layout/hList9"/>
    <dgm:cxn modelId="{A02341AA-3A52-444C-8E9B-64ACEB45F49A}" type="presParOf" srcId="{EB47F732-DB60-4AA8-A16A-FF9FD859E2C6}" destId="{9DECE333-B2DF-4D6A-AA65-3D189AA3C73D}" srcOrd="1" destOrd="0" presId="urn:microsoft.com/office/officeart/2005/8/layout/hList9"/>
    <dgm:cxn modelId="{C9FC14FF-D8FF-4B50-B5F3-266DFDD752D2}" type="presParOf" srcId="{AD9B6DF2-F466-4E8D-85B7-0CD89F9878F0}" destId="{09F86C36-B5A7-44A5-A824-66F9C3F15B25}" srcOrd="2" destOrd="0" presId="urn:microsoft.com/office/officeart/2005/8/layout/hList9"/>
    <dgm:cxn modelId="{AA0FCF88-295D-4E52-9949-A59408A91C4C}" type="presParOf" srcId="{AD9B6DF2-F466-4E8D-85B7-0CD89F9878F0}" destId="{9C80213C-5CE5-4D54-BF88-91CD25FA8E52}" srcOrd="3" destOrd="0" presId="urn:microsoft.com/office/officeart/2005/8/layout/hList9"/>
    <dgm:cxn modelId="{EBB29BD7-5957-426B-8817-8010700F6609}" type="presParOf" srcId="{AD9B6DF2-F466-4E8D-85B7-0CD89F9878F0}" destId="{BDE10CB7-622A-4643-B9D9-797257175612}" srcOrd="4" destOrd="0" presId="urn:microsoft.com/office/officeart/2005/8/layout/hList9"/>
    <dgm:cxn modelId="{BA0BB0C4-EDC1-4B3D-81A4-32D30577FCFB}" type="presParOf" srcId="{AD9B6DF2-F466-4E8D-85B7-0CD89F9878F0}" destId="{21E0AB71-D1C1-4DE5-98F9-55EACCF6FE2B}" srcOrd="5" destOrd="0" presId="urn:microsoft.com/office/officeart/2005/8/layout/hList9"/>
    <dgm:cxn modelId="{951538A4-BC37-41A6-A26F-05195D96CF7E}" type="presParOf" srcId="{AD9B6DF2-F466-4E8D-85B7-0CD89F9878F0}" destId="{23A4E02D-B8A8-4C31-81BE-43A6C79C7A9E}" srcOrd="6" destOrd="0" presId="urn:microsoft.com/office/officeart/2005/8/layout/hList9"/>
    <dgm:cxn modelId="{6FAD99B2-D5DB-4A54-B12A-94A3A97C6B26}" type="presParOf" srcId="{23A4E02D-B8A8-4C31-81BE-43A6C79C7A9E}" destId="{DFE1CC92-480B-4BE3-A5FE-797FEB483C20}" srcOrd="0" destOrd="0" presId="urn:microsoft.com/office/officeart/2005/8/layout/hList9"/>
    <dgm:cxn modelId="{FC44D62B-2135-404A-B204-52572652AF9D}" type="presParOf" srcId="{23A4E02D-B8A8-4C31-81BE-43A6C79C7A9E}" destId="{B6156070-7FC7-470A-9D32-FCFCDFCED2A6}" srcOrd="1" destOrd="0" presId="urn:microsoft.com/office/officeart/2005/8/layout/hList9"/>
    <dgm:cxn modelId="{7190F89F-C7FC-4B29-A7A6-E148DBACA1E5}" type="presParOf" srcId="{B6156070-7FC7-470A-9D32-FCFCDFCED2A6}" destId="{2D566FC4-CE74-46B4-B9B3-75158CE10E40}" srcOrd="0" destOrd="0" presId="urn:microsoft.com/office/officeart/2005/8/layout/hList9"/>
    <dgm:cxn modelId="{F2AEA5B4-9290-453B-8A4F-4EBEBF7D3E54}" type="presParOf" srcId="{B6156070-7FC7-470A-9D32-FCFCDFCED2A6}" destId="{13D01C2C-A29B-469D-9DD6-DF86E64BC647}" srcOrd="1" destOrd="0" presId="urn:microsoft.com/office/officeart/2005/8/layout/hList9"/>
    <dgm:cxn modelId="{AC527B21-89C9-4417-81FA-5ABD13778145}" type="presParOf" srcId="{AD9B6DF2-F466-4E8D-85B7-0CD89F9878F0}" destId="{D34CF634-0954-4660-9599-FC19EF86AD6A}" srcOrd="7" destOrd="0" presId="urn:microsoft.com/office/officeart/2005/8/layout/hList9"/>
    <dgm:cxn modelId="{8EB09E78-1A43-4027-B660-E0FCF156AB3A}" type="presParOf" srcId="{AD9B6DF2-F466-4E8D-85B7-0CD89F9878F0}" destId="{DA63DD0B-4E8D-4E98-A45E-DBB458FA44B4}"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C641F8-F5EB-4C8D-9AF7-2838972C8F3A}" type="doc">
      <dgm:prSet loTypeId="urn:microsoft.com/office/officeart/2005/8/layout/hList6" loCatId="list" qsTypeId="urn:microsoft.com/office/officeart/2005/8/quickstyle/simple2" qsCatId="simple" csTypeId="urn:microsoft.com/office/officeart/2005/8/colors/accent3_1" csCatId="accent3"/>
      <dgm:spPr/>
      <dgm:t>
        <a:bodyPr/>
        <a:lstStyle/>
        <a:p>
          <a:endParaRPr lang="id-ID"/>
        </a:p>
      </dgm:t>
    </dgm:pt>
    <dgm:pt modelId="{C9B5C87D-7BC1-4872-BE9C-195DF132EDCE}">
      <dgm:prSet/>
      <dgm:spPr/>
      <dgm:t>
        <a:bodyPr/>
        <a:lstStyle/>
        <a:p>
          <a:pPr rtl="0"/>
          <a:r>
            <a:rPr lang="id-ID" b="1" dirty="0" smtClean="0"/>
            <a:t>Basis kompetisi partai</a:t>
          </a:r>
          <a:endParaRPr lang="id-ID" dirty="0"/>
        </a:p>
      </dgm:t>
    </dgm:pt>
    <dgm:pt modelId="{05BB573F-4D13-489B-B5B5-4B13FB5CE83A}" type="parTrans" cxnId="{9DFFB3F6-4EA3-4B15-9838-B3CFACAF4F80}">
      <dgm:prSet/>
      <dgm:spPr/>
      <dgm:t>
        <a:bodyPr/>
        <a:lstStyle/>
        <a:p>
          <a:endParaRPr lang="id-ID"/>
        </a:p>
      </dgm:t>
    </dgm:pt>
    <dgm:pt modelId="{EC7DCA79-38A8-4BC9-8151-7403FC1EBBF0}" type="sibTrans" cxnId="{9DFFB3F6-4EA3-4B15-9838-B3CFACAF4F80}">
      <dgm:prSet/>
      <dgm:spPr/>
      <dgm:t>
        <a:bodyPr/>
        <a:lstStyle/>
        <a:p>
          <a:endParaRPr lang="id-ID"/>
        </a:p>
      </dgm:t>
    </dgm:pt>
    <dgm:pt modelId="{F3B76180-21C8-42E1-AB0A-EBDF8118FDD3}">
      <dgm:prSet/>
      <dgm:spPr/>
      <dgm:t>
        <a:bodyPr/>
        <a:lstStyle/>
        <a:p>
          <a:pPr rtl="0"/>
          <a:r>
            <a:rPr lang="id-ID" dirty="0" smtClean="0"/>
            <a:t>Perawatan kekuasaan yang tumbuh dari pembagian jabatan eksekutif</a:t>
          </a:r>
          <a:endParaRPr lang="id-ID" dirty="0"/>
        </a:p>
      </dgm:t>
    </dgm:pt>
    <dgm:pt modelId="{3DE5153D-E68A-4281-BD5E-A1291451059E}" type="parTrans" cxnId="{3BFC8CCC-D93B-4C62-9234-1ED8F5D1AF8C}">
      <dgm:prSet/>
      <dgm:spPr/>
      <dgm:t>
        <a:bodyPr/>
        <a:lstStyle/>
        <a:p>
          <a:endParaRPr lang="id-ID"/>
        </a:p>
      </dgm:t>
    </dgm:pt>
    <dgm:pt modelId="{992023A0-8BED-4DD8-8B30-A77740942B41}" type="sibTrans" cxnId="{3BFC8CCC-D93B-4C62-9234-1ED8F5D1AF8C}">
      <dgm:prSet/>
      <dgm:spPr/>
      <dgm:t>
        <a:bodyPr/>
        <a:lstStyle/>
        <a:p>
          <a:endParaRPr lang="id-ID"/>
        </a:p>
      </dgm:t>
    </dgm:pt>
    <dgm:pt modelId="{FA01BAF4-9446-4DF5-9BD8-1885265D9AA7}">
      <dgm:prSet/>
      <dgm:spPr/>
      <dgm:t>
        <a:bodyPr/>
        <a:lstStyle/>
        <a:p>
          <a:pPr rtl="0"/>
          <a:r>
            <a:rPr lang="id-ID" b="1" dirty="0" smtClean="0"/>
            <a:t>Perluasan kompetisi partai</a:t>
          </a:r>
          <a:endParaRPr lang="id-ID" dirty="0"/>
        </a:p>
      </dgm:t>
    </dgm:pt>
    <dgm:pt modelId="{FA25F21C-49FC-47DF-BF78-8AD4730DB2E0}" type="parTrans" cxnId="{FEF1C6D7-D047-482F-BBAA-54BD6116F860}">
      <dgm:prSet/>
      <dgm:spPr/>
      <dgm:t>
        <a:bodyPr/>
        <a:lstStyle/>
        <a:p>
          <a:endParaRPr lang="id-ID"/>
        </a:p>
      </dgm:t>
    </dgm:pt>
    <dgm:pt modelId="{1D89437F-8613-4B9F-8A39-800F884CFAB9}" type="sibTrans" cxnId="{FEF1C6D7-D047-482F-BBAA-54BD6116F860}">
      <dgm:prSet/>
      <dgm:spPr/>
      <dgm:t>
        <a:bodyPr/>
        <a:lstStyle/>
        <a:p>
          <a:endParaRPr lang="id-ID"/>
        </a:p>
      </dgm:t>
    </dgm:pt>
    <dgm:pt modelId="{E8AEEA9E-D0FE-42FF-9927-2636FC3CBCBF}">
      <dgm:prSet/>
      <dgm:spPr/>
      <dgm:t>
        <a:bodyPr/>
        <a:lstStyle/>
        <a:p>
          <a:pPr rtl="0"/>
          <a:r>
            <a:rPr lang="id-ID" dirty="0" smtClean="0"/>
            <a:t>Penyebaran ketidaksesuaian politik. “konflik menjadi simbolik: kompetisi artifisial dalam isu</a:t>
          </a:r>
          <a:endParaRPr lang="id-ID" dirty="0"/>
        </a:p>
      </dgm:t>
    </dgm:pt>
    <dgm:pt modelId="{AC95C8B6-25C0-4A1F-92D6-04E02AA46BE3}" type="parTrans" cxnId="{1BC3382D-1A13-4470-8FED-4B75E690F024}">
      <dgm:prSet/>
      <dgm:spPr/>
      <dgm:t>
        <a:bodyPr/>
        <a:lstStyle/>
        <a:p>
          <a:endParaRPr lang="id-ID"/>
        </a:p>
      </dgm:t>
    </dgm:pt>
    <dgm:pt modelId="{812E70A4-54AB-4981-8846-935C8F25BF53}" type="sibTrans" cxnId="{1BC3382D-1A13-4470-8FED-4B75E690F024}">
      <dgm:prSet/>
      <dgm:spPr/>
      <dgm:t>
        <a:bodyPr/>
        <a:lstStyle/>
        <a:p>
          <a:endParaRPr lang="id-ID"/>
        </a:p>
      </dgm:t>
    </dgm:pt>
    <dgm:pt modelId="{3D10D511-6320-4F5B-A80B-FD12056D6379}" type="pres">
      <dgm:prSet presAssocID="{00C641F8-F5EB-4C8D-9AF7-2838972C8F3A}" presName="Name0" presStyleCnt="0">
        <dgm:presLayoutVars>
          <dgm:dir/>
          <dgm:resizeHandles val="exact"/>
        </dgm:presLayoutVars>
      </dgm:prSet>
      <dgm:spPr/>
      <dgm:t>
        <a:bodyPr/>
        <a:lstStyle/>
        <a:p>
          <a:endParaRPr lang="id-ID"/>
        </a:p>
      </dgm:t>
    </dgm:pt>
    <dgm:pt modelId="{B7CDBFC5-2C74-4295-804A-99846EF89D64}" type="pres">
      <dgm:prSet presAssocID="{C9B5C87D-7BC1-4872-BE9C-195DF132EDCE}" presName="node" presStyleLbl="node1" presStyleIdx="0" presStyleCnt="2">
        <dgm:presLayoutVars>
          <dgm:bulletEnabled val="1"/>
        </dgm:presLayoutVars>
      </dgm:prSet>
      <dgm:spPr/>
      <dgm:t>
        <a:bodyPr/>
        <a:lstStyle/>
        <a:p>
          <a:endParaRPr lang="id-ID"/>
        </a:p>
      </dgm:t>
    </dgm:pt>
    <dgm:pt modelId="{2B4A46D4-080D-47F2-AF4D-7B2A24B28F3D}" type="pres">
      <dgm:prSet presAssocID="{EC7DCA79-38A8-4BC9-8151-7403FC1EBBF0}" presName="sibTrans" presStyleCnt="0"/>
      <dgm:spPr/>
    </dgm:pt>
    <dgm:pt modelId="{E24B778C-BAB6-4E09-A0EE-9C47616F1F5F}" type="pres">
      <dgm:prSet presAssocID="{FA01BAF4-9446-4DF5-9BD8-1885265D9AA7}" presName="node" presStyleLbl="node1" presStyleIdx="1" presStyleCnt="2">
        <dgm:presLayoutVars>
          <dgm:bulletEnabled val="1"/>
        </dgm:presLayoutVars>
      </dgm:prSet>
      <dgm:spPr/>
      <dgm:t>
        <a:bodyPr/>
        <a:lstStyle/>
        <a:p>
          <a:endParaRPr lang="id-ID"/>
        </a:p>
      </dgm:t>
    </dgm:pt>
  </dgm:ptLst>
  <dgm:cxnLst>
    <dgm:cxn modelId="{1BC3382D-1A13-4470-8FED-4B75E690F024}" srcId="{FA01BAF4-9446-4DF5-9BD8-1885265D9AA7}" destId="{E8AEEA9E-D0FE-42FF-9927-2636FC3CBCBF}" srcOrd="0" destOrd="0" parTransId="{AC95C8B6-25C0-4A1F-92D6-04E02AA46BE3}" sibTransId="{812E70A4-54AB-4981-8846-935C8F25BF53}"/>
    <dgm:cxn modelId="{FEF1C6D7-D047-482F-BBAA-54BD6116F860}" srcId="{00C641F8-F5EB-4C8D-9AF7-2838972C8F3A}" destId="{FA01BAF4-9446-4DF5-9BD8-1885265D9AA7}" srcOrd="1" destOrd="0" parTransId="{FA25F21C-49FC-47DF-BF78-8AD4730DB2E0}" sibTransId="{1D89437F-8613-4B9F-8A39-800F884CFAB9}"/>
    <dgm:cxn modelId="{AF249C28-A89A-4D27-A182-B00B2370BAB9}" type="presOf" srcId="{FA01BAF4-9446-4DF5-9BD8-1885265D9AA7}" destId="{E24B778C-BAB6-4E09-A0EE-9C47616F1F5F}" srcOrd="0" destOrd="0" presId="urn:microsoft.com/office/officeart/2005/8/layout/hList6"/>
    <dgm:cxn modelId="{31E6674B-39BF-4129-8FD4-8EB89A581807}" type="presOf" srcId="{00C641F8-F5EB-4C8D-9AF7-2838972C8F3A}" destId="{3D10D511-6320-4F5B-A80B-FD12056D6379}" srcOrd="0" destOrd="0" presId="urn:microsoft.com/office/officeart/2005/8/layout/hList6"/>
    <dgm:cxn modelId="{CEA9EB2C-0773-4720-9DC5-6F29C761FDBA}" type="presOf" srcId="{C9B5C87D-7BC1-4872-BE9C-195DF132EDCE}" destId="{B7CDBFC5-2C74-4295-804A-99846EF89D64}" srcOrd="0" destOrd="0" presId="urn:microsoft.com/office/officeart/2005/8/layout/hList6"/>
    <dgm:cxn modelId="{A3B8A4A7-BDD5-49B0-A3F0-E5A72ABB30EC}" type="presOf" srcId="{F3B76180-21C8-42E1-AB0A-EBDF8118FDD3}" destId="{B7CDBFC5-2C74-4295-804A-99846EF89D64}" srcOrd="0" destOrd="1" presId="urn:microsoft.com/office/officeart/2005/8/layout/hList6"/>
    <dgm:cxn modelId="{3BFC8CCC-D93B-4C62-9234-1ED8F5D1AF8C}" srcId="{C9B5C87D-7BC1-4872-BE9C-195DF132EDCE}" destId="{F3B76180-21C8-42E1-AB0A-EBDF8118FDD3}" srcOrd="0" destOrd="0" parTransId="{3DE5153D-E68A-4281-BD5E-A1291451059E}" sibTransId="{992023A0-8BED-4DD8-8B30-A77740942B41}"/>
    <dgm:cxn modelId="{9DFFB3F6-4EA3-4B15-9838-B3CFACAF4F80}" srcId="{00C641F8-F5EB-4C8D-9AF7-2838972C8F3A}" destId="{C9B5C87D-7BC1-4872-BE9C-195DF132EDCE}" srcOrd="0" destOrd="0" parTransId="{05BB573F-4D13-489B-B5B5-4B13FB5CE83A}" sibTransId="{EC7DCA79-38A8-4BC9-8151-7403FC1EBBF0}"/>
    <dgm:cxn modelId="{A9FA95D3-4975-47B6-B0DC-EF6ECB407D2B}" type="presOf" srcId="{E8AEEA9E-D0FE-42FF-9927-2636FC3CBCBF}" destId="{E24B778C-BAB6-4E09-A0EE-9C47616F1F5F}" srcOrd="0" destOrd="1" presId="urn:microsoft.com/office/officeart/2005/8/layout/hList6"/>
    <dgm:cxn modelId="{983C1A72-0200-4231-A3ED-6EC71A620D60}" type="presParOf" srcId="{3D10D511-6320-4F5B-A80B-FD12056D6379}" destId="{B7CDBFC5-2C74-4295-804A-99846EF89D64}" srcOrd="0" destOrd="0" presId="urn:microsoft.com/office/officeart/2005/8/layout/hList6"/>
    <dgm:cxn modelId="{890B9F3B-D7F1-4798-A539-D7271B45EBC6}" type="presParOf" srcId="{3D10D511-6320-4F5B-A80B-FD12056D6379}" destId="{2B4A46D4-080D-47F2-AF4D-7B2A24B28F3D}" srcOrd="1" destOrd="0" presId="urn:microsoft.com/office/officeart/2005/8/layout/hList6"/>
    <dgm:cxn modelId="{2104291A-3F18-4FF0-9B19-850B77CD09D8}" type="presParOf" srcId="{3D10D511-6320-4F5B-A80B-FD12056D6379}" destId="{E24B778C-BAB6-4E09-A0EE-9C47616F1F5F}"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6FFB7-369B-4433-8A56-23A58E206734}">
      <dsp:nvSpPr>
        <dsp:cNvPr id="0" name=""/>
        <dsp:cNvSpPr/>
      </dsp:nvSpPr>
      <dsp:spPr>
        <a:xfrm>
          <a:off x="8224" y="119926"/>
          <a:ext cx="6871238" cy="1946253"/>
        </a:xfrm>
        <a:prstGeom prst="roundRect">
          <a:avLst>
            <a:gd name="adj" fmla="val 10000"/>
          </a:avLst>
        </a:prstGeom>
        <a:solidFill>
          <a:schemeClr val="accent1">
            <a:tint val="55000"/>
          </a:schemeClr>
        </a:solidFill>
        <a:ln w="12700" cap="flat" cmpd="sng" algn="ctr">
          <a:solidFill>
            <a:schemeClr val="accent1">
              <a:shade val="95000"/>
              <a:satMod val="105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id-ID" sz="1800" b="0" kern="1200" dirty="0" smtClean="0"/>
            <a:t>Partai massa muncul sebagai hasil penyingkiran sejumlah besar warga negara secara politis oleh  elit yang dominan dan partai kader pada zaman proto-demokrasi di akhir abad ke-19 dan awal abad ke-20. selanjutnya, setelah integrasi politik para pengikutnya selesai dilakukan, maka partai massa akan berubah menjadi partai </a:t>
          </a:r>
          <a:r>
            <a:rPr lang="id-ID" sz="1800" b="0" i="1" kern="1200" dirty="0" smtClean="0"/>
            <a:t>catch-all</a:t>
          </a:r>
          <a:r>
            <a:rPr lang="id-ID" sz="1800" b="0" kern="1200" dirty="0" smtClean="0"/>
            <a:t> pada akhir tahun 1950-an dan awal tahun 1960-an. </a:t>
          </a:r>
          <a:endParaRPr lang="id-ID" sz="1800" b="0" kern="1200" dirty="0"/>
        </a:p>
      </dsp:txBody>
      <dsp:txXfrm>
        <a:off x="65228" y="176930"/>
        <a:ext cx="6757230" cy="1832245"/>
      </dsp:txXfrm>
    </dsp:sp>
    <dsp:sp modelId="{BC4B02B8-90DD-44FE-9ED6-542957C9E65D}">
      <dsp:nvSpPr>
        <dsp:cNvPr id="0" name=""/>
        <dsp:cNvSpPr/>
      </dsp:nvSpPr>
      <dsp:spPr>
        <a:xfrm rot="5361876">
          <a:off x="3159583" y="2027556"/>
          <a:ext cx="598962" cy="875813"/>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id-ID" sz="1400" kern="1200"/>
        </a:p>
      </dsp:txBody>
      <dsp:txXfrm rot="-5400000">
        <a:off x="3195324" y="2165987"/>
        <a:ext cx="525487" cy="419273"/>
      </dsp:txXfrm>
    </dsp:sp>
    <dsp:sp modelId="{10CC705B-EB05-4142-9C46-7AFD198BF70F}">
      <dsp:nvSpPr>
        <dsp:cNvPr id="0" name=""/>
        <dsp:cNvSpPr/>
      </dsp:nvSpPr>
      <dsp:spPr>
        <a:xfrm>
          <a:off x="104220" y="2864746"/>
          <a:ext cx="6732113" cy="1223375"/>
        </a:xfrm>
        <a:prstGeom prst="roundRect">
          <a:avLst>
            <a:gd name="adj" fmla="val 10000"/>
          </a:avLst>
        </a:prstGeom>
        <a:solidFill>
          <a:schemeClr val="accent1">
            <a:tint val="55000"/>
          </a:schemeClr>
        </a:solidFill>
        <a:ln w="12700" cap="flat" cmpd="sng" algn="ctr">
          <a:solidFill>
            <a:schemeClr val="accent1">
              <a:shade val="95000"/>
              <a:satMod val="105000"/>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it-IT" sz="1800" b="0" kern="1200" dirty="0" smtClean="0"/>
            <a:t>Partai massa secara perlahan menjadi organisasi profesional, memoderasi tuntutan transformasi sosial dan politiknya, dan mulai berusaha menjangkau pemilih di luar pendukung asalnya. </a:t>
          </a:r>
          <a:endParaRPr lang="id-ID" sz="1800" b="0" kern="1200" dirty="0"/>
        </a:p>
      </dsp:txBody>
      <dsp:txXfrm>
        <a:off x="140051" y="2900577"/>
        <a:ext cx="6660451" cy="11517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0C38A-99E2-4FD8-84E4-8077C5A88DBE}">
      <dsp:nvSpPr>
        <dsp:cNvPr id="0" name=""/>
        <dsp:cNvSpPr/>
      </dsp:nvSpPr>
      <dsp:spPr>
        <a:xfrm>
          <a:off x="0" y="207318"/>
          <a:ext cx="7746825" cy="1136474"/>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smtClean="0"/>
            <a:t>Sejalan dengan program partai yang semakin cair dan di mana kerjasama dengan rival politik menjadi sebuah keharusan, sebuah kartel politik terbentuk sehingga semakin sulit dimasuki oleh aktor dan kelompok politik yang baru. </a:t>
          </a:r>
          <a:endParaRPr lang="id-ID" sz="1600" b="0" kern="1200" dirty="0"/>
        </a:p>
      </dsp:txBody>
      <dsp:txXfrm>
        <a:off x="33286" y="240604"/>
        <a:ext cx="7680253" cy="1069902"/>
      </dsp:txXfrm>
    </dsp:sp>
    <dsp:sp modelId="{2EB9E2DF-9E21-45FF-81B8-5D5706402E9E}">
      <dsp:nvSpPr>
        <dsp:cNvPr id="0" name=""/>
        <dsp:cNvSpPr/>
      </dsp:nvSpPr>
      <dsp:spPr>
        <a:xfrm rot="5033965">
          <a:off x="3295078" y="1432476"/>
          <a:ext cx="605840" cy="741748"/>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1333500">
            <a:lnSpc>
              <a:spcPct val="90000"/>
            </a:lnSpc>
            <a:spcBef>
              <a:spcPct val="0"/>
            </a:spcBef>
            <a:spcAft>
              <a:spcPct val="35000"/>
            </a:spcAft>
          </a:pPr>
          <a:endParaRPr lang="id-ID" sz="3000" kern="1200"/>
        </a:p>
      </dsp:txBody>
      <dsp:txXfrm rot="-5400000">
        <a:off x="3365816" y="1500945"/>
        <a:ext cx="445048" cy="424088"/>
      </dsp:txXfrm>
    </dsp:sp>
    <dsp:sp modelId="{8B5A3BB9-45EE-4A24-A12D-5743B986B1D8}">
      <dsp:nvSpPr>
        <dsp:cNvPr id="0" name=""/>
        <dsp:cNvSpPr/>
      </dsp:nvSpPr>
      <dsp:spPr>
        <a:xfrm>
          <a:off x="39472" y="2150371"/>
          <a:ext cx="7477093" cy="733045"/>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dirty="0" smtClean="0"/>
            <a:t>Partai kartel secara perlahan memonopoli sumber-sumber negara dan menciptakan sebuah lingkungan legal yang mendukung partai yang berkuasa tetapi</a:t>
          </a:r>
          <a:r>
            <a:rPr lang="id-ID" sz="1600" b="0" kern="1200" dirty="0" smtClean="0"/>
            <a:t> </a:t>
          </a:r>
          <a:r>
            <a:rPr lang="it-IT" sz="1600" b="0" kern="1200" dirty="0" smtClean="0"/>
            <a:t>mendiskriminasikan pesaing baru. </a:t>
          </a:r>
          <a:endParaRPr lang="id-ID" sz="1600" b="0" kern="1200" dirty="0"/>
        </a:p>
      </dsp:txBody>
      <dsp:txXfrm>
        <a:off x="60942" y="2171841"/>
        <a:ext cx="7434153" cy="690105"/>
      </dsp:txXfrm>
    </dsp:sp>
    <dsp:sp modelId="{611349AA-F05B-43BD-B8DC-2B6DFD3A9701}">
      <dsp:nvSpPr>
        <dsp:cNvPr id="0" name=""/>
        <dsp:cNvSpPr/>
      </dsp:nvSpPr>
      <dsp:spPr>
        <a:xfrm rot="5402392">
          <a:off x="3511392" y="2830093"/>
          <a:ext cx="476732" cy="741748"/>
        </a:xfrm>
        <a:prstGeom prst="rightArrow">
          <a:avLst>
            <a:gd name="adj1" fmla="val 60000"/>
            <a:gd name="adj2" fmla="val 50000"/>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rot="-5400000">
        <a:off x="3527284" y="2962601"/>
        <a:ext cx="445048" cy="333712"/>
      </dsp:txXfrm>
    </dsp:sp>
    <dsp:sp modelId="{4923A84B-E4D8-40BF-A0CC-6064FDEFD6A5}">
      <dsp:nvSpPr>
        <dsp:cNvPr id="0" name=""/>
        <dsp:cNvSpPr/>
      </dsp:nvSpPr>
      <dsp:spPr>
        <a:xfrm>
          <a:off x="39505" y="3518518"/>
          <a:ext cx="7326171" cy="1648330"/>
        </a:xfrm>
        <a:prstGeom prst="roundRect">
          <a:avLst>
            <a:gd name="adj" fmla="val 10000"/>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it-IT" sz="1600" b="0" kern="1200" dirty="0" smtClean="0"/>
            <a:t>Sebagi reaksi terhadap hal ini, para </a:t>
          </a:r>
          <a:r>
            <a:rPr lang="it-IT" sz="1600" b="0" i="1" kern="1200" dirty="0" smtClean="0"/>
            <a:t>entrepreneur</a:t>
          </a:r>
          <a:r>
            <a:rPr lang="it-IT" sz="1600" b="0" kern="1200" dirty="0" smtClean="0"/>
            <a:t> politik yang tidak memiliki akses ke sumber-sumber negara menggunakan sumberdaya dan strategi yang digunakan sektor swasta, terutama media massa komersial, untuk mendapatkan akses menjaring pendukung dan kekuasaan eksekutif.</a:t>
          </a:r>
          <a:endParaRPr lang="id-ID" sz="1600" b="0" kern="1200" dirty="0"/>
        </a:p>
      </dsp:txBody>
      <dsp:txXfrm>
        <a:off x="87783" y="3566796"/>
        <a:ext cx="7229615" cy="1551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573C9-100D-483C-8635-72D1644387EB}">
      <dsp:nvSpPr>
        <dsp:cNvPr id="0" name=""/>
        <dsp:cNvSpPr/>
      </dsp:nvSpPr>
      <dsp:spPr>
        <a:xfrm>
          <a:off x="1476287" y="3004825"/>
          <a:ext cx="2494417" cy="1663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rtl="0">
            <a:lnSpc>
              <a:spcPct val="90000"/>
            </a:lnSpc>
            <a:spcBef>
              <a:spcPct val="0"/>
            </a:spcBef>
            <a:spcAft>
              <a:spcPct val="35000"/>
            </a:spcAft>
          </a:pPr>
          <a:r>
            <a:rPr lang="id-ID" sz="1900" kern="1200" dirty="0" smtClean="0"/>
            <a:t>Muncul dari kelas menengah, melampaui kelompok pendukung inti </a:t>
          </a:r>
          <a:endParaRPr lang="id-ID" sz="1900" kern="1200" dirty="0"/>
        </a:p>
      </dsp:txBody>
      <dsp:txXfrm>
        <a:off x="1875394" y="3004825"/>
        <a:ext cx="2095310" cy="1663776"/>
      </dsp:txXfrm>
    </dsp:sp>
    <dsp:sp modelId="{9C80213C-5CE5-4D54-BF88-91CD25FA8E52}">
      <dsp:nvSpPr>
        <dsp:cNvPr id="0" name=""/>
        <dsp:cNvSpPr/>
      </dsp:nvSpPr>
      <dsp:spPr>
        <a:xfrm>
          <a:off x="3200" y="1554910"/>
          <a:ext cx="2318344" cy="196495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id-ID" sz="1800" b="1" kern="1200" dirty="0" smtClean="0">
              <a:solidFill>
                <a:srgbClr val="000066"/>
              </a:solidFill>
            </a:rPr>
            <a:t>Kemunculan pemilih dan dukungan sosial</a:t>
          </a:r>
          <a:endParaRPr lang="id-ID" sz="1800" kern="1200" dirty="0">
            <a:solidFill>
              <a:srgbClr val="000066"/>
            </a:solidFill>
          </a:endParaRPr>
        </a:p>
      </dsp:txBody>
      <dsp:txXfrm>
        <a:off x="342714" y="1842671"/>
        <a:ext cx="1639316" cy="1389430"/>
      </dsp:txXfrm>
    </dsp:sp>
    <dsp:sp modelId="{2D566FC4-CE74-46B4-B9B3-75158CE10E40}">
      <dsp:nvSpPr>
        <dsp:cNvPr id="0" name=""/>
        <dsp:cNvSpPr/>
      </dsp:nvSpPr>
      <dsp:spPr>
        <a:xfrm>
          <a:off x="6114789" y="2864435"/>
          <a:ext cx="2494417" cy="1663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ctr" anchorCtr="0">
          <a:noAutofit/>
        </a:bodyPr>
        <a:lstStyle/>
        <a:p>
          <a:pPr lvl="0" algn="l" defTabSz="844550" rtl="0">
            <a:lnSpc>
              <a:spcPct val="90000"/>
            </a:lnSpc>
            <a:spcBef>
              <a:spcPct val="0"/>
            </a:spcBef>
            <a:spcAft>
              <a:spcPct val="35000"/>
            </a:spcAft>
          </a:pPr>
          <a:r>
            <a:rPr lang="id-ID" sz="1900" kern="1200" dirty="0" smtClean="0"/>
            <a:t>Rekruitmen eksternal dengan beraneka ragam kelompok kepentingan </a:t>
          </a:r>
          <a:endParaRPr lang="id-ID" sz="1900" kern="1200" dirty="0"/>
        </a:p>
      </dsp:txBody>
      <dsp:txXfrm>
        <a:off x="6513896" y="2864435"/>
        <a:ext cx="2095310" cy="1663776"/>
      </dsp:txXfrm>
    </dsp:sp>
    <dsp:sp modelId="{DA63DD0B-4E8D-4E98-A45E-DBB458FA44B4}">
      <dsp:nvSpPr>
        <dsp:cNvPr id="0" name=""/>
        <dsp:cNvSpPr/>
      </dsp:nvSpPr>
      <dsp:spPr>
        <a:xfrm>
          <a:off x="4500572" y="1509711"/>
          <a:ext cx="2293733" cy="19387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id-ID" sz="2400" b="1" kern="1200" dirty="0" smtClean="0">
              <a:solidFill>
                <a:srgbClr val="000066"/>
              </a:solidFill>
            </a:rPr>
            <a:t>Basis sosial dan rekruitmen elit </a:t>
          </a:r>
          <a:endParaRPr lang="id-ID" sz="2400" b="1" kern="1200" dirty="0">
            <a:solidFill>
              <a:srgbClr val="000066"/>
            </a:solidFill>
          </a:endParaRPr>
        </a:p>
      </dsp:txBody>
      <dsp:txXfrm>
        <a:off x="4836481" y="1793636"/>
        <a:ext cx="1621915" cy="13709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DBFC5-2C74-4295-804A-99846EF89D64}">
      <dsp:nvSpPr>
        <dsp:cNvPr id="0" name=""/>
        <dsp:cNvSpPr/>
      </dsp:nvSpPr>
      <dsp:spPr>
        <a:xfrm rot="16200000">
          <a:off x="-687220" y="691511"/>
          <a:ext cx="5510212" cy="4127189"/>
        </a:xfrm>
        <a:prstGeom prst="flowChartManualOperation">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8600" tIns="0" rIns="229374" bIns="0" numCol="1" spcCol="1270" anchor="t" anchorCtr="0">
          <a:noAutofit/>
        </a:bodyPr>
        <a:lstStyle/>
        <a:p>
          <a:pPr lvl="0" algn="l" defTabSz="1600200" rtl="0">
            <a:lnSpc>
              <a:spcPct val="90000"/>
            </a:lnSpc>
            <a:spcBef>
              <a:spcPct val="0"/>
            </a:spcBef>
            <a:spcAft>
              <a:spcPct val="35000"/>
            </a:spcAft>
          </a:pPr>
          <a:r>
            <a:rPr lang="id-ID" sz="3600" b="1" kern="1200" dirty="0" smtClean="0"/>
            <a:t>Basis kompetisi partai</a:t>
          </a:r>
          <a:endParaRPr lang="id-ID" sz="3600" kern="1200" dirty="0"/>
        </a:p>
        <a:p>
          <a:pPr marL="285750" lvl="1" indent="-285750" algn="l" defTabSz="1244600" rtl="0">
            <a:lnSpc>
              <a:spcPct val="90000"/>
            </a:lnSpc>
            <a:spcBef>
              <a:spcPct val="0"/>
            </a:spcBef>
            <a:spcAft>
              <a:spcPct val="15000"/>
            </a:spcAft>
            <a:buChar char="••"/>
          </a:pPr>
          <a:r>
            <a:rPr lang="id-ID" sz="2800" kern="1200" dirty="0" smtClean="0"/>
            <a:t>Perawatan kekuasaan yang tumbuh dari pembagian jabatan eksekutif</a:t>
          </a:r>
          <a:endParaRPr lang="id-ID" sz="2800" kern="1200" dirty="0"/>
        </a:p>
      </dsp:txBody>
      <dsp:txXfrm rot="5400000">
        <a:off x="4292" y="1102041"/>
        <a:ext cx="4127189" cy="3306128"/>
      </dsp:txXfrm>
    </dsp:sp>
    <dsp:sp modelId="{E24B778C-BAB6-4E09-A0EE-9C47616F1F5F}">
      <dsp:nvSpPr>
        <dsp:cNvPr id="0" name=""/>
        <dsp:cNvSpPr/>
      </dsp:nvSpPr>
      <dsp:spPr>
        <a:xfrm rot="16200000">
          <a:off x="3749508" y="691511"/>
          <a:ext cx="5510212" cy="4127189"/>
        </a:xfrm>
        <a:prstGeom prst="flowChartManualOperation">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8600" tIns="0" rIns="229374" bIns="0" numCol="1" spcCol="1270" anchor="t" anchorCtr="0">
          <a:noAutofit/>
        </a:bodyPr>
        <a:lstStyle/>
        <a:p>
          <a:pPr lvl="0" algn="l" defTabSz="1600200" rtl="0">
            <a:lnSpc>
              <a:spcPct val="90000"/>
            </a:lnSpc>
            <a:spcBef>
              <a:spcPct val="0"/>
            </a:spcBef>
            <a:spcAft>
              <a:spcPct val="35000"/>
            </a:spcAft>
          </a:pPr>
          <a:r>
            <a:rPr lang="id-ID" sz="3600" b="1" kern="1200" dirty="0" smtClean="0"/>
            <a:t>Perluasan kompetisi partai</a:t>
          </a:r>
          <a:endParaRPr lang="id-ID" sz="3600" kern="1200" dirty="0"/>
        </a:p>
        <a:p>
          <a:pPr marL="285750" lvl="1" indent="-285750" algn="l" defTabSz="1244600" rtl="0">
            <a:lnSpc>
              <a:spcPct val="90000"/>
            </a:lnSpc>
            <a:spcBef>
              <a:spcPct val="0"/>
            </a:spcBef>
            <a:spcAft>
              <a:spcPct val="15000"/>
            </a:spcAft>
            <a:buChar char="••"/>
          </a:pPr>
          <a:r>
            <a:rPr lang="id-ID" sz="2800" kern="1200" dirty="0" smtClean="0"/>
            <a:t>Penyebaran ketidaksesuaian politik. “konflik menjadi simbolik: kompetisi artifisial dalam isu</a:t>
          </a:r>
          <a:endParaRPr lang="id-ID" sz="2800" kern="1200" dirty="0"/>
        </a:p>
      </dsp:txBody>
      <dsp:txXfrm rot="5400000">
        <a:off x="4441020" y="1102041"/>
        <a:ext cx="4127189" cy="3306128"/>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pPr>
              <a:defRPr/>
            </a:pPr>
            <a:fld id="{E15C3B40-463F-4DA5-96DD-090568661CD6}" type="datetimeFigureOut">
              <a:rPr lang="id-ID"/>
              <a:pPr>
                <a:defRPr/>
              </a:pPr>
              <a:t>07/10/2018</a:t>
            </a:fld>
            <a:endParaRPr lang="id-ID"/>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pPr>
              <a:defRPr/>
            </a:pPr>
            <a:endParaRPr lang="id-ID"/>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pPr>
              <a:defRPr/>
            </a:pPr>
            <a:fld id="{ECF2FFDE-F5CE-4DC4-8DC3-119B5DEFAEA8}" type="slidenum">
              <a:rPr lang="id-ID"/>
              <a:pPr>
                <a:defRPr/>
              </a:pPr>
              <a:t>‹#›</a:t>
            </a:fld>
            <a:endParaRPr lang="id-ID"/>
          </a:p>
        </p:txBody>
      </p:sp>
    </p:spTree>
    <p:extLst>
      <p:ext uri="{BB962C8B-B14F-4D97-AF65-F5344CB8AC3E}">
        <p14:creationId xmlns:p14="http://schemas.microsoft.com/office/powerpoint/2010/main" val="287693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cs typeface="+mn-cs"/>
              </a:defRPr>
            </a:lvl1pPr>
          </a:lstStyle>
          <a:p>
            <a:pPr>
              <a:defRPr/>
            </a:pPr>
            <a:endParaRPr lang="id-ID"/>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cs typeface="+mn-cs"/>
              </a:defRPr>
            </a:lvl1pPr>
          </a:lstStyle>
          <a:p>
            <a:pPr>
              <a:defRPr/>
            </a:pPr>
            <a:fld id="{7C48DE14-218F-49AE-855B-91D52851B57E}" type="datetimeFigureOut">
              <a:rPr lang="id-ID"/>
              <a:pPr>
                <a:defRPr/>
              </a:pPr>
              <a:t>07/10/2018</a:t>
            </a:fld>
            <a:endParaRPr lang="id-ID"/>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cs typeface="+mn-cs"/>
              </a:defRPr>
            </a:lvl1pPr>
          </a:lstStyle>
          <a:p>
            <a:pPr>
              <a:defRPr/>
            </a:pPr>
            <a:endParaRPr lang="id-ID"/>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cs typeface="+mn-cs"/>
              </a:defRPr>
            </a:lvl1pPr>
          </a:lstStyle>
          <a:p>
            <a:pPr>
              <a:defRPr/>
            </a:pPr>
            <a:fld id="{B49B0AC0-689C-4CCC-818E-677591A44CCB}" type="slidenum">
              <a:rPr lang="id-ID"/>
              <a:pPr>
                <a:defRPr/>
              </a:pPr>
              <a:t>‹#›</a:t>
            </a:fld>
            <a:endParaRPr lang="id-ID"/>
          </a:p>
        </p:txBody>
      </p:sp>
    </p:spTree>
    <p:extLst>
      <p:ext uri="{BB962C8B-B14F-4D97-AF65-F5344CB8AC3E}">
        <p14:creationId xmlns:p14="http://schemas.microsoft.com/office/powerpoint/2010/main" val="37942317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490" name="Group 2"/>
          <p:cNvGrpSpPr>
            <a:grpSpLocks/>
          </p:cNvGrpSpPr>
          <p:nvPr/>
        </p:nvGrpSpPr>
        <p:grpSpPr bwMode="auto">
          <a:xfrm>
            <a:off x="2084388" y="296863"/>
            <a:ext cx="6823075" cy="5353050"/>
            <a:chOff x="1313" y="187"/>
            <a:chExt cx="4298" cy="3372"/>
          </a:xfrm>
        </p:grpSpPr>
        <p:grpSp>
          <p:nvGrpSpPr>
            <p:cNvPr id="63491" name="Group 3"/>
            <p:cNvGrpSpPr>
              <a:grpSpLocks/>
            </p:cNvGrpSpPr>
            <p:nvPr/>
          </p:nvGrpSpPr>
          <p:grpSpPr bwMode="auto">
            <a:xfrm>
              <a:off x="2194" y="601"/>
              <a:ext cx="596" cy="447"/>
              <a:chOff x="0" y="0"/>
              <a:chExt cx="768" cy="576"/>
            </a:xfrm>
          </p:grpSpPr>
          <p:sp>
            <p:nvSpPr>
              <p:cNvPr id="63492"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493"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494" name="Group 6"/>
            <p:cNvGrpSpPr>
              <a:grpSpLocks/>
            </p:cNvGrpSpPr>
            <p:nvPr/>
          </p:nvGrpSpPr>
          <p:grpSpPr bwMode="auto">
            <a:xfrm>
              <a:off x="1313" y="187"/>
              <a:ext cx="4298" cy="3372"/>
              <a:chOff x="0" y="0"/>
              <a:chExt cx="5533" cy="4341"/>
            </a:xfrm>
          </p:grpSpPr>
          <p:grpSp>
            <p:nvGrpSpPr>
              <p:cNvPr id="63495" name="Group 7"/>
              <p:cNvGrpSpPr>
                <a:grpSpLocks/>
              </p:cNvGrpSpPr>
              <p:nvPr/>
            </p:nvGrpSpPr>
            <p:grpSpPr bwMode="auto">
              <a:xfrm>
                <a:off x="0" y="0"/>
                <a:ext cx="5470" cy="4341"/>
                <a:chOff x="0" y="0"/>
                <a:chExt cx="5470" cy="4341"/>
              </a:xfrm>
            </p:grpSpPr>
            <p:grpSp>
              <p:nvGrpSpPr>
                <p:cNvPr id="63496" name="Group 8"/>
                <p:cNvGrpSpPr>
                  <a:grpSpLocks/>
                </p:cNvGrpSpPr>
                <p:nvPr/>
              </p:nvGrpSpPr>
              <p:grpSpPr bwMode="auto">
                <a:xfrm>
                  <a:off x="1339" y="786"/>
                  <a:ext cx="2919" cy="2151"/>
                  <a:chOff x="1265" y="814"/>
                  <a:chExt cx="2919" cy="2151"/>
                </a:xfrm>
              </p:grpSpPr>
              <p:sp>
                <p:nvSpPr>
                  <p:cNvPr id="63497"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498"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499" name="Group 11"/>
                <p:cNvGrpSpPr>
                  <a:grpSpLocks/>
                </p:cNvGrpSpPr>
                <p:nvPr/>
              </p:nvGrpSpPr>
              <p:grpSpPr bwMode="auto">
                <a:xfrm>
                  <a:off x="0" y="0"/>
                  <a:ext cx="5470" cy="4341"/>
                  <a:chOff x="0" y="0"/>
                  <a:chExt cx="5470" cy="4341"/>
                </a:xfrm>
              </p:grpSpPr>
              <p:grpSp>
                <p:nvGrpSpPr>
                  <p:cNvPr id="63500" name="Group 12"/>
                  <p:cNvGrpSpPr>
                    <a:grpSpLocks/>
                  </p:cNvGrpSpPr>
                  <p:nvPr/>
                </p:nvGrpSpPr>
                <p:grpSpPr bwMode="auto">
                  <a:xfrm>
                    <a:off x="3545" y="1502"/>
                    <a:ext cx="1258" cy="2327"/>
                    <a:chOff x="3471" y="1530"/>
                    <a:chExt cx="1258" cy="2327"/>
                  </a:xfrm>
                </p:grpSpPr>
                <p:sp>
                  <p:nvSpPr>
                    <p:cNvPr id="63501" name="Freeform 13"/>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2" name="Freeform 14"/>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3" name="Group 15"/>
                  <p:cNvGrpSpPr>
                    <a:grpSpLocks/>
                  </p:cNvGrpSpPr>
                  <p:nvPr/>
                </p:nvGrpSpPr>
                <p:grpSpPr bwMode="auto">
                  <a:xfrm>
                    <a:off x="2938" y="1991"/>
                    <a:ext cx="2463" cy="1332"/>
                    <a:chOff x="2864" y="2019"/>
                    <a:chExt cx="2463" cy="1332"/>
                  </a:xfrm>
                </p:grpSpPr>
                <p:sp>
                  <p:nvSpPr>
                    <p:cNvPr id="63504" name="Freeform 16"/>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5" name="Freeform 17"/>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6" name="Group 18"/>
                  <p:cNvGrpSpPr>
                    <a:grpSpLocks/>
                  </p:cNvGrpSpPr>
                  <p:nvPr/>
                </p:nvGrpSpPr>
                <p:grpSpPr bwMode="auto">
                  <a:xfrm>
                    <a:off x="2971" y="1804"/>
                    <a:ext cx="2477" cy="1064"/>
                    <a:chOff x="2897" y="1832"/>
                    <a:chExt cx="2477" cy="1064"/>
                  </a:xfrm>
                </p:grpSpPr>
                <p:sp>
                  <p:nvSpPr>
                    <p:cNvPr id="63507" name="Freeform 19"/>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08" name="Freeform 20"/>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09" name="Group 21"/>
                  <p:cNvGrpSpPr>
                    <a:grpSpLocks/>
                  </p:cNvGrpSpPr>
                  <p:nvPr/>
                </p:nvGrpSpPr>
                <p:grpSpPr bwMode="auto">
                  <a:xfrm>
                    <a:off x="2998" y="1608"/>
                    <a:ext cx="2472" cy="927"/>
                    <a:chOff x="2924" y="1636"/>
                    <a:chExt cx="2472" cy="927"/>
                  </a:xfrm>
                </p:grpSpPr>
                <p:sp>
                  <p:nvSpPr>
                    <p:cNvPr id="63510" name="Freeform 22"/>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1" name="Freeform 23"/>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2" name="Group 24"/>
                  <p:cNvGrpSpPr>
                    <a:grpSpLocks/>
                  </p:cNvGrpSpPr>
                  <p:nvPr/>
                </p:nvGrpSpPr>
                <p:grpSpPr bwMode="auto">
                  <a:xfrm>
                    <a:off x="3032" y="1386"/>
                    <a:ext cx="2342" cy="657"/>
                    <a:chOff x="2958" y="1414"/>
                    <a:chExt cx="2342" cy="657"/>
                  </a:xfrm>
                </p:grpSpPr>
                <p:sp>
                  <p:nvSpPr>
                    <p:cNvPr id="63513" name="Freeform 25"/>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4" name="Freeform 26"/>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5" name="Group 27"/>
                  <p:cNvGrpSpPr>
                    <a:grpSpLocks/>
                  </p:cNvGrpSpPr>
                  <p:nvPr/>
                </p:nvGrpSpPr>
                <p:grpSpPr bwMode="auto">
                  <a:xfrm>
                    <a:off x="3057" y="1241"/>
                    <a:ext cx="2150" cy="343"/>
                    <a:chOff x="2983" y="1269"/>
                    <a:chExt cx="2150" cy="343"/>
                  </a:xfrm>
                </p:grpSpPr>
                <p:sp>
                  <p:nvSpPr>
                    <p:cNvPr id="63516" name="Freeform 28"/>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17" name="Freeform 29"/>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18" name="Group 30"/>
                  <p:cNvGrpSpPr>
                    <a:grpSpLocks/>
                  </p:cNvGrpSpPr>
                  <p:nvPr/>
                </p:nvGrpSpPr>
                <p:grpSpPr bwMode="auto">
                  <a:xfrm>
                    <a:off x="3012" y="889"/>
                    <a:ext cx="1879" cy="427"/>
                    <a:chOff x="2938" y="917"/>
                    <a:chExt cx="1879" cy="427"/>
                  </a:xfrm>
                </p:grpSpPr>
                <p:sp>
                  <p:nvSpPr>
                    <p:cNvPr id="63519" name="Freeform 31"/>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0" name="Freeform 32"/>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1" name="Group 33"/>
                  <p:cNvGrpSpPr>
                    <a:grpSpLocks/>
                  </p:cNvGrpSpPr>
                  <p:nvPr/>
                </p:nvGrpSpPr>
                <p:grpSpPr bwMode="auto">
                  <a:xfrm>
                    <a:off x="711" y="1625"/>
                    <a:ext cx="1257" cy="2326"/>
                    <a:chOff x="637" y="1653"/>
                    <a:chExt cx="1257" cy="2326"/>
                  </a:xfrm>
                </p:grpSpPr>
                <p:sp>
                  <p:nvSpPr>
                    <p:cNvPr id="63522" name="Freeform 34"/>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3" name="Freeform 35"/>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4" name="Group 36"/>
                  <p:cNvGrpSpPr>
                    <a:grpSpLocks/>
                  </p:cNvGrpSpPr>
                  <p:nvPr/>
                </p:nvGrpSpPr>
                <p:grpSpPr bwMode="auto">
                  <a:xfrm>
                    <a:off x="69" y="2168"/>
                    <a:ext cx="2463" cy="1332"/>
                    <a:chOff x="-5" y="2196"/>
                    <a:chExt cx="2463" cy="1332"/>
                  </a:xfrm>
                </p:grpSpPr>
                <p:sp>
                  <p:nvSpPr>
                    <p:cNvPr id="63525" name="Freeform 37"/>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6" name="Freeform 38"/>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27" name="Group 39"/>
                  <p:cNvGrpSpPr>
                    <a:grpSpLocks/>
                  </p:cNvGrpSpPr>
                  <p:nvPr/>
                </p:nvGrpSpPr>
                <p:grpSpPr bwMode="auto">
                  <a:xfrm>
                    <a:off x="22" y="1981"/>
                    <a:ext cx="2477" cy="1064"/>
                    <a:chOff x="-52" y="2009"/>
                    <a:chExt cx="2477" cy="1064"/>
                  </a:xfrm>
                </p:grpSpPr>
                <p:sp>
                  <p:nvSpPr>
                    <p:cNvPr id="63528" name="Freeform 40"/>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29" name="Freeform 41"/>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0" name="Group 42"/>
                  <p:cNvGrpSpPr>
                    <a:grpSpLocks/>
                  </p:cNvGrpSpPr>
                  <p:nvPr/>
                </p:nvGrpSpPr>
                <p:grpSpPr bwMode="auto">
                  <a:xfrm>
                    <a:off x="0" y="1785"/>
                    <a:ext cx="2472" cy="927"/>
                    <a:chOff x="-74" y="1813"/>
                    <a:chExt cx="2472" cy="927"/>
                  </a:xfrm>
                </p:grpSpPr>
                <p:sp>
                  <p:nvSpPr>
                    <p:cNvPr id="63531" name="Freeform 43"/>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2" name="Freeform 44"/>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3" name="Group 45"/>
                  <p:cNvGrpSpPr>
                    <a:grpSpLocks/>
                  </p:cNvGrpSpPr>
                  <p:nvPr/>
                </p:nvGrpSpPr>
                <p:grpSpPr bwMode="auto">
                  <a:xfrm>
                    <a:off x="96" y="1563"/>
                    <a:ext cx="2342" cy="657"/>
                    <a:chOff x="22" y="1591"/>
                    <a:chExt cx="2342" cy="657"/>
                  </a:xfrm>
                </p:grpSpPr>
                <p:sp>
                  <p:nvSpPr>
                    <p:cNvPr id="63534" name="Freeform 46"/>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5" name="Freeform 47"/>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6" name="Group 48"/>
                  <p:cNvGrpSpPr>
                    <a:grpSpLocks/>
                  </p:cNvGrpSpPr>
                  <p:nvPr/>
                </p:nvGrpSpPr>
                <p:grpSpPr bwMode="auto">
                  <a:xfrm>
                    <a:off x="263" y="1418"/>
                    <a:ext cx="2150" cy="343"/>
                    <a:chOff x="189" y="1446"/>
                    <a:chExt cx="2150" cy="343"/>
                  </a:xfrm>
                </p:grpSpPr>
                <p:sp>
                  <p:nvSpPr>
                    <p:cNvPr id="63537" name="Freeform 49"/>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38" name="Freeform 50"/>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39" name="Group 51"/>
                  <p:cNvGrpSpPr>
                    <a:grpSpLocks/>
                  </p:cNvGrpSpPr>
                  <p:nvPr/>
                </p:nvGrpSpPr>
                <p:grpSpPr bwMode="auto">
                  <a:xfrm>
                    <a:off x="579" y="1066"/>
                    <a:ext cx="1879" cy="427"/>
                    <a:chOff x="505" y="1094"/>
                    <a:chExt cx="1879" cy="427"/>
                  </a:xfrm>
                </p:grpSpPr>
                <p:sp>
                  <p:nvSpPr>
                    <p:cNvPr id="63540" name="Freeform 52"/>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1" name="Freeform 53"/>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2" name="Group 54"/>
                  <p:cNvGrpSpPr>
                    <a:grpSpLocks/>
                  </p:cNvGrpSpPr>
                  <p:nvPr/>
                </p:nvGrpSpPr>
                <p:grpSpPr bwMode="auto">
                  <a:xfrm>
                    <a:off x="690" y="871"/>
                    <a:ext cx="1850" cy="554"/>
                    <a:chOff x="616" y="899"/>
                    <a:chExt cx="1850" cy="554"/>
                  </a:xfrm>
                </p:grpSpPr>
                <p:sp>
                  <p:nvSpPr>
                    <p:cNvPr id="63543" name="Freeform 55"/>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4" name="Freeform 56"/>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5" name="Group 57"/>
                  <p:cNvGrpSpPr>
                    <a:grpSpLocks/>
                  </p:cNvGrpSpPr>
                  <p:nvPr/>
                </p:nvGrpSpPr>
                <p:grpSpPr bwMode="auto">
                  <a:xfrm>
                    <a:off x="911" y="589"/>
                    <a:ext cx="1767" cy="743"/>
                    <a:chOff x="911" y="589"/>
                    <a:chExt cx="1767" cy="743"/>
                  </a:xfrm>
                </p:grpSpPr>
                <p:sp>
                  <p:nvSpPr>
                    <p:cNvPr id="63546" name="Freeform 58"/>
                    <p:cNvSpPr>
                      <a:spLocks/>
                    </p:cNvSpPr>
                    <p:nvPr/>
                  </p:nvSpPr>
                  <p:spPr bwMode="hidden">
                    <a:xfrm rot="2028410" flipH="1">
                      <a:off x="1445" y="111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47" name="Freeform 59"/>
                    <p:cNvSpPr>
                      <a:spLocks/>
                    </p:cNvSpPr>
                    <p:nvPr/>
                  </p:nvSpPr>
                  <p:spPr bwMode="hidden">
                    <a:xfrm rot="2028410" flipH="1">
                      <a:off x="911" y="58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48" name="Group 60"/>
                  <p:cNvGrpSpPr>
                    <a:grpSpLocks/>
                  </p:cNvGrpSpPr>
                  <p:nvPr/>
                </p:nvGrpSpPr>
                <p:grpSpPr bwMode="auto">
                  <a:xfrm>
                    <a:off x="1120" y="300"/>
                    <a:ext cx="1693" cy="892"/>
                    <a:chOff x="1120" y="300"/>
                    <a:chExt cx="1693" cy="892"/>
                  </a:xfrm>
                </p:grpSpPr>
                <p:sp>
                  <p:nvSpPr>
                    <p:cNvPr id="63549" name="Freeform 61"/>
                    <p:cNvSpPr>
                      <a:spLocks/>
                    </p:cNvSpPr>
                    <p:nvPr/>
                  </p:nvSpPr>
                  <p:spPr bwMode="hidden">
                    <a:xfrm rot="2664424" flipH="1">
                      <a:off x="1562" y="977"/>
                      <a:ext cx="125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0" name="Freeform 62"/>
                    <p:cNvSpPr>
                      <a:spLocks/>
                    </p:cNvSpPr>
                    <p:nvPr/>
                  </p:nvSpPr>
                  <p:spPr bwMode="hidden">
                    <a:xfrm rot="2664424" flipH="1">
                      <a:off x="1120" y="300"/>
                      <a:ext cx="67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1" name="Group 63"/>
                  <p:cNvGrpSpPr>
                    <a:grpSpLocks/>
                  </p:cNvGrpSpPr>
                  <p:nvPr/>
                </p:nvGrpSpPr>
                <p:grpSpPr bwMode="auto">
                  <a:xfrm>
                    <a:off x="1707" y="76"/>
                    <a:ext cx="778" cy="1512"/>
                    <a:chOff x="1633" y="104"/>
                    <a:chExt cx="778" cy="1512"/>
                  </a:xfrm>
                </p:grpSpPr>
                <p:sp>
                  <p:nvSpPr>
                    <p:cNvPr id="63552" name="Freeform 64"/>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3" name="Freeform 65"/>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4" name="Group 66"/>
                  <p:cNvGrpSpPr>
                    <a:grpSpLocks/>
                  </p:cNvGrpSpPr>
                  <p:nvPr/>
                </p:nvGrpSpPr>
                <p:grpSpPr bwMode="auto">
                  <a:xfrm>
                    <a:off x="2009" y="0"/>
                    <a:ext cx="634" cy="1534"/>
                    <a:chOff x="1935" y="28"/>
                    <a:chExt cx="634" cy="1534"/>
                  </a:xfrm>
                </p:grpSpPr>
                <p:sp>
                  <p:nvSpPr>
                    <p:cNvPr id="63555" name="Freeform 67"/>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6" name="Freeform 68"/>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57" name="Group 69"/>
                  <p:cNvGrpSpPr>
                    <a:grpSpLocks/>
                  </p:cNvGrpSpPr>
                  <p:nvPr/>
                </p:nvGrpSpPr>
                <p:grpSpPr bwMode="auto">
                  <a:xfrm>
                    <a:off x="2896" y="644"/>
                    <a:ext cx="1845" cy="566"/>
                    <a:chOff x="2822" y="672"/>
                    <a:chExt cx="1845" cy="566"/>
                  </a:xfrm>
                </p:grpSpPr>
                <p:sp>
                  <p:nvSpPr>
                    <p:cNvPr id="63558" name="Freeform 70"/>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59" name="Freeform 71"/>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60" name="Group 72"/>
                  <p:cNvGrpSpPr>
                    <a:grpSpLocks/>
                  </p:cNvGrpSpPr>
                  <p:nvPr/>
                </p:nvGrpSpPr>
                <p:grpSpPr bwMode="auto">
                  <a:xfrm>
                    <a:off x="2757" y="417"/>
                    <a:ext cx="1781" cy="717"/>
                    <a:chOff x="2683" y="445"/>
                    <a:chExt cx="1781" cy="717"/>
                  </a:xfrm>
                </p:grpSpPr>
                <p:sp>
                  <p:nvSpPr>
                    <p:cNvPr id="63561" name="Freeform 73"/>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2" name="Freeform 74"/>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3563" name="Freeform 75"/>
                  <p:cNvSpPr>
                    <a:spLocks/>
                  </p:cNvSpPr>
                  <p:nvPr/>
                </p:nvSpPr>
                <p:spPr bwMode="hidden">
                  <a:xfrm rot="4578755" flipH="1">
                    <a:off x="2175" y="949"/>
                    <a:ext cx="1027" cy="14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4" name="Freeform 76"/>
                  <p:cNvSpPr>
                    <a:spLocks/>
                  </p:cNvSpPr>
                  <p:nvPr/>
                </p:nvSpPr>
                <p:spPr bwMode="hidden">
                  <a:xfrm rot="4578755" flipH="1">
                    <a:off x="2199" y="196"/>
                    <a:ext cx="552" cy="2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nvGrpSpPr>
                  <p:cNvPr id="63565" name="Group 77"/>
                  <p:cNvGrpSpPr>
                    <a:grpSpLocks/>
                  </p:cNvGrpSpPr>
                  <p:nvPr/>
                </p:nvGrpSpPr>
                <p:grpSpPr bwMode="auto">
                  <a:xfrm>
                    <a:off x="2874" y="13"/>
                    <a:ext cx="640" cy="1520"/>
                    <a:chOff x="2800" y="41"/>
                    <a:chExt cx="640" cy="1520"/>
                  </a:xfrm>
                </p:grpSpPr>
                <p:sp>
                  <p:nvSpPr>
                    <p:cNvPr id="63566" name="Freeform 78"/>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67" name="Freeform 79"/>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68" name="Group 80"/>
                  <p:cNvGrpSpPr>
                    <a:grpSpLocks/>
                  </p:cNvGrpSpPr>
                  <p:nvPr/>
                </p:nvGrpSpPr>
                <p:grpSpPr bwMode="auto">
                  <a:xfrm>
                    <a:off x="3008" y="135"/>
                    <a:ext cx="1017" cy="1464"/>
                    <a:chOff x="2934" y="163"/>
                    <a:chExt cx="1017" cy="1464"/>
                  </a:xfrm>
                </p:grpSpPr>
                <p:sp>
                  <p:nvSpPr>
                    <p:cNvPr id="63569" name="Freeform 81"/>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0" name="Freeform 82"/>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1" name="Group 83"/>
                  <p:cNvGrpSpPr>
                    <a:grpSpLocks/>
                  </p:cNvGrpSpPr>
                  <p:nvPr/>
                </p:nvGrpSpPr>
                <p:grpSpPr bwMode="auto">
                  <a:xfrm>
                    <a:off x="2804" y="4"/>
                    <a:ext cx="243" cy="1448"/>
                    <a:chOff x="2730" y="32"/>
                    <a:chExt cx="243" cy="1448"/>
                  </a:xfrm>
                </p:grpSpPr>
                <p:sp>
                  <p:nvSpPr>
                    <p:cNvPr id="63572" name="Freeform 84"/>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3" name="Freeform 85"/>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4" name="Group 86"/>
                  <p:cNvGrpSpPr>
                    <a:grpSpLocks/>
                  </p:cNvGrpSpPr>
                  <p:nvPr/>
                </p:nvGrpSpPr>
                <p:grpSpPr bwMode="auto">
                  <a:xfrm>
                    <a:off x="1017" y="1741"/>
                    <a:ext cx="1085" cy="2450"/>
                    <a:chOff x="943" y="1769"/>
                    <a:chExt cx="1085" cy="2450"/>
                  </a:xfrm>
                </p:grpSpPr>
                <p:sp>
                  <p:nvSpPr>
                    <p:cNvPr id="63575" name="Freeform 87"/>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6" name="Freeform 88"/>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77" name="Group 89"/>
                  <p:cNvGrpSpPr>
                    <a:grpSpLocks/>
                  </p:cNvGrpSpPr>
                  <p:nvPr/>
                </p:nvGrpSpPr>
                <p:grpSpPr bwMode="auto">
                  <a:xfrm>
                    <a:off x="1529" y="1908"/>
                    <a:ext cx="766" cy="2373"/>
                    <a:chOff x="1455" y="1936"/>
                    <a:chExt cx="766" cy="2373"/>
                  </a:xfrm>
                </p:grpSpPr>
                <p:sp>
                  <p:nvSpPr>
                    <p:cNvPr id="63578" name="Freeform 90"/>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79" name="Freeform 91"/>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0" name="Group 92"/>
                  <p:cNvGrpSpPr>
                    <a:grpSpLocks/>
                  </p:cNvGrpSpPr>
                  <p:nvPr/>
                </p:nvGrpSpPr>
                <p:grpSpPr bwMode="auto">
                  <a:xfrm rot="88588">
                    <a:off x="2061" y="1962"/>
                    <a:ext cx="459" cy="2329"/>
                    <a:chOff x="1956" y="1990"/>
                    <a:chExt cx="492" cy="2604"/>
                  </a:xfrm>
                </p:grpSpPr>
                <p:sp>
                  <p:nvSpPr>
                    <p:cNvPr id="63581" name="Freeform 93"/>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2" name="Freeform 94"/>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3" name="Group 95"/>
                  <p:cNvGrpSpPr>
                    <a:grpSpLocks/>
                  </p:cNvGrpSpPr>
                  <p:nvPr/>
                </p:nvGrpSpPr>
                <p:grpSpPr bwMode="auto">
                  <a:xfrm>
                    <a:off x="3408" y="1689"/>
                    <a:ext cx="1125" cy="2426"/>
                    <a:chOff x="3334" y="1717"/>
                    <a:chExt cx="1125" cy="2426"/>
                  </a:xfrm>
                </p:grpSpPr>
                <p:sp>
                  <p:nvSpPr>
                    <p:cNvPr id="63584" name="Freeform 96"/>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5" name="Freeform 97"/>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6" name="Group 98"/>
                  <p:cNvGrpSpPr>
                    <a:grpSpLocks/>
                  </p:cNvGrpSpPr>
                  <p:nvPr/>
                </p:nvGrpSpPr>
                <p:grpSpPr bwMode="auto">
                  <a:xfrm>
                    <a:off x="3255" y="1838"/>
                    <a:ext cx="883" cy="2426"/>
                    <a:chOff x="3181" y="1866"/>
                    <a:chExt cx="883" cy="2426"/>
                  </a:xfrm>
                </p:grpSpPr>
                <p:sp>
                  <p:nvSpPr>
                    <p:cNvPr id="63587" name="Freeform 99"/>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88" name="Freeform 100"/>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89" name="Group 101"/>
                  <p:cNvGrpSpPr>
                    <a:grpSpLocks/>
                  </p:cNvGrpSpPr>
                  <p:nvPr/>
                </p:nvGrpSpPr>
                <p:grpSpPr bwMode="auto">
                  <a:xfrm>
                    <a:off x="3080" y="1955"/>
                    <a:ext cx="619" cy="2386"/>
                    <a:chOff x="3006" y="1983"/>
                    <a:chExt cx="619" cy="2386"/>
                  </a:xfrm>
                </p:grpSpPr>
                <p:sp>
                  <p:nvSpPr>
                    <p:cNvPr id="63590" name="Freeform 102"/>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1" name="Freeform 103"/>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92" name="Group 104"/>
                  <p:cNvGrpSpPr>
                    <a:grpSpLocks/>
                  </p:cNvGrpSpPr>
                  <p:nvPr/>
                </p:nvGrpSpPr>
                <p:grpSpPr bwMode="auto">
                  <a:xfrm>
                    <a:off x="2893" y="2073"/>
                    <a:ext cx="405" cy="2219"/>
                    <a:chOff x="2819" y="2101"/>
                    <a:chExt cx="405" cy="2219"/>
                  </a:xfrm>
                </p:grpSpPr>
                <p:sp>
                  <p:nvSpPr>
                    <p:cNvPr id="63593" name="Freeform 105"/>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4" name="Freeform 106"/>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3595" name="Group 107"/>
                  <p:cNvGrpSpPr>
                    <a:grpSpLocks/>
                  </p:cNvGrpSpPr>
                  <p:nvPr/>
                </p:nvGrpSpPr>
                <p:grpSpPr bwMode="auto">
                  <a:xfrm>
                    <a:off x="2372" y="2107"/>
                    <a:ext cx="426" cy="2185"/>
                    <a:chOff x="2287" y="2135"/>
                    <a:chExt cx="426" cy="2185"/>
                  </a:xfrm>
                </p:grpSpPr>
                <p:sp>
                  <p:nvSpPr>
                    <p:cNvPr id="63596" name="Freeform 108"/>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597" name="Freeform 109"/>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grpSp>
          <p:grpSp>
            <p:nvGrpSpPr>
              <p:cNvPr id="63598" name="Group 110"/>
              <p:cNvGrpSpPr>
                <a:grpSpLocks/>
              </p:cNvGrpSpPr>
              <p:nvPr/>
            </p:nvGrpSpPr>
            <p:grpSpPr bwMode="auto">
              <a:xfrm>
                <a:off x="74" y="313"/>
                <a:ext cx="5459" cy="3667"/>
                <a:chOff x="74" y="313"/>
                <a:chExt cx="5459" cy="3667"/>
              </a:xfrm>
            </p:grpSpPr>
            <p:grpSp>
              <p:nvGrpSpPr>
                <p:cNvPr id="63599" name="Group 111"/>
                <p:cNvGrpSpPr>
                  <a:grpSpLocks/>
                </p:cNvGrpSpPr>
                <p:nvPr/>
              </p:nvGrpSpPr>
              <p:grpSpPr bwMode="auto">
                <a:xfrm>
                  <a:off x="74" y="313"/>
                  <a:ext cx="5459" cy="3667"/>
                  <a:chOff x="74" y="313"/>
                  <a:chExt cx="5459" cy="3667"/>
                </a:xfrm>
              </p:grpSpPr>
              <p:sp>
                <p:nvSpPr>
                  <p:cNvPr id="63600"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1"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2"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3"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4"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5"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06" name="Freeform 118"/>
                  <p:cNvSpPr>
                    <a:spLocks/>
                  </p:cNvSpPr>
                  <p:nvPr/>
                </p:nvSpPr>
                <p:spPr bwMode="hidden">
                  <a:xfrm flipH="1">
                    <a:off x="1800" y="438"/>
                    <a:ext cx="418"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3607" name="Freeform 119"/>
                <p:cNvSpPr>
                  <a:spLocks/>
                </p:cNvSpPr>
                <p:nvPr/>
              </p:nvSpPr>
              <p:spPr bwMode="hidden">
                <a:xfrm rot="20253369">
                  <a:off x="3280" y="1529"/>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grpSp>
          <p:nvGrpSpPr>
            <p:cNvPr id="63608" name="Group 120"/>
            <p:cNvGrpSpPr>
              <a:grpSpLocks/>
            </p:cNvGrpSpPr>
            <p:nvPr/>
          </p:nvGrpSpPr>
          <p:grpSpPr bwMode="auto">
            <a:xfrm>
              <a:off x="1476" y="449"/>
              <a:ext cx="4038" cy="2966"/>
              <a:chOff x="210" y="337"/>
              <a:chExt cx="5198" cy="3818"/>
            </a:xfrm>
          </p:grpSpPr>
          <p:sp>
            <p:nvSpPr>
              <p:cNvPr id="63609" name="Freeform 121"/>
              <p:cNvSpPr>
                <a:spLocks/>
              </p:cNvSpPr>
              <p:nvPr/>
            </p:nvSpPr>
            <p:spPr bwMode="hidden">
              <a:xfrm flipH="1">
                <a:off x="1934" y="2382"/>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0"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1"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2"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3"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4"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5" name="Freeform 127"/>
              <p:cNvSpPr>
                <a:spLocks/>
              </p:cNvSpPr>
              <p:nvPr/>
            </p:nvSpPr>
            <p:spPr bwMode="hidden">
              <a:xfrm>
                <a:off x="3301" y="2635"/>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6" name="Freeform 128"/>
              <p:cNvSpPr>
                <a:spLocks/>
              </p:cNvSpPr>
              <p:nvPr/>
            </p:nvSpPr>
            <p:spPr bwMode="hidden">
              <a:xfrm rot="19660755" flipV="1">
                <a:off x="2546" y="2150"/>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7" name="Freeform 129"/>
              <p:cNvSpPr>
                <a:spLocks/>
              </p:cNvSpPr>
              <p:nvPr/>
            </p:nvSpPr>
            <p:spPr bwMode="hidden">
              <a:xfrm flipH="1">
                <a:off x="489" y="2504"/>
                <a:ext cx="108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8" name="Freeform 130"/>
              <p:cNvSpPr>
                <a:spLocks/>
              </p:cNvSpPr>
              <p:nvPr/>
            </p:nvSpPr>
            <p:spPr bwMode="hidden">
              <a:xfrm flipH="1">
                <a:off x="1000" y="893"/>
                <a:ext cx="696"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19" name="Freeform 131"/>
              <p:cNvSpPr>
                <a:spLocks/>
              </p:cNvSpPr>
              <p:nvPr/>
            </p:nvSpPr>
            <p:spPr bwMode="hidden">
              <a:xfrm>
                <a:off x="4401" y="2280"/>
                <a:ext cx="1007" cy="1601"/>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0" name="Freeform 132"/>
              <p:cNvSpPr>
                <a:spLocks/>
              </p:cNvSpPr>
              <p:nvPr/>
            </p:nvSpPr>
            <p:spPr bwMode="hidden">
              <a:xfrm>
                <a:off x="3878" y="1470"/>
                <a:ext cx="1518" cy="106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1" name="Freeform 133"/>
              <p:cNvSpPr>
                <a:spLocks/>
              </p:cNvSpPr>
              <p:nvPr/>
            </p:nvSpPr>
            <p:spPr bwMode="hidden">
              <a:xfrm>
                <a:off x="3934" y="337"/>
                <a:ext cx="663" cy="143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3622" name="Freeform 134"/>
              <p:cNvSpPr>
                <a:spLocks/>
              </p:cNvSpPr>
              <p:nvPr/>
            </p:nvSpPr>
            <p:spPr bwMode="hidden">
              <a:xfrm rot="1346631" flipH="1">
                <a:off x="1702" y="1506"/>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3623" name="Rectangle 135"/>
          <p:cNvSpPr>
            <a:spLocks noGrp="1" noChangeArrowheads="1"/>
          </p:cNvSpPr>
          <p:nvPr>
            <p:ph type="ctrTitle" sz="quarter"/>
          </p:nvPr>
        </p:nvSpPr>
        <p:spPr>
          <a:xfrm>
            <a:off x="685800" y="1827213"/>
            <a:ext cx="7772400" cy="1627187"/>
          </a:xfrm>
        </p:spPr>
        <p:txBody>
          <a:bodyPr/>
          <a:lstStyle>
            <a:lvl1pPr>
              <a:defRPr/>
            </a:lvl1pPr>
          </a:lstStyle>
          <a:p>
            <a:pPr lvl="0"/>
            <a:r>
              <a:rPr lang="en-US" noProof="0" smtClean="0"/>
              <a:t>Click to edit Master title style</a:t>
            </a:r>
          </a:p>
        </p:txBody>
      </p:sp>
      <p:sp>
        <p:nvSpPr>
          <p:cNvPr id="63624"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63625" name="Rectangle 137"/>
          <p:cNvSpPr>
            <a:spLocks noGrp="1" noChangeArrowheads="1"/>
          </p:cNvSpPr>
          <p:nvPr>
            <p:ph type="dt" sz="quarter" idx="2"/>
          </p:nvPr>
        </p:nvSpPr>
        <p:spPr/>
        <p:txBody>
          <a:bodyPr/>
          <a:lstStyle>
            <a:lvl1pPr>
              <a:defRPr/>
            </a:lvl1pPr>
          </a:lstStyle>
          <a:p>
            <a:fld id="{D655B21B-00FA-414F-9782-4F96AA03D775}" type="datetimeFigureOut">
              <a:rPr lang="en-US"/>
              <a:pPr/>
              <a:t>10/7/2018</a:t>
            </a:fld>
            <a:endParaRPr lang="en-US"/>
          </a:p>
        </p:txBody>
      </p:sp>
      <p:sp>
        <p:nvSpPr>
          <p:cNvPr id="63626" name="Rectangle 138"/>
          <p:cNvSpPr>
            <a:spLocks noGrp="1" noChangeArrowheads="1"/>
          </p:cNvSpPr>
          <p:nvPr>
            <p:ph type="ftr" sz="quarter" idx="3"/>
          </p:nvPr>
        </p:nvSpPr>
        <p:spPr/>
        <p:txBody>
          <a:bodyPr/>
          <a:lstStyle>
            <a:lvl1pPr>
              <a:defRPr/>
            </a:lvl1pPr>
          </a:lstStyle>
          <a:p>
            <a:endParaRPr lang="en-US"/>
          </a:p>
        </p:txBody>
      </p:sp>
      <p:sp>
        <p:nvSpPr>
          <p:cNvPr id="63627" name="Rectangle 139"/>
          <p:cNvSpPr>
            <a:spLocks noGrp="1" noChangeArrowheads="1"/>
          </p:cNvSpPr>
          <p:nvPr>
            <p:ph type="sldNum" sz="quarter" idx="4"/>
          </p:nvPr>
        </p:nvSpPr>
        <p:spPr/>
        <p:txBody>
          <a:bodyPr/>
          <a:lstStyle>
            <a:lvl1pPr>
              <a:defRPr/>
            </a:lvl1pPr>
          </a:lstStyle>
          <a:p>
            <a:fld id="{E72990BC-A207-4194-807F-C186F1ABA3F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FDF5952F-4587-41E5-89BF-B260B958B933}" type="datetimeFigureOut">
              <a:rPr lang="en-US"/>
              <a:pPr/>
              <a:t>10/7/2018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E963ED-35AF-4EBA-A86E-486432BECE1C}" type="slidenum">
              <a:rPr lang="en-US"/>
              <a:pPr/>
              <a:t>‹#›</a:t>
            </a:fld>
            <a:endParaRPr lang="en-US"/>
          </a:p>
        </p:txBody>
      </p:sp>
    </p:spTree>
    <p:extLst>
      <p:ext uri="{BB962C8B-B14F-4D97-AF65-F5344CB8AC3E}">
        <p14:creationId xmlns:p14="http://schemas.microsoft.com/office/powerpoint/2010/main" val="18216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3D21F296-44AA-4141-A156-1E47660480B4}" type="datetimeFigureOut">
              <a:rPr lang="en-US"/>
              <a:pPr/>
              <a:t>10/7/2018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A0984F-482D-440F-AC18-55C8E9CCF151}" type="slidenum">
              <a:rPr lang="en-US"/>
              <a:pPr/>
              <a:t>‹#›</a:t>
            </a:fld>
            <a:endParaRPr lang="en-US"/>
          </a:p>
        </p:txBody>
      </p:sp>
    </p:spTree>
    <p:extLst>
      <p:ext uri="{BB962C8B-B14F-4D97-AF65-F5344CB8AC3E}">
        <p14:creationId xmlns:p14="http://schemas.microsoft.com/office/powerpoint/2010/main" val="4235613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0235A2-6CC5-4FD8-97D8-26852D1F1694}" type="datetimeFigureOut">
              <a:rPr lang="en-US" smtClean="0"/>
              <a:pPr/>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BFFC8A-2A33-4FEB-88DF-BA7093ED6C1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3E3384-8F17-4F96-B61E-8B5D288D5544}" type="datetimeFigureOut">
              <a:rPr lang="en-US" smtClean="0"/>
              <a:pPr/>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F69F-2B66-4EFB-AF88-7BA99202FF7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340121-9302-497F-9DC0-5B5BC0B0A4F5}" type="datetimeFigureOut">
              <a:rPr lang="en-US" smtClean="0"/>
              <a:pPr/>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00C216-0C1C-4CAE-AD26-1E8E1BAE58A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A9A930-C193-4CC8-95A6-66234745BD22}" type="datetimeFigureOut">
              <a:rPr lang="en-US" smtClean="0"/>
              <a:pPr/>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7164B4-7F17-4C6C-9023-A9FBAF23C6A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9C10EA-7C07-4373-B12E-92C439F696BA}" type="datetimeFigureOut">
              <a:rPr lang="en-US" smtClean="0"/>
              <a:pPr/>
              <a:t>10/7/2018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9335AE-DBEC-4FBF-9C5E-986A7AABB06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BDD7BB-68F2-48B3-A932-19AF2E8E42E7}" type="datetimeFigureOut">
              <a:rPr lang="en-US" smtClean="0"/>
              <a:pPr/>
              <a:t>10/7/2018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EFE7F8-166D-47FA-A7A7-E25800510DA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A9B25-6543-42D1-B907-77CB92E767A7}" type="datetimeFigureOut">
              <a:rPr lang="en-US" smtClean="0"/>
              <a:pPr/>
              <a:t>10/7/2018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E0402-D4B9-4257-8BA0-1E67FD5C647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A635C-9D14-42DD-85D9-D5AEBDF3F9BE}" type="datetimeFigureOut">
              <a:rPr lang="en-US" smtClean="0"/>
              <a:pPr/>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E7C983-2F82-4963-87B4-AF022BA020C8}"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6FFE2474-C02F-4449-A640-78FA2EFBDF89}" type="datetimeFigureOut">
              <a:rPr lang="en-US"/>
              <a:pPr/>
              <a:t>10/7/2018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7FC523-22BD-4759-9D93-8EA96F2DC80D}" type="slidenum">
              <a:rPr lang="en-US"/>
              <a:pPr/>
              <a:t>‹#›</a:t>
            </a:fld>
            <a:endParaRPr lang="en-US"/>
          </a:p>
        </p:txBody>
      </p:sp>
    </p:spTree>
    <p:extLst>
      <p:ext uri="{BB962C8B-B14F-4D97-AF65-F5344CB8AC3E}">
        <p14:creationId xmlns:p14="http://schemas.microsoft.com/office/powerpoint/2010/main" val="172111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3DC2257-D934-459E-900A-66E12A71FD58}" type="datetimeFigureOut">
              <a:rPr lang="en-US" smtClean="0"/>
              <a:pPr/>
              <a:t>10/7/2018</a:t>
            </a:fld>
            <a:endParaRPr lang="en-US"/>
          </a:p>
        </p:txBody>
      </p:sp>
      <p:sp>
        <p:nvSpPr>
          <p:cNvPr id="9" name="Slide Number Placeholder 8"/>
          <p:cNvSpPr>
            <a:spLocks noGrp="1"/>
          </p:cNvSpPr>
          <p:nvPr>
            <p:ph type="sldNum" sz="quarter" idx="11"/>
          </p:nvPr>
        </p:nvSpPr>
        <p:spPr/>
        <p:txBody>
          <a:bodyPr/>
          <a:lstStyle/>
          <a:p>
            <a:fld id="{5D430687-C4C9-4A56-9518-83AEB562448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62A584-B46C-4BC1-8E57-7B0FC2022679}" type="datetimeFigureOut">
              <a:rPr lang="en-US" smtClean="0"/>
              <a:pPr/>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48522-E5BB-4DFB-9181-82DD88110E4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FC7F83-731B-40B5-9397-389BC87E8562}" type="datetimeFigureOut">
              <a:rPr lang="en-US" smtClean="0"/>
              <a:pPr/>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660D-9D7B-4FD6-984E-B32E6AAC27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C4CE183-3863-493D-9897-6C7DE0AAA01C}" type="datetimeFigureOut">
              <a:rPr lang="en-US"/>
              <a:pPr/>
              <a:t>10/7/2018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A41F80-2D22-446F-BACF-852D723804BD}" type="slidenum">
              <a:rPr lang="en-US"/>
              <a:pPr/>
              <a:t>‹#›</a:t>
            </a:fld>
            <a:endParaRPr lang="en-US"/>
          </a:p>
        </p:txBody>
      </p:sp>
    </p:spTree>
    <p:extLst>
      <p:ext uri="{BB962C8B-B14F-4D97-AF65-F5344CB8AC3E}">
        <p14:creationId xmlns:p14="http://schemas.microsoft.com/office/powerpoint/2010/main" val="1379630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240985A1-6318-4E5D-A64F-CF4096DC72A4}" type="datetimeFigureOut">
              <a:rPr lang="en-US"/>
              <a:pPr/>
              <a:t>10/7/2018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AF859A8-5E97-459B-9055-3A34269E4699}" type="slidenum">
              <a:rPr lang="en-US"/>
              <a:pPr/>
              <a:t>‹#›</a:t>
            </a:fld>
            <a:endParaRPr lang="en-US"/>
          </a:p>
        </p:txBody>
      </p:sp>
    </p:spTree>
    <p:extLst>
      <p:ext uri="{BB962C8B-B14F-4D97-AF65-F5344CB8AC3E}">
        <p14:creationId xmlns:p14="http://schemas.microsoft.com/office/powerpoint/2010/main" val="1833379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37C1C080-EDD8-46CD-AEA3-8EF76D6F815C}" type="datetimeFigureOut">
              <a:rPr lang="en-US"/>
              <a:pPr/>
              <a:t>10/7/2018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4AE9179-7E1A-4FBB-B1D7-5124A6C47F1F}" type="slidenum">
              <a:rPr lang="en-US"/>
              <a:pPr/>
              <a:t>‹#›</a:t>
            </a:fld>
            <a:endParaRPr lang="en-US"/>
          </a:p>
        </p:txBody>
      </p:sp>
    </p:spTree>
    <p:extLst>
      <p:ext uri="{BB962C8B-B14F-4D97-AF65-F5344CB8AC3E}">
        <p14:creationId xmlns:p14="http://schemas.microsoft.com/office/powerpoint/2010/main" val="2002018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5A37965D-D2BC-40CB-8E2A-4B292CC1FC4A}" type="datetimeFigureOut">
              <a:rPr lang="en-US"/>
              <a:pPr/>
              <a:t>10/7/2018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41AB67A-F1A9-46C6-B788-138354242DFC}" type="slidenum">
              <a:rPr lang="en-US"/>
              <a:pPr/>
              <a:t>‹#›</a:t>
            </a:fld>
            <a:endParaRPr lang="en-US"/>
          </a:p>
        </p:txBody>
      </p:sp>
    </p:spTree>
    <p:extLst>
      <p:ext uri="{BB962C8B-B14F-4D97-AF65-F5344CB8AC3E}">
        <p14:creationId xmlns:p14="http://schemas.microsoft.com/office/powerpoint/2010/main" val="1605988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A2ABCB2-1FF3-4FE4-85E4-F9CEC9F1B026}" type="datetimeFigureOut">
              <a:rPr lang="en-US"/>
              <a:pPr/>
              <a:t>10/7/2018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37A9A64-6E43-4871-9666-0BCED67F34C6}" type="slidenum">
              <a:rPr lang="en-US"/>
              <a:pPr/>
              <a:t>‹#›</a:t>
            </a:fld>
            <a:endParaRPr lang="en-US"/>
          </a:p>
        </p:txBody>
      </p:sp>
    </p:spTree>
    <p:extLst>
      <p:ext uri="{BB962C8B-B14F-4D97-AF65-F5344CB8AC3E}">
        <p14:creationId xmlns:p14="http://schemas.microsoft.com/office/powerpoint/2010/main" val="2376577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A4C4F14-8ACF-4BAA-99C4-F0A9575968E3}" type="datetimeFigureOut">
              <a:rPr lang="en-US"/>
              <a:pPr/>
              <a:t>10/7/2018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883360-72C8-4CE0-8BA8-C6ABF57FD030}" type="slidenum">
              <a:rPr lang="en-US"/>
              <a:pPr/>
              <a:t>‹#›</a:t>
            </a:fld>
            <a:endParaRPr lang="en-US"/>
          </a:p>
        </p:txBody>
      </p:sp>
    </p:spTree>
    <p:extLst>
      <p:ext uri="{BB962C8B-B14F-4D97-AF65-F5344CB8AC3E}">
        <p14:creationId xmlns:p14="http://schemas.microsoft.com/office/powerpoint/2010/main" val="4035057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3EE97F9-4DAC-4675-BFF1-43D61668F84D}" type="datetimeFigureOut">
              <a:rPr lang="en-US"/>
              <a:pPr/>
              <a:t>10/7/2018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781CB1-6A2C-47F1-BD4C-58451137C317}" type="slidenum">
              <a:rPr lang="en-US"/>
              <a:pPr/>
              <a:t>‹#›</a:t>
            </a:fld>
            <a:endParaRPr lang="en-US"/>
          </a:p>
        </p:txBody>
      </p:sp>
    </p:spTree>
    <p:extLst>
      <p:ext uri="{BB962C8B-B14F-4D97-AF65-F5344CB8AC3E}">
        <p14:creationId xmlns:p14="http://schemas.microsoft.com/office/powerpoint/2010/main" val="93416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2466" name="Group 2"/>
          <p:cNvGrpSpPr>
            <a:grpSpLocks/>
          </p:cNvGrpSpPr>
          <p:nvPr/>
        </p:nvGrpSpPr>
        <p:grpSpPr bwMode="auto">
          <a:xfrm>
            <a:off x="6303963" y="0"/>
            <a:ext cx="2840037" cy="3254375"/>
            <a:chOff x="3115" y="0"/>
            <a:chExt cx="2170" cy="2486"/>
          </a:xfrm>
        </p:grpSpPr>
        <p:grpSp>
          <p:nvGrpSpPr>
            <p:cNvPr id="62467" name="Group 3"/>
            <p:cNvGrpSpPr>
              <a:grpSpLocks/>
            </p:cNvGrpSpPr>
            <p:nvPr/>
          </p:nvGrpSpPr>
          <p:grpSpPr bwMode="auto">
            <a:xfrm>
              <a:off x="4080" y="1910"/>
              <a:ext cx="768" cy="576"/>
              <a:chOff x="0" y="0"/>
              <a:chExt cx="768" cy="576"/>
            </a:xfrm>
          </p:grpSpPr>
          <p:sp>
            <p:nvSpPr>
              <p:cNvPr id="62468"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69"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0" name="Group 6"/>
            <p:cNvGrpSpPr>
              <a:grpSpLocks/>
            </p:cNvGrpSpPr>
            <p:nvPr/>
          </p:nvGrpSpPr>
          <p:grpSpPr bwMode="auto">
            <a:xfrm>
              <a:off x="4257" y="1103"/>
              <a:ext cx="768" cy="576"/>
              <a:chOff x="0" y="0"/>
              <a:chExt cx="768" cy="576"/>
            </a:xfrm>
          </p:grpSpPr>
          <p:sp>
            <p:nvSpPr>
              <p:cNvPr id="62471"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2"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3" name="Group 9"/>
            <p:cNvGrpSpPr>
              <a:grpSpLocks/>
            </p:cNvGrpSpPr>
            <p:nvPr/>
          </p:nvGrpSpPr>
          <p:grpSpPr bwMode="auto">
            <a:xfrm>
              <a:off x="3134" y="0"/>
              <a:ext cx="768" cy="576"/>
              <a:chOff x="0" y="0"/>
              <a:chExt cx="768" cy="576"/>
            </a:xfrm>
          </p:grpSpPr>
          <p:sp>
            <p:nvSpPr>
              <p:cNvPr id="62474"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5"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76" name="Group 12"/>
            <p:cNvGrpSpPr>
              <a:grpSpLocks/>
            </p:cNvGrpSpPr>
            <p:nvPr/>
          </p:nvGrpSpPr>
          <p:grpSpPr bwMode="auto">
            <a:xfrm>
              <a:off x="3115" y="0"/>
              <a:ext cx="2170" cy="1702"/>
              <a:chOff x="3115" y="0"/>
              <a:chExt cx="2170" cy="1702"/>
            </a:xfrm>
          </p:grpSpPr>
          <p:grpSp>
            <p:nvGrpSpPr>
              <p:cNvPr id="62477" name="Group 13"/>
              <p:cNvGrpSpPr>
                <a:grpSpLocks/>
              </p:cNvGrpSpPr>
              <p:nvPr/>
            </p:nvGrpSpPr>
            <p:grpSpPr bwMode="auto">
              <a:xfrm>
                <a:off x="3640" y="308"/>
                <a:ext cx="1145" cy="844"/>
                <a:chOff x="1265" y="814"/>
                <a:chExt cx="2919" cy="2151"/>
              </a:xfrm>
            </p:grpSpPr>
            <p:sp>
              <p:nvSpPr>
                <p:cNvPr id="62478"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79"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0" name="Group 16"/>
              <p:cNvGrpSpPr>
                <a:grpSpLocks/>
              </p:cNvGrpSpPr>
              <p:nvPr/>
            </p:nvGrpSpPr>
            <p:grpSpPr bwMode="auto">
              <a:xfrm>
                <a:off x="3115" y="0"/>
                <a:ext cx="2145" cy="1702"/>
                <a:chOff x="3115" y="0"/>
                <a:chExt cx="2145" cy="1702"/>
              </a:xfrm>
            </p:grpSpPr>
            <p:grpSp>
              <p:nvGrpSpPr>
                <p:cNvPr id="62481" name="Group 17"/>
                <p:cNvGrpSpPr>
                  <a:grpSpLocks/>
                </p:cNvGrpSpPr>
                <p:nvPr/>
              </p:nvGrpSpPr>
              <p:grpSpPr bwMode="auto">
                <a:xfrm>
                  <a:off x="4505" y="589"/>
                  <a:ext cx="493" cy="912"/>
                  <a:chOff x="3471" y="1530"/>
                  <a:chExt cx="1258" cy="2327"/>
                </a:xfrm>
              </p:grpSpPr>
              <p:sp>
                <p:nvSpPr>
                  <p:cNvPr id="62482" name="Freeform 18"/>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3" name="Freeform 19"/>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4" name="Group 20"/>
                <p:cNvGrpSpPr>
                  <a:grpSpLocks/>
                </p:cNvGrpSpPr>
                <p:nvPr/>
              </p:nvGrpSpPr>
              <p:grpSpPr bwMode="auto">
                <a:xfrm>
                  <a:off x="4267" y="781"/>
                  <a:ext cx="966" cy="522"/>
                  <a:chOff x="2864" y="2019"/>
                  <a:chExt cx="2463" cy="1332"/>
                </a:xfrm>
              </p:grpSpPr>
              <p:sp>
                <p:nvSpPr>
                  <p:cNvPr id="62485" name="Freeform 21"/>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6" name="Freeform 22"/>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87" name="Group 23"/>
                <p:cNvGrpSpPr>
                  <a:grpSpLocks/>
                </p:cNvGrpSpPr>
                <p:nvPr/>
              </p:nvGrpSpPr>
              <p:grpSpPr bwMode="auto">
                <a:xfrm>
                  <a:off x="4280" y="707"/>
                  <a:ext cx="971" cy="417"/>
                  <a:chOff x="2897" y="1832"/>
                  <a:chExt cx="2477" cy="1064"/>
                </a:xfrm>
              </p:grpSpPr>
              <p:sp>
                <p:nvSpPr>
                  <p:cNvPr id="62488" name="Freeform 24"/>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89" name="Freeform 25"/>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0" name="Group 26"/>
                <p:cNvGrpSpPr>
                  <a:grpSpLocks/>
                </p:cNvGrpSpPr>
                <p:nvPr/>
              </p:nvGrpSpPr>
              <p:grpSpPr bwMode="auto">
                <a:xfrm>
                  <a:off x="4291" y="630"/>
                  <a:ext cx="969" cy="364"/>
                  <a:chOff x="2924" y="1636"/>
                  <a:chExt cx="2472" cy="927"/>
                </a:xfrm>
              </p:grpSpPr>
              <p:sp>
                <p:nvSpPr>
                  <p:cNvPr id="62491" name="Freeform 27"/>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2" name="Freeform 28"/>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3" name="Group 29"/>
                <p:cNvGrpSpPr>
                  <a:grpSpLocks/>
                </p:cNvGrpSpPr>
                <p:nvPr/>
              </p:nvGrpSpPr>
              <p:grpSpPr bwMode="auto">
                <a:xfrm>
                  <a:off x="4304" y="543"/>
                  <a:ext cx="918" cy="258"/>
                  <a:chOff x="2958" y="1414"/>
                  <a:chExt cx="2342" cy="657"/>
                </a:xfrm>
              </p:grpSpPr>
              <p:sp>
                <p:nvSpPr>
                  <p:cNvPr id="62494" name="Freeform 30"/>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5" name="Freeform 31"/>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6" name="Group 32"/>
                <p:cNvGrpSpPr>
                  <a:grpSpLocks/>
                </p:cNvGrpSpPr>
                <p:nvPr/>
              </p:nvGrpSpPr>
              <p:grpSpPr bwMode="auto">
                <a:xfrm>
                  <a:off x="4314" y="487"/>
                  <a:ext cx="843" cy="134"/>
                  <a:chOff x="2983" y="1269"/>
                  <a:chExt cx="2150" cy="343"/>
                </a:xfrm>
              </p:grpSpPr>
              <p:sp>
                <p:nvSpPr>
                  <p:cNvPr id="62497" name="Freeform 33"/>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498" name="Freeform 34"/>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499" name="Group 35"/>
                <p:cNvGrpSpPr>
                  <a:grpSpLocks/>
                </p:cNvGrpSpPr>
                <p:nvPr/>
              </p:nvGrpSpPr>
              <p:grpSpPr bwMode="auto">
                <a:xfrm>
                  <a:off x="4296" y="349"/>
                  <a:ext cx="737" cy="167"/>
                  <a:chOff x="2938" y="917"/>
                  <a:chExt cx="1879" cy="427"/>
                </a:xfrm>
              </p:grpSpPr>
              <p:sp>
                <p:nvSpPr>
                  <p:cNvPr id="62500" name="Freeform 36"/>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1" name="Freeform 37"/>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2" name="Group 38"/>
                <p:cNvGrpSpPr>
                  <a:grpSpLocks/>
                </p:cNvGrpSpPr>
                <p:nvPr/>
              </p:nvGrpSpPr>
              <p:grpSpPr bwMode="auto">
                <a:xfrm>
                  <a:off x="3394" y="637"/>
                  <a:ext cx="493" cy="912"/>
                  <a:chOff x="637" y="1653"/>
                  <a:chExt cx="1257" cy="2326"/>
                </a:xfrm>
              </p:grpSpPr>
              <p:sp>
                <p:nvSpPr>
                  <p:cNvPr id="62503" name="Freeform 39"/>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4" name="Freeform 40"/>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5" name="Group 41"/>
                <p:cNvGrpSpPr>
                  <a:grpSpLocks/>
                </p:cNvGrpSpPr>
                <p:nvPr/>
              </p:nvGrpSpPr>
              <p:grpSpPr bwMode="auto">
                <a:xfrm>
                  <a:off x="3142" y="850"/>
                  <a:ext cx="966" cy="522"/>
                  <a:chOff x="-5" y="2196"/>
                  <a:chExt cx="2463" cy="1332"/>
                </a:xfrm>
              </p:grpSpPr>
              <p:sp>
                <p:nvSpPr>
                  <p:cNvPr id="62506" name="Freeform 42"/>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07" name="Freeform 43"/>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08" name="Group 44"/>
                <p:cNvGrpSpPr>
                  <a:grpSpLocks/>
                </p:cNvGrpSpPr>
                <p:nvPr/>
              </p:nvGrpSpPr>
              <p:grpSpPr bwMode="auto">
                <a:xfrm>
                  <a:off x="3124" y="777"/>
                  <a:ext cx="971" cy="417"/>
                  <a:chOff x="-52" y="2009"/>
                  <a:chExt cx="2477" cy="1064"/>
                </a:xfrm>
              </p:grpSpPr>
              <p:sp>
                <p:nvSpPr>
                  <p:cNvPr id="62509" name="Freeform 45"/>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0" name="Freeform 46"/>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1" name="Group 47"/>
                <p:cNvGrpSpPr>
                  <a:grpSpLocks/>
                </p:cNvGrpSpPr>
                <p:nvPr/>
              </p:nvGrpSpPr>
              <p:grpSpPr bwMode="auto">
                <a:xfrm>
                  <a:off x="3115" y="700"/>
                  <a:ext cx="969" cy="363"/>
                  <a:chOff x="-74" y="1813"/>
                  <a:chExt cx="2472" cy="927"/>
                </a:xfrm>
              </p:grpSpPr>
              <p:sp>
                <p:nvSpPr>
                  <p:cNvPr id="62512" name="Freeform 48"/>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3" name="Freeform 49"/>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4" name="Group 50"/>
                <p:cNvGrpSpPr>
                  <a:grpSpLocks/>
                </p:cNvGrpSpPr>
                <p:nvPr/>
              </p:nvGrpSpPr>
              <p:grpSpPr bwMode="auto">
                <a:xfrm>
                  <a:off x="3153" y="613"/>
                  <a:ext cx="918" cy="257"/>
                  <a:chOff x="22" y="1591"/>
                  <a:chExt cx="2342" cy="657"/>
                </a:xfrm>
              </p:grpSpPr>
              <p:sp>
                <p:nvSpPr>
                  <p:cNvPr id="62515" name="Freeform 51"/>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6" name="Freeform 52"/>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17" name="Group 53"/>
                <p:cNvGrpSpPr>
                  <a:grpSpLocks/>
                </p:cNvGrpSpPr>
                <p:nvPr/>
              </p:nvGrpSpPr>
              <p:grpSpPr bwMode="auto">
                <a:xfrm>
                  <a:off x="3218" y="556"/>
                  <a:ext cx="843" cy="134"/>
                  <a:chOff x="189" y="1446"/>
                  <a:chExt cx="2150" cy="343"/>
                </a:xfrm>
              </p:grpSpPr>
              <p:sp>
                <p:nvSpPr>
                  <p:cNvPr id="62518" name="Freeform 54"/>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19" name="Freeform 55"/>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0" name="Group 56"/>
                <p:cNvGrpSpPr>
                  <a:grpSpLocks/>
                </p:cNvGrpSpPr>
                <p:nvPr/>
              </p:nvGrpSpPr>
              <p:grpSpPr bwMode="auto">
                <a:xfrm>
                  <a:off x="3342" y="418"/>
                  <a:ext cx="737" cy="167"/>
                  <a:chOff x="505" y="1094"/>
                  <a:chExt cx="1879" cy="427"/>
                </a:xfrm>
              </p:grpSpPr>
              <p:sp>
                <p:nvSpPr>
                  <p:cNvPr id="62521" name="Freeform 57"/>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2" name="Freeform 58"/>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3" name="Group 59"/>
                <p:cNvGrpSpPr>
                  <a:grpSpLocks/>
                </p:cNvGrpSpPr>
                <p:nvPr/>
              </p:nvGrpSpPr>
              <p:grpSpPr bwMode="auto">
                <a:xfrm>
                  <a:off x="3386" y="341"/>
                  <a:ext cx="725" cy="218"/>
                  <a:chOff x="616" y="899"/>
                  <a:chExt cx="1850" cy="554"/>
                </a:xfrm>
              </p:grpSpPr>
              <p:sp>
                <p:nvSpPr>
                  <p:cNvPr id="62524" name="Freeform 60"/>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5" name="Freeform 61"/>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6" name="Group 62"/>
                <p:cNvGrpSpPr>
                  <a:grpSpLocks/>
                </p:cNvGrpSpPr>
                <p:nvPr/>
              </p:nvGrpSpPr>
              <p:grpSpPr bwMode="auto">
                <a:xfrm>
                  <a:off x="3472" y="231"/>
                  <a:ext cx="693" cy="291"/>
                  <a:chOff x="3472" y="231"/>
                  <a:chExt cx="693" cy="291"/>
                </a:xfrm>
              </p:grpSpPr>
              <p:sp>
                <p:nvSpPr>
                  <p:cNvPr id="62527" name="Freeform 63"/>
                  <p:cNvSpPr>
                    <a:spLocks/>
                  </p:cNvSpPr>
                  <p:nvPr/>
                </p:nvSpPr>
                <p:spPr bwMode="hidden">
                  <a:xfrm rot="2028410" flipH="1">
                    <a:off x="3681" y="438"/>
                    <a:ext cx="484"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28" name="Freeform 64"/>
                  <p:cNvSpPr>
                    <a:spLocks/>
                  </p:cNvSpPr>
                  <p:nvPr/>
                </p:nvSpPr>
                <p:spPr bwMode="hidden">
                  <a:xfrm rot="2028410" flipH="1">
                    <a:off x="3472" y="231"/>
                    <a:ext cx="260"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29" name="Group 65"/>
                <p:cNvGrpSpPr>
                  <a:grpSpLocks/>
                </p:cNvGrpSpPr>
                <p:nvPr/>
              </p:nvGrpSpPr>
              <p:grpSpPr bwMode="auto">
                <a:xfrm>
                  <a:off x="3554" y="118"/>
                  <a:ext cx="664" cy="349"/>
                  <a:chOff x="3554" y="118"/>
                  <a:chExt cx="664" cy="349"/>
                </a:xfrm>
              </p:grpSpPr>
              <p:sp>
                <p:nvSpPr>
                  <p:cNvPr id="62530" name="Freeform 66"/>
                  <p:cNvSpPr>
                    <a:spLocks/>
                  </p:cNvSpPr>
                  <p:nvPr/>
                </p:nvSpPr>
                <p:spPr bwMode="hidden">
                  <a:xfrm rot="2664424" flipH="1">
                    <a:off x="3727" y="383"/>
                    <a:ext cx="491"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1" name="Freeform 67"/>
                  <p:cNvSpPr>
                    <a:spLocks/>
                  </p:cNvSpPr>
                  <p:nvPr/>
                </p:nvSpPr>
                <p:spPr bwMode="hidden">
                  <a:xfrm rot="2664424" flipH="1">
                    <a:off x="3554" y="118"/>
                    <a:ext cx="264"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2" name="Group 68"/>
                <p:cNvGrpSpPr>
                  <a:grpSpLocks/>
                </p:cNvGrpSpPr>
                <p:nvPr/>
              </p:nvGrpSpPr>
              <p:grpSpPr bwMode="auto">
                <a:xfrm>
                  <a:off x="3784" y="30"/>
                  <a:ext cx="305" cy="593"/>
                  <a:chOff x="1633" y="104"/>
                  <a:chExt cx="778" cy="1512"/>
                </a:xfrm>
              </p:grpSpPr>
              <p:sp>
                <p:nvSpPr>
                  <p:cNvPr id="62533" name="Freeform 69"/>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4" name="Freeform 70"/>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5" name="Group 71"/>
                <p:cNvGrpSpPr>
                  <a:grpSpLocks/>
                </p:cNvGrpSpPr>
                <p:nvPr/>
              </p:nvGrpSpPr>
              <p:grpSpPr bwMode="auto">
                <a:xfrm>
                  <a:off x="3903" y="0"/>
                  <a:ext cx="248" cy="601"/>
                  <a:chOff x="1935" y="28"/>
                  <a:chExt cx="634" cy="1534"/>
                </a:xfrm>
              </p:grpSpPr>
              <p:sp>
                <p:nvSpPr>
                  <p:cNvPr id="62536" name="Freeform 72"/>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37" name="Freeform 73"/>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38" name="Group 74"/>
                <p:cNvGrpSpPr>
                  <a:grpSpLocks/>
                </p:cNvGrpSpPr>
                <p:nvPr/>
              </p:nvGrpSpPr>
              <p:grpSpPr bwMode="auto">
                <a:xfrm>
                  <a:off x="4251" y="252"/>
                  <a:ext cx="723" cy="222"/>
                  <a:chOff x="2822" y="672"/>
                  <a:chExt cx="1845" cy="566"/>
                </a:xfrm>
              </p:grpSpPr>
              <p:sp>
                <p:nvSpPr>
                  <p:cNvPr id="62539" name="Freeform 75"/>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0" name="Freeform 76"/>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41" name="Group 77"/>
                <p:cNvGrpSpPr>
                  <a:grpSpLocks/>
                </p:cNvGrpSpPr>
                <p:nvPr/>
              </p:nvGrpSpPr>
              <p:grpSpPr bwMode="auto">
                <a:xfrm>
                  <a:off x="4196" y="163"/>
                  <a:ext cx="699" cy="282"/>
                  <a:chOff x="2683" y="445"/>
                  <a:chExt cx="1781" cy="717"/>
                </a:xfrm>
              </p:grpSpPr>
              <p:sp>
                <p:nvSpPr>
                  <p:cNvPr id="62542" name="Freeform 78"/>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3" name="Freeform 79"/>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62544" name="Freeform 80"/>
                <p:cNvSpPr>
                  <a:spLocks/>
                </p:cNvSpPr>
                <p:nvPr/>
              </p:nvSpPr>
              <p:spPr bwMode="hidden">
                <a:xfrm rot="4578755" flipH="1">
                  <a:off x="3968" y="372"/>
                  <a:ext cx="403" cy="5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5" name="Freeform 81"/>
                <p:cNvSpPr>
                  <a:spLocks/>
                </p:cNvSpPr>
                <p:nvPr/>
              </p:nvSpPr>
              <p:spPr bwMode="hidden">
                <a:xfrm rot="4578755" flipH="1">
                  <a:off x="3977" y="77"/>
                  <a:ext cx="216" cy="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nvGrpSpPr>
                <p:cNvPr id="62546" name="Group 82"/>
                <p:cNvGrpSpPr>
                  <a:grpSpLocks/>
                </p:cNvGrpSpPr>
                <p:nvPr/>
              </p:nvGrpSpPr>
              <p:grpSpPr bwMode="auto">
                <a:xfrm>
                  <a:off x="4242" y="5"/>
                  <a:ext cx="251" cy="596"/>
                  <a:chOff x="2800" y="41"/>
                  <a:chExt cx="640" cy="1520"/>
                </a:xfrm>
              </p:grpSpPr>
              <p:sp>
                <p:nvSpPr>
                  <p:cNvPr id="62547" name="Freeform 83"/>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48" name="Freeform 84"/>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49" name="Group 85"/>
                <p:cNvGrpSpPr>
                  <a:grpSpLocks/>
                </p:cNvGrpSpPr>
                <p:nvPr/>
              </p:nvGrpSpPr>
              <p:grpSpPr bwMode="auto">
                <a:xfrm>
                  <a:off x="4295" y="53"/>
                  <a:ext cx="398" cy="574"/>
                  <a:chOff x="2934" y="163"/>
                  <a:chExt cx="1017" cy="1464"/>
                </a:xfrm>
              </p:grpSpPr>
              <p:sp>
                <p:nvSpPr>
                  <p:cNvPr id="62550" name="Freeform 86"/>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1" name="Freeform 87"/>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2" name="Group 88"/>
                <p:cNvGrpSpPr>
                  <a:grpSpLocks/>
                </p:cNvGrpSpPr>
                <p:nvPr/>
              </p:nvGrpSpPr>
              <p:grpSpPr bwMode="auto">
                <a:xfrm>
                  <a:off x="4215" y="2"/>
                  <a:ext cx="95" cy="567"/>
                  <a:chOff x="2730" y="32"/>
                  <a:chExt cx="243" cy="1448"/>
                </a:xfrm>
              </p:grpSpPr>
              <p:sp>
                <p:nvSpPr>
                  <p:cNvPr id="62553" name="Freeform 89"/>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4" name="Freeform 90"/>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5" name="Group 91"/>
                <p:cNvGrpSpPr>
                  <a:grpSpLocks/>
                </p:cNvGrpSpPr>
                <p:nvPr/>
              </p:nvGrpSpPr>
              <p:grpSpPr bwMode="auto">
                <a:xfrm>
                  <a:off x="3514" y="683"/>
                  <a:ext cx="425" cy="960"/>
                  <a:chOff x="943" y="1769"/>
                  <a:chExt cx="1085" cy="2450"/>
                </a:xfrm>
              </p:grpSpPr>
              <p:sp>
                <p:nvSpPr>
                  <p:cNvPr id="62556" name="Freeform 92"/>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57" name="Freeform 93"/>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58" name="Group 94"/>
                <p:cNvGrpSpPr>
                  <a:grpSpLocks/>
                </p:cNvGrpSpPr>
                <p:nvPr/>
              </p:nvGrpSpPr>
              <p:grpSpPr bwMode="auto">
                <a:xfrm>
                  <a:off x="3715" y="748"/>
                  <a:ext cx="300" cy="930"/>
                  <a:chOff x="1455" y="1936"/>
                  <a:chExt cx="766" cy="2373"/>
                </a:xfrm>
              </p:grpSpPr>
              <p:sp>
                <p:nvSpPr>
                  <p:cNvPr id="62559" name="Freeform 95"/>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0" name="Freeform 96"/>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1" name="Group 97"/>
                <p:cNvGrpSpPr>
                  <a:grpSpLocks/>
                </p:cNvGrpSpPr>
                <p:nvPr/>
              </p:nvGrpSpPr>
              <p:grpSpPr bwMode="auto">
                <a:xfrm rot="88588">
                  <a:off x="3923" y="769"/>
                  <a:ext cx="180" cy="913"/>
                  <a:chOff x="1956" y="1990"/>
                  <a:chExt cx="492" cy="2604"/>
                </a:xfrm>
              </p:grpSpPr>
              <p:sp>
                <p:nvSpPr>
                  <p:cNvPr id="62562" name="Freeform 98"/>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3" name="Freeform 99"/>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4" name="Group 100"/>
                <p:cNvGrpSpPr>
                  <a:grpSpLocks/>
                </p:cNvGrpSpPr>
                <p:nvPr/>
              </p:nvGrpSpPr>
              <p:grpSpPr bwMode="auto">
                <a:xfrm>
                  <a:off x="4451" y="662"/>
                  <a:ext cx="442" cy="951"/>
                  <a:chOff x="3334" y="1717"/>
                  <a:chExt cx="1125" cy="2426"/>
                </a:xfrm>
              </p:grpSpPr>
              <p:sp>
                <p:nvSpPr>
                  <p:cNvPr id="62565" name="Freeform 101"/>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6" name="Freeform 102"/>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67" name="Group 103"/>
                <p:cNvGrpSpPr>
                  <a:grpSpLocks/>
                </p:cNvGrpSpPr>
                <p:nvPr/>
              </p:nvGrpSpPr>
              <p:grpSpPr bwMode="auto">
                <a:xfrm>
                  <a:off x="4391" y="721"/>
                  <a:ext cx="347" cy="951"/>
                  <a:chOff x="3181" y="1866"/>
                  <a:chExt cx="883" cy="2426"/>
                </a:xfrm>
              </p:grpSpPr>
              <p:sp>
                <p:nvSpPr>
                  <p:cNvPr id="62568" name="Freeform 104"/>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69" name="Freeform 105"/>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0" name="Group 106"/>
                <p:cNvGrpSpPr>
                  <a:grpSpLocks/>
                </p:cNvGrpSpPr>
                <p:nvPr/>
              </p:nvGrpSpPr>
              <p:grpSpPr bwMode="auto">
                <a:xfrm>
                  <a:off x="4323" y="767"/>
                  <a:ext cx="243" cy="935"/>
                  <a:chOff x="3006" y="1983"/>
                  <a:chExt cx="619" cy="2386"/>
                </a:xfrm>
              </p:grpSpPr>
              <p:sp>
                <p:nvSpPr>
                  <p:cNvPr id="62571" name="Freeform 107"/>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2" name="Freeform 108"/>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3" name="Group 109"/>
                <p:cNvGrpSpPr>
                  <a:grpSpLocks/>
                </p:cNvGrpSpPr>
                <p:nvPr/>
              </p:nvGrpSpPr>
              <p:grpSpPr bwMode="auto">
                <a:xfrm>
                  <a:off x="4249" y="813"/>
                  <a:ext cx="159" cy="870"/>
                  <a:chOff x="2819" y="2101"/>
                  <a:chExt cx="405" cy="2219"/>
                </a:xfrm>
              </p:grpSpPr>
              <p:sp>
                <p:nvSpPr>
                  <p:cNvPr id="62574" name="Freeform 110"/>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5" name="Freeform 111"/>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nvGrpSpPr>
                <p:cNvPr id="62576" name="Group 112"/>
                <p:cNvGrpSpPr>
                  <a:grpSpLocks/>
                </p:cNvGrpSpPr>
                <p:nvPr/>
              </p:nvGrpSpPr>
              <p:grpSpPr bwMode="auto">
                <a:xfrm>
                  <a:off x="4045" y="826"/>
                  <a:ext cx="167" cy="857"/>
                  <a:chOff x="2287" y="2135"/>
                  <a:chExt cx="426" cy="2185"/>
                </a:xfrm>
              </p:grpSpPr>
              <p:sp>
                <p:nvSpPr>
                  <p:cNvPr id="62577" name="Freeform 113"/>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78" name="Freeform 114"/>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2579" name="Freeform 115"/>
              <p:cNvSpPr>
                <a:spLocks/>
              </p:cNvSpPr>
              <p:nvPr/>
            </p:nvSpPr>
            <p:spPr bwMode="hidden">
              <a:xfrm flipH="1">
                <a:off x="3873" y="934"/>
                <a:ext cx="191"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0"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1"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2"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3"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4"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5"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6"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7"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8" name="Freeform 124"/>
              <p:cNvSpPr>
                <a:spLocks/>
              </p:cNvSpPr>
              <p:nvPr/>
            </p:nvSpPr>
            <p:spPr bwMode="hidden">
              <a:xfrm>
                <a:off x="4410" y="1033"/>
                <a:ext cx="190"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89" name="Freeform 125"/>
              <p:cNvSpPr>
                <a:spLocks/>
              </p:cNvSpPr>
              <p:nvPr/>
            </p:nvSpPr>
            <p:spPr bwMode="hidden">
              <a:xfrm rot="19660755" flipV="1">
                <a:off x="4114" y="843"/>
                <a:ext cx="173" cy="3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0"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1"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2"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3" name="Freeform 129"/>
              <p:cNvSpPr>
                <a:spLocks/>
              </p:cNvSpPr>
              <p:nvPr/>
            </p:nvSpPr>
            <p:spPr bwMode="hidden">
              <a:xfrm flipH="1">
                <a:off x="3307" y="982"/>
                <a:ext cx="425"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4" name="Freeform 130"/>
              <p:cNvSpPr>
                <a:spLocks/>
              </p:cNvSpPr>
              <p:nvPr/>
            </p:nvSpPr>
            <p:spPr bwMode="hidden">
              <a:xfrm flipH="1">
                <a:off x="3507" y="350"/>
                <a:ext cx="273" cy="59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5" name="Freeform 131"/>
              <p:cNvSpPr>
                <a:spLocks/>
              </p:cNvSpPr>
              <p:nvPr/>
            </p:nvSpPr>
            <p:spPr bwMode="hidden">
              <a:xfrm flipH="1">
                <a:off x="3821" y="172"/>
                <a:ext cx="164"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6" name="Freeform 132"/>
              <p:cNvSpPr>
                <a:spLocks/>
              </p:cNvSpPr>
              <p:nvPr/>
            </p:nvSpPr>
            <p:spPr bwMode="hidden">
              <a:xfrm>
                <a:off x="4841" y="894"/>
                <a:ext cx="395" cy="6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7" name="Freeform 133"/>
              <p:cNvSpPr>
                <a:spLocks/>
              </p:cNvSpPr>
              <p:nvPr/>
            </p:nvSpPr>
            <p:spPr bwMode="hidden">
              <a:xfrm>
                <a:off x="4636" y="576"/>
                <a:ext cx="595" cy="41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8" name="Freeform 134"/>
              <p:cNvSpPr>
                <a:spLocks/>
              </p:cNvSpPr>
              <p:nvPr/>
            </p:nvSpPr>
            <p:spPr bwMode="hidden">
              <a:xfrm>
                <a:off x="4658" y="132"/>
                <a:ext cx="260" cy="562"/>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599" name="Freeform 135"/>
              <p:cNvSpPr>
                <a:spLocks/>
              </p:cNvSpPr>
              <p:nvPr/>
            </p:nvSpPr>
            <p:spPr bwMode="hidden">
              <a:xfrm rot="20253369">
                <a:off x="4401" y="599"/>
                <a:ext cx="174"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2600" name="Freeform 136"/>
              <p:cNvSpPr>
                <a:spLocks/>
              </p:cNvSpPr>
              <p:nvPr/>
            </p:nvSpPr>
            <p:spPr bwMode="hidden">
              <a:xfrm rot="1346631" flipH="1">
                <a:off x="3783" y="590"/>
                <a:ext cx="173"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grpSp>
      <p:sp>
        <p:nvSpPr>
          <p:cNvPr id="62601" name="Rectangle 137"/>
          <p:cNvSpPr>
            <a:spLocks noGrp="1" noChangeArrowheads="1"/>
          </p:cNvSpPr>
          <p:nvPr>
            <p:ph type="title"/>
          </p:nvPr>
        </p:nvSpPr>
        <p:spPr bwMode="auto">
          <a:xfrm>
            <a:off x="685800" y="301625"/>
            <a:ext cx="7772400"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2602" name="Rectangle 138"/>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2603" name="Rectangle 139"/>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fld id="{ECFE0AAC-DB48-4766-BE82-1B0522BEE4C9}" type="datetimeFigureOut">
              <a:rPr lang="en-US"/>
              <a:pPr/>
              <a:t>10/7/2018</a:t>
            </a:fld>
            <a:endParaRPr lang="en-US"/>
          </a:p>
        </p:txBody>
      </p:sp>
      <p:sp>
        <p:nvSpPr>
          <p:cNvPr id="62604" name="Rectangle 14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62605" name="Rectangle 141"/>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5ACEEC63-E840-4C1A-A973-4A647CF7793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2"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cs typeface="Arial" charset="0"/>
        </a:defRPr>
      </a:lvl2pPr>
      <a:lvl3pPr algn="l" rtl="0" fontAlgn="base">
        <a:spcBef>
          <a:spcPct val="0"/>
        </a:spcBef>
        <a:spcAft>
          <a:spcPct val="0"/>
        </a:spcAft>
        <a:defRPr sz="4400">
          <a:solidFill>
            <a:schemeClr val="tx2"/>
          </a:solidFill>
          <a:latin typeface="Arial Black" pitchFamily="34" charset="0"/>
          <a:cs typeface="Arial" charset="0"/>
        </a:defRPr>
      </a:lvl3pPr>
      <a:lvl4pPr algn="l" rtl="0" fontAlgn="base">
        <a:spcBef>
          <a:spcPct val="0"/>
        </a:spcBef>
        <a:spcAft>
          <a:spcPct val="0"/>
        </a:spcAft>
        <a:defRPr sz="4400">
          <a:solidFill>
            <a:schemeClr val="tx2"/>
          </a:solidFill>
          <a:latin typeface="Arial Black" pitchFamily="34" charset="0"/>
          <a:cs typeface="Arial" charset="0"/>
        </a:defRPr>
      </a:lvl4pPr>
      <a:lvl5pPr algn="l" rtl="0" fontAlgn="base">
        <a:spcBef>
          <a:spcPct val="0"/>
        </a:spcBef>
        <a:spcAft>
          <a:spcPct val="0"/>
        </a:spcAft>
        <a:defRPr sz="4400">
          <a:solidFill>
            <a:schemeClr val="tx2"/>
          </a:solidFill>
          <a:latin typeface="Arial Black" pitchFamily="34" charset="0"/>
          <a:cs typeface="Arial" charset="0"/>
        </a:defRPr>
      </a:lvl5pPr>
      <a:lvl6pPr marL="457200" algn="l" rtl="0" fontAlgn="base">
        <a:spcBef>
          <a:spcPct val="0"/>
        </a:spcBef>
        <a:spcAft>
          <a:spcPct val="0"/>
        </a:spcAft>
        <a:defRPr sz="4400">
          <a:solidFill>
            <a:schemeClr val="tx2"/>
          </a:solidFill>
          <a:latin typeface="Arial Black" pitchFamily="34" charset="0"/>
          <a:cs typeface="Arial" charset="0"/>
        </a:defRPr>
      </a:lvl6pPr>
      <a:lvl7pPr marL="914400" algn="l" rtl="0" fontAlgn="base">
        <a:spcBef>
          <a:spcPct val="0"/>
        </a:spcBef>
        <a:spcAft>
          <a:spcPct val="0"/>
        </a:spcAft>
        <a:defRPr sz="4400">
          <a:solidFill>
            <a:schemeClr val="tx2"/>
          </a:solidFill>
          <a:latin typeface="Arial Black" pitchFamily="34" charset="0"/>
          <a:cs typeface="Arial" charset="0"/>
        </a:defRPr>
      </a:lvl7pPr>
      <a:lvl8pPr marL="1371600" algn="l" rtl="0" fontAlgn="base">
        <a:spcBef>
          <a:spcPct val="0"/>
        </a:spcBef>
        <a:spcAft>
          <a:spcPct val="0"/>
        </a:spcAft>
        <a:defRPr sz="4400">
          <a:solidFill>
            <a:schemeClr val="tx2"/>
          </a:solidFill>
          <a:latin typeface="Arial Black" pitchFamily="34" charset="0"/>
          <a:cs typeface="Arial" charset="0"/>
        </a:defRPr>
      </a:lvl8pPr>
      <a:lvl9pPr marL="1828800" algn="l" rtl="0" fontAlgn="base">
        <a:spcBef>
          <a:spcPct val="0"/>
        </a:spcBef>
        <a:spcAft>
          <a:spcPct val="0"/>
        </a:spcAft>
        <a:defRPr sz="4400">
          <a:solidFill>
            <a:schemeClr val="tx2"/>
          </a:solidFill>
          <a:latin typeface="Arial Black" pitchFamily="34" charset="0"/>
          <a:cs typeface="Arial"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cs typeface="+mn-cs"/>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ACEEC63-E840-4C1A-A973-4A647CF7793E}"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CFE0AAC-DB48-4766-BE82-1B0522BEE4C9}" type="datetimeFigureOut">
              <a:rPr lang="en-US" smtClean="0"/>
              <a:pPr/>
              <a:t>10/7/2018</a:t>
            </a:fld>
            <a:endParaRPr lang="en-US"/>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4294967295"/>
          </p:nvPr>
        </p:nvSpPr>
        <p:spPr bwMode="black">
          <a:xfrm>
            <a:off x="179388" y="4581525"/>
            <a:ext cx="8713787" cy="1439863"/>
          </a:xfrm>
        </p:spPr>
        <p:txBody>
          <a:bodyPr/>
          <a:lstStyle/>
          <a:p>
            <a:pPr marL="0" indent="0" algn="ctr">
              <a:lnSpc>
                <a:spcPct val="90000"/>
              </a:lnSpc>
              <a:buFontTx/>
              <a:buNone/>
            </a:pPr>
            <a:r>
              <a:rPr lang="en-US" sz="2400" b="1" dirty="0" err="1">
                <a:solidFill>
                  <a:schemeClr val="tx2"/>
                </a:solidFill>
                <a:latin typeface="Calibri" pitchFamily="34" charset="0"/>
              </a:rPr>
              <a:t>Fatih</a:t>
            </a:r>
            <a:r>
              <a:rPr lang="en-US" sz="2400" b="1" dirty="0">
                <a:solidFill>
                  <a:schemeClr val="tx2"/>
                </a:solidFill>
                <a:latin typeface="Calibri" pitchFamily="34" charset="0"/>
              </a:rPr>
              <a:t> Gama </a:t>
            </a:r>
            <a:r>
              <a:rPr lang="en-US" sz="2400" b="1" dirty="0" err="1">
                <a:solidFill>
                  <a:schemeClr val="tx2"/>
                </a:solidFill>
                <a:latin typeface="Calibri" pitchFamily="34" charset="0"/>
              </a:rPr>
              <a:t>Abisono</a:t>
            </a:r>
            <a:r>
              <a:rPr lang="en-US" sz="2400" b="1" dirty="0">
                <a:solidFill>
                  <a:schemeClr val="tx2"/>
                </a:solidFill>
                <a:latin typeface="Calibri" pitchFamily="34" charset="0"/>
              </a:rPr>
              <a:t>, SIP, MA.</a:t>
            </a:r>
          </a:p>
          <a:p>
            <a:pPr marL="0" indent="0" algn="ctr">
              <a:lnSpc>
                <a:spcPct val="90000"/>
              </a:lnSpc>
              <a:buFontTx/>
              <a:buNone/>
            </a:pPr>
            <a:endParaRPr lang="en-US" sz="2400" b="1" dirty="0">
              <a:solidFill>
                <a:schemeClr val="tx2"/>
              </a:solidFill>
              <a:latin typeface="Calibri" pitchFamily="34" charset="0"/>
            </a:endParaRPr>
          </a:p>
          <a:p>
            <a:pPr marL="0" indent="0" algn="ctr">
              <a:lnSpc>
                <a:spcPct val="90000"/>
              </a:lnSpc>
              <a:buFontTx/>
              <a:buNone/>
            </a:pPr>
            <a:r>
              <a:rPr lang="en-US" sz="2400" b="1" dirty="0" err="1">
                <a:solidFill>
                  <a:schemeClr val="tx2"/>
                </a:solidFill>
              </a:rPr>
              <a:t>Sistem</a:t>
            </a:r>
            <a:r>
              <a:rPr lang="en-US" sz="2400" b="1" dirty="0">
                <a:solidFill>
                  <a:schemeClr val="tx2"/>
                </a:solidFill>
              </a:rPr>
              <a:t> </a:t>
            </a:r>
            <a:r>
              <a:rPr lang="en-US" sz="2400" b="1" dirty="0" err="1">
                <a:solidFill>
                  <a:schemeClr val="tx2"/>
                </a:solidFill>
              </a:rPr>
              <a:t>Kepartaian</a:t>
            </a:r>
            <a:r>
              <a:rPr lang="en-US" sz="2400" b="1" dirty="0">
                <a:solidFill>
                  <a:schemeClr val="tx2"/>
                </a:solidFill>
              </a:rPr>
              <a:t> </a:t>
            </a:r>
            <a:r>
              <a:rPr lang="en-US" sz="2400" b="1" dirty="0" err="1">
                <a:solidFill>
                  <a:schemeClr val="tx2"/>
                </a:solidFill>
              </a:rPr>
              <a:t>dan</a:t>
            </a:r>
            <a:r>
              <a:rPr lang="id-ID" sz="2400" b="1" dirty="0">
                <a:solidFill>
                  <a:schemeClr val="tx2"/>
                </a:solidFill>
              </a:rPr>
              <a:t> Pemilu</a:t>
            </a:r>
            <a:r>
              <a:rPr lang="en-US" sz="2400" b="1" dirty="0">
                <a:solidFill>
                  <a:schemeClr val="tx2"/>
                </a:solidFill>
              </a:rPr>
              <a:t> </a:t>
            </a:r>
          </a:p>
          <a:p>
            <a:pPr marL="0" indent="0" algn="ctr">
              <a:lnSpc>
                <a:spcPct val="90000"/>
              </a:lnSpc>
              <a:buFontTx/>
              <a:buNone/>
            </a:pPr>
            <a:r>
              <a:rPr lang="id-ID" sz="2400" b="1" dirty="0">
                <a:solidFill>
                  <a:schemeClr val="tx2"/>
                </a:solidFill>
              </a:rPr>
              <a:t>Prodi  Ilmu P</a:t>
            </a:r>
            <a:r>
              <a:rPr lang="en-US" sz="2400" b="1" dirty="0" err="1">
                <a:solidFill>
                  <a:schemeClr val="tx2"/>
                </a:solidFill>
              </a:rPr>
              <a:t>emerintahan</a:t>
            </a:r>
            <a:r>
              <a:rPr lang="en-US" sz="2400" b="1" dirty="0">
                <a:solidFill>
                  <a:schemeClr val="tx2"/>
                </a:solidFill>
              </a:rPr>
              <a:t> STPMD “APMD”</a:t>
            </a:r>
          </a:p>
        </p:txBody>
      </p:sp>
      <p:sp>
        <p:nvSpPr>
          <p:cNvPr id="2053" name="Rectangle 5"/>
          <p:cNvSpPr>
            <a:spLocks noGrp="1" noChangeArrowheads="1"/>
          </p:cNvSpPr>
          <p:nvPr>
            <p:ph type="ctrTitle" idx="4294967295"/>
          </p:nvPr>
        </p:nvSpPr>
        <p:spPr bwMode="black">
          <a:xfrm>
            <a:off x="468313" y="333375"/>
            <a:ext cx="6049962" cy="1998663"/>
          </a:xfrm>
          <a:effectLst>
            <a:outerShdw dist="28398" dir="1593903" algn="ctr" rotWithShape="0">
              <a:schemeClr val="bg1"/>
            </a:outerShdw>
          </a:effectLst>
        </p:spPr>
        <p:txBody>
          <a:bodyPr/>
          <a:lstStyle/>
          <a:p>
            <a:r>
              <a:rPr lang="en-US" sz="4800" dirty="0">
                <a:solidFill>
                  <a:schemeClr val="tx1"/>
                </a:solidFill>
              </a:rPr>
              <a:t>TIPOLOGI PARTAI POLITIK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3"/>
          <p:cNvSpPr>
            <a:spLocks noChangeArrowheads="1"/>
          </p:cNvSpPr>
          <p:nvPr/>
        </p:nvSpPr>
        <p:spPr bwMode="auto">
          <a:xfrm>
            <a:off x="2484438" y="3500438"/>
            <a:ext cx="3357562"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3200">
                <a:latin typeface="Verdana" pitchFamily="34" charset="0"/>
              </a:rPr>
              <a:t>Parlemen</a:t>
            </a:r>
            <a:endParaRPr lang="en-US" sz="3200">
              <a:latin typeface="Verdana" pitchFamily="34" charset="0"/>
            </a:endParaRPr>
          </a:p>
        </p:txBody>
      </p:sp>
      <p:sp>
        <p:nvSpPr>
          <p:cNvPr id="23555" name="Rectangle 5"/>
          <p:cNvSpPr>
            <a:spLocks noGrp="1" noChangeArrowheads="1"/>
          </p:cNvSpPr>
          <p:nvPr>
            <p:ph type="title" idx="4294967295"/>
          </p:nvPr>
        </p:nvSpPr>
        <p:spPr>
          <a:xfrm>
            <a:off x="323528" y="228600"/>
            <a:ext cx="7906072" cy="1143000"/>
          </a:xfrm>
        </p:spPr>
        <p:txBody>
          <a:bodyPr/>
          <a:lstStyle/>
          <a:p>
            <a:r>
              <a:rPr lang="id-ID" sz="4800" dirty="0"/>
              <a:t>Partai Elit</a:t>
            </a:r>
            <a:endParaRPr lang="en-US" sz="3200" dirty="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3560"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3561" name="Group 18"/>
          <p:cNvGrpSpPr>
            <a:grpSpLocks/>
          </p:cNvGrpSpPr>
          <p:nvPr/>
        </p:nvGrpSpPr>
        <p:grpSpPr bwMode="auto">
          <a:xfrm>
            <a:off x="3635375" y="1846263"/>
            <a:ext cx="1290638" cy="1277937"/>
            <a:chOff x="4166" y="1706"/>
            <a:chExt cx="1252" cy="1252"/>
          </a:xfrm>
        </p:grpSpPr>
        <p:sp>
          <p:nvSpPr>
            <p:cNvPr id="23563"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4"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5"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3566"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3562" name="Text Box 38"/>
          <p:cNvSpPr txBox="1">
            <a:spLocks noChangeArrowheads="1"/>
          </p:cNvSpPr>
          <p:nvPr/>
        </p:nvSpPr>
        <p:spPr bwMode="gray">
          <a:xfrm>
            <a:off x="3571875" y="2143125"/>
            <a:ext cx="1416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1860 - 1920</a:t>
            </a:r>
            <a:endParaRPr lang="en-US">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23528" y="228600"/>
            <a:ext cx="7906072" cy="1143000"/>
          </a:xfrm>
        </p:spPr>
        <p:txBody>
          <a:bodyPr/>
          <a:lstStyle/>
          <a:p>
            <a:r>
              <a:rPr lang="id-ID" sz="4800" dirty="0"/>
              <a:t>Partai Elit</a:t>
            </a:r>
            <a:endParaRPr lang="en-US" sz="4800" dirty="0"/>
          </a:p>
        </p:txBody>
      </p:sp>
      <p:sp>
        <p:nvSpPr>
          <p:cNvPr id="24579" name="AutoShape 3"/>
          <p:cNvSpPr>
            <a:spLocks noChangeArrowheads="1"/>
          </p:cNvSpPr>
          <p:nvPr/>
        </p:nvSpPr>
        <p:spPr bwMode="auto">
          <a:xfrm>
            <a:off x="5514975" y="2867025"/>
            <a:ext cx="2557463"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4580" name="AutoShape 5"/>
          <p:cNvSpPr>
            <a:spLocks noChangeArrowheads="1"/>
          </p:cNvSpPr>
          <p:nvPr/>
        </p:nvSpPr>
        <p:spPr bwMode="auto">
          <a:xfrm>
            <a:off x="857250" y="2867025"/>
            <a:ext cx="252412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4581" name="Text Box 6"/>
          <p:cNvSpPr txBox="1">
            <a:spLocks noChangeArrowheads="1"/>
          </p:cNvSpPr>
          <p:nvPr/>
        </p:nvSpPr>
        <p:spPr bwMode="auto">
          <a:xfrm>
            <a:off x="1000125" y="3067050"/>
            <a:ext cx="222885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t>Kemunculan pemilih &amp; dukungan sosial </a:t>
            </a:r>
            <a:r>
              <a:rPr lang="id-ID" sz="2000"/>
              <a:t>Pemilih terbatas dari kelas atas dengan kontak pribadi</a:t>
            </a:r>
            <a:endParaRPr lang="en-US" sz="2000">
              <a:solidFill>
                <a:srgbClr val="000000"/>
              </a:solidFill>
            </a:endParaRP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24583"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24585" name="Group 10"/>
          <p:cNvGrpSpPr>
            <a:grpSpLocks/>
          </p:cNvGrpSpPr>
          <p:nvPr/>
        </p:nvGrpSpPr>
        <p:grpSpPr bwMode="auto">
          <a:xfrm>
            <a:off x="3000375" y="1143000"/>
            <a:ext cx="2998788" cy="1601788"/>
            <a:chOff x="1997" y="1314"/>
            <a:chExt cx="1889" cy="1009"/>
          </a:xfrm>
        </p:grpSpPr>
        <p:grpSp>
          <p:nvGrpSpPr>
            <p:cNvPr id="24588"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24586" name="Text Box 18"/>
          <p:cNvSpPr txBox="1">
            <a:spLocks noChangeArrowheads="1"/>
          </p:cNvSpPr>
          <p:nvPr/>
        </p:nvSpPr>
        <p:spPr bwMode="auto">
          <a:xfrm>
            <a:off x="3738563" y="1300163"/>
            <a:ext cx="14668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 </a:t>
            </a:r>
          </a:p>
          <a:p>
            <a:pPr algn="ctr"/>
            <a:r>
              <a:rPr lang="id-ID" sz="2400" b="1">
                <a:solidFill>
                  <a:srgbClr val="000000"/>
                </a:solidFill>
              </a:rPr>
              <a:t>Pemilih</a:t>
            </a:r>
            <a:endParaRPr lang="en-US" sz="1400">
              <a:solidFill>
                <a:srgbClr val="000000"/>
              </a:solidFill>
            </a:endParaRPr>
          </a:p>
        </p:txBody>
      </p:sp>
      <p:sp>
        <p:nvSpPr>
          <p:cNvPr id="24587" name="Text Box 19"/>
          <p:cNvSpPr txBox="1">
            <a:spLocks noChangeArrowheads="1"/>
          </p:cNvSpPr>
          <p:nvPr/>
        </p:nvSpPr>
        <p:spPr bwMode="auto">
          <a:xfrm>
            <a:off x="5715000" y="3095625"/>
            <a:ext cx="2214563"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t>Basis sosial dan rekruitmen elit </a:t>
            </a:r>
          </a:p>
          <a:p>
            <a:pPr eaLnBrk="1" hangingPunct="1"/>
            <a:r>
              <a:rPr lang="id-ID" sz="2000"/>
              <a:t>Rekruitmen sendiri, inisiatif private. Kandidat dari kelas atas</a:t>
            </a:r>
            <a:endParaRPr lang="en-US"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ChangeArrowheads="1"/>
          </p:cNvSpPr>
          <p:nvPr/>
        </p:nvSpPr>
        <p:spPr bwMode="auto">
          <a:xfrm>
            <a:off x="5634038" y="3529013"/>
            <a:ext cx="1839912"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000"/>
              <a:t>Sangat terbatas dengan basis status personal dan kemakmuran</a:t>
            </a:r>
            <a:endParaRPr lang="en-US" sz="2000">
              <a:latin typeface="Verdana" pitchFamily="34" charset="0"/>
            </a:endParaRPr>
          </a:p>
        </p:txBody>
      </p:sp>
      <p:sp>
        <p:nvSpPr>
          <p:cNvPr id="25603" name="AutoShape 3"/>
          <p:cNvSpPr>
            <a:spLocks noChangeArrowheads="1"/>
          </p:cNvSpPr>
          <p:nvPr/>
        </p:nvSpPr>
        <p:spPr bwMode="auto">
          <a:xfrm>
            <a:off x="1209675" y="3543300"/>
            <a:ext cx="1828800"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000"/>
              <a:t>Status tradisional dari individu kandidat</a:t>
            </a:r>
            <a:endParaRPr lang="en-US" sz="2000">
              <a:latin typeface="Verdana" pitchFamily="34" charset="0"/>
            </a:endParaRPr>
          </a:p>
        </p:txBody>
      </p:sp>
      <p:sp>
        <p:nvSpPr>
          <p:cNvPr id="25604" name="Rectangle 5"/>
          <p:cNvSpPr>
            <a:spLocks noGrp="1" noChangeArrowheads="1"/>
          </p:cNvSpPr>
          <p:nvPr>
            <p:ph type="title" idx="4294967295"/>
          </p:nvPr>
        </p:nvSpPr>
        <p:spPr>
          <a:xfrm>
            <a:off x="0" y="228600"/>
            <a:ext cx="8229600" cy="1143000"/>
          </a:xfrm>
        </p:spPr>
        <p:txBody>
          <a:bodyPr/>
          <a:lstStyle/>
          <a:p>
            <a:r>
              <a:rPr lang="id-ID" sz="4800"/>
              <a:t>Partai Elit</a:t>
            </a:r>
            <a:endParaRPr lang="en-US" sz="3200"/>
          </a:p>
        </p:txBody>
      </p:sp>
      <p:sp>
        <p:nvSpPr>
          <p:cNvPr id="93197" name="Oval 13"/>
          <p:cNvSpPr>
            <a:spLocks noChangeArrowheads="1"/>
          </p:cNvSpPr>
          <p:nvPr/>
        </p:nvSpPr>
        <p:spPr bwMode="gray">
          <a:xfrm>
            <a:off x="1285875" y="1714500"/>
            <a:ext cx="1703388" cy="1687513"/>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1285875" y="1714500"/>
            <a:ext cx="1703388" cy="1687513"/>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1397000" y="1824038"/>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1398588" y="1827213"/>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5609" name="Oval 17"/>
          <p:cNvSpPr>
            <a:spLocks noChangeArrowheads="1"/>
          </p:cNvSpPr>
          <p:nvPr/>
        </p:nvSpPr>
        <p:spPr bwMode="gray">
          <a:xfrm>
            <a:off x="1471613" y="1898650"/>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5610" name="Group 18"/>
          <p:cNvGrpSpPr>
            <a:grpSpLocks/>
          </p:cNvGrpSpPr>
          <p:nvPr/>
        </p:nvGrpSpPr>
        <p:grpSpPr bwMode="auto">
          <a:xfrm>
            <a:off x="1492250" y="1917700"/>
            <a:ext cx="1290638" cy="1277938"/>
            <a:chOff x="4166" y="1706"/>
            <a:chExt cx="1252" cy="1252"/>
          </a:xfrm>
        </p:grpSpPr>
        <p:sp>
          <p:nvSpPr>
            <p:cNvPr id="25624"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5"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6"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7"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93207" name="Oval 23"/>
          <p:cNvSpPr>
            <a:spLocks noChangeArrowheads="1"/>
          </p:cNvSpPr>
          <p:nvPr/>
        </p:nvSpPr>
        <p:spPr bwMode="gray">
          <a:xfrm>
            <a:off x="5670550" y="1704975"/>
            <a:ext cx="1703388" cy="1687513"/>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208" name="Oval 24"/>
          <p:cNvSpPr>
            <a:spLocks noChangeArrowheads="1"/>
          </p:cNvSpPr>
          <p:nvPr/>
        </p:nvSpPr>
        <p:spPr bwMode="gray">
          <a:xfrm>
            <a:off x="5670550" y="1704975"/>
            <a:ext cx="1703388" cy="1687513"/>
          </a:xfrm>
          <a:prstGeom prst="ellipse">
            <a:avLst/>
          </a:prstGeom>
          <a:gradFill rotWithShape="1">
            <a:gsLst>
              <a:gs pos="0">
                <a:schemeClr val="accent1">
                  <a:alpha val="32001"/>
                </a:schemeClr>
              </a:gs>
              <a:gs pos="100000">
                <a:schemeClr val="accent1">
                  <a:gamma/>
                  <a:shade val="46275"/>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209" name="Oval 25"/>
          <p:cNvSpPr>
            <a:spLocks noChangeArrowheads="1"/>
          </p:cNvSpPr>
          <p:nvPr/>
        </p:nvSpPr>
        <p:spPr bwMode="gray">
          <a:xfrm>
            <a:off x="5781675" y="1816100"/>
            <a:ext cx="1481138" cy="1466850"/>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10" name="Oval 26"/>
          <p:cNvSpPr>
            <a:spLocks noChangeArrowheads="1"/>
          </p:cNvSpPr>
          <p:nvPr/>
        </p:nvSpPr>
        <p:spPr bwMode="gray">
          <a:xfrm>
            <a:off x="5783263" y="1817688"/>
            <a:ext cx="1481137" cy="1466850"/>
          </a:xfrm>
          <a:prstGeom prst="ellipse">
            <a:avLst/>
          </a:prstGeom>
          <a:gradFill rotWithShape="1">
            <a:gsLst>
              <a:gs pos="0">
                <a:schemeClr val="accent1">
                  <a:gamma/>
                  <a:shade val="63529"/>
                  <a:invGamma/>
                </a:schemeClr>
              </a:gs>
              <a:gs pos="100000">
                <a:schemeClr val="accent1">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5615" name="Oval 27"/>
          <p:cNvSpPr>
            <a:spLocks noChangeArrowheads="1"/>
          </p:cNvSpPr>
          <p:nvPr/>
        </p:nvSpPr>
        <p:spPr bwMode="gray">
          <a:xfrm>
            <a:off x="5854700" y="1887538"/>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5616" name="Group 28"/>
          <p:cNvGrpSpPr>
            <a:grpSpLocks/>
          </p:cNvGrpSpPr>
          <p:nvPr/>
        </p:nvGrpSpPr>
        <p:grpSpPr bwMode="auto">
          <a:xfrm>
            <a:off x="5876925" y="1903413"/>
            <a:ext cx="1290638" cy="1277937"/>
            <a:chOff x="4166" y="1706"/>
            <a:chExt cx="1252" cy="1252"/>
          </a:xfrm>
        </p:grpSpPr>
        <p:sp>
          <p:nvSpPr>
            <p:cNvPr id="25620" name="Oval 2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1" name="Oval 3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2" name="Oval 3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5623" name="Oval 3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5617" name="Text Box 38"/>
          <p:cNvSpPr txBox="1">
            <a:spLocks noChangeArrowheads="1"/>
          </p:cNvSpPr>
          <p:nvPr/>
        </p:nvSpPr>
        <p:spPr bwMode="gray">
          <a:xfrm>
            <a:off x="1500188" y="2071688"/>
            <a:ext cx="12858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000"/>
              <a:t>Basis </a:t>
            </a:r>
          </a:p>
          <a:p>
            <a:pPr algn="ctr"/>
            <a:r>
              <a:rPr lang="id-ID" sz="2000"/>
              <a:t>kompetisi </a:t>
            </a:r>
          </a:p>
          <a:p>
            <a:pPr algn="ctr"/>
            <a:r>
              <a:rPr lang="id-ID" sz="2000"/>
              <a:t>partai</a:t>
            </a:r>
            <a:endParaRPr lang="en-US" sz="2000">
              <a:solidFill>
                <a:srgbClr val="000000"/>
              </a:solidFill>
            </a:endParaRPr>
          </a:p>
        </p:txBody>
      </p:sp>
      <p:sp>
        <p:nvSpPr>
          <p:cNvPr id="25618" name="Text Box 39"/>
          <p:cNvSpPr txBox="1">
            <a:spLocks noChangeArrowheads="1"/>
          </p:cNvSpPr>
          <p:nvPr/>
        </p:nvSpPr>
        <p:spPr bwMode="gray">
          <a:xfrm>
            <a:off x="5857875" y="2143125"/>
            <a:ext cx="141128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000">
                <a:solidFill>
                  <a:srgbClr val="000000"/>
                </a:solidFill>
              </a:rPr>
              <a:t>Perluasan </a:t>
            </a:r>
          </a:p>
          <a:p>
            <a:pPr algn="ctr"/>
            <a:r>
              <a:rPr lang="id-ID" sz="2000">
                <a:solidFill>
                  <a:srgbClr val="000000"/>
                </a:solidFill>
              </a:rPr>
              <a:t>Kompetisi</a:t>
            </a:r>
          </a:p>
          <a:p>
            <a:pPr algn="ctr"/>
            <a:r>
              <a:rPr lang="id-ID" sz="2000">
                <a:solidFill>
                  <a:srgbClr val="000000"/>
                </a:solidFill>
              </a:rPr>
              <a:t>Partai</a:t>
            </a:r>
            <a:endParaRPr lang="en-US" sz="2000">
              <a:solidFill>
                <a:srgbClr val="000000"/>
              </a:solidFill>
            </a:endParaRPr>
          </a:p>
        </p:txBody>
      </p:sp>
      <p:sp>
        <p:nvSpPr>
          <p:cNvPr id="25619" name="TextBox 43"/>
          <p:cNvSpPr txBox="1">
            <a:spLocks noChangeArrowheads="1"/>
          </p:cNvSpPr>
          <p:nvPr/>
        </p:nvSpPr>
        <p:spPr bwMode="auto">
          <a:xfrm>
            <a:off x="2500313" y="1071563"/>
            <a:ext cx="3857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b="1"/>
              <a:t>Dimensi Ideologi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2190750" y="109538"/>
            <a:ext cx="6953250" cy="563562"/>
          </a:xfrm>
        </p:spPr>
        <p:txBody>
          <a:bodyPr>
            <a:normAutofit fontScale="90000"/>
          </a:bodyPr>
          <a:lstStyle/>
          <a:p>
            <a:r>
              <a:rPr lang="en-US" sz="4000"/>
              <a:t> </a:t>
            </a:r>
            <a:r>
              <a:rPr lang="id-ID" sz="4000"/>
              <a:t>Partai Elit – Dimensi Organisasi</a:t>
            </a:r>
            <a:endParaRPr lang="en-US" sz="4000"/>
          </a:p>
        </p:txBody>
      </p:sp>
      <p:grpSp>
        <p:nvGrpSpPr>
          <p:cNvPr id="26627" name="Group 52"/>
          <p:cNvGrpSpPr>
            <a:grpSpLocks/>
          </p:cNvGrpSpPr>
          <p:nvPr/>
        </p:nvGrpSpPr>
        <p:grpSpPr bwMode="auto">
          <a:xfrm>
            <a:off x="214313" y="928688"/>
            <a:ext cx="8715375" cy="5084762"/>
            <a:chOff x="-29" y="524"/>
            <a:chExt cx="5863" cy="3414"/>
          </a:xfrm>
        </p:grpSpPr>
        <p:sp>
          <p:nvSpPr>
            <p:cNvPr id="26628"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26629" name="Group 54"/>
            <p:cNvGrpSpPr>
              <a:grpSpLocks/>
            </p:cNvGrpSpPr>
            <p:nvPr/>
          </p:nvGrpSpPr>
          <p:grpSpPr bwMode="auto">
            <a:xfrm>
              <a:off x="2256" y="1968"/>
              <a:ext cx="1296" cy="1344"/>
              <a:chOff x="2016" y="1920"/>
              <a:chExt cx="1680" cy="1680"/>
            </a:xfrm>
          </p:grpSpPr>
          <p:sp>
            <p:nvSpPr>
              <p:cNvPr id="26674"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26675"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26631" name="Group 58"/>
            <p:cNvGrpSpPr>
              <a:grpSpLocks/>
            </p:cNvGrpSpPr>
            <p:nvPr/>
          </p:nvGrpSpPr>
          <p:grpSpPr bwMode="auto">
            <a:xfrm>
              <a:off x="2640" y="1104"/>
              <a:ext cx="432" cy="415"/>
              <a:chOff x="2640" y="1088"/>
              <a:chExt cx="432" cy="415"/>
            </a:xfrm>
          </p:grpSpPr>
          <p:grpSp>
            <p:nvGrpSpPr>
              <p:cNvPr id="26670"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83"/>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73"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10"/>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26632"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26633" name="Group 66"/>
            <p:cNvGrpSpPr>
              <a:grpSpLocks/>
            </p:cNvGrpSpPr>
            <p:nvPr/>
          </p:nvGrpSpPr>
          <p:grpSpPr bwMode="auto">
            <a:xfrm>
              <a:off x="1824" y="3357"/>
              <a:ext cx="432" cy="432"/>
              <a:chOff x="1824" y="3357"/>
              <a:chExt cx="432" cy="432"/>
            </a:xfrm>
          </p:grpSpPr>
          <p:grpSp>
            <p:nvGrpSpPr>
              <p:cNvPr id="26664"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0"/>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67"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26634" name="Group 71"/>
            <p:cNvGrpSpPr>
              <a:grpSpLocks/>
            </p:cNvGrpSpPr>
            <p:nvPr/>
          </p:nvGrpSpPr>
          <p:grpSpPr bwMode="auto">
            <a:xfrm>
              <a:off x="3938" y="1968"/>
              <a:ext cx="430" cy="437"/>
              <a:chOff x="3938" y="1968"/>
              <a:chExt cx="430" cy="437"/>
            </a:xfrm>
          </p:grpSpPr>
          <p:grpSp>
            <p:nvGrpSpPr>
              <p:cNvPr id="26660"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63"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26635" name="Group 76"/>
            <p:cNvGrpSpPr>
              <a:grpSpLocks/>
            </p:cNvGrpSpPr>
            <p:nvPr/>
          </p:nvGrpSpPr>
          <p:grpSpPr bwMode="auto">
            <a:xfrm>
              <a:off x="3552" y="3360"/>
              <a:ext cx="412" cy="392"/>
              <a:chOff x="3552" y="3339"/>
              <a:chExt cx="412" cy="392"/>
            </a:xfrm>
          </p:grpSpPr>
          <p:grpSp>
            <p:nvGrpSpPr>
              <p:cNvPr id="26656"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1"/>
                  <a:ext cx="1681" cy="1663"/>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59"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26636" name="Group 81"/>
            <p:cNvGrpSpPr>
              <a:grpSpLocks/>
            </p:cNvGrpSpPr>
            <p:nvPr/>
          </p:nvGrpSpPr>
          <p:grpSpPr bwMode="auto">
            <a:xfrm>
              <a:off x="1488" y="1968"/>
              <a:ext cx="432" cy="432"/>
              <a:chOff x="1488" y="1968"/>
              <a:chExt cx="432" cy="432"/>
            </a:xfrm>
          </p:grpSpPr>
          <p:grpSp>
            <p:nvGrpSpPr>
              <p:cNvPr id="26652"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6655"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8" y="3261"/>
              <a:ext cx="81"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5"/>
              <a:ext cx="81" cy="91"/>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26639"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26640"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1" y="1612"/>
                <a:ext cx="82"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90"/>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1"/>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26643" name="Text Box 96"/>
            <p:cNvSpPr txBox="1">
              <a:spLocks noChangeArrowheads="1"/>
            </p:cNvSpPr>
            <p:nvPr/>
          </p:nvSpPr>
          <p:spPr bwMode="auto">
            <a:xfrm>
              <a:off x="67" y="1819"/>
              <a:ext cx="1392"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Tidak eksis atau minimal </a:t>
              </a:r>
              <a:endParaRPr lang="en-US"/>
            </a:p>
          </p:txBody>
        </p:sp>
        <p:sp>
          <p:nvSpPr>
            <p:cNvPr id="26644" name="Text Box 97"/>
            <p:cNvSpPr txBox="1">
              <a:spLocks noChangeArrowheads="1"/>
            </p:cNvSpPr>
            <p:nvPr/>
          </p:nvSpPr>
          <p:spPr bwMode="auto">
            <a:xfrm>
              <a:off x="1557" y="524"/>
              <a:ext cx="2451"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Minimal, partai di kantor pusat dibawah partai di ranah publik</a:t>
              </a:r>
              <a:endParaRPr lang="en-US"/>
            </a:p>
          </p:txBody>
        </p:sp>
        <p:sp>
          <p:nvSpPr>
            <p:cNvPr id="26645" name="Text Box 98"/>
            <p:cNvSpPr txBox="1">
              <a:spLocks noChangeArrowheads="1"/>
            </p:cNvSpPr>
            <p:nvPr/>
          </p:nvSpPr>
          <p:spPr bwMode="auto">
            <a:xfrm>
              <a:off x="4152" y="1675"/>
              <a:ext cx="1682"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Inti dari organisasi partai</a:t>
              </a:r>
              <a:endParaRPr lang="en-US"/>
            </a:p>
          </p:txBody>
        </p:sp>
        <p:sp>
          <p:nvSpPr>
            <p:cNvPr id="26646" name="Text Box 99"/>
            <p:cNvSpPr txBox="1">
              <a:spLocks noChangeArrowheads="1"/>
            </p:cNvSpPr>
            <p:nvPr/>
          </p:nvSpPr>
          <p:spPr bwMode="auto">
            <a:xfrm>
              <a:off x="-29" y="3504"/>
              <a:ext cx="17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Kontak personal</a:t>
              </a:r>
              <a:endParaRPr lang="en-US"/>
            </a:p>
          </p:txBody>
        </p:sp>
        <p:sp>
          <p:nvSpPr>
            <p:cNvPr id="26647"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Kemakmuran personal</a:t>
              </a:r>
              <a:endParaRPr lang="en-US"/>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800">
                <a:latin typeface="Verdana" pitchFamily="34" charset="0"/>
              </a:rPr>
              <a:t>Luar Parlemen </a:t>
            </a:r>
          </a:p>
        </p:txBody>
      </p:sp>
      <p:sp>
        <p:nvSpPr>
          <p:cNvPr id="27651" name="Rectangle 5"/>
          <p:cNvSpPr>
            <a:spLocks noGrp="1" noChangeArrowheads="1"/>
          </p:cNvSpPr>
          <p:nvPr>
            <p:ph type="title" idx="4294967295"/>
          </p:nvPr>
        </p:nvSpPr>
        <p:spPr>
          <a:xfrm>
            <a:off x="0" y="228600"/>
            <a:ext cx="8229600" cy="1143000"/>
          </a:xfrm>
        </p:spPr>
        <p:txBody>
          <a:bodyPr/>
          <a:lstStyle/>
          <a:p>
            <a:r>
              <a:rPr lang="id-ID" sz="4800"/>
              <a:t>Partai Massa</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27656"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27657" name="Group 18"/>
          <p:cNvGrpSpPr>
            <a:grpSpLocks/>
          </p:cNvGrpSpPr>
          <p:nvPr/>
        </p:nvGrpSpPr>
        <p:grpSpPr bwMode="auto">
          <a:xfrm>
            <a:off x="3635375" y="1846263"/>
            <a:ext cx="1290638" cy="1277937"/>
            <a:chOff x="4166" y="1706"/>
            <a:chExt cx="1252" cy="1252"/>
          </a:xfrm>
        </p:grpSpPr>
        <p:sp>
          <p:nvSpPr>
            <p:cNvPr id="27659"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0"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1"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27662"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27658" name="Text Box 38"/>
          <p:cNvSpPr txBox="1">
            <a:spLocks noChangeArrowheads="1"/>
          </p:cNvSpPr>
          <p:nvPr/>
        </p:nvSpPr>
        <p:spPr bwMode="gray">
          <a:xfrm>
            <a:off x="3571875" y="2143125"/>
            <a:ext cx="14160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1880 - 1950</a:t>
            </a:r>
            <a:endParaRPr lang="en-US">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0" y="228600"/>
            <a:ext cx="8229600" cy="1143000"/>
          </a:xfrm>
        </p:spPr>
        <p:txBody>
          <a:bodyPr/>
          <a:lstStyle/>
          <a:p>
            <a:r>
              <a:rPr lang="id-ID"/>
              <a:t>Partai Massa</a:t>
            </a:r>
            <a:endParaRPr lang="en-US" sz="3200"/>
          </a:p>
        </p:txBody>
      </p:sp>
      <p:sp>
        <p:nvSpPr>
          <p:cNvPr id="28675" name="AutoShape 6"/>
          <p:cNvSpPr>
            <a:spLocks noChangeArrowheads="1"/>
          </p:cNvSpPr>
          <p:nvPr/>
        </p:nvSpPr>
        <p:spPr bwMode="auto">
          <a:xfrm flipH="1">
            <a:off x="5334000" y="2590800"/>
            <a:ext cx="73025" cy="144463"/>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76" name="AutoShape 7"/>
          <p:cNvSpPr>
            <a:spLocks noChangeArrowheads="1"/>
          </p:cNvSpPr>
          <p:nvPr/>
        </p:nvSpPr>
        <p:spPr bwMode="auto">
          <a:xfrm flipH="1">
            <a:off x="3736975" y="2570163"/>
            <a:ext cx="87313" cy="155575"/>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77" name="AutoShape 8"/>
          <p:cNvSpPr>
            <a:spLocks noChangeArrowheads="1"/>
          </p:cNvSpPr>
          <p:nvPr/>
        </p:nvSpPr>
        <p:spPr bwMode="auto">
          <a:xfrm>
            <a:off x="5500688" y="2151063"/>
            <a:ext cx="3071812" cy="3421062"/>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45" name="AutoShape 9"/>
          <p:cNvSpPr>
            <a:spLocks noChangeArrowheads="1"/>
          </p:cNvSpPr>
          <p:nvPr/>
        </p:nvSpPr>
        <p:spPr bwMode="gray">
          <a:xfrm>
            <a:off x="6008688" y="2008188"/>
            <a:ext cx="2166937" cy="298450"/>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8679" name="AutoShape 10"/>
          <p:cNvSpPr>
            <a:spLocks noChangeArrowheads="1"/>
          </p:cNvSpPr>
          <p:nvPr/>
        </p:nvSpPr>
        <p:spPr bwMode="auto">
          <a:xfrm flipH="1">
            <a:off x="7831138" y="2079625"/>
            <a:ext cx="82550"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0" name="AutoShape 11"/>
          <p:cNvSpPr>
            <a:spLocks noChangeArrowheads="1"/>
          </p:cNvSpPr>
          <p:nvPr/>
        </p:nvSpPr>
        <p:spPr bwMode="auto">
          <a:xfrm flipH="1">
            <a:off x="6248400" y="2079625"/>
            <a:ext cx="82550"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grpSp>
        <p:nvGrpSpPr>
          <p:cNvPr id="28681" name="Group 15"/>
          <p:cNvGrpSpPr>
            <a:grpSpLocks/>
          </p:cNvGrpSpPr>
          <p:nvPr/>
        </p:nvGrpSpPr>
        <p:grpSpPr bwMode="auto">
          <a:xfrm>
            <a:off x="714375" y="2643188"/>
            <a:ext cx="3214688" cy="3595687"/>
            <a:chOff x="576" y="1836"/>
            <a:chExt cx="1446" cy="2094"/>
          </a:xfrm>
        </p:grpSpPr>
        <p:sp>
          <p:nvSpPr>
            <p:cNvPr id="28684"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53" name="AutoShape 17"/>
            <p:cNvSpPr>
              <a:spLocks noChangeArrowheads="1"/>
            </p:cNvSpPr>
            <p:nvPr/>
          </p:nvSpPr>
          <p:spPr bwMode="gray">
            <a:xfrm>
              <a:off x="712" y="1852"/>
              <a:ext cx="1175"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28686" name="AutoShape 18"/>
            <p:cNvSpPr>
              <a:spLocks noChangeArrowheads="1"/>
            </p:cNvSpPr>
            <p:nvPr/>
          </p:nvSpPr>
          <p:spPr bwMode="auto">
            <a:xfrm flipH="1">
              <a:off x="1773" y="1897"/>
              <a:ext cx="45"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7" name="AutoShape 19"/>
            <p:cNvSpPr>
              <a:spLocks noChangeArrowheads="1"/>
            </p:cNvSpPr>
            <p:nvPr/>
          </p:nvSpPr>
          <p:spPr bwMode="auto">
            <a:xfrm flipH="1">
              <a:off x="776" y="1897"/>
              <a:ext cx="46"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28688" name="Text Box 20"/>
            <p:cNvSpPr txBox="1">
              <a:spLocks noChangeArrowheads="1"/>
            </p:cNvSpPr>
            <p:nvPr/>
          </p:nvSpPr>
          <p:spPr bwMode="gray">
            <a:xfrm>
              <a:off x="882" y="1836"/>
              <a:ext cx="8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id-ID" sz="1400">
                <a:solidFill>
                  <a:schemeClr val="bg1"/>
                </a:solidFill>
              </a:endParaRPr>
            </a:p>
          </p:txBody>
        </p:sp>
        <p:sp>
          <p:nvSpPr>
            <p:cNvPr id="28689" name="Text Box 21"/>
            <p:cNvSpPr txBox="1">
              <a:spLocks noChangeArrowheads="1"/>
            </p:cNvSpPr>
            <p:nvPr/>
          </p:nvSpPr>
          <p:spPr bwMode="auto">
            <a:xfrm>
              <a:off x="624" y="2106"/>
              <a:ext cx="1344" cy="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a:t>Kemunculan pemilih dan dukungan sosial</a:t>
              </a:r>
            </a:p>
            <a:p>
              <a:pPr eaLnBrk="1" hangingPunct="1"/>
              <a:endParaRPr lang="id-ID"/>
            </a:p>
            <a:p>
              <a:pPr eaLnBrk="1" hangingPunct="1"/>
              <a:r>
                <a:rPr lang="id-ID"/>
                <a:t>Muncul dari kelompok sosial khusus, agama atau etnis  dari pembilahan sosial seperti  kelas dan agama</a:t>
              </a:r>
            </a:p>
            <a:p>
              <a:endParaRPr lang="en-US">
                <a:solidFill>
                  <a:srgbClr val="000000"/>
                </a:solidFill>
              </a:endParaRPr>
            </a:p>
          </p:txBody>
        </p:sp>
      </p:grpSp>
      <p:sp>
        <p:nvSpPr>
          <p:cNvPr id="28682" name="Text Box 23"/>
          <p:cNvSpPr txBox="1">
            <a:spLocks noChangeArrowheads="1"/>
          </p:cNvSpPr>
          <p:nvPr/>
        </p:nvSpPr>
        <p:spPr bwMode="auto">
          <a:xfrm>
            <a:off x="5572125" y="2352675"/>
            <a:ext cx="29289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a:t>Basis sosial dan rekruitmen elit </a:t>
            </a:r>
          </a:p>
          <a:p>
            <a:endParaRPr lang="id-ID"/>
          </a:p>
          <a:p>
            <a:r>
              <a:rPr lang="id-ID"/>
              <a:t>Rekruitmen intelnal didasarkan kelas atau agama dengan komitmen berbasis idologi dan organisasi dan melalui sistem pendidikan inner partai</a:t>
            </a:r>
            <a:endParaRPr lang="en-US">
              <a:solidFill>
                <a:srgbClr val="000000"/>
              </a:solidFill>
            </a:endParaRPr>
          </a:p>
        </p:txBody>
      </p:sp>
      <p:sp>
        <p:nvSpPr>
          <p:cNvPr id="28683" name="TextBox 24"/>
          <p:cNvSpPr txBox="1">
            <a:spLocks noChangeArrowheads="1"/>
          </p:cNvSpPr>
          <p:nvPr/>
        </p:nvSpPr>
        <p:spPr bwMode="auto">
          <a:xfrm>
            <a:off x="2428875" y="1000125"/>
            <a:ext cx="4143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a:t>Dimensi Pemilih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0" y="228600"/>
            <a:ext cx="8229600" cy="1143000"/>
          </a:xfrm>
        </p:spPr>
        <p:txBody>
          <a:bodyPr/>
          <a:lstStyle/>
          <a:p>
            <a:r>
              <a:rPr lang="id-ID" sz="4800"/>
              <a:t>Partai Massa</a:t>
            </a:r>
            <a:endParaRPr lang="en-US" sz="3200"/>
          </a:p>
        </p:txBody>
      </p:sp>
      <p:sp>
        <p:nvSpPr>
          <p:cNvPr id="29699" name="AutoShape 3"/>
          <p:cNvSpPr>
            <a:spLocks noChangeArrowheads="1"/>
          </p:cNvSpPr>
          <p:nvPr/>
        </p:nvSpPr>
        <p:spPr bwMode="auto">
          <a:xfrm>
            <a:off x="5514975" y="2867025"/>
            <a:ext cx="277177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9700" name="AutoShape 5"/>
          <p:cNvSpPr>
            <a:spLocks noChangeArrowheads="1"/>
          </p:cNvSpPr>
          <p:nvPr/>
        </p:nvSpPr>
        <p:spPr bwMode="auto">
          <a:xfrm>
            <a:off x="785813" y="2867025"/>
            <a:ext cx="2595562"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29701" name="Text Box 6"/>
          <p:cNvSpPr txBox="1">
            <a:spLocks noChangeArrowheads="1"/>
          </p:cNvSpPr>
          <p:nvPr/>
        </p:nvSpPr>
        <p:spPr bwMode="auto">
          <a:xfrm>
            <a:off x="857250" y="3067050"/>
            <a:ext cx="2371725" cy="184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solidFill>
                  <a:srgbClr val="000000"/>
                </a:solidFill>
              </a:rPr>
              <a:t>Basis Kompetisi Partai</a:t>
            </a:r>
          </a:p>
          <a:p>
            <a:endParaRPr lang="id-ID" sz="1400"/>
          </a:p>
          <a:p>
            <a:r>
              <a:rPr lang="id-ID" sz="2000"/>
              <a:t>Status tradisional dari individu kandidat</a:t>
            </a:r>
            <a:endParaRPr lang="en-US" sz="2000">
              <a:solidFill>
                <a:srgbClr val="000000"/>
              </a:solidFill>
            </a:endParaRP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29703"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29705" name="Group 10"/>
          <p:cNvGrpSpPr>
            <a:grpSpLocks/>
          </p:cNvGrpSpPr>
          <p:nvPr/>
        </p:nvGrpSpPr>
        <p:grpSpPr bwMode="auto">
          <a:xfrm>
            <a:off x="3000375" y="1143000"/>
            <a:ext cx="2998788" cy="1601788"/>
            <a:chOff x="1997" y="1314"/>
            <a:chExt cx="1889" cy="1009"/>
          </a:xfrm>
        </p:grpSpPr>
        <p:grpSp>
          <p:nvGrpSpPr>
            <p:cNvPr id="29708"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29706" name="Text Box 18"/>
          <p:cNvSpPr txBox="1">
            <a:spLocks noChangeArrowheads="1"/>
          </p:cNvSpPr>
          <p:nvPr/>
        </p:nvSpPr>
        <p:spPr bwMode="auto">
          <a:xfrm>
            <a:off x="3738563" y="1300163"/>
            <a:ext cx="13827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a:t>
            </a:r>
          </a:p>
          <a:p>
            <a:pPr algn="ctr"/>
            <a:r>
              <a:rPr lang="id-ID" sz="2400" b="1">
                <a:solidFill>
                  <a:srgbClr val="000000"/>
                </a:solidFill>
              </a:rPr>
              <a:t>Ideologi</a:t>
            </a:r>
            <a:endParaRPr lang="en-US" sz="1400">
              <a:solidFill>
                <a:srgbClr val="000000"/>
              </a:solidFill>
            </a:endParaRPr>
          </a:p>
        </p:txBody>
      </p:sp>
      <p:sp>
        <p:nvSpPr>
          <p:cNvPr id="29707" name="Text Box 19"/>
          <p:cNvSpPr txBox="1">
            <a:spLocks noChangeArrowheads="1"/>
          </p:cNvSpPr>
          <p:nvPr/>
        </p:nvSpPr>
        <p:spPr bwMode="auto">
          <a:xfrm>
            <a:off x="5715000" y="3095625"/>
            <a:ext cx="2500313"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solidFill>
                  <a:srgbClr val="000000"/>
                </a:solidFill>
              </a:rPr>
              <a:t>Perluasan Kompetisi Partai </a:t>
            </a:r>
          </a:p>
          <a:p>
            <a:pPr eaLnBrk="1" hangingPunct="1"/>
            <a:endParaRPr lang="id-ID" sz="2000"/>
          </a:p>
          <a:p>
            <a:pPr eaLnBrk="1" hangingPunct="1"/>
            <a:r>
              <a:rPr lang="id-ID" sz="2000"/>
              <a:t>Sangat terbatas dengan basis status personal dan kemakmuran</a:t>
            </a:r>
            <a:endParaRPr lang="en-US" sz="2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Partai Massa</a:t>
            </a:r>
            <a:endParaRPr lang="en-US" sz="4800"/>
          </a:p>
        </p:txBody>
      </p:sp>
      <p:grpSp>
        <p:nvGrpSpPr>
          <p:cNvPr id="30723" name="Group 52"/>
          <p:cNvGrpSpPr>
            <a:grpSpLocks/>
          </p:cNvGrpSpPr>
          <p:nvPr/>
        </p:nvGrpSpPr>
        <p:grpSpPr bwMode="auto">
          <a:xfrm>
            <a:off x="214313" y="928688"/>
            <a:ext cx="8715375" cy="5360987"/>
            <a:chOff x="-29" y="524"/>
            <a:chExt cx="5863" cy="3600"/>
          </a:xfrm>
        </p:grpSpPr>
        <p:sp>
          <p:nvSpPr>
            <p:cNvPr id="30724"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0725" name="Group 54"/>
            <p:cNvGrpSpPr>
              <a:grpSpLocks/>
            </p:cNvGrpSpPr>
            <p:nvPr/>
          </p:nvGrpSpPr>
          <p:grpSpPr bwMode="auto">
            <a:xfrm>
              <a:off x="2256" y="1968"/>
              <a:ext cx="1296" cy="1344"/>
              <a:chOff x="2016" y="1920"/>
              <a:chExt cx="1680" cy="1680"/>
            </a:xfrm>
          </p:grpSpPr>
          <p:sp>
            <p:nvSpPr>
              <p:cNvPr id="30770"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0771"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59"/>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0727" name="Group 58"/>
            <p:cNvGrpSpPr>
              <a:grpSpLocks/>
            </p:cNvGrpSpPr>
            <p:nvPr/>
          </p:nvGrpSpPr>
          <p:grpSpPr bwMode="auto">
            <a:xfrm>
              <a:off x="2640" y="1104"/>
              <a:ext cx="432" cy="415"/>
              <a:chOff x="2640" y="1088"/>
              <a:chExt cx="432" cy="415"/>
            </a:xfrm>
          </p:grpSpPr>
          <p:grpSp>
            <p:nvGrpSpPr>
              <p:cNvPr id="30766"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20"/>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69"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0728"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0729" name="Group 66"/>
            <p:cNvGrpSpPr>
              <a:grpSpLocks/>
            </p:cNvGrpSpPr>
            <p:nvPr/>
          </p:nvGrpSpPr>
          <p:grpSpPr bwMode="auto">
            <a:xfrm>
              <a:off x="1824" y="3357"/>
              <a:ext cx="432" cy="432"/>
              <a:chOff x="1824" y="3357"/>
              <a:chExt cx="432" cy="432"/>
            </a:xfrm>
          </p:grpSpPr>
          <p:grpSp>
            <p:nvGrpSpPr>
              <p:cNvPr id="30760"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2"/>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63"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42"/>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0730" name="Group 71"/>
            <p:cNvGrpSpPr>
              <a:grpSpLocks/>
            </p:cNvGrpSpPr>
            <p:nvPr/>
          </p:nvGrpSpPr>
          <p:grpSpPr bwMode="auto">
            <a:xfrm>
              <a:off x="3938" y="1968"/>
              <a:ext cx="430" cy="437"/>
              <a:chOff x="3938" y="1968"/>
              <a:chExt cx="430" cy="437"/>
            </a:xfrm>
          </p:grpSpPr>
          <p:grpSp>
            <p:nvGrpSpPr>
              <p:cNvPr id="30756"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2"/>
                  <a:ext cx="1677" cy="1676"/>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9"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0731" name="Group 76"/>
            <p:cNvGrpSpPr>
              <a:grpSpLocks/>
            </p:cNvGrpSpPr>
            <p:nvPr/>
          </p:nvGrpSpPr>
          <p:grpSpPr bwMode="auto">
            <a:xfrm>
              <a:off x="3552" y="3360"/>
              <a:ext cx="412" cy="392"/>
              <a:chOff x="3552" y="3339"/>
              <a:chExt cx="412" cy="392"/>
            </a:xfrm>
          </p:grpSpPr>
          <p:grpSp>
            <p:nvGrpSpPr>
              <p:cNvPr id="30752"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19"/>
                  <a:ext cx="1681" cy="1681"/>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5"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2"/>
                <a:ext cx="294" cy="306"/>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0732" name="Group 81"/>
            <p:cNvGrpSpPr>
              <a:grpSpLocks/>
            </p:cNvGrpSpPr>
            <p:nvPr/>
          </p:nvGrpSpPr>
          <p:grpSpPr bwMode="auto">
            <a:xfrm>
              <a:off x="1488" y="1968"/>
              <a:ext cx="432" cy="432"/>
              <a:chOff x="1488" y="1968"/>
              <a:chExt cx="432" cy="432"/>
            </a:xfrm>
          </p:grpSpPr>
          <p:grpSp>
            <p:nvGrpSpPr>
              <p:cNvPr id="30748"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2"/>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0751"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8" y="3257"/>
              <a:ext cx="81"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09" y="3164"/>
              <a:ext cx="82" cy="90"/>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0735"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7"/>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0736"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2" y="1612"/>
                <a:ext cx="81"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86"/>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0"/>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52"/>
              <a:ext cx="81"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0739" name="Text Box 96"/>
            <p:cNvSpPr txBox="1">
              <a:spLocks noChangeArrowheads="1"/>
            </p:cNvSpPr>
            <p:nvPr/>
          </p:nvSpPr>
          <p:spPr bwMode="auto">
            <a:xfrm>
              <a:off x="67" y="1436"/>
              <a:ext cx="1392" cy="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Kesukarelaan keanggotaan organisasi adalah inti dari partai </a:t>
              </a:r>
              <a:endParaRPr lang="en-US"/>
            </a:p>
          </p:txBody>
        </p:sp>
        <p:sp>
          <p:nvSpPr>
            <p:cNvPr id="30740" name="Text Box 97"/>
            <p:cNvSpPr txBox="1">
              <a:spLocks noChangeArrowheads="1"/>
            </p:cNvSpPr>
            <p:nvPr/>
          </p:nvSpPr>
          <p:spPr bwMode="auto">
            <a:xfrm>
              <a:off x="1557" y="524"/>
              <a:ext cx="2451"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Simbiosis antara partai di kantor pusat dan partai di akar rumput</a:t>
              </a:r>
              <a:endParaRPr lang="en-US"/>
            </a:p>
          </p:txBody>
        </p:sp>
        <p:sp>
          <p:nvSpPr>
            <p:cNvPr id="30741" name="Text Box 98"/>
            <p:cNvSpPr txBox="1">
              <a:spLocks noChangeArrowheads="1"/>
            </p:cNvSpPr>
            <p:nvPr/>
          </p:nvSpPr>
          <p:spPr bwMode="auto">
            <a:xfrm>
              <a:off x="4152" y="1675"/>
              <a:ext cx="1682" cy="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Subjek dari kepemimpinan ekstra parlementer</a:t>
              </a:r>
              <a:endParaRPr lang="en-US"/>
            </a:p>
          </p:txBody>
        </p:sp>
        <p:sp>
          <p:nvSpPr>
            <p:cNvPr id="30742" name="Text Box 99"/>
            <p:cNvSpPr txBox="1">
              <a:spLocks noChangeArrowheads="1"/>
            </p:cNvSpPr>
            <p:nvPr/>
          </p:nvSpPr>
          <p:spPr bwMode="auto">
            <a:xfrm>
              <a:off x="-29" y="3504"/>
              <a:ext cx="1757"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Mobilisasi intensif massa buruh</a:t>
              </a:r>
              <a:endParaRPr lang="en-US"/>
            </a:p>
          </p:txBody>
        </p:sp>
        <p:sp>
          <p:nvSpPr>
            <p:cNvPr id="30743"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Kontribusi anggota</a:t>
              </a:r>
              <a:endParaRPr lang="en-US"/>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Massa partai, pertalian atau penyatuan antara massa dengan kelompok kepentingan</a:t>
            </a:r>
            <a:endParaRPr lang="id-ID" sz="2000">
              <a:latin typeface="Verdana" pitchFamily="34" charset="0"/>
            </a:endParaRPr>
          </a:p>
        </p:txBody>
      </p:sp>
      <p:sp>
        <p:nvSpPr>
          <p:cNvPr id="31747" name="Rectangle 5"/>
          <p:cNvSpPr>
            <a:spLocks noGrp="1" noChangeArrowheads="1"/>
          </p:cNvSpPr>
          <p:nvPr>
            <p:ph type="title" idx="4294967295"/>
          </p:nvPr>
        </p:nvSpPr>
        <p:spPr>
          <a:xfrm>
            <a:off x="0" y="228600"/>
            <a:ext cx="8229600" cy="1143000"/>
          </a:xfrm>
        </p:spPr>
        <p:txBody>
          <a:bodyPr/>
          <a:lstStyle/>
          <a:p>
            <a:r>
              <a:rPr lang="id-ID" sz="4800"/>
              <a:t>Catch All Parties</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1752"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1753" name="Group 18"/>
          <p:cNvGrpSpPr>
            <a:grpSpLocks/>
          </p:cNvGrpSpPr>
          <p:nvPr/>
        </p:nvGrpSpPr>
        <p:grpSpPr bwMode="auto">
          <a:xfrm>
            <a:off x="3635375" y="1846263"/>
            <a:ext cx="1290638" cy="1277937"/>
            <a:chOff x="4166" y="1706"/>
            <a:chExt cx="1252" cy="1252"/>
          </a:xfrm>
        </p:grpSpPr>
        <p:sp>
          <p:nvSpPr>
            <p:cNvPr id="31755"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6"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7"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1758"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1754"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1950 - now</a:t>
            </a:r>
            <a:endParaRPr lang="en-US">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0" y="228600"/>
            <a:ext cx="8229600" cy="1143000"/>
          </a:xfrm>
        </p:spPr>
        <p:txBody>
          <a:bodyPr/>
          <a:lstStyle/>
          <a:p>
            <a:r>
              <a:rPr lang="id-ID"/>
              <a:t>Catch All Parties</a:t>
            </a:r>
          </a:p>
        </p:txBody>
      </p:sp>
      <p:graphicFrame>
        <p:nvGraphicFramePr>
          <p:cNvPr id="6" name="Content Placeholder 5"/>
          <p:cNvGraphicFramePr>
            <a:graphicFrameLocks noGrp="1"/>
          </p:cNvGraphicFramePr>
          <p:nvPr>
            <p:ph idx="4294967295"/>
          </p:nvPr>
        </p:nvGraphicFramePr>
        <p:xfrm>
          <a:off x="500063" y="990600"/>
          <a:ext cx="8643937" cy="5438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772" name="TextBox 6"/>
          <p:cNvSpPr txBox="1">
            <a:spLocks noChangeArrowheads="1"/>
          </p:cNvSpPr>
          <p:nvPr/>
        </p:nvSpPr>
        <p:spPr bwMode="auto">
          <a:xfrm>
            <a:off x="1928813" y="1143000"/>
            <a:ext cx="3500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3200" b="1"/>
              <a:t>Dimensi pemilih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52400" y="6461125"/>
            <a:ext cx="2133600" cy="320675"/>
          </a:xfrm>
          <a:noFill/>
          <a:ln>
            <a:miter lim="800000"/>
            <a:headEnd/>
            <a:tailEnd/>
          </a:ln>
        </p:spPr>
        <p:txBody>
          <a:bodyPr anchor="t"/>
          <a:lstStyle/>
          <a:p>
            <a:pPr>
              <a:defRPr/>
            </a:pPr>
            <a:r>
              <a:rPr lang="en-US">
                <a:effectLst/>
                <a:latin typeface="+mn-lt"/>
                <a:cs typeface="+mn-cs"/>
              </a:rPr>
              <a:t>www.thmemgallery.com</a:t>
            </a:r>
            <a:endParaRPr lang="en-US">
              <a:effectLst/>
              <a:latin typeface="+mn-lt"/>
              <a:cs typeface="+mn-cs"/>
            </a:endParaRPr>
          </a:p>
        </p:txBody>
      </p:sp>
      <p:sp>
        <p:nvSpPr>
          <p:cNvPr id="5" name="Footer Placeholder 4"/>
          <p:cNvSpPr>
            <a:spLocks noGrp="1"/>
          </p:cNvSpPr>
          <p:nvPr>
            <p:ph type="ftr" sz="quarter" idx="11"/>
          </p:nvPr>
        </p:nvSpPr>
        <p:spPr>
          <a:xfrm>
            <a:off x="5862638" y="6461125"/>
            <a:ext cx="2895600" cy="320675"/>
          </a:xfrm>
          <a:noFill/>
          <a:ln>
            <a:miter lim="800000"/>
            <a:headEnd/>
            <a:tailEnd/>
          </a:ln>
        </p:spPr>
        <p:txBody>
          <a:bodyPr anchor="t"/>
          <a:lstStyle/>
          <a:p>
            <a:pPr algn="r">
              <a:defRPr/>
            </a:pPr>
            <a:r>
              <a:rPr lang="en-US">
                <a:effectLst/>
                <a:latin typeface="+mn-lt"/>
                <a:cs typeface="+mn-cs"/>
              </a:rPr>
              <a:t>Company Logo</a:t>
            </a:r>
            <a:endParaRPr lang="en-US">
              <a:effectLst/>
              <a:latin typeface="+mn-lt"/>
              <a:cs typeface="+mn-cs"/>
            </a:endParaRPr>
          </a:p>
        </p:txBody>
      </p:sp>
      <p:sp>
        <p:nvSpPr>
          <p:cNvPr id="15362" name="Title 1"/>
          <p:cNvSpPr>
            <a:spLocks noGrp="1"/>
          </p:cNvSpPr>
          <p:nvPr>
            <p:ph type="title" idx="4294967295"/>
          </p:nvPr>
        </p:nvSpPr>
        <p:spPr>
          <a:xfrm>
            <a:off x="2305050" y="333375"/>
            <a:ext cx="6838950" cy="563563"/>
          </a:xfrm>
        </p:spPr>
        <p:txBody>
          <a:bodyPr>
            <a:normAutofit fontScale="90000"/>
          </a:bodyPr>
          <a:lstStyle/>
          <a:p>
            <a:r>
              <a:rPr lang="id-ID" sz="3600"/>
              <a:t>KEBERAGAMAN</a:t>
            </a:r>
            <a:r>
              <a:rPr lang="en-US" sz="3600"/>
              <a:t> PERSPEKTIF</a:t>
            </a:r>
            <a:endParaRPr lang="id-ID" sz="3600"/>
          </a:p>
        </p:txBody>
      </p:sp>
      <p:sp>
        <p:nvSpPr>
          <p:cNvPr id="15363" name="Content Placeholder 2"/>
          <p:cNvSpPr>
            <a:spLocks noGrp="1"/>
          </p:cNvSpPr>
          <p:nvPr>
            <p:ph idx="4294967295"/>
          </p:nvPr>
        </p:nvSpPr>
        <p:spPr>
          <a:xfrm>
            <a:off x="0" y="1600200"/>
            <a:ext cx="8229600" cy="4495800"/>
          </a:xfrm>
        </p:spPr>
        <p:txBody>
          <a:bodyPr/>
          <a:lstStyle/>
          <a:p>
            <a:r>
              <a:rPr lang="id-ID"/>
              <a:t>Selama ini cara melihat partai cenderung seragam. Padahal partai politik memiliki keragaman</a:t>
            </a:r>
          </a:p>
          <a:p>
            <a:pPr marL="971550" lvl="1" indent="-514350">
              <a:buFont typeface="Verdana" pitchFamily="34" charset="0"/>
              <a:buAutoNum type="arabicPeriod"/>
            </a:pPr>
            <a:r>
              <a:rPr lang="id-ID"/>
              <a:t>Dilihat dari wajah partai; melihat keragaman dalam partai (intra partai)</a:t>
            </a:r>
          </a:p>
          <a:p>
            <a:pPr marL="971550" lvl="1" indent="-514350">
              <a:buFont typeface="Verdana" pitchFamily="34" charset="0"/>
              <a:buAutoNum type="arabicPeriod"/>
            </a:pPr>
            <a:r>
              <a:rPr lang="id-ID"/>
              <a:t>Tipologi partai; yang membedakan karakteristik satu partai dengan partai lain (inter partai).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228600"/>
            <a:ext cx="8229600" cy="1143000"/>
          </a:xfrm>
        </p:spPr>
        <p:txBody>
          <a:bodyPr/>
          <a:lstStyle/>
          <a:p>
            <a:r>
              <a:rPr lang="id-ID"/>
              <a:t>Catch All Parties</a:t>
            </a:r>
            <a:endParaRPr lang="en-US" sz="2800"/>
          </a:p>
        </p:txBody>
      </p:sp>
      <p:grpSp>
        <p:nvGrpSpPr>
          <p:cNvPr id="33795" name="Group 3"/>
          <p:cNvGrpSpPr>
            <a:grpSpLocks/>
          </p:cNvGrpSpPr>
          <p:nvPr/>
        </p:nvGrpSpPr>
        <p:grpSpPr bwMode="auto">
          <a:xfrm>
            <a:off x="500063" y="1428750"/>
            <a:ext cx="7927975" cy="3571875"/>
            <a:chOff x="82" y="1248"/>
            <a:chExt cx="5505" cy="2403"/>
          </a:xfrm>
        </p:grpSpPr>
        <p:grpSp>
          <p:nvGrpSpPr>
            <p:cNvPr id="33796" name="Group 4"/>
            <p:cNvGrpSpPr>
              <a:grpSpLocks/>
            </p:cNvGrpSpPr>
            <p:nvPr/>
          </p:nvGrpSpPr>
          <p:grpSpPr bwMode="auto">
            <a:xfrm>
              <a:off x="1824" y="1248"/>
              <a:ext cx="2014" cy="1615"/>
              <a:chOff x="1872" y="1824"/>
              <a:chExt cx="2014" cy="1615"/>
            </a:xfrm>
          </p:grpSpPr>
          <p:sp>
            <p:nvSpPr>
              <p:cNvPr id="74757" name="AutoShape 5"/>
              <p:cNvSpPr>
                <a:spLocks noChangeArrowheads="1"/>
              </p:cNvSpPr>
              <p:nvPr/>
            </p:nvSpPr>
            <p:spPr bwMode="gray">
              <a:xfrm rot="16200000" flipH="1">
                <a:off x="1819" y="2527"/>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id-ID">
                  <a:cs typeface="+mn-cs"/>
                </a:endParaRPr>
              </a:p>
            </p:txBody>
          </p:sp>
          <p:sp>
            <p:nvSpPr>
              <p:cNvPr id="74758" name="AutoShape 6"/>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id-ID">
                  <a:cs typeface="+mn-cs"/>
                </a:endParaRPr>
              </a:p>
            </p:txBody>
          </p:sp>
          <p:sp>
            <p:nvSpPr>
              <p:cNvPr id="33804" name="Oval 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id-ID"/>
              </a:p>
            </p:txBody>
          </p:sp>
          <p:sp>
            <p:nvSpPr>
              <p:cNvPr id="33805" name="Oval 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id-ID"/>
              </a:p>
            </p:txBody>
          </p:sp>
          <p:sp>
            <p:nvSpPr>
              <p:cNvPr id="74762" name="Oval 10"/>
              <p:cNvSpPr>
                <a:spLocks noChangeArrowheads="1"/>
              </p:cNvSpPr>
              <p:nvPr/>
            </p:nvSpPr>
            <p:spPr bwMode="gray">
              <a:xfrm>
                <a:off x="2254" y="2000"/>
                <a:ext cx="1260" cy="126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33807" name="Oval 11"/>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id-ID"/>
              </a:p>
            </p:txBody>
          </p:sp>
          <p:sp>
            <p:nvSpPr>
              <p:cNvPr id="74764" name="Oval 12"/>
              <p:cNvSpPr>
                <a:spLocks noChangeArrowheads="1"/>
              </p:cNvSpPr>
              <p:nvPr/>
            </p:nvSpPr>
            <p:spPr bwMode="gray">
              <a:xfrm>
                <a:off x="2337" y="2082"/>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33809" name="Oval 13"/>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sp>
          <p:nvSpPr>
            <p:cNvPr id="74768" name="AutoShape 16"/>
            <p:cNvSpPr>
              <a:spLocks noChangeArrowheads="1"/>
            </p:cNvSpPr>
            <p:nvPr/>
          </p:nvSpPr>
          <p:spPr bwMode="gray">
            <a:xfrm>
              <a:off x="82" y="1584"/>
              <a:ext cx="1598" cy="2067"/>
            </a:xfrm>
            <a:prstGeom prst="can">
              <a:avLst>
                <a:gd name="adj" fmla="val 25000"/>
              </a:avLst>
            </a:prstGeom>
            <a:gradFill rotWithShape="1">
              <a:gsLst>
                <a:gs pos="0">
                  <a:schemeClr val="folHlink">
                    <a:gamma/>
                    <a:shade val="46275"/>
                    <a:invGamma/>
                  </a:schemeClr>
                </a:gs>
                <a:gs pos="50000">
                  <a:schemeClr val="folHlink"/>
                </a:gs>
                <a:gs pos="100000">
                  <a:schemeClr val="folHlink">
                    <a:gamma/>
                    <a:shade val="46275"/>
                    <a:invGamma/>
                  </a:schemeClr>
                </a:gs>
              </a:gsLst>
              <a:lin ang="0" scaled="1"/>
            </a:gradFill>
            <a:ln w="9525">
              <a:noFill/>
              <a:round/>
              <a:headEnd/>
              <a:tailEnd/>
            </a:ln>
            <a:effectLst/>
          </p:spPr>
          <p:txBody>
            <a:bodyPr wrap="none" anchor="ctr"/>
            <a:lstStyle/>
            <a:p>
              <a:pPr>
                <a:defRPr/>
              </a:pPr>
              <a:endParaRPr lang="id-ID">
                <a:cs typeface="+mn-cs"/>
              </a:endParaRPr>
            </a:p>
          </p:txBody>
        </p:sp>
        <p:sp>
          <p:nvSpPr>
            <p:cNvPr id="74771" name="AutoShape 19"/>
            <p:cNvSpPr>
              <a:spLocks noChangeArrowheads="1"/>
            </p:cNvSpPr>
            <p:nvPr/>
          </p:nvSpPr>
          <p:spPr bwMode="gray">
            <a:xfrm>
              <a:off x="3984" y="1584"/>
              <a:ext cx="1603" cy="2067"/>
            </a:xfrm>
            <a:prstGeom prst="can">
              <a:avLst>
                <a:gd name="adj" fmla="val 25000"/>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defRPr/>
              </a:pPr>
              <a:endParaRPr lang="id-ID"/>
            </a:p>
          </p:txBody>
        </p:sp>
        <p:sp>
          <p:nvSpPr>
            <p:cNvPr id="33799" name="Text Box 20"/>
            <p:cNvSpPr txBox="1">
              <a:spLocks noChangeArrowheads="1"/>
            </p:cNvSpPr>
            <p:nvPr/>
          </p:nvSpPr>
          <p:spPr bwMode="gray">
            <a:xfrm>
              <a:off x="2314" y="1729"/>
              <a:ext cx="1064" cy="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t>Dimensi</a:t>
              </a:r>
            </a:p>
            <a:p>
              <a:pPr algn="ctr"/>
              <a:r>
                <a:rPr lang="id-ID" sz="2400" b="1"/>
                <a:t>Ideologis</a:t>
              </a:r>
              <a:endParaRPr lang="en-US" sz="2400" b="1"/>
            </a:p>
          </p:txBody>
        </p:sp>
        <p:sp>
          <p:nvSpPr>
            <p:cNvPr id="74774" name="Text Box 22"/>
            <p:cNvSpPr txBox="1">
              <a:spLocks noChangeArrowheads="1"/>
            </p:cNvSpPr>
            <p:nvPr/>
          </p:nvSpPr>
          <p:spPr bwMode="gray">
            <a:xfrm>
              <a:off x="82" y="1969"/>
              <a:ext cx="1587" cy="994"/>
            </a:xfrm>
            <a:prstGeom prst="rect">
              <a:avLst/>
            </a:prstGeom>
            <a:noFill/>
            <a:ln w="9525">
              <a:noFill/>
              <a:miter lim="800000"/>
              <a:headEnd/>
              <a:tailEnd/>
            </a:ln>
            <a:effectLst/>
          </p:spPr>
          <p:txBody>
            <a:bodyPr>
              <a:spAutoFit/>
            </a:bodyPr>
            <a:lstStyle/>
            <a:p>
              <a:pPr algn="ctr" eaLnBrk="0" hangingPunct="0">
                <a:defRPr/>
              </a:pPr>
              <a:r>
                <a:rPr lang="id-ID" b="1" dirty="0">
                  <a:solidFill>
                    <a:schemeClr val="bg1"/>
                  </a:solidFill>
                  <a:cs typeface="+mn-cs"/>
                </a:rPr>
                <a:t>Basis Kompetisi</a:t>
              </a:r>
            </a:p>
            <a:p>
              <a:pPr algn="ctr" eaLnBrk="0" hangingPunct="0">
                <a:defRPr/>
              </a:pPr>
              <a:r>
                <a:rPr lang="id-ID" b="1" dirty="0">
                  <a:solidFill>
                    <a:schemeClr val="bg1"/>
                  </a:solidFill>
                  <a:cs typeface="+mn-cs"/>
                </a:rPr>
                <a:t> partai</a:t>
              </a:r>
            </a:p>
            <a:p>
              <a:pPr algn="ctr" eaLnBrk="0" hangingPunct="0">
                <a:defRPr/>
              </a:pPr>
              <a:endParaRPr lang="id-ID" b="1" dirty="0">
                <a:solidFill>
                  <a:schemeClr val="bg1"/>
                </a:solidFill>
                <a:cs typeface="+mn-cs"/>
              </a:endParaRPr>
            </a:p>
            <a:p>
              <a:pPr algn="ctr" eaLnBrk="0" hangingPunct="0">
                <a:defRPr/>
              </a:pPr>
              <a:r>
                <a:rPr lang="id-ID" dirty="0">
                  <a:solidFill>
                    <a:schemeClr val="bg1">
                      <a:lumMod val="95000"/>
                    </a:schemeClr>
                  </a:solidFill>
                  <a:cs typeface="+mn-cs"/>
                </a:rPr>
                <a:t>Kualitas manajemen sektor publik</a:t>
              </a:r>
              <a:endParaRPr lang="en-US" b="1" dirty="0">
                <a:solidFill>
                  <a:schemeClr val="bg1">
                    <a:lumMod val="95000"/>
                  </a:schemeClr>
                </a:solidFill>
                <a:cs typeface="+mn-cs"/>
              </a:endParaRPr>
            </a:p>
          </p:txBody>
        </p:sp>
        <p:sp>
          <p:nvSpPr>
            <p:cNvPr id="74777" name="Text Box 25"/>
            <p:cNvSpPr txBox="1">
              <a:spLocks noChangeArrowheads="1"/>
            </p:cNvSpPr>
            <p:nvPr/>
          </p:nvSpPr>
          <p:spPr bwMode="gray">
            <a:xfrm>
              <a:off x="4050" y="2017"/>
              <a:ext cx="1488" cy="1180"/>
            </a:xfrm>
            <a:prstGeom prst="rect">
              <a:avLst/>
            </a:prstGeom>
            <a:noFill/>
            <a:ln w="9525">
              <a:noFill/>
              <a:miter lim="800000"/>
              <a:headEnd/>
              <a:tailEnd/>
            </a:ln>
            <a:effectLst/>
          </p:spPr>
          <p:txBody>
            <a:bodyPr>
              <a:spAutoFit/>
            </a:bodyPr>
            <a:lstStyle/>
            <a:p>
              <a:pPr algn="ctr" eaLnBrk="0" hangingPunct="0">
                <a:defRPr/>
              </a:pPr>
              <a:r>
                <a:rPr lang="id-ID" b="1" dirty="0">
                  <a:solidFill>
                    <a:schemeClr val="bg1"/>
                  </a:solidFill>
                  <a:cs typeface="+mn-cs"/>
                </a:rPr>
                <a:t>Perluasan </a:t>
              </a:r>
            </a:p>
            <a:p>
              <a:pPr algn="ctr" eaLnBrk="0" hangingPunct="0">
                <a:defRPr/>
              </a:pPr>
              <a:r>
                <a:rPr lang="id-ID" b="1" dirty="0">
                  <a:solidFill>
                    <a:schemeClr val="bg1"/>
                  </a:solidFill>
                  <a:cs typeface="+mn-cs"/>
                </a:rPr>
                <a:t>kompetisi partai</a:t>
              </a:r>
            </a:p>
            <a:p>
              <a:pPr algn="ctr" eaLnBrk="0" hangingPunct="0">
                <a:defRPr/>
              </a:pPr>
              <a:endParaRPr lang="id-ID" b="1" dirty="0">
                <a:solidFill>
                  <a:schemeClr val="bg1"/>
                </a:solidFill>
                <a:cs typeface="+mn-cs"/>
              </a:endParaRPr>
            </a:p>
            <a:p>
              <a:pPr algn="ctr" eaLnBrk="0" hangingPunct="0">
                <a:defRPr/>
              </a:pPr>
              <a:r>
                <a:rPr lang="id-ID" dirty="0">
                  <a:solidFill>
                    <a:schemeClr val="bg1">
                      <a:lumMod val="95000"/>
                    </a:schemeClr>
                  </a:solidFill>
                  <a:cs typeface="+mn-cs"/>
                </a:rPr>
                <a:t>Kompetisi sentripetal dalam teknikalitas</a:t>
              </a:r>
              <a:endParaRPr lang="en-US" b="1" dirty="0">
                <a:solidFill>
                  <a:schemeClr val="bg1">
                    <a:lumMod val="95000"/>
                  </a:schemeClr>
                </a:solidFill>
                <a:cs typeface="+mn-cs"/>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Catch All Parties</a:t>
            </a:r>
            <a:endParaRPr lang="en-US" sz="4800"/>
          </a:p>
        </p:txBody>
      </p:sp>
      <p:grpSp>
        <p:nvGrpSpPr>
          <p:cNvPr id="34819" name="Group 52"/>
          <p:cNvGrpSpPr>
            <a:grpSpLocks/>
          </p:cNvGrpSpPr>
          <p:nvPr/>
        </p:nvGrpSpPr>
        <p:grpSpPr bwMode="auto">
          <a:xfrm>
            <a:off x="214313" y="928688"/>
            <a:ext cx="8715375" cy="5414962"/>
            <a:chOff x="-29" y="524"/>
            <a:chExt cx="5863" cy="3636"/>
          </a:xfrm>
        </p:grpSpPr>
        <p:sp>
          <p:nvSpPr>
            <p:cNvPr id="34820"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4821" name="Group 54"/>
            <p:cNvGrpSpPr>
              <a:grpSpLocks/>
            </p:cNvGrpSpPr>
            <p:nvPr/>
          </p:nvGrpSpPr>
          <p:grpSpPr bwMode="auto">
            <a:xfrm>
              <a:off x="2256" y="1968"/>
              <a:ext cx="1296" cy="1344"/>
              <a:chOff x="2016" y="1920"/>
              <a:chExt cx="1680" cy="1680"/>
            </a:xfrm>
          </p:grpSpPr>
          <p:sp>
            <p:nvSpPr>
              <p:cNvPr id="34866"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4867"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4823" name="Group 58"/>
            <p:cNvGrpSpPr>
              <a:grpSpLocks/>
            </p:cNvGrpSpPr>
            <p:nvPr/>
          </p:nvGrpSpPr>
          <p:grpSpPr bwMode="auto">
            <a:xfrm>
              <a:off x="2640" y="1104"/>
              <a:ext cx="432" cy="415"/>
              <a:chOff x="2640" y="1088"/>
              <a:chExt cx="432" cy="415"/>
            </a:xfrm>
          </p:grpSpPr>
          <p:grpSp>
            <p:nvGrpSpPr>
              <p:cNvPr id="34862"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20"/>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65"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4824"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4825" name="Group 66"/>
            <p:cNvGrpSpPr>
              <a:grpSpLocks/>
            </p:cNvGrpSpPr>
            <p:nvPr/>
          </p:nvGrpSpPr>
          <p:grpSpPr bwMode="auto">
            <a:xfrm>
              <a:off x="1824" y="3357"/>
              <a:ext cx="432" cy="432"/>
              <a:chOff x="1824" y="3357"/>
              <a:chExt cx="432" cy="432"/>
            </a:xfrm>
          </p:grpSpPr>
          <p:grpSp>
            <p:nvGrpSpPr>
              <p:cNvPr id="34856"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6" y="1921"/>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9"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4826" name="Group 71"/>
            <p:cNvGrpSpPr>
              <a:grpSpLocks/>
            </p:cNvGrpSpPr>
            <p:nvPr/>
          </p:nvGrpSpPr>
          <p:grpSpPr bwMode="auto">
            <a:xfrm>
              <a:off x="3938" y="1968"/>
              <a:ext cx="430" cy="437"/>
              <a:chOff x="3938" y="1968"/>
              <a:chExt cx="430" cy="437"/>
            </a:xfrm>
          </p:grpSpPr>
          <p:grpSp>
            <p:nvGrpSpPr>
              <p:cNvPr id="34852"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8"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5"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4827" name="Group 76"/>
            <p:cNvGrpSpPr>
              <a:grpSpLocks/>
            </p:cNvGrpSpPr>
            <p:nvPr/>
          </p:nvGrpSpPr>
          <p:grpSpPr bwMode="auto">
            <a:xfrm>
              <a:off x="3552" y="3360"/>
              <a:ext cx="412" cy="392"/>
              <a:chOff x="3552" y="3339"/>
              <a:chExt cx="412" cy="392"/>
            </a:xfrm>
          </p:grpSpPr>
          <p:grpSp>
            <p:nvGrpSpPr>
              <p:cNvPr id="34848"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2"/>
                  <a:ext cx="1681" cy="1677"/>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51"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4828" name="Group 81"/>
            <p:cNvGrpSpPr>
              <a:grpSpLocks/>
            </p:cNvGrpSpPr>
            <p:nvPr/>
          </p:nvGrpSpPr>
          <p:grpSpPr bwMode="auto">
            <a:xfrm>
              <a:off x="1488" y="1968"/>
              <a:ext cx="432" cy="432"/>
              <a:chOff x="1488" y="1968"/>
              <a:chExt cx="432" cy="432"/>
            </a:xfrm>
          </p:grpSpPr>
          <p:grpSp>
            <p:nvGrpSpPr>
              <p:cNvPr id="34844"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4847"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9" y="3258"/>
              <a:ext cx="80"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09" y="3164"/>
              <a:ext cx="82" cy="90"/>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4831"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7"/>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4832"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1" y="1612"/>
                <a:ext cx="82" cy="89"/>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1" y="1790"/>
                <a:ext cx="82" cy="89"/>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9" y="2272"/>
              <a:ext cx="81"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0"/>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4835" name="Text Box 96"/>
            <p:cNvSpPr txBox="1">
              <a:spLocks noChangeArrowheads="1"/>
            </p:cNvSpPr>
            <p:nvPr/>
          </p:nvSpPr>
          <p:spPr bwMode="auto">
            <a:xfrm>
              <a:off x="67" y="1436"/>
              <a:ext cx="1392"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 Peminggiran anggota </a:t>
              </a:r>
              <a:endParaRPr lang="en-US"/>
            </a:p>
          </p:txBody>
        </p:sp>
        <p:sp>
          <p:nvSpPr>
            <p:cNvPr id="34836" name="Text Box 97"/>
            <p:cNvSpPr txBox="1">
              <a:spLocks noChangeArrowheads="1"/>
            </p:cNvSpPr>
            <p:nvPr/>
          </p:nvSpPr>
          <p:spPr bwMode="auto">
            <a:xfrm>
              <a:off x="1557" y="524"/>
              <a:ext cx="2451"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 </a:t>
              </a:r>
            </a:p>
            <a:p>
              <a:pPr algn="ctr"/>
              <a:r>
                <a:rPr lang="id-ID"/>
                <a:t>Subordinasi partai di ranah publik </a:t>
              </a:r>
              <a:endParaRPr lang="en-US"/>
            </a:p>
          </p:txBody>
        </p:sp>
        <p:sp>
          <p:nvSpPr>
            <p:cNvPr id="34837" name="Text Box 98"/>
            <p:cNvSpPr txBox="1">
              <a:spLocks noChangeArrowheads="1"/>
            </p:cNvSpPr>
            <p:nvPr/>
          </p:nvSpPr>
          <p:spPr bwMode="auto">
            <a:xfrm>
              <a:off x="4152" y="1436"/>
              <a:ext cx="1682"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Posisi partai di arena publik : </a:t>
              </a:r>
            </a:p>
            <a:p>
              <a:pPr algn="ctr"/>
              <a:r>
                <a:rPr lang="id-ID"/>
                <a:t>Konsentrasi kekuasaan dan sumber-sumber kelompok partai parlemen </a:t>
              </a:r>
              <a:endParaRPr lang="en-US"/>
            </a:p>
          </p:txBody>
        </p:sp>
        <p:sp>
          <p:nvSpPr>
            <p:cNvPr id="34838" name="Text Box 99"/>
            <p:cNvSpPr txBox="1">
              <a:spLocks noChangeArrowheads="1"/>
            </p:cNvSpPr>
            <p:nvPr/>
          </p:nvSpPr>
          <p:spPr bwMode="auto">
            <a:xfrm>
              <a:off x="-29" y="3354"/>
              <a:ext cx="1757"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Profesional dan lebih mengintensifkan modal organisasi</a:t>
              </a:r>
              <a:endParaRPr lang="en-US"/>
            </a:p>
          </p:txBody>
        </p:sp>
        <p:sp>
          <p:nvSpPr>
            <p:cNvPr id="34839" name="Text Box 100"/>
            <p:cNvSpPr txBox="1">
              <a:spLocks noChangeArrowheads="1"/>
            </p:cNvSpPr>
            <p:nvPr/>
          </p:nvSpPr>
          <p:spPr bwMode="auto">
            <a:xfrm>
              <a:off x="3984" y="3504"/>
              <a:ext cx="1706"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Kelompok kepentingan dan subsidi negara </a:t>
              </a:r>
              <a:endParaRPr lang="en-US"/>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Penggabungan partai parlemen dan aparatus negara (dan kelompok kepentingan) </a:t>
            </a:r>
            <a:endParaRPr lang="id-ID" sz="2000">
              <a:latin typeface="Verdana" pitchFamily="34" charset="0"/>
            </a:endParaRPr>
          </a:p>
        </p:txBody>
      </p:sp>
      <p:sp>
        <p:nvSpPr>
          <p:cNvPr id="35843" name="Rectangle 5"/>
          <p:cNvSpPr>
            <a:spLocks noGrp="1" noChangeArrowheads="1"/>
          </p:cNvSpPr>
          <p:nvPr>
            <p:ph type="title" idx="4294967295"/>
          </p:nvPr>
        </p:nvSpPr>
        <p:spPr>
          <a:xfrm>
            <a:off x="0" y="228600"/>
            <a:ext cx="8229600" cy="1143000"/>
          </a:xfrm>
        </p:spPr>
        <p:txBody>
          <a:bodyPr/>
          <a:lstStyle/>
          <a:p>
            <a:r>
              <a:rPr lang="id-ID" sz="4800"/>
              <a:t>Partai Kartel</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5848"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5849" name="Group 18"/>
          <p:cNvGrpSpPr>
            <a:grpSpLocks/>
          </p:cNvGrpSpPr>
          <p:nvPr/>
        </p:nvGrpSpPr>
        <p:grpSpPr bwMode="auto">
          <a:xfrm>
            <a:off x="3635375" y="1846263"/>
            <a:ext cx="1290638" cy="1277937"/>
            <a:chOff x="4166" y="1706"/>
            <a:chExt cx="1252" cy="1252"/>
          </a:xfrm>
        </p:grpSpPr>
        <p:sp>
          <p:nvSpPr>
            <p:cNvPr id="35851"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2"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3"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5854"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5850"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1950 - now</a:t>
            </a:r>
            <a:endParaRPr lang="en-US">
              <a:solidFill>
                <a:srgbClr val="0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228600"/>
            <a:ext cx="8229600" cy="1143000"/>
          </a:xfrm>
        </p:spPr>
        <p:txBody>
          <a:bodyPr/>
          <a:lstStyle/>
          <a:p>
            <a:r>
              <a:rPr lang="id-ID" sz="4800"/>
              <a:t>Partai Kartel</a:t>
            </a:r>
            <a:endParaRPr lang="en-US" sz="3200"/>
          </a:p>
        </p:txBody>
      </p:sp>
      <p:grpSp>
        <p:nvGrpSpPr>
          <p:cNvPr id="36867" name="Group 3"/>
          <p:cNvGrpSpPr>
            <a:grpSpLocks/>
          </p:cNvGrpSpPr>
          <p:nvPr/>
        </p:nvGrpSpPr>
        <p:grpSpPr bwMode="auto">
          <a:xfrm>
            <a:off x="857250" y="2060575"/>
            <a:ext cx="2455863" cy="4035425"/>
            <a:chOff x="720" y="1296"/>
            <a:chExt cx="1367" cy="2542"/>
          </a:xfrm>
        </p:grpSpPr>
        <p:sp>
          <p:nvSpPr>
            <p:cNvPr id="36883"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4" name="AutoShape 5"/>
            <p:cNvSpPr>
              <a:spLocks noChangeArrowheads="1"/>
            </p:cNvSpPr>
            <p:nvPr/>
          </p:nvSpPr>
          <p:spPr bwMode="gray">
            <a:xfrm>
              <a:off x="741" y="1495"/>
              <a:ext cx="1322" cy="1766"/>
            </a:xfrm>
            <a:prstGeom prst="roundRect">
              <a:avLst>
                <a:gd name="adj" fmla="val 16667"/>
              </a:avLst>
            </a:prstGeom>
            <a:solidFill>
              <a:srgbClr val="3CA1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5" name="AutoShape 6"/>
            <p:cNvSpPr>
              <a:spLocks noChangeArrowheads="1"/>
            </p:cNvSpPr>
            <p:nvPr/>
          </p:nvSpPr>
          <p:spPr bwMode="gray">
            <a:xfrm>
              <a:off x="752" y="2795"/>
              <a:ext cx="1304" cy="447"/>
            </a:xfrm>
            <a:prstGeom prst="roundRect">
              <a:avLst>
                <a:gd name="adj" fmla="val 50000"/>
              </a:avLst>
            </a:prstGeom>
            <a:gradFill rotWithShape="1">
              <a:gsLst>
                <a:gs pos="0">
                  <a:srgbClr val="3CA1E6">
                    <a:alpha val="0"/>
                  </a:srgbClr>
                </a:gs>
                <a:gs pos="100000">
                  <a:srgbClr val="9BCFF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6" name="AutoShape 7"/>
            <p:cNvSpPr>
              <a:spLocks noChangeArrowheads="1"/>
            </p:cNvSpPr>
            <p:nvPr/>
          </p:nvSpPr>
          <p:spPr bwMode="gray">
            <a:xfrm>
              <a:off x="752" y="1509"/>
              <a:ext cx="1304" cy="446"/>
            </a:xfrm>
            <a:prstGeom prst="roundRect">
              <a:avLst>
                <a:gd name="adj" fmla="val 50000"/>
              </a:avLst>
            </a:prstGeom>
            <a:gradFill rotWithShape="1">
              <a:gsLst>
                <a:gs pos="0">
                  <a:srgbClr val="BEE0F7"/>
                </a:gs>
                <a:gs pos="100000">
                  <a:srgbClr val="3CA1E6">
                    <a:alpha val="0"/>
                  </a:srgb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7" name="AutoShape 8"/>
            <p:cNvSpPr>
              <a:spLocks noChangeArrowheads="1"/>
            </p:cNvSpPr>
            <p:nvPr/>
          </p:nvSpPr>
          <p:spPr bwMode="gray">
            <a:xfrm>
              <a:off x="724" y="3290"/>
              <a:ext cx="1363" cy="548"/>
            </a:xfrm>
            <a:prstGeom prst="roundRect">
              <a:avLst>
                <a:gd name="adj" fmla="val 40389"/>
              </a:avLst>
            </a:prstGeom>
            <a:gradFill rotWithShape="1">
              <a:gsLst>
                <a:gs pos="0">
                  <a:srgbClr val="729EB4"/>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8" name="AutoShape 9"/>
            <p:cNvSpPr>
              <a:spLocks noChangeArrowheads="1"/>
            </p:cNvSpPr>
            <p:nvPr/>
          </p:nvSpPr>
          <p:spPr bwMode="gray">
            <a:xfrm>
              <a:off x="752" y="3305"/>
              <a:ext cx="1304" cy="487"/>
            </a:xfrm>
            <a:prstGeom prst="roundRect">
              <a:avLst>
                <a:gd name="adj" fmla="val 50000"/>
              </a:avLst>
            </a:prstGeom>
            <a:gradFill rotWithShape="1">
              <a:gsLst>
                <a:gs pos="0">
                  <a:srgbClr val="7DAFD4"/>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grpSp>
          <p:nvGrpSpPr>
            <p:cNvPr id="36889" name="Group 10"/>
            <p:cNvGrpSpPr>
              <a:grpSpLocks/>
            </p:cNvGrpSpPr>
            <p:nvPr/>
          </p:nvGrpSpPr>
          <p:grpSpPr bwMode="auto">
            <a:xfrm>
              <a:off x="1189" y="1296"/>
              <a:ext cx="405" cy="405"/>
              <a:chOff x="1289" y="582"/>
              <a:chExt cx="668" cy="668"/>
            </a:xfrm>
          </p:grpSpPr>
          <p:sp>
            <p:nvSpPr>
              <p:cNvPr id="36892" name="Oval 11"/>
              <p:cNvSpPr>
                <a:spLocks noChangeArrowheads="1"/>
              </p:cNvSpPr>
              <p:nvPr/>
            </p:nvSpPr>
            <p:spPr bwMode="gray">
              <a:xfrm>
                <a:off x="1289" y="582"/>
                <a:ext cx="668" cy="668"/>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sp>
            <p:nvSpPr>
              <p:cNvPr id="36893" name="Oval 12"/>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4" name="Oval 13"/>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5" name="Oval 14"/>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96" name="Oval 15"/>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6890" name="Text Box 16"/>
            <p:cNvSpPr txBox="1">
              <a:spLocks noChangeArrowheads="1"/>
            </p:cNvSpPr>
            <p:nvPr/>
          </p:nvSpPr>
          <p:spPr bwMode="gray">
            <a:xfrm>
              <a:off x="1276" y="135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a:solidFill>
                    <a:srgbClr val="000000"/>
                  </a:solidFill>
                </a:rPr>
                <a:t>1</a:t>
              </a:r>
              <a:endParaRPr lang="en-US"/>
            </a:p>
          </p:txBody>
        </p:sp>
        <p:sp>
          <p:nvSpPr>
            <p:cNvPr id="36891" name="Text Box 17"/>
            <p:cNvSpPr txBox="1">
              <a:spLocks noChangeArrowheads="1"/>
            </p:cNvSpPr>
            <p:nvPr/>
          </p:nvSpPr>
          <p:spPr bwMode="gray">
            <a:xfrm>
              <a:off x="768" y="1776"/>
              <a:ext cx="1296" cy="1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1600" b="1"/>
                <a:t>Kemunculan pemilih dan dukungan sosial</a:t>
              </a:r>
            </a:p>
            <a:p>
              <a:pPr eaLnBrk="1" hangingPunct="1"/>
              <a:endParaRPr lang="id-ID" sz="1400">
                <a:solidFill>
                  <a:srgbClr val="000000"/>
                </a:solidFill>
                <a:latin typeface="Verdana" pitchFamily="34" charset="0"/>
              </a:endParaRPr>
            </a:p>
            <a:p>
              <a:pPr eaLnBrk="1" hangingPunct="1"/>
              <a:r>
                <a:rPr lang="id-ID" sz="1600"/>
                <a:t>“regular clientele” yang menyediaan pertukaran dukungan untuk kebijakan yang menguntungkan</a:t>
              </a:r>
              <a:endParaRPr lang="en-US" sz="1600"/>
            </a:p>
          </p:txBody>
        </p:sp>
      </p:grpSp>
      <p:grpSp>
        <p:nvGrpSpPr>
          <p:cNvPr id="36868" name="Group 18"/>
          <p:cNvGrpSpPr>
            <a:grpSpLocks/>
          </p:cNvGrpSpPr>
          <p:nvPr/>
        </p:nvGrpSpPr>
        <p:grpSpPr bwMode="auto">
          <a:xfrm>
            <a:off x="5214938" y="2071688"/>
            <a:ext cx="2500312" cy="4035425"/>
            <a:chOff x="2208" y="1296"/>
            <a:chExt cx="1365" cy="2542"/>
          </a:xfrm>
        </p:grpSpPr>
        <p:sp>
          <p:nvSpPr>
            <p:cNvPr id="36870" name="AutoShape 19"/>
            <p:cNvSpPr>
              <a:spLocks noChangeArrowheads="1"/>
            </p:cNvSpPr>
            <p:nvPr/>
          </p:nvSpPr>
          <p:spPr bwMode="gray">
            <a:xfrm>
              <a:off x="2208" y="1490"/>
              <a:ext cx="1363" cy="1800"/>
            </a:xfrm>
            <a:prstGeom prst="roundRect">
              <a:avLst>
                <a:gd name="adj" fmla="val 17509"/>
              </a:avLst>
            </a:prstGeom>
            <a:gradFill rotWithShape="1">
              <a:gsLst>
                <a:gs pos="0">
                  <a:srgbClr val="34B034"/>
                </a:gs>
                <a:gs pos="100000">
                  <a:srgbClr val="3F8B4A"/>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1" name="AutoShape 20"/>
            <p:cNvSpPr>
              <a:spLocks noChangeArrowheads="1"/>
            </p:cNvSpPr>
            <p:nvPr/>
          </p:nvSpPr>
          <p:spPr bwMode="gray">
            <a:xfrm>
              <a:off x="2229" y="1495"/>
              <a:ext cx="1322" cy="1766"/>
            </a:xfrm>
            <a:prstGeom prst="roundRect">
              <a:avLst>
                <a:gd name="adj" fmla="val 16667"/>
              </a:avLst>
            </a:prstGeom>
            <a:solidFill>
              <a:srgbClr val="73E77E"/>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2"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B3F2B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3" name="AutoShape 22"/>
            <p:cNvSpPr>
              <a:spLocks noChangeArrowheads="1"/>
            </p:cNvSpPr>
            <p:nvPr/>
          </p:nvSpPr>
          <p:spPr bwMode="gray">
            <a:xfrm>
              <a:off x="2240" y="1509"/>
              <a:ext cx="1304" cy="446"/>
            </a:xfrm>
            <a:prstGeom prst="roundRect">
              <a:avLst>
                <a:gd name="adj" fmla="val 50000"/>
              </a:avLst>
            </a:prstGeom>
            <a:gradFill rotWithShape="1">
              <a:gsLst>
                <a:gs pos="0">
                  <a:srgbClr val="D0F7D4"/>
                </a:gs>
                <a:gs pos="100000">
                  <a:srgbClr val="73E77E"/>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74" name="Oval 23"/>
            <p:cNvSpPr>
              <a:spLocks noChangeArrowheads="1"/>
            </p:cNvSpPr>
            <p:nvPr/>
          </p:nvSpPr>
          <p:spPr bwMode="gray">
            <a:xfrm>
              <a:off x="2677" y="1296"/>
              <a:ext cx="405" cy="405"/>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sp>
          <p:nvSpPr>
            <p:cNvPr id="36875" name="Oval 24"/>
            <p:cNvSpPr>
              <a:spLocks noChangeArrowheads="1"/>
            </p:cNvSpPr>
            <p:nvPr/>
          </p:nvSpPr>
          <p:spPr bwMode="gray">
            <a:xfrm>
              <a:off x="2681" y="1299"/>
              <a:ext cx="392" cy="39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6"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7" name="Oval 26"/>
            <p:cNvSpPr>
              <a:spLocks noChangeArrowheads="1"/>
            </p:cNvSpPr>
            <p:nvPr/>
          </p:nvSpPr>
          <p:spPr bwMode="gray">
            <a:xfrm>
              <a:off x="2690" y="1305"/>
              <a:ext cx="364" cy="357"/>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8" name="Oval 27"/>
            <p:cNvSpPr>
              <a:spLocks noChangeArrowheads="1"/>
            </p:cNvSpPr>
            <p:nvPr/>
          </p:nvSpPr>
          <p:spPr bwMode="gray">
            <a:xfrm>
              <a:off x="2712" y="1315"/>
              <a:ext cx="323" cy="290"/>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6879" name="Text Box 28"/>
            <p:cNvSpPr txBox="1">
              <a:spLocks noChangeArrowheads="1"/>
            </p:cNvSpPr>
            <p:nvPr/>
          </p:nvSpPr>
          <p:spPr bwMode="gray">
            <a:xfrm>
              <a:off x="2764" y="135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a:solidFill>
                    <a:srgbClr val="000000"/>
                  </a:solidFill>
                </a:rPr>
                <a:t>2</a:t>
              </a:r>
              <a:endParaRPr lang="en-US"/>
            </a:p>
          </p:txBody>
        </p:sp>
        <p:sp>
          <p:nvSpPr>
            <p:cNvPr id="36880" name="Text Box 29"/>
            <p:cNvSpPr txBox="1">
              <a:spLocks noChangeArrowheads="1"/>
            </p:cNvSpPr>
            <p:nvPr/>
          </p:nvSpPr>
          <p:spPr bwMode="gray">
            <a:xfrm>
              <a:off x="2256" y="1776"/>
              <a:ext cx="1296" cy="1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1600" b="1"/>
                <a:t>Basis sosial dan rekruitmen elit </a:t>
              </a:r>
            </a:p>
            <a:p>
              <a:pPr eaLnBrk="1" hangingPunct="1"/>
              <a:endParaRPr lang="id-ID" sz="1400"/>
            </a:p>
            <a:p>
              <a:pPr eaLnBrk="1" hangingPunct="1"/>
              <a:r>
                <a:rPr lang="id-ID" sz="1600"/>
                <a:t>Rekruitmen terutama dari dalam struktur negara (birokrat)</a:t>
              </a:r>
              <a:endParaRPr lang="en-US" sz="1600"/>
            </a:p>
          </p:txBody>
        </p:sp>
        <p:sp>
          <p:nvSpPr>
            <p:cNvPr id="36881" name="AutoShape 30"/>
            <p:cNvSpPr>
              <a:spLocks noChangeArrowheads="1"/>
            </p:cNvSpPr>
            <p:nvPr/>
          </p:nvSpPr>
          <p:spPr bwMode="gray">
            <a:xfrm>
              <a:off x="2210" y="3290"/>
              <a:ext cx="1363" cy="548"/>
            </a:xfrm>
            <a:prstGeom prst="roundRect">
              <a:avLst>
                <a:gd name="adj" fmla="val 40389"/>
              </a:avLst>
            </a:prstGeom>
            <a:gradFill rotWithShape="1">
              <a:gsLst>
                <a:gs pos="0">
                  <a:srgbClr val="58A4AE"/>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6882" name="AutoShape 31"/>
            <p:cNvSpPr>
              <a:spLocks noChangeArrowheads="1"/>
            </p:cNvSpPr>
            <p:nvPr/>
          </p:nvSpPr>
          <p:spPr bwMode="gray">
            <a:xfrm>
              <a:off x="2238" y="3305"/>
              <a:ext cx="1304" cy="487"/>
            </a:xfrm>
            <a:prstGeom prst="roundRect">
              <a:avLst>
                <a:gd name="adj" fmla="val 50000"/>
              </a:avLst>
            </a:prstGeom>
            <a:gradFill rotWithShape="1">
              <a:gsLst>
                <a:gs pos="0">
                  <a:srgbClr val="72B2BB"/>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grpSp>
      <p:sp>
        <p:nvSpPr>
          <p:cNvPr id="36869" name="TextBox 48"/>
          <p:cNvSpPr txBox="1">
            <a:spLocks noChangeArrowheads="1"/>
          </p:cNvSpPr>
          <p:nvPr/>
        </p:nvSpPr>
        <p:spPr bwMode="auto">
          <a:xfrm>
            <a:off x="2286000" y="1500188"/>
            <a:ext cx="42862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b="1"/>
              <a:t>Dimensi Pemilih</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0" y="228600"/>
            <a:ext cx="8229600" cy="1143000"/>
          </a:xfrm>
        </p:spPr>
        <p:txBody>
          <a:bodyPr/>
          <a:lstStyle/>
          <a:p>
            <a:r>
              <a:rPr lang="id-ID" sz="3900"/>
              <a:t>Partai Kartel – Dimensi Ideologis</a:t>
            </a:r>
          </a:p>
        </p:txBody>
      </p:sp>
      <p:graphicFrame>
        <p:nvGraphicFramePr>
          <p:cNvPr id="6" name="Content Placeholder 5"/>
          <p:cNvGraphicFramePr>
            <a:graphicFrameLocks noGrp="1"/>
          </p:cNvGraphicFramePr>
          <p:nvPr>
            <p:ph idx="4294967295"/>
          </p:nvPr>
        </p:nvGraphicFramePr>
        <p:xfrm>
          <a:off x="0" y="1008063"/>
          <a:ext cx="8572500" cy="5510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2000250" y="142875"/>
            <a:ext cx="7143750" cy="563563"/>
          </a:xfrm>
        </p:spPr>
        <p:txBody>
          <a:bodyPr>
            <a:normAutofit fontScale="90000"/>
          </a:bodyPr>
          <a:lstStyle/>
          <a:p>
            <a:r>
              <a:rPr lang="en-US" sz="4800"/>
              <a:t> </a:t>
            </a:r>
            <a:r>
              <a:rPr lang="id-ID" sz="4800"/>
              <a:t>Partai Kartel</a:t>
            </a:r>
            <a:endParaRPr lang="en-US" sz="4800"/>
          </a:p>
        </p:txBody>
      </p:sp>
      <p:grpSp>
        <p:nvGrpSpPr>
          <p:cNvPr id="38915" name="Group 52"/>
          <p:cNvGrpSpPr>
            <a:grpSpLocks/>
          </p:cNvGrpSpPr>
          <p:nvPr/>
        </p:nvGrpSpPr>
        <p:grpSpPr bwMode="auto">
          <a:xfrm>
            <a:off x="214313" y="928688"/>
            <a:ext cx="8929687" cy="5138737"/>
            <a:chOff x="-29" y="524"/>
            <a:chExt cx="6007" cy="3450"/>
          </a:xfrm>
        </p:grpSpPr>
        <p:sp>
          <p:nvSpPr>
            <p:cNvPr id="38916"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38917" name="Group 54"/>
            <p:cNvGrpSpPr>
              <a:grpSpLocks/>
            </p:cNvGrpSpPr>
            <p:nvPr/>
          </p:nvGrpSpPr>
          <p:grpSpPr bwMode="auto">
            <a:xfrm>
              <a:off x="2256" y="1968"/>
              <a:ext cx="1296" cy="1344"/>
              <a:chOff x="2016" y="1920"/>
              <a:chExt cx="1680" cy="1680"/>
            </a:xfrm>
          </p:grpSpPr>
          <p:sp>
            <p:nvSpPr>
              <p:cNvPr id="38962"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38963"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4"/>
              <a:ext cx="1194" cy="555"/>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38919" name="Group 58"/>
            <p:cNvGrpSpPr>
              <a:grpSpLocks/>
            </p:cNvGrpSpPr>
            <p:nvPr/>
          </p:nvGrpSpPr>
          <p:grpSpPr bwMode="auto">
            <a:xfrm>
              <a:off x="2640" y="1104"/>
              <a:ext cx="432" cy="415"/>
              <a:chOff x="2640" y="1088"/>
              <a:chExt cx="432" cy="415"/>
            </a:xfrm>
          </p:grpSpPr>
          <p:grpSp>
            <p:nvGrpSpPr>
              <p:cNvPr id="38958"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83"/>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61"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10"/>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38920"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7" y="3194"/>
                <a:ext cx="82" cy="87"/>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8921" name="Group 66"/>
            <p:cNvGrpSpPr>
              <a:grpSpLocks/>
            </p:cNvGrpSpPr>
            <p:nvPr/>
          </p:nvGrpSpPr>
          <p:grpSpPr bwMode="auto">
            <a:xfrm>
              <a:off x="1824" y="3357"/>
              <a:ext cx="432" cy="432"/>
              <a:chOff x="1824" y="3357"/>
              <a:chExt cx="432" cy="432"/>
            </a:xfrm>
          </p:grpSpPr>
          <p:grpSp>
            <p:nvGrpSpPr>
              <p:cNvPr id="38952"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5" y="1920"/>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55"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38922" name="Group 71"/>
            <p:cNvGrpSpPr>
              <a:grpSpLocks/>
            </p:cNvGrpSpPr>
            <p:nvPr/>
          </p:nvGrpSpPr>
          <p:grpSpPr bwMode="auto">
            <a:xfrm>
              <a:off x="3938" y="1968"/>
              <a:ext cx="430" cy="437"/>
              <a:chOff x="3938" y="1968"/>
              <a:chExt cx="430" cy="437"/>
            </a:xfrm>
          </p:grpSpPr>
          <p:grpSp>
            <p:nvGrpSpPr>
              <p:cNvPr id="38948"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7"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51"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38923" name="Group 76"/>
            <p:cNvGrpSpPr>
              <a:grpSpLocks/>
            </p:cNvGrpSpPr>
            <p:nvPr/>
          </p:nvGrpSpPr>
          <p:grpSpPr bwMode="auto">
            <a:xfrm>
              <a:off x="3552" y="3360"/>
              <a:ext cx="412" cy="392"/>
              <a:chOff x="3552" y="3339"/>
              <a:chExt cx="412" cy="392"/>
            </a:xfrm>
          </p:grpSpPr>
          <p:grpSp>
            <p:nvGrpSpPr>
              <p:cNvPr id="38944"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0"/>
                  <a:ext cx="1681" cy="1681"/>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47"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4"/>
                <a:ext cx="294"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38924" name="Group 81"/>
            <p:cNvGrpSpPr>
              <a:grpSpLocks/>
            </p:cNvGrpSpPr>
            <p:nvPr/>
          </p:nvGrpSpPr>
          <p:grpSpPr bwMode="auto">
            <a:xfrm>
              <a:off x="1488" y="1968"/>
              <a:ext cx="432" cy="432"/>
              <a:chOff x="1488" y="1968"/>
              <a:chExt cx="432" cy="432"/>
            </a:xfrm>
          </p:grpSpPr>
          <p:grpSp>
            <p:nvGrpSpPr>
              <p:cNvPr id="38940"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8" y="1921"/>
                  <a:ext cx="1678"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38943"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3" y="2014"/>
                <a:ext cx="28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7" y="3259"/>
              <a:ext cx="81" cy="93"/>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8"/>
              <a:ext cx="82" cy="89"/>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38927"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8"/>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7" y="2355"/>
                <a:ext cx="82" cy="87"/>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38928"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5" y="1608"/>
                <a:ext cx="82" cy="93"/>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5" y="1786"/>
                <a:ext cx="82" cy="93"/>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8" y="2270"/>
              <a:ext cx="81" cy="93"/>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38931" name="Text Box 96"/>
            <p:cNvSpPr txBox="1">
              <a:spLocks noChangeArrowheads="1"/>
            </p:cNvSpPr>
            <p:nvPr/>
          </p:nvSpPr>
          <p:spPr bwMode="auto">
            <a:xfrm>
              <a:off x="67" y="1436"/>
              <a:ext cx="1392" cy="1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Pentingnya keanggotaan organisasi (partai diakar rumput) :</a:t>
              </a:r>
            </a:p>
            <a:p>
              <a:pPr algn="ctr"/>
              <a:r>
                <a:rPr lang="id-ID"/>
                <a:t>Anggota menjadi sumber rekruitmen personal politik</a:t>
              </a:r>
            </a:p>
            <a:p>
              <a:pPr algn="ctr"/>
              <a:endParaRPr lang="en-US"/>
            </a:p>
          </p:txBody>
        </p:sp>
        <p:sp>
          <p:nvSpPr>
            <p:cNvPr id="38932" name="Text Box 97"/>
            <p:cNvSpPr txBox="1">
              <a:spLocks noChangeArrowheads="1"/>
            </p:cNvSpPr>
            <p:nvPr/>
          </p:nvSpPr>
          <p:spPr bwMode="auto">
            <a:xfrm>
              <a:off x="1557" y="524"/>
              <a:ext cx="2451"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Di kantor pusat / DPP :</a:t>
              </a:r>
            </a:p>
            <a:p>
              <a:pPr algn="ctr"/>
              <a:r>
                <a:rPr lang="id-ID"/>
                <a:t>Simbiosis antara partai di kantor pusat dan partai di ranah publik </a:t>
              </a:r>
            </a:p>
            <a:p>
              <a:pPr algn="ctr"/>
              <a:r>
                <a:rPr lang="id-ID"/>
                <a:t> </a:t>
              </a:r>
            </a:p>
          </p:txBody>
        </p:sp>
        <p:sp>
          <p:nvSpPr>
            <p:cNvPr id="38933" name="Text Box 98"/>
            <p:cNvSpPr txBox="1">
              <a:spLocks noChangeArrowheads="1"/>
            </p:cNvSpPr>
            <p:nvPr/>
          </p:nvSpPr>
          <p:spPr bwMode="auto">
            <a:xfrm>
              <a:off x="4296" y="1148"/>
              <a:ext cx="1682" cy="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a:t>Posisi partai di arena publik : </a:t>
              </a:r>
            </a:p>
            <a:p>
              <a:r>
                <a:rPr lang="id-ID"/>
                <a:t>Konsentrasi kekuasaan di kepemimpinan partai parlemen dan pemerintahan </a:t>
              </a:r>
            </a:p>
            <a:p>
              <a:r>
                <a:rPr lang="id-ID"/>
                <a:t>(partai di ranah publik)</a:t>
              </a:r>
            </a:p>
          </p:txBody>
        </p:sp>
        <p:sp>
          <p:nvSpPr>
            <p:cNvPr id="38934" name="Text Box 99"/>
            <p:cNvSpPr txBox="1">
              <a:spLocks noChangeArrowheads="1"/>
            </p:cNvSpPr>
            <p:nvPr/>
          </p:nvSpPr>
          <p:spPr bwMode="auto">
            <a:xfrm>
              <a:off x="-29" y="3354"/>
              <a:ext cx="1757"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Tipe Kampanye Politik : </a:t>
              </a:r>
            </a:p>
            <a:p>
              <a:pPr algn="ctr"/>
              <a:r>
                <a:rPr lang="id-ID"/>
                <a:t>Organisasi permanen profesional</a:t>
              </a:r>
              <a:endParaRPr lang="en-US"/>
            </a:p>
          </p:txBody>
        </p:sp>
        <p:sp>
          <p:nvSpPr>
            <p:cNvPr id="38935" name="Text Box 100"/>
            <p:cNvSpPr txBox="1">
              <a:spLocks noChangeArrowheads="1"/>
            </p:cNvSpPr>
            <p:nvPr/>
          </p:nvSpPr>
          <p:spPr bwMode="auto">
            <a:xfrm>
              <a:off x="3984" y="3504"/>
              <a:ext cx="1706"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t>Sumber Struktur : </a:t>
              </a:r>
            </a:p>
            <a:p>
              <a:pPr algn="ctr"/>
              <a:r>
                <a:rPr lang="id-ID"/>
                <a:t>Subsidi Negara</a:t>
              </a:r>
              <a:endParaRPr lang="en-US"/>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3"/>
          <p:cNvSpPr>
            <a:spLocks noChangeArrowheads="1"/>
          </p:cNvSpPr>
          <p:nvPr/>
        </p:nvSpPr>
        <p:spPr bwMode="auto">
          <a:xfrm>
            <a:off x="2571750" y="3471863"/>
            <a:ext cx="3286125" cy="2286000"/>
          </a:xfrm>
          <a:prstGeom prst="roundRect">
            <a:avLst>
              <a:gd name="adj" fmla="val 13745"/>
            </a:avLst>
          </a:prstGeom>
          <a:noFill/>
          <a:ln w="38100">
            <a:solidFill>
              <a:schemeClr val="bg2"/>
            </a:solidFill>
            <a:round/>
            <a:headEnd/>
            <a:tailEnd/>
          </a:ln>
          <a:extLst>
            <a:ext uri="{909E8E84-426E-40DD-AFC4-6F175D3DCCD1}">
              <a14:hiddenFill xmlns:a14="http://schemas.microsoft.com/office/drawing/2010/main">
                <a:solidFill>
                  <a:srgbClr val="FFFFFF"/>
                </a:solidFill>
              </a14:hiddenFill>
            </a:ext>
          </a:extLst>
        </p:spPr>
        <p:txBody>
          <a:bodyPr anchor="ctr"/>
          <a:lstStyle/>
          <a:p>
            <a:pPr eaLnBrk="0" hangingPunct="0"/>
            <a:r>
              <a:rPr lang="id-ID" sz="2400">
                <a:latin typeface="Verdana" pitchFamily="34" charset="0"/>
              </a:rPr>
              <a:t>Asal usul genetis : </a:t>
            </a:r>
          </a:p>
          <a:p>
            <a:pPr eaLnBrk="0" hangingPunct="0"/>
            <a:endParaRPr lang="id-ID" sz="3200">
              <a:latin typeface="Verdana" pitchFamily="34" charset="0"/>
            </a:endParaRPr>
          </a:p>
          <a:p>
            <a:pPr eaLnBrk="0" hangingPunct="0"/>
            <a:r>
              <a:rPr lang="id-ID" sz="2000"/>
              <a:t>Inisiatif private dari enterpreneurs politisi</a:t>
            </a:r>
            <a:endParaRPr lang="id-ID" sz="2000">
              <a:latin typeface="Verdana" pitchFamily="34" charset="0"/>
            </a:endParaRPr>
          </a:p>
        </p:txBody>
      </p:sp>
      <p:sp>
        <p:nvSpPr>
          <p:cNvPr id="39939" name="Rectangle 5"/>
          <p:cNvSpPr>
            <a:spLocks noGrp="1" noChangeArrowheads="1"/>
          </p:cNvSpPr>
          <p:nvPr>
            <p:ph type="title" idx="4294967295"/>
          </p:nvPr>
        </p:nvSpPr>
        <p:spPr>
          <a:xfrm>
            <a:off x="0" y="228600"/>
            <a:ext cx="8229600" cy="1143000"/>
          </a:xfrm>
        </p:spPr>
        <p:txBody>
          <a:bodyPr/>
          <a:lstStyle/>
          <a:p>
            <a:r>
              <a:rPr lang="id-ID" sz="4800"/>
              <a:t>Bussines Firm</a:t>
            </a:r>
            <a:endParaRPr lang="en-US" sz="3200"/>
          </a:p>
        </p:txBody>
      </p:sp>
      <p:sp>
        <p:nvSpPr>
          <p:cNvPr id="93197" name="Oval 13"/>
          <p:cNvSpPr>
            <a:spLocks noChangeArrowheads="1"/>
          </p:cNvSpPr>
          <p:nvPr/>
        </p:nvSpPr>
        <p:spPr bwMode="gray">
          <a:xfrm>
            <a:off x="3429000" y="1643063"/>
            <a:ext cx="1703388" cy="1687512"/>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8" name="Oval 14"/>
          <p:cNvSpPr>
            <a:spLocks noChangeArrowheads="1"/>
          </p:cNvSpPr>
          <p:nvPr/>
        </p:nvSpPr>
        <p:spPr bwMode="gray">
          <a:xfrm>
            <a:off x="3429000" y="1643063"/>
            <a:ext cx="1703388" cy="1687512"/>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w="38100" algn="ctr">
            <a:noFill/>
            <a:round/>
            <a:headEnd/>
            <a:tailEnd/>
          </a:ln>
          <a:effectLst/>
        </p:spPr>
        <p:txBody>
          <a:bodyPr wrap="none" anchor="ctr">
            <a:spAutoFit/>
          </a:bodyPr>
          <a:lstStyle/>
          <a:p>
            <a:pPr>
              <a:defRPr/>
            </a:pPr>
            <a:endParaRPr lang="id-ID">
              <a:cs typeface="+mn-cs"/>
            </a:endParaRPr>
          </a:p>
        </p:txBody>
      </p:sp>
      <p:sp>
        <p:nvSpPr>
          <p:cNvPr id="93199" name="Oval 15"/>
          <p:cNvSpPr>
            <a:spLocks noChangeArrowheads="1"/>
          </p:cNvSpPr>
          <p:nvPr/>
        </p:nvSpPr>
        <p:spPr bwMode="gray">
          <a:xfrm>
            <a:off x="3540125" y="1752600"/>
            <a:ext cx="1481138" cy="1466850"/>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w="38100" algn="ctr">
            <a:noFill/>
            <a:round/>
            <a:headEnd/>
            <a:tailEnd/>
          </a:ln>
          <a:effectLst/>
        </p:spPr>
        <p:txBody>
          <a:bodyPr anchor="ctr">
            <a:spAutoFit/>
          </a:bodyPr>
          <a:lstStyle/>
          <a:p>
            <a:pPr>
              <a:defRPr/>
            </a:pPr>
            <a:endParaRPr lang="id-ID">
              <a:cs typeface="+mn-cs"/>
            </a:endParaRPr>
          </a:p>
        </p:txBody>
      </p:sp>
      <p:sp>
        <p:nvSpPr>
          <p:cNvPr id="93200" name="Oval 16"/>
          <p:cNvSpPr>
            <a:spLocks noChangeArrowheads="1"/>
          </p:cNvSpPr>
          <p:nvPr/>
        </p:nvSpPr>
        <p:spPr bwMode="gray">
          <a:xfrm>
            <a:off x="3541713" y="1755775"/>
            <a:ext cx="1481137" cy="1466850"/>
          </a:xfrm>
          <a:prstGeom prst="ellipse">
            <a:avLst/>
          </a:prstGeom>
          <a:gradFill rotWithShape="1">
            <a:gsLst>
              <a:gs pos="0">
                <a:schemeClr val="folHlink">
                  <a:gamma/>
                  <a:shade val="63529"/>
                  <a:invGamma/>
                </a:schemeClr>
              </a:gs>
              <a:gs pos="100000">
                <a:schemeClr val="folHlink">
                  <a:alpha val="0"/>
                </a:schemeClr>
              </a:gs>
            </a:gsLst>
            <a:lin ang="2700000" scaled="1"/>
          </a:gradFill>
          <a:ln w="38100" algn="ctr">
            <a:noFill/>
            <a:round/>
            <a:headEnd/>
            <a:tailEnd/>
          </a:ln>
          <a:effectLst/>
        </p:spPr>
        <p:txBody>
          <a:bodyPr anchor="ctr">
            <a:spAutoFit/>
          </a:bodyPr>
          <a:lstStyle/>
          <a:p>
            <a:pPr>
              <a:defRPr/>
            </a:pPr>
            <a:endParaRPr lang="id-ID">
              <a:cs typeface="+mn-cs"/>
            </a:endParaRPr>
          </a:p>
        </p:txBody>
      </p:sp>
      <p:sp>
        <p:nvSpPr>
          <p:cNvPr id="39944" name="Oval 17"/>
          <p:cNvSpPr>
            <a:spLocks noChangeArrowheads="1"/>
          </p:cNvSpPr>
          <p:nvPr/>
        </p:nvSpPr>
        <p:spPr bwMode="gray">
          <a:xfrm>
            <a:off x="3614738" y="1827213"/>
            <a:ext cx="1333500" cy="1320800"/>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id-ID"/>
          </a:p>
        </p:txBody>
      </p:sp>
      <p:grpSp>
        <p:nvGrpSpPr>
          <p:cNvPr id="39945" name="Group 18"/>
          <p:cNvGrpSpPr>
            <a:grpSpLocks/>
          </p:cNvGrpSpPr>
          <p:nvPr/>
        </p:nvGrpSpPr>
        <p:grpSpPr bwMode="auto">
          <a:xfrm>
            <a:off x="3635375" y="1846263"/>
            <a:ext cx="1290638" cy="1277937"/>
            <a:chOff x="4166" y="1706"/>
            <a:chExt cx="1252" cy="1252"/>
          </a:xfrm>
        </p:grpSpPr>
        <p:sp>
          <p:nvSpPr>
            <p:cNvPr id="39947" name="Oval 19"/>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48" name="Oval 20"/>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49" name="Oval 21"/>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sp>
          <p:nvSpPr>
            <p:cNvPr id="39950" name="Oval 22"/>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id-ID"/>
            </a:p>
          </p:txBody>
        </p:sp>
      </p:grpSp>
      <p:sp>
        <p:nvSpPr>
          <p:cNvPr id="39946" name="Text Box 38"/>
          <p:cNvSpPr txBox="1">
            <a:spLocks noChangeArrowheads="1"/>
          </p:cNvSpPr>
          <p:nvPr/>
        </p:nvSpPr>
        <p:spPr bwMode="gray">
          <a:xfrm>
            <a:off x="3571875" y="2143125"/>
            <a:ext cx="1325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a:solidFill>
                  <a:srgbClr val="000000"/>
                </a:solidFill>
              </a:rPr>
              <a:t>Periode</a:t>
            </a:r>
          </a:p>
          <a:p>
            <a:pPr algn="ctr"/>
            <a:r>
              <a:rPr lang="id-ID">
                <a:solidFill>
                  <a:srgbClr val="000000"/>
                </a:solidFill>
              </a:rPr>
              <a:t>1990 - now</a:t>
            </a:r>
            <a:endParaRPr lang="en-US">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0" y="228600"/>
            <a:ext cx="8229600" cy="1143000"/>
          </a:xfrm>
        </p:spPr>
        <p:txBody>
          <a:bodyPr/>
          <a:lstStyle/>
          <a:p>
            <a:r>
              <a:rPr lang="id-ID"/>
              <a:t>Bussiness Firm</a:t>
            </a:r>
            <a:endParaRPr lang="en-US" sz="3200"/>
          </a:p>
        </p:txBody>
      </p:sp>
      <p:sp>
        <p:nvSpPr>
          <p:cNvPr id="40963" name="AutoShape 6"/>
          <p:cNvSpPr>
            <a:spLocks noChangeArrowheads="1"/>
          </p:cNvSpPr>
          <p:nvPr/>
        </p:nvSpPr>
        <p:spPr bwMode="auto">
          <a:xfrm flipH="1">
            <a:off x="4914900" y="2511425"/>
            <a:ext cx="58738" cy="144463"/>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4" name="AutoShape 7"/>
          <p:cNvSpPr>
            <a:spLocks noChangeArrowheads="1"/>
          </p:cNvSpPr>
          <p:nvPr/>
        </p:nvSpPr>
        <p:spPr bwMode="auto">
          <a:xfrm flipH="1">
            <a:off x="4246563" y="2570163"/>
            <a:ext cx="69850" cy="155575"/>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5" name="AutoShape 8"/>
          <p:cNvSpPr>
            <a:spLocks noChangeArrowheads="1"/>
          </p:cNvSpPr>
          <p:nvPr/>
        </p:nvSpPr>
        <p:spPr bwMode="auto">
          <a:xfrm>
            <a:off x="5500688" y="2071688"/>
            <a:ext cx="2428875" cy="2857500"/>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45" name="AutoShape 9"/>
          <p:cNvSpPr>
            <a:spLocks noChangeArrowheads="1"/>
          </p:cNvSpPr>
          <p:nvPr/>
        </p:nvSpPr>
        <p:spPr bwMode="gray">
          <a:xfrm>
            <a:off x="5881688" y="1928813"/>
            <a:ext cx="1714500" cy="298450"/>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0967" name="AutoShape 10"/>
          <p:cNvSpPr>
            <a:spLocks noChangeArrowheads="1"/>
          </p:cNvSpPr>
          <p:nvPr/>
        </p:nvSpPr>
        <p:spPr bwMode="auto">
          <a:xfrm flipH="1">
            <a:off x="7413625" y="2000250"/>
            <a:ext cx="65088"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68" name="AutoShape 11"/>
          <p:cNvSpPr>
            <a:spLocks noChangeArrowheads="1"/>
          </p:cNvSpPr>
          <p:nvPr/>
        </p:nvSpPr>
        <p:spPr bwMode="auto">
          <a:xfrm flipH="1">
            <a:off x="5830888" y="2000250"/>
            <a:ext cx="65087" cy="147638"/>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grpSp>
        <p:nvGrpSpPr>
          <p:cNvPr id="40969" name="Group 15"/>
          <p:cNvGrpSpPr>
            <a:grpSpLocks/>
          </p:cNvGrpSpPr>
          <p:nvPr/>
        </p:nvGrpSpPr>
        <p:grpSpPr bwMode="auto">
          <a:xfrm>
            <a:off x="1571625" y="2643188"/>
            <a:ext cx="2571750" cy="3267075"/>
            <a:chOff x="576" y="1836"/>
            <a:chExt cx="1446" cy="2177"/>
          </a:xfrm>
        </p:grpSpPr>
        <p:sp>
          <p:nvSpPr>
            <p:cNvPr id="40972"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91153" name="AutoShape 17"/>
            <p:cNvSpPr>
              <a:spLocks noChangeArrowheads="1"/>
            </p:cNvSpPr>
            <p:nvPr/>
          </p:nvSpPr>
          <p:spPr bwMode="gray">
            <a:xfrm>
              <a:off x="712" y="1852"/>
              <a:ext cx="1176"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0974" name="AutoShape 18"/>
            <p:cNvSpPr>
              <a:spLocks noChangeArrowheads="1"/>
            </p:cNvSpPr>
            <p:nvPr/>
          </p:nvSpPr>
          <p:spPr bwMode="auto">
            <a:xfrm flipH="1">
              <a:off x="1773" y="1897"/>
              <a:ext cx="45"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75" name="AutoShape 19"/>
            <p:cNvSpPr>
              <a:spLocks noChangeArrowheads="1"/>
            </p:cNvSpPr>
            <p:nvPr/>
          </p:nvSpPr>
          <p:spPr bwMode="auto">
            <a:xfrm flipH="1">
              <a:off x="776" y="1897"/>
              <a:ext cx="46" cy="91"/>
            </a:xfrm>
            <a:prstGeom prst="octagon">
              <a:avLst>
                <a:gd name="adj" fmla="val 29287"/>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d-ID"/>
            </a:p>
          </p:txBody>
        </p:sp>
        <p:sp>
          <p:nvSpPr>
            <p:cNvPr id="40976" name="Text Box 20"/>
            <p:cNvSpPr txBox="1">
              <a:spLocks noChangeArrowheads="1"/>
            </p:cNvSpPr>
            <p:nvPr/>
          </p:nvSpPr>
          <p:spPr bwMode="gray">
            <a:xfrm>
              <a:off x="882" y="1836"/>
              <a:ext cx="83"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id-ID" sz="1400">
                <a:solidFill>
                  <a:schemeClr val="bg1"/>
                </a:solidFill>
              </a:endParaRPr>
            </a:p>
          </p:txBody>
        </p:sp>
        <p:sp>
          <p:nvSpPr>
            <p:cNvPr id="40977" name="Text Box 21"/>
            <p:cNvSpPr txBox="1">
              <a:spLocks noChangeArrowheads="1"/>
            </p:cNvSpPr>
            <p:nvPr/>
          </p:nvSpPr>
          <p:spPr bwMode="auto">
            <a:xfrm>
              <a:off x="624" y="2106"/>
              <a:ext cx="1344" cy="1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b="1"/>
                <a:t>Kemunculan pemilih dan dukungan sosial</a:t>
              </a:r>
            </a:p>
            <a:p>
              <a:pPr eaLnBrk="1" hangingPunct="1"/>
              <a:endParaRPr lang="id-ID"/>
            </a:p>
            <a:p>
              <a:pPr eaLnBrk="1" hangingPunct="1"/>
              <a:r>
                <a:rPr lang="id-ID"/>
                <a:t>‘pasar pemilih’ dengan tingkat perpindahan tinggi. Pemlih adalah konsumen  </a:t>
              </a:r>
            </a:p>
            <a:p>
              <a:endParaRPr lang="en-US">
                <a:solidFill>
                  <a:srgbClr val="000000"/>
                </a:solidFill>
              </a:endParaRPr>
            </a:p>
          </p:txBody>
        </p:sp>
      </p:grpSp>
      <p:sp>
        <p:nvSpPr>
          <p:cNvPr id="40970" name="Text Box 23"/>
          <p:cNvSpPr txBox="1">
            <a:spLocks noChangeArrowheads="1"/>
          </p:cNvSpPr>
          <p:nvPr/>
        </p:nvSpPr>
        <p:spPr bwMode="auto">
          <a:xfrm>
            <a:off x="5551488" y="2273300"/>
            <a:ext cx="2316162"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Basis sosial dan rekruitmen elit </a:t>
            </a:r>
          </a:p>
          <a:p>
            <a:endParaRPr lang="id-ID"/>
          </a:p>
          <a:p>
            <a:r>
              <a:rPr lang="id-ID"/>
              <a:t>Rekruitmen sendiri, inisiatif privat</a:t>
            </a:r>
          </a:p>
        </p:txBody>
      </p:sp>
      <p:sp>
        <p:nvSpPr>
          <p:cNvPr id="40971" name="TextBox 24"/>
          <p:cNvSpPr txBox="1">
            <a:spLocks noChangeArrowheads="1"/>
          </p:cNvSpPr>
          <p:nvPr/>
        </p:nvSpPr>
        <p:spPr bwMode="auto">
          <a:xfrm>
            <a:off x="2428875" y="1000125"/>
            <a:ext cx="4143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id-ID" sz="2800"/>
              <a:t>Dimensi Pemilih</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228600"/>
            <a:ext cx="8229600" cy="1143000"/>
          </a:xfrm>
        </p:spPr>
        <p:txBody>
          <a:bodyPr/>
          <a:lstStyle/>
          <a:p>
            <a:r>
              <a:rPr lang="id-ID" sz="4800"/>
              <a:t>Bussiness Firm</a:t>
            </a:r>
            <a:endParaRPr lang="en-US" sz="3200"/>
          </a:p>
        </p:txBody>
      </p:sp>
      <p:sp>
        <p:nvSpPr>
          <p:cNvPr id="41987" name="AutoShape 3"/>
          <p:cNvSpPr>
            <a:spLocks noChangeArrowheads="1"/>
          </p:cNvSpPr>
          <p:nvPr/>
        </p:nvSpPr>
        <p:spPr bwMode="auto">
          <a:xfrm>
            <a:off x="5514975" y="2867025"/>
            <a:ext cx="2771775"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41988" name="AutoShape 5"/>
          <p:cNvSpPr>
            <a:spLocks noChangeArrowheads="1"/>
          </p:cNvSpPr>
          <p:nvPr/>
        </p:nvSpPr>
        <p:spPr bwMode="auto">
          <a:xfrm>
            <a:off x="785813" y="2867025"/>
            <a:ext cx="2595562" cy="26670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id-ID">
              <a:latin typeface="Verdana" pitchFamily="34" charset="0"/>
            </a:endParaRPr>
          </a:p>
        </p:txBody>
      </p:sp>
      <p:sp>
        <p:nvSpPr>
          <p:cNvPr id="41989" name="Text Box 6"/>
          <p:cNvSpPr txBox="1">
            <a:spLocks noChangeArrowheads="1"/>
          </p:cNvSpPr>
          <p:nvPr/>
        </p:nvSpPr>
        <p:spPr bwMode="auto">
          <a:xfrm>
            <a:off x="857250" y="3067050"/>
            <a:ext cx="2500313" cy="184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sz="2000" b="1">
                <a:solidFill>
                  <a:srgbClr val="000000"/>
                </a:solidFill>
              </a:rPr>
              <a:t>Basis Kompetisi Partai</a:t>
            </a:r>
          </a:p>
          <a:p>
            <a:endParaRPr lang="id-ID" sz="1400"/>
          </a:p>
          <a:p>
            <a:pPr eaLnBrk="1" hangingPunct="1"/>
            <a:r>
              <a:rPr lang="id-ID" sz="2000"/>
              <a:t>Issu dan personality (sebagai sebuah produk politik) </a:t>
            </a:r>
          </a:p>
        </p:txBody>
      </p:sp>
      <p:sp>
        <p:nvSpPr>
          <p:cNvPr id="71687" name="Freeform 7"/>
          <p:cNvSpPr>
            <a:spLocks/>
          </p:cNvSpPr>
          <p:nvPr/>
        </p:nvSpPr>
        <p:spPr bwMode="gray">
          <a:xfrm>
            <a:off x="3175000" y="2770188"/>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id-ID">
              <a:cs typeface="+mn-cs"/>
            </a:endParaRPr>
          </a:p>
        </p:txBody>
      </p:sp>
      <p:sp>
        <p:nvSpPr>
          <p:cNvPr id="41991" name="AutoShape 8"/>
          <p:cNvSpPr>
            <a:spLocks noChangeAspect="1" noChangeArrowheads="1" noTextEdit="1"/>
          </p:cNvSpPr>
          <p:nvPr/>
        </p:nvSpPr>
        <p:spPr bwMode="gray">
          <a:xfrm flipH="1">
            <a:off x="4821238" y="2767013"/>
            <a:ext cx="90963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1689" name="Freeform 9"/>
          <p:cNvSpPr>
            <a:spLocks/>
          </p:cNvSpPr>
          <p:nvPr/>
        </p:nvSpPr>
        <p:spPr bwMode="gray">
          <a:xfrm flipH="1">
            <a:off x="4827588" y="2770188"/>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id-ID">
              <a:cs typeface="+mn-cs"/>
            </a:endParaRPr>
          </a:p>
        </p:txBody>
      </p:sp>
      <p:grpSp>
        <p:nvGrpSpPr>
          <p:cNvPr id="41993" name="Group 10"/>
          <p:cNvGrpSpPr>
            <a:grpSpLocks/>
          </p:cNvGrpSpPr>
          <p:nvPr/>
        </p:nvGrpSpPr>
        <p:grpSpPr bwMode="auto">
          <a:xfrm>
            <a:off x="3000375" y="1143000"/>
            <a:ext cx="2998788" cy="1601788"/>
            <a:chOff x="1997" y="1314"/>
            <a:chExt cx="1889" cy="1009"/>
          </a:xfrm>
        </p:grpSpPr>
        <p:grpSp>
          <p:nvGrpSpPr>
            <p:cNvPr id="41996" name="Group 11"/>
            <p:cNvGrpSpPr>
              <a:grpSpLocks/>
            </p:cNvGrpSpPr>
            <p:nvPr/>
          </p:nvGrpSpPr>
          <p:grpSpPr bwMode="auto">
            <a:xfrm>
              <a:off x="1997" y="1404"/>
              <a:ext cx="1889" cy="919"/>
              <a:chOff x="1973" y="1027"/>
              <a:chExt cx="1926" cy="937"/>
            </a:xfrm>
          </p:grpSpPr>
          <p:sp>
            <p:nvSpPr>
              <p:cNvPr id="7169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id-ID">
                  <a:cs typeface="+mn-cs"/>
                </a:endParaRPr>
              </a:p>
            </p:txBody>
          </p:sp>
          <p:sp>
            <p:nvSpPr>
              <p:cNvPr id="7169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id-ID">
                  <a:cs typeface="+mn-cs"/>
                </a:endParaRPr>
              </a:p>
            </p:txBody>
          </p:sp>
        </p:grpSp>
        <p:sp>
          <p:nvSpPr>
            <p:cNvPr id="7169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id-ID">
                <a:cs typeface="+mn-cs"/>
              </a:endParaRPr>
            </a:p>
          </p:txBody>
        </p:sp>
        <p:sp>
          <p:nvSpPr>
            <p:cNvPr id="7169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id-ID">
                <a:cs typeface="+mn-cs"/>
              </a:endParaRPr>
            </a:p>
          </p:txBody>
        </p:sp>
      </p:grpSp>
      <p:sp>
        <p:nvSpPr>
          <p:cNvPr id="41994" name="Text Box 18"/>
          <p:cNvSpPr txBox="1">
            <a:spLocks noChangeArrowheads="1"/>
          </p:cNvSpPr>
          <p:nvPr/>
        </p:nvSpPr>
        <p:spPr bwMode="auto">
          <a:xfrm>
            <a:off x="3738563" y="1300163"/>
            <a:ext cx="13827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2400" b="1">
                <a:solidFill>
                  <a:srgbClr val="000000"/>
                </a:solidFill>
              </a:rPr>
              <a:t>Dimensi</a:t>
            </a:r>
          </a:p>
          <a:p>
            <a:pPr algn="ctr"/>
            <a:r>
              <a:rPr lang="id-ID" sz="2400" b="1">
                <a:solidFill>
                  <a:srgbClr val="000000"/>
                </a:solidFill>
              </a:rPr>
              <a:t>Ideologi</a:t>
            </a:r>
            <a:endParaRPr lang="en-US" sz="1400">
              <a:solidFill>
                <a:srgbClr val="000000"/>
              </a:solidFill>
            </a:endParaRPr>
          </a:p>
        </p:txBody>
      </p:sp>
      <p:sp>
        <p:nvSpPr>
          <p:cNvPr id="41995" name="Text Box 19"/>
          <p:cNvSpPr txBox="1">
            <a:spLocks noChangeArrowheads="1"/>
          </p:cNvSpPr>
          <p:nvPr/>
        </p:nvSpPr>
        <p:spPr bwMode="auto">
          <a:xfrm>
            <a:off x="5715000" y="3095625"/>
            <a:ext cx="2500313"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sz="2000" b="1">
                <a:solidFill>
                  <a:srgbClr val="000000"/>
                </a:solidFill>
              </a:rPr>
              <a:t>Perluasan Kompetisi Partai </a:t>
            </a:r>
          </a:p>
          <a:p>
            <a:pPr eaLnBrk="1" hangingPunct="1"/>
            <a:endParaRPr lang="id-ID" sz="2000"/>
          </a:p>
          <a:p>
            <a:pPr eaLnBrk="1" hangingPunct="1"/>
            <a:r>
              <a:rPr lang="id-ID" sz="2000"/>
              <a:t>Perjuangan untuk perhatian media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2000250" y="142875"/>
            <a:ext cx="7143750" cy="563563"/>
          </a:xfrm>
        </p:spPr>
        <p:txBody>
          <a:bodyPr/>
          <a:lstStyle/>
          <a:p>
            <a:r>
              <a:rPr lang="en-US" sz="4800"/>
              <a:t> </a:t>
            </a:r>
            <a:r>
              <a:rPr lang="id-ID" sz="4800"/>
              <a:t>Bussiness Firm</a:t>
            </a:r>
            <a:endParaRPr lang="en-US" sz="4800"/>
          </a:p>
        </p:txBody>
      </p:sp>
      <p:grpSp>
        <p:nvGrpSpPr>
          <p:cNvPr id="43011" name="Group 52"/>
          <p:cNvGrpSpPr>
            <a:grpSpLocks/>
          </p:cNvGrpSpPr>
          <p:nvPr/>
        </p:nvGrpSpPr>
        <p:grpSpPr bwMode="auto">
          <a:xfrm>
            <a:off x="142875" y="928688"/>
            <a:ext cx="9001125" cy="5611812"/>
            <a:chOff x="-77" y="524"/>
            <a:chExt cx="6055" cy="3768"/>
          </a:xfrm>
        </p:grpSpPr>
        <p:sp>
          <p:nvSpPr>
            <p:cNvPr id="43012" name="Oval 53"/>
            <p:cNvSpPr>
              <a:spLocks noChangeArrowheads="1"/>
            </p:cNvSpPr>
            <p:nvPr/>
          </p:nvSpPr>
          <p:spPr bwMode="auto">
            <a:xfrm>
              <a:off x="1632" y="1344"/>
              <a:ext cx="2544" cy="2496"/>
            </a:xfrm>
            <a:prstGeom prst="ellipse">
              <a:avLst/>
            </a:prstGeom>
            <a:noFill/>
            <a:ln w="19050" algn="ctr">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grpSp>
          <p:nvGrpSpPr>
            <p:cNvPr id="43013" name="Group 54"/>
            <p:cNvGrpSpPr>
              <a:grpSpLocks/>
            </p:cNvGrpSpPr>
            <p:nvPr/>
          </p:nvGrpSpPr>
          <p:grpSpPr bwMode="auto">
            <a:xfrm>
              <a:off x="2256" y="1968"/>
              <a:ext cx="1296" cy="1344"/>
              <a:chOff x="2016" y="1920"/>
              <a:chExt cx="1680" cy="1680"/>
            </a:xfrm>
          </p:grpSpPr>
          <p:sp>
            <p:nvSpPr>
              <p:cNvPr id="43058" name="Oval 55"/>
              <p:cNvSpPr>
                <a:spLocks noChangeArrowheads="1"/>
              </p:cNvSpPr>
              <p:nvPr/>
            </p:nvSpPr>
            <p:spPr bwMode="gray">
              <a:xfrm>
                <a:off x="2016" y="1920"/>
                <a:ext cx="1680" cy="1680"/>
              </a:xfrm>
              <a:prstGeom prst="ellipse">
                <a:avLst/>
              </a:prstGeom>
              <a:gradFill rotWithShape="1">
                <a:gsLst>
                  <a:gs pos="0">
                    <a:srgbClr val="FF6600"/>
                  </a:gs>
                  <a:gs pos="100000">
                    <a:srgbClr val="742E00"/>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id-ID"/>
              </a:p>
            </p:txBody>
          </p:sp>
          <p:sp>
            <p:nvSpPr>
              <p:cNvPr id="43059" name="Freeform 56"/>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rgbClr val="FF6600"/>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69" name="Text Box 57"/>
            <p:cNvSpPr txBox="1">
              <a:spLocks noChangeArrowheads="1"/>
            </p:cNvSpPr>
            <p:nvPr/>
          </p:nvSpPr>
          <p:spPr bwMode="gray">
            <a:xfrm>
              <a:off x="2326" y="2395"/>
              <a:ext cx="1194" cy="562"/>
            </a:xfrm>
            <a:prstGeom prst="rect">
              <a:avLst/>
            </a:prstGeom>
            <a:noFill/>
            <a:ln w="9525">
              <a:noFill/>
              <a:miter lim="800000"/>
              <a:headEnd/>
              <a:tailEnd/>
            </a:ln>
            <a:effectLst/>
          </p:spPr>
          <p:txBody>
            <a:bodyPr wrap="none">
              <a:spAutoFit/>
            </a:bodyPr>
            <a:lstStyle/>
            <a:p>
              <a:pPr algn="ctr" eaLnBrk="0" hangingPunct="0">
                <a:defRPr/>
              </a:pPr>
              <a:r>
                <a:rPr lang="id-ID" sz="2400" b="1" dirty="0">
                  <a:solidFill>
                    <a:srgbClr val="FFFF00"/>
                  </a:solidFill>
                  <a:effectLst>
                    <a:outerShdw blurRad="38100" dist="38100" dir="2700000" algn="tl">
                      <a:srgbClr val="C0C0C0"/>
                    </a:outerShdw>
                  </a:effectLst>
                  <a:cs typeface="+mn-cs"/>
                </a:rPr>
                <a:t>Dimensi</a:t>
              </a:r>
            </a:p>
            <a:p>
              <a:pPr algn="ctr" eaLnBrk="0" hangingPunct="0">
                <a:defRPr/>
              </a:pPr>
              <a:r>
                <a:rPr lang="id-ID" sz="2400" b="1" dirty="0">
                  <a:solidFill>
                    <a:srgbClr val="FFFF00"/>
                  </a:solidFill>
                  <a:effectLst>
                    <a:outerShdw blurRad="38100" dist="38100" dir="2700000" algn="tl">
                      <a:srgbClr val="C0C0C0"/>
                    </a:outerShdw>
                  </a:effectLst>
                  <a:cs typeface="+mn-cs"/>
                </a:rPr>
                <a:t>Organisasi</a:t>
              </a:r>
              <a:endParaRPr lang="en-US" sz="2400" b="1" dirty="0">
                <a:solidFill>
                  <a:srgbClr val="FFFF00"/>
                </a:solidFill>
                <a:effectLst>
                  <a:outerShdw blurRad="38100" dist="38100" dir="2700000" algn="tl">
                    <a:srgbClr val="C0C0C0"/>
                  </a:outerShdw>
                </a:effectLst>
                <a:cs typeface="+mn-cs"/>
              </a:endParaRPr>
            </a:p>
          </p:txBody>
        </p:sp>
        <p:grpSp>
          <p:nvGrpSpPr>
            <p:cNvPr id="43015" name="Group 58"/>
            <p:cNvGrpSpPr>
              <a:grpSpLocks/>
            </p:cNvGrpSpPr>
            <p:nvPr/>
          </p:nvGrpSpPr>
          <p:grpSpPr bwMode="auto">
            <a:xfrm>
              <a:off x="2640" y="1104"/>
              <a:ext cx="432" cy="415"/>
              <a:chOff x="2640" y="1088"/>
              <a:chExt cx="432" cy="415"/>
            </a:xfrm>
          </p:grpSpPr>
          <p:grpSp>
            <p:nvGrpSpPr>
              <p:cNvPr id="43054" name="Group 59"/>
              <p:cNvGrpSpPr>
                <a:grpSpLocks/>
              </p:cNvGrpSpPr>
              <p:nvPr/>
            </p:nvGrpSpPr>
            <p:grpSpPr bwMode="auto">
              <a:xfrm>
                <a:off x="2640" y="1088"/>
                <a:ext cx="432" cy="415"/>
                <a:chOff x="2016" y="1920"/>
                <a:chExt cx="1680" cy="1680"/>
              </a:xfrm>
            </p:grpSpPr>
            <p:sp>
              <p:nvSpPr>
                <p:cNvPr id="90172" name="Oval 60"/>
                <p:cNvSpPr>
                  <a:spLocks noChangeArrowheads="1"/>
                </p:cNvSpPr>
                <p:nvPr/>
              </p:nvSpPr>
              <p:spPr bwMode="gray">
                <a:xfrm>
                  <a:off x="2015" y="1919"/>
                  <a:ext cx="1682" cy="1679"/>
                </a:xfrm>
                <a:prstGeom prst="ellipse">
                  <a:avLst/>
                </a:prstGeom>
                <a:gradFill rotWithShape="1">
                  <a:gsLst>
                    <a:gs pos="0">
                      <a:schemeClr val="accent2"/>
                    </a:gs>
                    <a:gs pos="100000">
                      <a:schemeClr val="accent2">
                        <a:gamma/>
                        <a:shade val="4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57" name="Freeform 61"/>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74" name="Text Box 62"/>
              <p:cNvSpPr txBox="1">
                <a:spLocks noChangeArrowheads="1"/>
              </p:cNvSpPr>
              <p:nvPr/>
            </p:nvSpPr>
            <p:spPr bwMode="gray">
              <a:xfrm>
                <a:off x="2726" y="1152"/>
                <a:ext cx="280"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B</a:t>
                </a:r>
              </a:p>
            </p:txBody>
          </p:sp>
        </p:grpSp>
        <p:grpSp>
          <p:nvGrpSpPr>
            <p:cNvPr id="43016" name="Group 63"/>
            <p:cNvGrpSpPr>
              <a:grpSpLocks/>
            </p:cNvGrpSpPr>
            <p:nvPr/>
          </p:nvGrpSpPr>
          <p:grpSpPr bwMode="auto">
            <a:xfrm>
              <a:off x="2236" y="3191"/>
              <a:ext cx="201" cy="176"/>
              <a:chOff x="2236" y="3191"/>
              <a:chExt cx="201" cy="176"/>
            </a:xfrm>
          </p:grpSpPr>
          <p:sp>
            <p:nvSpPr>
              <p:cNvPr id="90176" name="Oval 64"/>
              <p:cNvSpPr>
                <a:spLocks noChangeArrowheads="1"/>
              </p:cNvSpPr>
              <p:nvPr/>
            </p:nvSpPr>
            <p:spPr bwMode="gray">
              <a:xfrm rot="18227093">
                <a:off x="2237" y="3284"/>
                <a:ext cx="82" cy="88"/>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77" name="Oval 65"/>
              <p:cNvSpPr>
                <a:spLocks noChangeArrowheads="1"/>
              </p:cNvSpPr>
              <p:nvPr/>
            </p:nvSpPr>
            <p:spPr bwMode="gray">
              <a:xfrm rot="18227093">
                <a:off x="2349" y="3192"/>
                <a:ext cx="82" cy="83"/>
              </a:xfrm>
              <a:prstGeom prst="ellipse">
                <a:avLst/>
              </a:prstGeom>
              <a:gradFill rotWithShape="1">
                <a:gsLst>
                  <a:gs pos="0">
                    <a:schemeClr val="folHlink"/>
                  </a:gs>
                  <a:gs pos="100000">
                    <a:schemeClr val="folHlink">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43017" name="Group 66"/>
            <p:cNvGrpSpPr>
              <a:grpSpLocks/>
            </p:cNvGrpSpPr>
            <p:nvPr/>
          </p:nvGrpSpPr>
          <p:grpSpPr bwMode="auto">
            <a:xfrm>
              <a:off x="1824" y="3357"/>
              <a:ext cx="432" cy="432"/>
              <a:chOff x="1824" y="3357"/>
              <a:chExt cx="432" cy="432"/>
            </a:xfrm>
          </p:grpSpPr>
          <p:grpSp>
            <p:nvGrpSpPr>
              <p:cNvPr id="43048" name="Group 67"/>
              <p:cNvGrpSpPr>
                <a:grpSpLocks/>
              </p:cNvGrpSpPr>
              <p:nvPr/>
            </p:nvGrpSpPr>
            <p:grpSpPr bwMode="auto">
              <a:xfrm>
                <a:off x="1824" y="3357"/>
                <a:ext cx="432" cy="432"/>
                <a:chOff x="2016" y="1920"/>
                <a:chExt cx="1680" cy="1680"/>
              </a:xfrm>
            </p:grpSpPr>
            <p:sp>
              <p:nvSpPr>
                <p:cNvPr id="90180" name="Oval 68"/>
                <p:cNvSpPr>
                  <a:spLocks noChangeArrowheads="1"/>
                </p:cNvSpPr>
                <p:nvPr/>
              </p:nvSpPr>
              <p:spPr bwMode="gray">
                <a:xfrm>
                  <a:off x="2015" y="1921"/>
                  <a:ext cx="1682" cy="1679"/>
                </a:xfrm>
                <a:prstGeom prst="ellipse">
                  <a:avLst/>
                </a:prstGeom>
                <a:gradFill rotWithShape="1">
                  <a:gsLst>
                    <a:gs pos="0">
                      <a:schemeClr val="folHlink"/>
                    </a:gs>
                    <a:gs pos="100000">
                      <a:schemeClr val="folHlink">
                        <a:gamma/>
                        <a:shade val="2431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51" name="Freeform 6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fo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2" name="Text Box 70"/>
              <p:cNvSpPr txBox="1">
                <a:spLocks noChangeArrowheads="1"/>
              </p:cNvSpPr>
              <p:nvPr/>
            </p:nvSpPr>
            <p:spPr bwMode="gray">
              <a:xfrm>
                <a:off x="1904" y="3438"/>
                <a:ext cx="265" cy="307"/>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E</a:t>
                </a:r>
              </a:p>
            </p:txBody>
          </p:sp>
        </p:grpSp>
        <p:grpSp>
          <p:nvGrpSpPr>
            <p:cNvPr id="43018" name="Group 71"/>
            <p:cNvGrpSpPr>
              <a:grpSpLocks/>
            </p:cNvGrpSpPr>
            <p:nvPr/>
          </p:nvGrpSpPr>
          <p:grpSpPr bwMode="auto">
            <a:xfrm>
              <a:off x="3938" y="1968"/>
              <a:ext cx="430" cy="437"/>
              <a:chOff x="3938" y="1968"/>
              <a:chExt cx="430" cy="437"/>
            </a:xfrm>
          </p:grpSpPr>
          <p:grpSp>
            <p:nvGrpSpPr>
              <p:cNvPr id="43044" name="Group 72"/>
              <p:cNvGrpSpPr>
                <a:grpSpLocks/>
              </p:cNvGrpSpPr>
              <p:nvPr/>
            </p:nvGrpSpPr>
            <p:grpSpPr bwMode="auto">
              <a:xfrm>
                <a:off x="3938" y="1968"/>
                <a:ext cx="430" cy="437"/>
                <a:chOff x="2016" y="1920"/>
                <a:chExt cx="1680" cy="1680"/>
              </a:xfrm>
            </p:grpSpPr>
            <p:sp>
              <p:nvSpPr>
                <p:cNvPr id="90185" name="Oval 73"/>
                <p:cNvSpPr>
                  <a:spLocks noChangeArrowheads="1"/>
                </p:cNvSpPr>
                <p:nvPr/>
              </p:nvSpPr>
              <p:spPr bwMode="gray">
                <a:xfrm>
                  <a:off x="2017" y="1921"/>
                  <a:ext cx="1677" cy="1680"/>
                </a:xfrm>
                <a:prstGeom prst="ellipse">
                  <a:avLst/>
                </a:prstGeom>
                <a:gradFill rotWithShape="1">
                  <a:gsLst>
                    <a:gs pos="0">
                      <a:schemeClr val="hlink"/>
                    </a:gs>
                    <a:gs pos="100000">
                      <a:schemeClr val="hlink">
                        <a:gamma/>
                        <a:shade val="62353"/>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47" name="Freeform 7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hlink"/>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87" name="Text Box 75"/>
              <p:cNvSpPr txBox="1">
                <a:spLocks noChangeArrowheads="1"/>
              </p:cNvSpPr>
              <p:nvPr/>
            </p:nvSpPr>
            <p:spPr bwMode="gray">
              <a:xfrm>
                <a:off x="4012" y="2026"/>
                <a:ext cx="271"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C</a:t>
                </a:r>
              </a:p>
            </p:txBody>
          </p:sp>
        </p:grpSp>
        <p:grpSp>
          <p:nvGrpSpPr>
            <p:cNvPr id="43019" name="Group 76"/>
            <p:cNvGrpSpPr>
              <a:grpSpLocks/>
            </p:cNvGrpSpPr>
            <p:nvPr/>
          </p:nvGrpSpPr>
          <p:grpSpPr bwMode="auto">
            <a:xfrm>
              <a:off x="3552" y="3360"/>
              <a:ext cx="412" cy="392"/>
              <a:chOff x="3552" y="3339"/>
              <a:chExt cx="412" cy="392"/>
            </a:xfrm>
          </p:grpSpPr>
          <p:grpSp>
            <p:nvGrpSpPr>
              <p:cNvPr id="43040" name="Group 77"/>
              <p:cNvGrpSpPr>
                <a:grpSpLocks/>
              </p:cNvGrpSpPr>
              <p:nvPr/>
            </p:nvGrpSpPr>
            <p:grpSpPr bwMode="auto">
              <a:xfrm>
                <a:off x="3552" y="3339"/>
                <a:ext cx="412" cy="392"/>
                <a:chOff x="2016" y="1920"/>
                <a:chExt cx="1680" cy="1680"/>
              </a:xfrm>
            </p:grpSpPr>
            <p:sp>
              <p:nvSpPr>
                <p:cNvPr id="90190" name="Oval 78"/>
                <p:cNvSpPr>
                  <a:spLocks noChangeArrowheads="1"/>
                </p:cNvSpPr>
                <p:nvPr/>
              </p:nvSpPr>
              <p:spPr bwMode="gray">
                <a:xfrm>
                  <a:off x="2015" y="1922"/>
                  <a:ext cx="1681" cy="1677"/>
                </a:xfrm>
                <a:prstGeom prst="ellipse">
                  <a:avLst/>
                </a:prstGeom>
                <a:gradFill rotWithShape="1">
                  <a:gsLst>
                    <a:gs pos="0">
                      <a:schemeClr val="bg2"/>
                    </a:gs>
                    <a:gs pos="100000">
                      <a:schemeClr val="bg2">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43" name="Freeform 79"/>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bg2"/>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2" name="Text Box 80"/>
              <p:cNvSpPr txBox="1">
                <a:spLocks noChangeArrowheads="1"/>
              </p:cNvSpPr>
              <p:nvPr/>
            </p:nvSpPr>
            <p:spPr bwMode="gray">
              <a:xfrm>
                <a:off x="3633" y="3363"/>
                <a:ext cx="294" cy="305"/>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D</a:t>
                </a:r>
              </a:p>
            </p:txBody>
          </p:sp>
        </p:grpSp>
        <p:grpSp>
          <p:nvGrpSpPr>
            <p:cNvPr id="43020" name="Group 81"/>
            <p:cNvGrpSpPr>
              <a:grpSpLocks/>
            </p:cNvGrpSpPr>
            <p:nvPr/>
          </p:nvGrpSpPr>
          <p:grpSpPr bwMode="auto">
            <a:xfrm>
              <a:off x="1488" y="1968"/>
              <a:ext cx="432" cy="432"/>
              <a:chOff x="1488" y="1968"/>
              <a:chExt cx="432" cy="432"/>
            </a:xfrm>
          </p:grpSpPr>
          <p:grpSp>
            <p:nvGrpSpPr>
              <p:cNvPr id="43036" name="Group 82"/>
              <p:cNvGrpSpPr>
                <a:grpSpLocks/>
              </p:cNvGrpSpPr>
              <p:nvPr/>
            </p:nvGrpSpPr>
            <p:grpSpPr bwMode="auto">
              <a:xfrm>
                <a:off x="1488" y="1968"/>
                <a:ext cx="432" cy="432"/>
                <a:chOff x="2016" y="1920"/>
                <a:chExt cx="1680" cy="1680"/>
              </a:xfrm>
            </p:grpSpPr>
            <p:sp>
              <p:nvSpPr>
                <p:cNvPr id="90195" name="Oval 83"/>
                <p:cNvSpPr>
                  <a:spLocks noChangeArrowheads="1"/>
                </p:cNvSpPr>
                <p:nvPr/>
              </p:nvSpPr>
              <p:spPr bwMode="gray">
                <a:xfrm>
                  <a:off x="2014" y="1921"/>
                  <a:ext cx="1682" cy="1679"/>
                </a:xfrm>
                <a:prstGeom prst="ellipse">
                  <a:avLst/>
                </a:prstGeom>
                <a:gradFill rotWithShape="1">
                  <a:gsLst>
                    <a:gs pos="0">
                      <a:schemeClr val="accent1"/>
                    </a:gs>
                    <a:gs pos="100000">
                      <a:schemeClr val="accent1">
                        <a:gamma/>
                        <a:shade val="45490"/>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43039" name="Freeform 84"/>
                <p:cNvSpPr>
                  <a:spLocks/>
                </p:cNvSpPr>
                <p:nvPr/>
              </p:nvSpPr>
              <p:spPr bwMode="gray">
                <a:xfrm>
                  <a:off x="2208" y="1948"/>
                  <a:ext cx="1296" cy="634"/>
                </a:xfrm>
                <a:custGeom>
                  <a:avLst/>
                  <a:gdLst>
                    <a:gd name="T0" fmla="*/ 1182 w 1321"/>
                    <a:gd name="T1" fmla="*/ 224 h 712"/>
                    <a:gd name="T2" fmla="*/ 1197 w 1321"/>
                    <a:gd name="T3" fmla="*/ 248 h 712"/>
                    <a:gd name="T4" fmla="*/ 1200 w 1321"/>
                    <a:gd name="T5" fmla="*/ 269 h 712"/>
                    <a:gd name="T6" fmla="*/ 1195 w 1321"/>
                    <a:gd name="T7" fmla="*/ 289 h 712"/>
                    <a:gd name="T8" fmla="*/ 1179 w 1321"/>
                    <a:gd name="T9" fmla="*/ 307 h 712"/>
                    <a:gd name="T10" fmla="*/ 1156 w 1321"/>
                    <a:gd name="T11" fmla="*/ 324 h 712"/>
                    <a:gd name="T12" fmla="*/ 1126 w 1321"/>
                    <a:gd name="T13" fmla="*/ 338 h 712"/>
                    <a:gd name="T14" fmla="*/ 1087 w 1321"/>
                    <a:gd name="T15" fmla="*/ 351 h 712"/>
                    <a:gd name="T16" fmla="*/ 1043 w 1321"/>
                    <a:gd name="T17" fmla="*/ 364 h 712"/>
                    <a:gd name="T18" fmla="*/ 992 w 1321"/>
                    <a:gd name="T19" fmla="*/ 373 h 712"/>
                    <a:gd name="T20" fmla="*/ 937 w 1321"/>
                    <a:gd name="T21" fmla="*/ 382 h 712"/>
                    <a:gd name="T22" fmla="*/ 879 w 1321"/>
                    <a:gd name="T23" fmla="*/ 388 h 712"/>
                    <a:gd name="T24" fmla="*/ 814 w 1321"/>
                    <a:gd name="T25" fmla="*/ 394 h 712"/>
                    <a:gd name="T26" fmla="*/ 749 w 1321"/>
                    <a:gd name="T27" fmla="*/ 397 h 712"/>
                    <a:gd name="T28" fmla="*/ 723 w 1321"/>
                    <a:gd name="T29" fmla="*/ 399 h 712"/>
                    <a:gd name="T30" fmla="*/ 433 w 1321"/>
                    <a:gd name="T31" fmla="*/ 399 h 712"/>
                    <a:gd name="T32" fmla="*/ 429 w 1321"/>
                    <a:gd name="T33" fmla="*/ 399 h 712"/>
                    <a:gd name="T34" fmla="*/ 372 w 1321"/>
                    <a:gd name="T35" fmla="*/ 396 h 712"/>
                    <a:gd name="T36" fmla="*/ 317 w 1321"/>
                    <a:gd name="T37" fmla="*/ 394 h 712"/>
                    <a:gd name="T38" fmla="*/ 265 w 1321"/>
                    <a:gd name="T39" fmla="*/ 390 h 712"/>
                    <a:gd name="T40" fmla="*/ 215 w 1321"/>
                    <a:gd name="T41" fmla="*/ 386 h 712"/>
                    <a:gd name="T42" fmla="*/ 170 w 1321"/>
                    <a:gd name="T43" fmla="*/ 379 h 712"/>
                    <a:gd name="T44" fmla="*/ 128 w 1321"/>
                    <a:gd name="T45" fmla="*/ 370 h 712"/>
                    <a:gd name="T46" fmla="*/ 92 w 1321"/>
                    <a:gd name="T47" fmla="*/ 363 h 712"/>
                    <a:gd name="T48" fmla="*/ 62 w 1321"/>
                    <a:gd name="T49" fmla="*/ 353 h 712"/>
                    <a:gd name="T50" fmla="*/ 34 w 1321"/>
                    <a:gd name="T51" fmla="*/ 340 h 712"/>
                    <a:gd name="T52" fmla="*/ 18 w 1321"/>
                    <a:gd name="T53" fmla="*/ 326 h 712"/>
                    <a:gd name="T54" fmla="*/ 6 w 1321"/>
                    <a:gd name="T55" fmla="*/ 310 h 712"/>
                    <a:gd name="T56" fmla="*/ 0 w 1321"/>
                    <a:gd name="T57" fmla="*/ 293 h 712"/>
                    <a:gd name="T58" fmla="*/ 0 w 1321"/>
                    <a:gd name="T59" fmla="*/ 291 h 712"/>
                    <a:gd name="T60" fmla="*/ 4 w 1321"/>
                    <a:gd name="T61" fmla="*/ 272 h 712"/>
                    <a:gd name="T62" fmla="*/ 16 w 1321"/>
                    <a:gd name="T63" fmla="*/ 249 h 712"/>
                    <a:gd name="T64" fmla="*/ 46 w 1321"/>
                    <a:gd name="T65" fmla="*/ 207 h 712"/>
                    <a:gd name="T66" fmla="*/ 84 w 1321"/>
                    <a:gd name="T67" fmla="*/ 167 h 712"/>
                    <a:gd name="T68" fmla="*/ 132 w 1321"/>
                    <a:gd name="T69" fmla="*/ 132 h 712"/>
                    <a:gd name="T70" fmla="*/ 184 w 1321"/>
                    <a:gd name="T71" fmla="*/ 99 h 712"/>
                    <a:gd name="T72" fmla="*/ 245 w 1321"/>
                    <a:gd name="T73" fmla="*/ 69 h 712"/>
                    <a:gd name="T74" fmla="*/ 311 w 1321"/>
                    <a:gd name="T75" fmla="*/ 46 h 712"/>
                    <a:gd name="T76" fmla="*/ 377 w 1321"/>
                    <a:gd name="T77" fmla="*/ 26 h 712"/>
                    <a:gd name="T78" fmla="*/ 452 w 1321"/>
                    <a:gd name="T79" fmla="*/ 12 h 712"/>
                    <a:gd name="T80" fmla="*/ 528 w 1321"/>
                    <a:gd name="T81" fmla="*/ 4 h 712"/>
                    <a:gd name="T82" fmla="*/ 606 w 1321"/>
                    <a:gd name="T83" fmla="*/ 0 h 712"/>
                    <a:gd name="T84" fmla="*/ 606 w 1321"/>
                    <a:gd name="T85" fmla="*/ 0 h 712"/>
                    <a:gd name="T86" fmla="*/ 690 w 1321"/>
                    <a:gd name="T87" fmla="*/ 4 h 712"/>
                    <a:gd name="T88" fmla="*/ 770 w 1321"/>
                    <a:gd name="T89" fmla="*/ 12 h 712"/>
                    <a:gd name="T90" fmla="*/ 847 w 1321"/>
                    <a:gd name="T91" fmla="*/ 29 h 712"/>
                    <a:gd name="T92" fmla="*/ 918 w 1321"/>
                    <a:gd name="T93" fmla="*/ 50 h 712"/>
                    <a:gd name="T94" fmla="*/ 984 w 1321"/>
                    <a:gd name="T95" fmla="*/ 77 h 712"/>
                    <a:gd name="T96" fmla="*/ 1044 w 1321"/>
                    <a:gd name="T97" fmla="*/ 109 h 712"/>
                    <a:gd name="T98" fmla="*/ 1098 w 1321"/>
                    <a:gd name="T99" fmla="*/ 143 h 712"/>
                    <a:gd name="T100" fmla="*/ 1144 w 1321"/>
                    <a:gd name="T101" fmla="*/ 182 h 712"/>
                    <a:gd name="T102" fmla="*/ 1182 w 1321"/>
                    <a:gd name="T103" fmla="*/ 224 h 712"/>
                    <a:gd name="T104" fmla="*/ 1182 w 1321"/>
                    <a:gd name="T105" fmla="*/ 224 h 7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21"/>
                    <a:gd name="T160" fmla="*/ 0 h 712"/>
                    <a:gd name="T161" fmla="*/ 1321 w 1321"/>
                    <a:gd name="T162" fmla="*/ 712 h 7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21" h="712">
                      <a:moveTo>
                        <a:pt x="1301" y="401"/>
                      </a:moveTo>
                      <a:lnTo>
                        <a:pt x="1317" y="442"/>
                      </a:lnTo>
                      <a:lnTo>
                        <a:pt x="1321" y="481"/>
                      </a:lnTo>
                      <a:lnTo>
                        <a:pt x="1315" y="516"/>
                      </a:lnTo>
                      <a:lnTo>
                        <a:pt x="1298" y="550"/>
                      </a:lnTo>
                      <a:lnTo>
                        <a:pt x="1272" y="579"/>
                      </a:lnTo>
                      <a:lnTo>
                        <a:pt x="1239" y="604"/>
                      </a:lnTo>
                      <a:lnTo>
                        <a:pt x="1196" y="628"/>
                      </a:lnTo>
                      <a:lnTo>
                        <a:pt x="1147" y="649"/>
                      </a:lnTo>
                      <a:lnTo>
                        <a:pt x="1092" y="667"/>
                      </a:lnTo>
                      <a:lnTo>
                        <a:pt x="1031" y="683"/>
                      </a:lnTo>
                      <a:lnTo>
                        <a:pt x="967" y="694"/>
                      </a:lnTo>
                      <a:lnTo>
                        <a:pt x="896" y="704"/>
                      </a:lnTo>
                      <a:lnTo>
                        <a:pt x="824" y="710"/>
                      </a:lnTo>
                      <a:lnTo>
                        <a:pt x="795" y="712"/>
                      </a:lnTo>
                      <a:lnTo>
                        <a:pt x="476" y="712"/>
                      </a:lnTo>
                      <a:lnTo>
                        <a:pt x="472" y="712"/>
                      </a:lnTo>
                      <a:lnTo>
                        <a:pt x="409" y="708"/>
                      </a:lnTo>
                      <a:lnTo>
                        <a:pt x="348" y="704"/>
                      </a:lnTo>
                      <a:lnTo>
                        <a:pt x="290" y="696"/>
                      </a:lnTo>
                      <a:lnTo>
                        <a:pt x="235" y="689"/>
                      </a:lnTo>
                      <a:lnTo>
                        <a:pt x="186" y="677"/>
                      </a:lnTo>
                      <a:lnTo>
                        <a:pt x="141" y="663"/>
                      </a:lnTo>
                      <a:lnTo>
                        <a:pt x="102" y="648"/>
                      </a:lnTo>
                      <a:lnTo>
                        <a:pt x="67" y="630"/>
                      </a:lnTo>
                      <a:lnTo>
                        <a:pt x="39" y="608"/>
                      </a:lnTo>
                      <a:lnTo>
                        <a:pt x="18" y="583"/>
                      </a:lnTo>
                      <a:lnTo>
                        <a:pt x="6" y="554"/>
                      </a:lnTo>
                      <a:lnTo>
                        <a:pt x="0" y="524"/>
                      </a:lnTo>
                      <a:lnTo>
                        <a:pt x="0" y="520"/>
                      </a:lnTo>
                      <a:lnTo>
                        <a:pt x="4" y="487"/>
                      </a:lnTo>
                      <a:lnTo>
                        <a:pt x="16" y="446"/>
                      </a:lnTo>
                      <a:lnTo>
                        <a:pt x="51" y="370"/>
                      </a:lnTo>
                      <a:lnTo>
                        <a:pt x="94" y="299"/>
                      </a:lnTo>
                      <a:lnTo>
                        <a:pt x="147" y="235"/>
                      </a:lnTo>
                      <a:lnTo>
                        <a:pt x="204" y="176"/>
                      </a:lnTo>
                      <a:lnTo>
                        <a:pt x="270" y="125"/>
                      </a:lnTo>
                      <a:lnTo>
                        <a:pt x="341" y="82"/>
                      </a:lnTo>
                      <a:lnTo>
                        <a:pt x="415" y="47"/>
                      </a:lnTo>
                      <a:lnTo>
                        <a:pt x="497" y="21"/>
                      </a:lnTo>
                      <a:lnTo>
                        <a:pt x="581" y="6"/>
                      </a:lnTo>
                      <a:lnTo>
                        <a:pt x="667" y="0"/>
                      </a:lnTo>
                      <a:lnTo>
                        <a:pt x="759" y="6"/>
                      </a:lnTo>
                      <a:lnTo>
                        <a:pt x="847" y="23"/>
                      </a:lnTo>
                      <a:lnTo>
                        <a:pt x="932" y="53"/>
                      </a:lnTo>
                      <a:lnTo>
                        <a:pt x="1010" y="90"/>
                      </a:lnTo>
                      <a:lnTo>
                        <a:pt x="1082" y="137"/>
                      </a:lnTo>
                      <a:lnTo>
                        <a:pt x="1149" y="194"/>
                      </a:lnTo>
                      <a:lnTo>
                        <a:pt x="1208" y="256"/>
                      </a:lnTo>
                      <a:lnTo>
                        <a:pt x="1258" y="325"/>
                      </a:lnTo>
                      <a:lnTo>
                        <a:pt x="1301" y="401"/>
                      </a:lnTo>
                      <a:close/>
                    </a:path>
                  </a:pathLst>
                </a:custGeom>
                <a:gradFill rotWithShape="1">
                  <a:gsLst>
                    <a:gs pos="0">
                      <a:srgbClr val="FFFFFF"/>
                    </a:gs>
                    <a:gs pos="100000">
                      <a:schemeClr val="accent1"/>
                    </a:gs>
                  </a:gsLst>
                  <a:lin ang="54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id-ID"/>
                </a:p>
              </p:txBody>
            </p:sp>
          </p:grpSp>
          <p:sp>
            <p:nvSpPr>
              <p:cNvPr id="90197" name="Text Box 85"/>
              <p:cNvSpPr txBox="1">
                <a:spLocks noChangeArrowheads="1"/>
              </p:cNvSpPr>
              <p:nvPr/>
            </p:nvSpPr>
            <p:spPr bwMode="gray">
              <a:xfrm>
                <a:off x="1572" y="2014"/>
                <a:ext cx="282" cy="308"/>
              </a:xfrm>
              <a:prstGeom prst="rect">
                <a:avLst/>
              </a:prstGeom>
              <a:noFill/>
              <a:ln w="9525" algn="ctr">
                <a:noFill/>
                <a:miter lim="800000"/>
                <a:headEnd/>
                <a:tailEnd/>
              </a:ln>
              <a:effectLst/>
            </p:spPr>
            <p:txBody>
              <a:bodyPr wrap="none">
                <a:spAutoFit/>
              </a:bodyPr>
              <a:lstStyle/>
              <a:p>
                <a:pPr algn="ctr" eaLnBrk="0" hangingPunct="0">
                  <a:defRPr/>
                </a:pPr>
                <a:r>
                  <a:rPr lang="en-US" sz="2400" b="1">
                    <a:solidFill>
                      <a:srgbClr val="FFFFFF"/>
                    </a:solidFill>
                    <a:effectLst>
                      <a:outerShdw blurRad="38100" dist="38100" dir="2700000" algn="tl">
                        <a:srgbClr val="C0C0C0"/>
                      </a:outerShdw>
                    </a:effectLst>
                    <a:latin typeface="Verdana" pitchFamily="34" charset="0"/>
                    <a:cs typeface="+mn-cs"/>
                  </a:rPr>
                  <a:t>A</a:t>
                </a:r>
              </a:p>
            </p:txBody>
          </p:sp>
        </p:grpSp>
        <p:sp>
          <p:nvSpPr>
            <p:cNvPr id="90198" name="Oval 86"/>
            <p:cNvSpPr>
              <a:spLocks noChangeArrowheads="1"/>
            </p:cNvSpPr>
            <p:nvPr/>
          </p:nvSpPr>
          <p:spPr bwMode="gray">
            <a:xfrm rot="18227093">
              <a:off x="3506" y="3260"/>
              <a:ext cx="80" cy="92"/>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199" name="Oval 87"/>
            <p:cNvSpPr>
              <a:spLocks noChangeArrowheads="1"/>
            </p:cNvSpPr>
            <p:nvPr/>
          </p:nvSpPr>
          <p:spPr bwMode="gray">
            <a:xfrm rot="18227093">
              <a:off x="3410" y="3165"/>
              <a:ext cx="81" cy="89"/>
            </a:xfrm>
            <a:prstGeom prst="ellipse">
              <a:avLst/>
            </a:prstGeom>
            <a:gradFill rotWithShape="1">
              <a:gsLst>
                <a:gs pos="0">
                  <a:schemeClr val="bg2"/>
                </a:gs>
                <a:gs pos="100000">
                  <a:schemeClr val="bg2">
                    <a:gamma/>
                    <a:shade val="6666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nvGrpSpPr>
            <p:cNvPr id="43023" name="Group 88"/>
            <p:cNvGrpSpPr>
              <a:grpSpLocks/>
            </p:cNvGrpSpPr>
            <p:nvPr/>
          </p:nvGrpSpPr>
          <p:grpSpPr bwMode="auto">
            <a:xfrm>
              <a:off x="1968" y="2256"/>
              <a:ext cx="231" cy="130"/>
              <a:chOff x="2016" y="2304"/>
              <a:chExt cx="231" cy="130"/>
            </a:xfrm>
          </p:grpSpPr>
          <p:sp>
            <p:nvSpPr>
              <p:cNvPr id="90201" name="Oval 89"/>
              <p:cNvSpPr>
                <a:spLocks noChangeArrowheads="1"/>
              </p:cNvSpPr>
              <p:nvPr/>
            </p:nvSpPr>
            <p:spPr bwMode="gray">
              <a:xfrm rot="18227093">
                <a:off x="2016" y="2304"/>
                <a:ext cx="82" cy="86"/>
              </a:xfrm>
              <a:prstGeom prst="ellipse">
                <a:avLst/>
              </a:prstGeom>
              <a:gradFill rotWithShape="1">
                <a:gsLst>
                  <a:gs pos="0">
                    <a:schemeClr val="accent1"/>
                  </a:gs>
                  <a:gs pos="100000">
                    <a:schemeClr val="accent1">
                      <a:gamma/>
                      <a:shade val="5764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2" name="Oval 90"/>
              <p:cNvSpPr>
                <a:spLocks noChangeArrowheads="1"/>
              </p:cNvSpPr>
              <p:nvPr/>
            </p:nvSpPr>
            <p:spPr bwMode="gray">
              <a:xfrm rot="18227093">
                <a:off x="2158" y="2355"/>
                <a:ext cx="82" cy="84"/>
              </a:xfrm>
              <a:prstGeom prst="ellipse">
                <a:avLst/>
              </a:prstGeom>
              <a:gradFill rotWithShape="1">
                <a:gsLst>
                  <a:gs pos="0">
                    <a:schemeClr val="accent1"/>
                  </a:gs>
                  <a:gs pos="100000">
                    <a:schemeClr val="accent1">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grpSp>
          <p:nvGrpSpPr>
            <p:cNvPr id="43024" name="Group 91"/>
            <p:cNvGrpSpPr>
              <a:grpSpLocks/>
            </p:cNvGrpSpPr>
            <p:nvPr/>
          </p:nvGrpSpPr>
          <p:grpSpPr bwMode="auto">
            <a:xfrm>
              <a:off x="2832" y="1612"/>
              <a:ext cx="87" cy="260"/>
              <a:chOff x="2832" y="1612"/>
              <a:chExt cx="87" cy="260"/>
            </a:xfrm>
          </p:grpSpPr>
          <p:sp>
            <p:nvSpPr>
              <p:cNvPr id="90204" name="Oval 92"/>
              <p:cNvSpPr>
                <a:spLocks noChangeArrowheads="1"/>
              </p:cNvSpPr>
              <p:nvPr/>
            </p:nvSpPr>
            <p:spPr bwMode="gray">
              <a:xfrm rot="18227093">
                <a:off x="2835" y="1608"/>
                <a:ext cx="82" cy="93"/>
              </a:xfrm>
              <a:prstGeom prst="ellipse">
                <a:avLst/>
              </a:prstGeom>
              <a:gradFill rotWithShape="1">
                <a:gsLst>
                  <a:gs pos="0">
                    <a:schemeClr val="accent2"/>
                  </a:gs>
                  <a:gs pos="100000">
                    <a:schemeClr val="accent2">
                      <a:gamma/>
                      <a:shade val="45490"/>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5" name="Oval 93"/>
              <p:cNvSpPr>
                <a:spLocks noChangeArrowheads="1"/>
              </p:cNvSpPr>
              <p:nvPr/>
            </p:nvSpPr>
            <p:spPr bwMode="gray">
              <a:xfrm rot="18227093">
                <a:off x="2835" y="1786"/>
                <a:ext cx="82" cy="93"/>
              </a:xfrm>
              <a:prstGeom prst="ellipse">
                <a:avLst/>
              </a:prstGeom>
              <a:gradFill rotWithShape="1">
                <a:gsLst>
                  <a:gs pos="0">
                    <a:schemeClr val="accent2"/>
                  </a:gs>
                  <a:gs pos="100000">
                    <a:schemeClr val="accent2">
                      <a:gamma/>
                      <a:shade val="48627"/>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grpSp>
        <p:sp>
          <p:nvSpPr>
            <p:cNvPr id="90206" name="Oval 94"/>
            <p:cNvSpPr>
              <a:spLocks noChangeArrowheads="1"/>
            </p:cNvSpPr>
            <p:nvPr/>
          </p:nvSpPr>
          <p:spPr bwMode="gray">
            <a:xfrm rot="18227093">
              <a:off x="3758" y="2270"/>
              <a:ext cx="81" cy="93"/>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90207" name="Oval 95"/>
            <p:cNvSpPr>
              <a:spLocks noChangeArrowheads="1"/>
            </p:cNvSpPr>
            <p:nvPr/>
          </p:nvSpPr>
          <p:spPr bwMode="gray">
            <a:xfrm rot="18227093">
              <a:off x="3603" y="2349"/>
              <a:ext cx="82" cy="92"/>
            </a:xfrm>
            <a:prstGeom prst="ellipse">
              <a:avLst/>
            </a:prstGeom>
            <a:gradFill rotWithShape="1">
              <a:gsLst>
                <a:gs pos="0">
                  <a:schemeClr val="hlink"/>
                </a:gs>
                <a:gs pos="100000">
                  <a:schemeClr val="hlink">
                    <a:gamma/>
                    <a:shade val="44314"/>
                    <a:invGamma/>
                  </a:schemeClr>
                </a:gs>
              </a:gsLst>
              <a:path path="shape">
                <a:fillToRect l="50000" t="50000" r="50000" b="50000"/>
              </a:path>
            </a:gradFill>
            <a:ln w="9525">
              <a:noFill/>
              <a:round/>
              <a:headEnd/>
              <a:tailEnd/>
            </a:ln>
            <a:effectLst/>
          </p:spPr>
          <p:txBody>
            <a:bodyPr wrap="none" anchor="ctr"/>
            <a:lstStyle/>
            <a:p>
              <a:pPr>
                <a:defRPr/>
              </a:pPr>
              <a:endParaRPr lang="id-ID">
                <a:cs typeface="+mn-cs"/>
              </a:endParaRPr>
            </a:p>
          </p:txBody>
        </p:sp>
        <p:sp>
          <p:nvSpPr>
            <p:cNvPr id="43027" name="Text Box 96"/>
            <p:cNvSpPr txBox="1">
              <a:spLocks noChangeArrowheads="1"/>
            </p:cNvSpPr>
            <p:nvPr/>
          </p:nvSpPr>
          <p:spPr bwMode="auto">
            <a:xfrm>
              <a:off x="-29" y="1196"/>
              <a:ext cx="1488"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Pentingnya keanggotaan organisasi (partai diakar rumput)</a:t>
              </a:r>
              <a:r>
                <a:rPr lang="id-ID"/>
                <a:t> :</a:t>
              </a:r>
            </a:p>
            <a:p>
              <a:pPr eaLnBrk="1" hangingPunct="1"/>
              <a:r>
                <a:rPr lang="id-ID"/>
                <a:t>Minimal dan tidak relevan</a:t>
              </a:r>
            </a:p>
            <a:p>
              <a:endParaRPr lang="en-US"/>
            </a:p>
          </p:txBody>
        </p:sp>
        <p:sp>
          <p:nvSpPr>
            <p:cNvPr id="43028" name="Text Box 97"/>
            <p:cNvSpPr txBox="1">
              <a:spLocks noChangeArrowheads="1"/>
            </p:cNvSpPr>
            <p:nvPr/>
          </p:nvSpPr>
          <p:spPr bwMode="auto">
            <a:xfrm>
              <a:off x="1557" y="524"/>
              <a:ext cx="2451"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t>Di kantor pusat / DPP </a:t>
              </a:r>
              <a:r>
                <a:rPr lang="id-ID"/>
                <a:t>:</a:t>
              </a:r>
            </a:p>
            <a:p>
              <a:pPr algn="ctr"/>
              <a:r>
                <a:rPr lang="id-ID"/>
                <a:t>Minimal dan tidak relevan </a:t>
              </a:r>
            </a:p>
            <a:p>
              <a:pPr algn="ctr"/>
              <a:endParaRPr lang="id-ID"/>
            </a:p>
            <a:p>
              <a:pPr algn="ctr"/>
              <a:r>
                <a:rPr lang="id-ID"/>
                <a:t> </a:t>
              </a:r>
            </a:p>
          </p:txBody>
        </p:sp>
        <p:sp>
          <p:nvSpPr>
            <p:cNvPr id="43029" name="Text Box 98"/>
            <p:cNvSpPr txBox="1">
              <a:spLocks noChangeArrowheads="1"/>
            </p:cNvSpPr>
            <p:nvPr/>
          </p:nvSpPr>
          <p:spPr bwMode="auto">
            <a:xfrm>
              <a:off x="4296" y="1148"/>
              <a:ext cx="1682" cy="1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Posisi partai di arena publik </a:t>
              </a:r>
              <a:r>
                <a:rPr lang="id-ID"/>
                <a:t>: </a:t>
              </a:r>
            </a:p>
            <a:p>
              <a:pPr eaLnBrk="1" hangingPunct="1"/>
              <a:r>
                <a:rPr lang="id-ID"/>
                <a:t>Tingkat otonomi individu enterprenuer politisi tinggi dalam mempromosikan dirimereka</a:t>
              </a:r>
            </a:p>
          </p:txBody>
        </p:sp>
        <p:sp>
          <p:nvSpPr>
            <p:cNvPr id="43030" name="Text Box 99"/>
            <p:cNvSpPr txBox="1">
              <a:spLocks noChangeArrowheads="1"/>
            </p:cNvSpPr>
            <p:nvPr/>
          </p:nvSpPr>
          <p:spPr bwMode="auto">
            <a:xfrm>
              <a:off x="-77" y="3114"/>
              <a:ext cx="1874"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t>Tipe Kampanye Politik </a:t>
              </a:r>
              <a:r>
                <a:rPr lang="id-ID"/>
                <a:t>: </a:t>
              </a:r>
            </a:p>
            <a:p>
              <a:pPr eaLnBrk="1" hangingPunct="1"/>
              <a:r>
                <a:rPr lang="id-ID"/>
                <a:t>Ad hoc dan non-permanen menggunakan pakar: ‘contracting-out’. Banyak menggunakan teknik pemasaran </a:t>
              </a:r>
            </a:p>
          </p:txBody>
        </p:sp>
        <p:sp>
          <p:nvSpPr>
            <p:cNvPr id="43031" name="Text Box 100"/>
            <p:cNvSpPr txBox="1">
              <a:spLocks noChangeArrowheads="1"/>
            </p:cNvSpPr>
            <p:nvPr/>
          </p:nvSpPr>
          <p:spPr bwMode="auto">
            <a:xfrm>
              <a:off x="4008" y="3306"/>
              <a:ext cx="1706" cy="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b="1"/>
                <a:t>Sumber Struktur : </a:t>
              </a:r>
            </a:p>
            <a:p>
              <a:pPr eaLnBrk="1" hangingPunct="1"/>
              <a:r>
                <a:rPr lang="id-ID"/>
                <a:t>Perusahaan dan kelompok kepentingan dan aktivitas komersial</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0" y="228600"/>
            <a:ext cx="8229600" cy="1143000"/>
          </a:xfrm>
        </p:spPr>
        <p:txBody>
          <a:bodyPr/>
          <a:lstStyle/>
          <a:p>
            <a:r>
              <a:rPr lang="en-US" sz="4000">
                <a:solidFill>
                  <a:srgbClr val="FF9966"/>
                </a:solidFill>
              </a:rPr>
              <a:t>KEBERAGAMAN</a:t>
            </a:r>
            <a:r>
              <a:rPr lang="id-ID" sz="4000">
                <a:solidFill>
                  <a:srgbClr val="FF9966"/>
                </a:solidFill>
              </a:rPr>
              <a:t> INTRA PARTAI</a:t>
            </a:r>
            <a:endParaRPr lang="en-US"/>
          </a:p>
        </p:txBody>
      </p:sp>
      <p:grpSp>
        <p:nvGrpSpPr>
          <p:cNvPr id="16388" name="Group 43"/>
          <p:cNvGrpSpPr>
            <a:grpSpLocks noChangeAspect="1"/>
          </p:cNvGrpSpPr>
          <p:nvPr/>
        </p:nvGrpSpPr>
        <p:grpSpPr bwMode="auto">
          <a:xfrm>
            <a:off x="468313" y="1628775"/>
            <a:ext cx="8280400" cy="4537075"/>
            <a:chOff x="3358" y="3418"/>
            <a:chExt cx="4708" cy="3205"/>
          </a:xfrm>
        </p:grpSpPr>
        <p:sp>
          <p:nvSpPr>
            <p:cNvPr id="16389" name="AutoShape 44"/>
            <p:cNvSpPr>
              <a:spLocks noChangeAspect="1" noChangeArrowheads="1"/>
            </p:cNvSpPr>
            <p:nvPr/>
          </p:nvSpPr>
          <p:spPr bwMode="auto">
            <a:xfrm>
              <a:off x="3358" y="3418"/>
              <a:ext cx="4708" cy="3205"/>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6390" name="Rectangle 45"/>
            <p:cNvSpPr>
              <a:spLocks noChangeArrowheads="1"/>
            </p:cNvSpPr>
            <p:nvPr/>
          </p:nvSpPr>
          <p:spPr bwMode="auto">
            <a:xfrm>
              <a:off x="3912" y="5369"/>
              <a:ext cx="1245" cy="976"/>
            </a:xfrm>
            <a:prstGeom prst="rect">
              <a:avLst/>
            </a:prstGeom>
            <a:solidFill>
              <a:srgbClr val="FFFFFF"/>
            </a:solidFill>
            <a:ln w="38100">
              <a:solidFill>
                <a:srgbClr val="000000"/>
              </a:solidFill>
              <a:miter lim="800000"/>
              <a:headEnd/>
              <a:tailEnd/>
            </a:ln>
          </p:spPr>
          <p:txBody>
            <a:bodyPr/>
            <a:lstStyle/>
            <a:p>
              <a:pPr algn="ctr"/>
              <a:r>
                <a:rPr lang="en-US" sz="2000">
                  <a:solidFill>
                    <a:srgbClr val="FF0066"/>
                  </a:solidFill>
                </a:rPr>
                <a:t>Party on the Ground</a:t>
              </a:r>
            </a:p>
            <a:p>
              <a:pPr algn="ctr"/>
              <a:r>
                <a:rPr lang="en-US" sz="2000">
                  <a:solidFill>
                    <a:srgbClr val="FF0066"/>
                  </a:solidFill>
                </a:rPr>
                <a:t>(Partai Pada Akar Rumput)</a:t>
              </a:r>
            </a:p>
          </p:txBody>
        </p:sp>
        <p:sp>
          <p:nvSpPr>
            <p:cNvPr id="16391" name="Rectangle 46"/>
            <p:cNvSpPr>
              <a:spLocks noChangeArrowheads="1"/>
            </p:cNvSpPr>
            <p:nvPr/>
          </p:nvSpPr>
          <p:spPr bwMode="auto">
            <a:xfrm>
              <a:off x="3912" y="3697"/>
              <a:ext cx="1246" cy="975"/>
            </a:xfrm>
            <a:prstGeom prst="rect">
              <a:avLst/>
            </a:prstGeom>
            <a:solidFill>
              <a:srgbClr val="FFFFFF"/>
            </a:solidFill>
            <a:ln w="38100">
              <a:solidFill>
                <a:srgbClr val="000000"/>
              </a:solidFill>
              <a:miter lim="800000"/>
              <a:headEnd/>
              <a:tailEnd/>
            </a:ln>
          </p:spPr>
          <p:txBody>
            <a:bodyPr/>
            <a:lstStyle/>
            <a:p>
              <a:pPr algn="ctr"/>
              <a:r>
                <a:rPr lang="en-US" sz="2000">
                  <a:solidFill>
                    <a:schemeClr val="accent1"/>
                  </a:solidFill>
                </a:rPr>
                <a:t>Party in Central Office</a:t>
              </a:r>
            </a:p>
            <a:p>
              <a:pPr algn="ctr"/>
              <a:r>
                <a:rPr lang="en-US" sz="2000">
                  <a:solidFill>
                    <a:schemeClr val="accent1"/>
                  </a:solidFill>
                </a:rPr>
                <a:t>(Partai di Pusat)</a:t>
              </a:r>
            </a:p>
          </p:txBody>
        </p:sp>
        <p:sp>
          <p:nvSpPr>
            <p:cNvPr id="16392" name="Rectangle 47"/>
            <p:cNvSpPr>
              <a:spLocks noChangeArrowheads="1"/>
            </p:cNvSpPr>
            <p:nvPr/>
          </p:nvSpPr>
          <p:spPr bwMode="auto">
            <a:xfrm>
              <a:off x="6542" y="3697"/>
              <a:ext cx="1386" cy="975"/>
            </a:xfrm>
            <a:prstGeom prst="rect">
              <a:avLst/>
            </a:prstGeom>
            <a:solidFill>
              <a:srgbClr val="FFFFFF"/>
            </a:solidFill>
            <a:ln w="38100">
              <a:solidFill>
                <a:srgbClr val="000000"/>
              </a:solidFill>
              <a:miter lim="800000"/>
              <a:headEnd/>
              <a:tailEnd/>
            </a:ln>
          </p:spPr>
          <p:txBody>
            <a:bodyPr/>
            <a:lstStyle/>
            <a:p>
              <a:pPr algn="ctr"/>
              <a:r>
                <a:rPr lang="en-US" sz="2000">
                  <a:solidFill>
                    <a:schemeClr val="hlink"/>
                  </a:solidFill>
                </a:rPr>
                <a:t>Party in Public Office</a:t>
              </a:r>
            </a:p>
            <a:p>
              <a:pPr algn="ctr"/>
              <a:r>
                <a:rPr lang="en-US" sz="2000">
                  <a:solidFill>
                    <a:schemeClr val="hlink"/>
                  </a:solidFill>
                </a:rPr>
                <a:t>(Partai di Pemerintahan )</a:t>
              </a:r>
            </a:p>
          </p:txBody>
        </p:sp>
        <p:sp>
          <p:nvSpPr>
            <p:cNvPr id="16393" name="Line 48"/>
            <p:cNvSpPr>
              <a:spLocks noChangeShapeType="1"/>
            </p:cNvSpPr>
            <p:nvPr/>
          </p:nvSpPr>
          <p:spPr bwMode="auto">
            <a:xfrm>
              <a:off x="4604" y="4672"/>
              <a:ext cx="1" cy="6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4" name="Line 49"/>
            <p:cNvSpPr>
              <a:spLocks noChangeShapeType="1"/>
            </p:cNvSpPr>
            <p:nvPr/>
          </p:nvSpPr>
          <p:spPr bwMode="auto">
            <a:xfrm>
              <a:off x="5158" y="4115"/>
              <a:ext cx="138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5" name="Line 50"/>
            <p:cNvSpPr>
              <a:spLocks noChangeShapeType="1"/>
            </p:cNvSpPr>
            <p:nvPr/>
          </p:nvSpPr>
          <p:spPr bwMode="auto">
            <a:xfrm flipH="1">
              <a:off x="5158" y="4672"/>
              <a:ext cx="2215" cy="139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6" name="Line 51"/>
            <p:cNvSpPr>
              <a:spLocks noChangeShapeType="1"/>
            </p:cNvSpPr>
            <p:nvPr/>
          </p:nvSpPr>
          <p:spPr bwMode="auto">
            <a:xfrm flipH="1" flipV="1">
              <a:off x="4465" y="4672"/>
              <a:ext cx="1" cy="6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7" name="Line 52"/>
            <p:cNvSpPr>
              <a:spLocks noChangeShapeType="1"/>
            </p:cNvSpPr>
            <p:nvPr/>
          </p:nvSpPr>
          <p:spPr bwMode="auto">
            <a:xfrm flipH="1">
              <a:off x="5158" y="4254"/>
              <a:ext cx="138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16398" name="Line 53"/>
            <p:cNvSpPr>
              <a:spLocks noChangeShapeType="1"/>
            </p:cNvSpPr>
            <p:nvPr/>
          </p:nvSpPr>
          <p:spPr bwMode="auto">
            <a:xfrm flipV="1">
              <a:off x="5158" y="4672"/>
              <a:ext cx="1800" cy="11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3314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0" y="228600"/>
            <a:ext cx="8229600" cy="1143000"/>
          </a:xfrm>
        </p:spPr>
        <p:txBody>
          <a:bodyPr/>
          <a:lstStyle/>
          <a:p>
            <a:r>
              <a:rPr lang="id-ID" dirty="0"/>
              <a:t>Kajian Tipologi Partai</a:t>
            </a:r>
            <a:endParaRPr lang="en-US" sz="2800" dirty="0"/>
          </a:p>
        </p:txBody>
      </p:sp>
      <p:sp>
        <p:nvSpPr>
          <p:cNvPr id="88067" name="Freeform 3"/>
          <p:cNvSpPr>
            <a:spLocks/>
          </p:cNvSpPr>
          <p:nvPr/>
        </p:nvSpPr>
        <p:spPr bwMode="gray">
          <a:xfrm>
            <a:off x="4589126" y="1022577"/>
            <a:ext cx="1466850" cy="1155700"/>
          </a:xfrm>
          <a:custGeom>
            <a:avLst/>
            <a:gdLst/>
            <a:ahLst/>
            <a:cxnLst>
              <a:cxn ang="0">
                <a:pos x="0" y="774"/>
              </a:cxn>
              <a:cxn ang="0">
                <a:pos x="2" y="770"/>
              </a:cxn>
              <a:cxn ang="0">
                <a:pos x="8" y="754"/>
              </a:cxn>
              <a:cxn ang="0">
                <a:pos x="16" y="730"/>
              </a:cxn>
              <a:cxn ang="0">
                <a:pos x="32" y="698"/>
              </a:cxn>
              <a:cxn ang="0">
                <a:pos x="50" y="660"/>
              </a:cxn>
              <a:cxn ang="0">
                <a:pos x="76" y="618"/>
              </a:cxn>
              <a:cxn ang="0">
                <a:pos x="106" y="574"/>
              </a:cxn>
              <a:cxn ang="0">
                <a:pos x="142" y="528"/>
              </a:cxn>
              <a:cxn ang="0">
                <a:pos x="186" y="482"/>
              </a:cxn>
              <a:cxn ang="0">
                <a:pos x="236" y="438"/>
              </a:cxn>
              <a:cxn ang="0">
                <a:pos x="294" y="398"/>
              </a:cxn>
              <a:cxn ang="0">
                <a:pos x="360" y="360"/>
              </a:cxn>
              <a:cxn ang="0">
                <a:pos x="426" y="332"/>
              </a:cxn>
              <a:cxn ang="0">
                <a:pos x="488" y="314"/>
              </a:cxn>
              <a:cxn ang="0">
                <a:pos x="544" y="304"/>
              </a:cxn>
              <a:cxn ang="0">
                <a:pos x="594" y="300"/>
              </a:cxn>
              <a:cxn ang="0">
                <a:pos x="638" y="300"/>
              </a:cxn>
              <a:cxn ang="0">
                <a:pos x="678" y="304"/>
              </a:cxn>
              <a:cxn ang="0">
                <a:pos x="710" y="312"/>
              </a:cxn>
              <a:cxn ang="0">
                <a:pos x="736" y="320"/>
              </a:cxn>
              <a:cxn ang="0">
                <a:pos x="754" y="326"/>
              </a:cxn>
              <a:cxn ang="0">
                <a:pos x="766" y="332"/>
              </a:cxn>
              <a:cxn ang="0">
                <a:pos x="770" y="334"/>
              </a:cxn>
              <a:cxn ang="0">
                <a:pos x="680" y="476"/>
              </a:cxn>
              <a:cxn ang="0">
                <a:pos x="982" y="370"/>
              </a:cxn>
              <a:cxn ang="0">
                <a:pos x="912" y="0"/>
              </a:cxn>
              <a:cxn ang="0">
                <a:pos x="854" y="150"/>
              </a:cxn>
              <a:cxn ang="0">
                <a:pos x="850" y="148"/>
              </a:cxn>
              <a:cxn ang="0">
                <a:pos x="838" y="142"/>
              </a:cxn>
              <a:cxn ang="0">
                <a:pos x="822" y="134"/>
              </a:cxn>
              <a:cxn ang="0">
                <a:pos x="798" y="126"/>
              </a:cxn>
              <a:cxn ang="0">
                <a:pos x="768" y="120"/>
              </a:cxn>
              <a:cxn ang="0">
                <a:pos x="732" y="114"/>
              </a:cxn>
              <a:cxn ang="0">
                <a:pos x="692" y="110"/>
              </a:cxn>
              <a:cxn ang="0">
                <a:pos x="646" y="110"/>
              </a:cxn>
              <a:cxn ang="0">
                <a:pos x="596" y="116"/>
              </a:cxn>
              <a:cxn ang="0">
                <a:pos x="540" y="126"/>
              </a:cxn>
              <a:cxn ang="0">
                <a:pos x="482" y="146"/>
              </a:cxn>
              <a:cxn ang="0">
                <a:pos x="422" y="172"/>
              </a:cxn>
              <a:cxn ang="0">
                <a:pos x="356" y="210"/>
              </a:cxn>
              <a:cxn ang="0">
                <a:pos x="290" y="258"/>
              </a:cxn>
              <a:cxn ang="0">
                <a:pos x="230" y="310"/>
              </a:cxn>
              <a:cxn ang="0">
                <a:pos x="178" y="364"/>
              </a:cxn>
              <a:cxn ang="0">
                <a:pos x="136" y="422"/>
              </a:cxn>
              <a:cxn ang="0">
                <a:pos x="100" y="480"/>
              </a:cxn>
              <a:cxn ang="0">
                <a:pos x="72" y="536"/>
              </a:cxn>
              <a:cxn ang="0">
                <a:pos x="48" y="590"/>
              </a:cxn>
              <a:cxn ang="0">
                <a:pos x="30" y="640"/>
              </a:cxn>
              <a:cxn ang="0">
                <a:pos x="18" y="684"/>
              </a:cxn>
              <a:cxn ang="0">
                <a:pos x="8" y="722"/>
              </a:cxn>
              <a:cxn ang="0">
                <a:pos x="4" y="750"/>
              </a:cxn>
              <a:cxn ang="0">
                <a:pos x="0" y="768"/>
              </a:cxn>
              <a:cxn ang="0">
                <a:pos x="0" y="774"/>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w="12700">
            <a:noFill/>
            <a:prstDash val="solid"/>
            <a:round/>
            <a:headEnd/>
            <a:tailEnd/>
          </a:ln>
        </p:spPr>
        <p:txBody>
          <a:bodyPr/>
          <a:lstStyle/>
          <a:p>
            <a:pPr>
              <a:defRPr/>
            </a:pPr>
            <a:endParaRPr lang="id-ID">
              <a:cs typeface="+mn-cs"/>
            </a:endParaRPr>
          </a:p>
        </p:txBody>
      </p:sp>
      <p:sp>
        <p:nvSpPr>
          <p:cNvPr id="17412" name="AutoShape 4"/>
          <p:cNvSpPr>
            <a:spLocks noChangeArrowheads="1"/>
          </p:cNvSpPr>
          <p:nvPr/>
        </p:nvSpPr>
        <p:spPr bwMode="auto">
          <a:xfrm>
            <a:off x="2846090" y="2468563"/>
            <a:ext cx="2571750" cy="3333750"/>
          </a:xfrm>
          <a:prstGeom prst="roundRect">
            <a:avLst>
              <a:gd name="adj" fmla="val 4690"/>
            </a:avLst>
          </a:prstGeom>
          <a:noFill/>
          <a:ln w="5715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69" name="AutoShape 5"/>
          <p:cNvSpPr>
            <a:spLocks noChangeArrowheads="1"/>
          </p:cNvSpPr>
          <p:nvPr/>
        </p:nvSpPr>
        <p:spPr bwMode="gray">
          <a:xfrm>
            <a:off x="3131840" y="2286000"/>
            <a:ext cx="2286000" cy="331788"/>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17414" name="AutoShape 8"/>
          <p:cNvSpPr>
            <a:spLocks noChangeArrowheads="1"/>
          </p:cNvSpPr>
          <p:nvPr/>
        </p:nvSpPr>
        <p:spPr bwMode="auto">
          <a:xfrm>
            <a:off x="5580112" y="1832656"/>
            <a:ext cx="2714625" cy="3571875"/>
          </a:xfrm>
          <a:prstGeom prst="roundRect">
            <a:avLst>
              <a:gd name="adj" fmla="val 4690"/>
            </a:avLst>
          </a:prstGeom>
          <a:noFill/>
          <a:ln w="5715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73" name="AutoShape 9"/>
          <p:cNvSpPr>
            <a:spLocks noChangeArrowheads="1"/>
          </p:cNvSpPr>
          <p:nvPr/>
        </p:nvSpPr>
        <p:spPr bwMode="gray">
          <a:xfrm>
            <a:off x="5735864" y="1676401"/>
            <a:ext cx="2087563" cy="287337"/>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88076" name="Freeform 12"/>
          <p:cNvSpPr>
            <a:spLocks/>
          </p:cNvSpPr>
          <p:nvPr/>
        </p:nvSpPr>
        <p:spPr bwMode="gray">
          <a:xfrm>
            <a:off x="1862002" y="1600427"/>
            <a:ext cx="1466850" cy="1157287"/>
          </a:xfrm>
          <a:custGeom>
            <a:avLst/>
            <a:gdLst/>
            <a:ahLst/>
            <a:cxnLst>
              <a:cxn ang="0">
                <a:pos x="0" y="774"/>
              </a:cxn>
              <a:cxn ang="0">
                <a:pos x="2" y="770"/>
              </a:cxn>
              <a:cxn ang="0">
                <a:pos x="8" y="754"/>
              </a:cxn>
              <a:cxn ang="0">
                <a:pos x="16" y="730"/>
              </a:cxn>
              <a:cxn ang="0">
                <a:pos x="32" y="698"/>
              </a:cxn>
              <a:cxn ang="0">
                <a:pos x="50" y="660"/>
              </a:cxn>
              <a:cxn ang="0">
                <a:pos x="76" y="618"/>
              </a:cxn>
              <a:cxn ang="0">
                <a:pos x="106" y="574"/>
              </a:cxn>
              <a:cxn ang="0">
                <a:pos x="142" y="528"/>
              </a:cxn>
              <a:cxn ang="0">
                <a:pos x="186" y="482"/>
              </a:cxn>
              <a:cxn ang="0">
                <a:pos x="236" y="438"/>
              </a:cxn>
              <a:cxn ang="0">
                <a:pos x="294" y="398"/>
              </a:cxn>
              <a:cxn ang="0">
                <a:pos x="360" y="360"/>
              </a:cxn>
              <a:cxn ang="0">
                <a:pos x="426" y="332"/>
              </a:cxn>
              <a:cxn ang="0">
                <a:pos x="488" y="314"/>
              </a:cxn>
              <a:cxn ang="0">
                <a:pos x="544" y="304"/>
              </a:cxn>
              <a:cxn ang="0">
                <a:pos x="594" y="300"/>
              </a:cxn>
              <a:cxn ang="0">
                <a:pos x="638" y="300"/>
              </a:cxn>
              <a:cxn ang="0">
                <a:pos x="678" y="304"/>
              </a:cxn>
              <a:cxn ang="0">
                <a:pos x="710" y="312"/>
              </a:cxn>
              <a:cxn ang="0">
                <a:pos x="736" y="320"/>
              </a:cxn>
              <a:cxn ang="0">
                <a:pos x="754" y="326"/>
              </a:cxn>
              <a:cxn ang="0">
                <a:pos x="766" y="332"/>
              </a:cxn>
              <a:cxn ang="0">
                <a:pos x="770" y="334"/>
              </a:cxn>
              <a:cxn ang="0">
                <a:pos x="680" y="476"/>
              </a:cxn>
              <a:cxn ang="0">
                <a:pos x="982" y="370"/>
              </a:cxn>
              <a:cxn ang="0">
                <a:pos x="912" y="0"/>
              </a:cxn>
              <a:cxn ang="0">
                <a:pos x="854" y="150"/>
              </a:cxn>
              <a:cxn ang="0">
                <a:pos x="850" y="148"/>
              </a:cxn>
              <a:cxn ang="0">
                <a:pos x="838" y="142"/>
              </a:cxn>
              <a:cxn ang="0">
                <a:pos x="822" y="134"/>
              </a:cxn>
              <a:cxn ang="0">
                <a:pos x="798" y="126"/>
              </a:cxn>
              <a:cxn ang="0">
                <a:pos x="768" y="120"/>
              </a:cxn>
              <a:cxn ang="0">
                <a:pos x="732" y="114"/>
              </a:cxn>
              <a:cxn ang="0">
                <a:pos x="692" y="110"/>
              </a:cxn>
              <a:cxn ang="0">
                <a:pos x="646" y="110"/>
              </a:cxn>
              <a:cxn ang="0">
                <a:pos x="596" y="116"/>
              </a:cxn>
              <a:cxn ang="0">
                <a:pos x="540" y="126"/>
              </a:cxn>
              <a:cxn ang="0">
                <a:pos x="482" y="146"/>
              </a:cxn>
              <a:cxn ang="0">
                <a:pos x="422" y="172"/>
              </a:cxn>
              <a:cxn ang="0">
                <a:pos x="356" y="210"/>
              </a:cxn>
              <a:cxn ang="0">
                <a:pos x="290" y="258"/>
              </a:cxn>
              <a:cxn ang="0">
                <a:pos x="230" y="310"/>
              </a:cxn>
              <a:cxn ang="0">
                <a:pos x="178" y="364"/>
              </a:cxn>
              <a:cxn ang="0">
                <a:pos x="136" y="422"/>
              </a:cxn>
              <a:cxn ang="0">
                <a:pos x="100" y="480"/>
              </a:cxn>
              <a:cxn ang="0">
                <a:pos x="72" y="536"/>
              </a:cxn>
              <a:cxn ang="0">
                <a:pos x="48" y="590"/>
              </a:cxn>
              <a:cxn ang="0">
                <a:pos x="30" y="640"/>
              </a:cxn>
              <a:cxn ang="0">
                <a:pos x="18" y="684"/>
              </a:cxn>
              <a:cxn ang="0">
                <a:pos x="8" y="722"/>
              </a:cxn>
              <a:cxn ang="0">
                <a:pos x="4" y="750"/>
              </a:cxn>
              <a:cxn ang="0">
                <a:pos x="0" y="768"/>
              </a:cxn>
              <a:cxn ang="0">
                <a:pos x="0" y="774"/>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folHlink">
                  <a:gamma/>
                  <a:tint val="57647"/>
                  <a:invGamma/>
                  <a:alpha val="32001"/>
                </a:schemeClr>
              </a:gs>
              <a:gs pos="100000">
                <a:schemeClr val="folHlink"/>
              </a:gs>
            </a:gsLst>
            <a:lin ang="0" scaled="1"/>
          </a:gradFill>
          <a:ln w="12700">
            <a:noFill/>
            <a:prstDash val="solid"/>
            <a:round/>
            <a:headEnd/>
            <a:tailEnd/>
          </a:ln>
        </p:spPr>
        <p:txBody>
          <a:bodyPr/>
          <a:lstStyle/>
          <a:p>
            <a:pPr>
              <a:defRPr/>
            </a:pPr>
            <a:endParaRPr lang="id-ID">
              <a:cs typeface="+mn-cs"/>
            </a:endParaRPr>
          </a:p>
        </p:txBody>
      </p:sp>
      <p:sp>
        <p:nvSpPr>
          <p:cNvPr id="17417" name="Text Box 13"/>
          <p:cNvSpPr txBox="1">
            <a:spLocks noChangeArrowheads="1"/>
          </p:cNvSpPr>
          <p:nvPr/>
        </p:nvSpPr>
        <p:spPr bwMode="gray">
          <a:xfrm>
            <a:off x="3500438" y="2286000"/>
            <a:ext cx="22145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dirty="0">
                <a:solidFill>
                  <a:schemeClr val="bg1"/>
                </a:solidFill>
              </a:rPr>
              <a:t>Gunther &amp; Diamond</a:t>
            </a:r>
            <a:endParaRPr lang="en-US" sz="1600" b="1" dirty="0">
              <a:solidFill>
                <a:schemeClr val="bg1"/>
              </a:solidFill>
            </a:endParaRPr>
          </a:p>
        </p:txBody>
      </p:sp>
      <p:sp>
        <p:nvSpPr>
          <p:cNvPr id="17418" name="Text Box 14"/>
          <p:cNvSpPr txBox="1">
            <a:spLocks noChangeArrowheads="1"/>
          </p:cNvSpPr>
          <p:nvPr/>
        </p:nvSpPr>
        <p:spPr bwMode="gray">
          <a:xfrm>
            <a:off x="6702425" y="1625600"/>
            <a:ext cx="14652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a:solidFill>
                  <a:srgbClr val="FFFFFF"/>
                </a:solidFill>
              </a:rPr>
              <a:t>Wolinets</a:t>
            </a:r>
            <a:endParaRPr lang="en-US" sz="1600" b="1">
              <a:solidFill>
                <a:srgbClr val="FFFFFF"/>
              </a:solidFill>
            </a:endParaRPr>
          </a:p>
        </p:txBody>
      </p:sp>
      <p:grpSp>
        <p:nvGrpSpPr>
          <p:cNvPr id="17419" name="Group 15"/>
          <p:cNvGrpSpPr>
            <a:grpSpLocks/>
          </p:cNvGrpSpPr>
          <p:nvPr/>
        </p:nvGrpSpPr>
        <p:grpSpPr bwMode="auto">
          <a:xfrm>
            <a:off x="179318" y="2643188"/>
            <a:ext cx="2509837" cy="3609975"/>
            <a:chOff x="576" y="1836"/>
            <a:chExt cx="1446" cy="2094"/>
          </a:xfrm>
        </p:grpSpPr>
        <p:sp>
          <p:nvSpPr>
            <p:cNvPr id="17422" name="AutoShape 16"/>
            <p:cNvSpPr>
              <a:spLocks noChangeArrowheads="1"/>
            </p:cNvSpPr>
            <p:nvPr/>
          </p:nvSpPr>
          <p:spPr bwMode="auto">
            <a:xfrm>
              <a:off x="576" y="1942"/>
              <a:ext cx="1446" cy="1988"/>
            </a:xfrm>
            <a:prstGeom prst="roundRect">
              <a:avLst>
                <a:gd name="adj" fmla="val 4690"/>
              </a:avLst>
            </a:prstGeom>
            <a:noFill/>
            <a:ln w="57150">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88081" name="AutoShape 17"/>
            <p:cNvSpPr>
              <a:spLocks noChangeArrowheads="1"/>
            </p:cNvSpPr>
            <p:nvPr/>
          </p:nvSpPr>
          <p:spPr bwMode="gray">
            <a:xfrm>
              <a:off x="712" y="1852"/>
              <a:ext cx="1173" cy="18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noFill/>
              <a:round/>
              <a:headEnd/>
              <a:tailEnd/>
            </a:ln>
            <a:effectLst/>
          </p:spPr>
          <p:txBody>
            <a:bodyPr wrap="none" anchor="ctr"/>
            <a:lstStyle/>
            <a:p>
              <a:pPr>
                <a:defRPr/>
              </a:pPr>
              <a:endParaRPr lang="id-ID">
                <a:cs typeface="+mn-cs"/>
              </a:endParaRPr>
            </a:p>
          </p:txBody>
        </p:sp>
        <p:sp>
          <p:nvSpPr>
            <p:cNvPr id="17424" name="Text Box 20"/>
            <p:cNvSpPr txBox="1">
              <a:spLocks noChangeArrowheads="1"/>
            </p:cNvSpPr>
            <p:nvPr/>
          </p:nvSpPr>
          <p:spPr bwMode="gray">
            <a:xfrm>
              <a:off x="882" y="1836"/>
              <a:ext cx="751"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sz="1600" b="1">
                  <a:solidFill>
                    <a:schemeClr val="bg1"/>
                  </a:solidFill>
                </a:rPr>
                <a:t>Katz &amp; Mair</a:t>
              </a:r>
              <a:endParaRPr lang="en-US" sz="1600" b="1">
                <a:solidFill>
                  <a:schemeClr val="bg1"/>
                </a:solidFill>
              </a:endParaRPr>
            </a:p>
          </p:txBody>
        </p:sp>
        <p:sp>
          <p:nvSpPr>
            <p:cNvPr id="17425" name="Text Box 21"/>
            <p:cNvSpPr txBox="1">
              <a:spLocks noChangeArrowheads="1"/>
            </p:cNvSpPr>
            <p:nvPr/>
          </p:nvSpPr>
          <p:spPr bwMode="auto">
            <a:xfrm>
              <a:off x="624" y="2106"/>
              <a:ext cx="1344" cy="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buFont typeface="Arial" charset="0"/>
                <a:buChar char="•"/>
              </a:pPr>
              <a:r>
                <a:rPr lang="id-ID"/>
                <a:t> Mendaftar tipe-tipe partai politik dan merinci karakter dasar setiap tipologi-tipologi partai politik yang ada.</a:t>
              </a:r>
            </a:p>
            <a:p>
              <a:pPr>
                <a:buFont typeface="Arial" charset="0"/>
                <a:buChar char="•"/>
              </a:pPr>
              <a:r>
                <a:rPr lang="id-ID"/>
                <a:t> Membedakan partai dlm 4 tipe : elit, massa, </a:t>
              </a:r>
              <a:r>
                <a:rPr lang="id-ID" i="1"/>
                <a:t>catch all</a:t>
              </a:r>
              <a:r>
                <a:rPr lang="id-ID"/>
                <a:t>, dan kartel dengan 13 aspek pembeda</a:t>
              </a:r>
            </a:p>
          </p:txBody>
        </p:sp>
      </p:grpSp>
      <p:sp>
        <p:nvSpPr>
          <p:cNvPr id="17420" name="Text Box 22"/>
          <p:cNvSpPr txBox="1">
            <a:spLocks noChangeArrowheads="1"/>
          </p:cNvSpPr>
          <p:nvPr/>
        </p:nvSpPr>
        <p:spPr bwMode="auto">
          <a:xfrm>
            <a:off x="3027065" y="2686957"/>
            <a:ext cx="23907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dirty="0"/>
              <a:t>Mengidentifikasikan ‘kelompok’ tipe partai politik dan setelah itu menggambarkan seluruh tipe-tipe partai politik yang berkembang di setiap kelompok</a:t>
            </a:r>
            <a:endParaRPr lang="en-US" dirty="0">
              <a:solidFill>
                <a:srgbClr val="000000"/>
              </a:solidFill>
            </a:endParaRPr>
          </a:p>
        </p:txBody>
      </p:sp>
      <p:sp>
        <p:nvSpPr>
          <p:cNvPr id="17421" name="Text Box 23"/>
          <p:cNvSpPr txBox="1">
            <a:spLocks noChangeArrowheads="1"/>
          </p:cNvSpPr>
          <p:nvPr/>
        </p:nvSpPr>
        <p:spPr bwMode="auto">
          <a:xfrm>
            <a:off x="5744046" y="1988231"/>
            <a:ext cx="2617787"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id-ID" dirty="0"/>
              <a:t>Menggunakan dimensi </a:t>
            </a:r>
            <a:r>
              <a:rPr lang="id-ID" i="1" dirty="0"/>
              <a:t>pencari-suara (vote-seking), pencari-jabatan (ofice-seeking)f, dan pencari-kebijakan(policy-seeking)</a:t>
            </a:r>
            <a:r>
              <a:rPr lang="id-ID" dirty="0"/>
              <a:t> untuk meletakkan enam tipe partai politik ke dalam suatu segitiga yang menunjukkan basis tujuan mereka.</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2190750" y="109538"/>
            <a:ext cx="6953250" cy="563562"/>
          </a:xfrm>
        </p:spPr>
        <p:txBody>
          <a:bodyPr>
            <a:normAutofit fontScale="90000"/>
          </a:bodyPr>
          <a:lstStyle/>
          <a:p>
            <a:r>
              <a:rPr lang="id-ID" sz="3600"/>
              <a:t>Tipologi Partai – Andre Krouwel</a:t>
            </a:r>
            <a:endParaRPr lang="en-US" sz="3600">
              <a:solidFill>
                <a:schemeClr val="accent1"/>
              </a:solidFill>
            </a:endParaRPr>
          </a:p>
        </p:txBody>
      </p:sp>
      <p:grpSp>
        <p:nvGrpSpPr>
          <p:cNvPr id="18435" name="Group 83"/>
          <p:cNvGrpSpPr>
            <a:grpSpLocks/>
          </p:cNvGrpSpPr>
          <p:nvPr/>
        </p:nvGrpSpPr>
        <p:grpSpPr bwMode="auto">
          <a:xfrm>
            <a:off x="1838325" y="1362075"/>
            <a:ext cx="4724400" cy="685800"/>
            <a:chOff x="1296" y="1824"/>
            <a:chExt cx="2976" cy="432"/>
          </a:xfrm>
        </p:grpSpPr>
        <p:sp>
          <p:nvSpPr>
            <p:cNvPr id="90196" name="AutoShape 84"/>
            <p:cNvSpPr>
              <a:spLocks noChangeArrowheads="1"/>
            </p:cNvSpPr>
            <p:nvPr/>
          </p:nvSpPr>
          <p:spPr bwMode="gray">
            <a:xfrm>
              <a:off x="1536" y="1899"/>
              <a:ext cx="2736" cy="288"/>
            </a:xfrm>
            <a:prstGeom prst="roundRect">
              <a:avLst>
                <a:gd name="adj" fmla="val 16667"/>
              </a:avLst>
            </a:prstGeom>
            <a:solidFill>
              <a:schemeClr val="tx2"/>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197" name="AutoShape 85"/>
            <p:cNvSpPr>
              <a:spLocks noChangeArrowheads="1"/>
            </p:cNvSpPr>
            <p:nvPr/>
          </p:nvSpPr>
          <p:spPr bwMode="gray">
            <a:xfrm>
              <a:off x="1296" y="1824"/>
              <a:ext cx="432" cy="432"/>
            </a:xfrm>
            <a:prstGeom prst="diamond">
              <a:avLst/>
            </a:prstGeom>
            <a:solidFill>
              <a:schemeClr val="tx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54" name="Text Box 86"/>
            <p:cNvSpPr txBox="1">
              <a:spLocks noChangeArrowheads="1"/>
            </p:cNvSpPr>
            <p:nvPr/>
          </p:nvSpPr>
          <p:spPr bwMode="gray">
            <a:xfrm>
              <a:off x="1848" y="1956"/>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Kaukus Elit / Partai Kader </a:t>
              </a:r>
              <a:endParaRPr lang="en-US" b="1">
                <a:solidFill>
                  <a:schemeClr val="bg1"/>
                </a:solidFill>
              </a:endParaRPr>
            </a:p>
          </p:txBody>
        </p:sp>
        <p:sp>
          <p:nvSpPr>
            <p:cNvPr id="18455" name="Text Box 87"/>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1</a:t>
              </a:r>
            </a:p>
          </p:txBody>
        </p:sp>
      </p:grpSp>
      <p:grpSp>
        <p:nvGrpSpPr>
          <p:cNvPr id="18436" name="Group 88"/>
          <p:cNvGrpSpPr>
            <a:grpSpLocks/>
          </p:cNvGrpSpPr>
          <p:nvPr/>
        </p:nvGrpSpPr>
        <p:grpSpPr bwMode="auto">
          <a:xfrm>
            <a:off x="1838325" y="2200275"/>
            <a:ext cx="4724400" cy="685800"/>
            <a:chOff x="1296" y="1824"/>
            <a:chExt cx="2976" cy="432"/>
          </a:xfrm>
        </p:grpSpPr>
        <p:sp>
          <p:nvSpPr>
            <p:cNvPr id="90201" name="AutoShape 89"/>
            <p:cNvSpPr>
              <a:spLocks noChangeArrowheads="1"/>
            </p:cNvSpPr>
            <p:nvPr/>
          </p:nvSpPr>
          <p:spPr bwMode="gray">
            <a:xfrm>
              <a:off x="1536" y="1899"/>
              <a:ext cx="2736" cy="288"/>
            </a:xfrm>
            <a:prstGeom prst="roundRect">
              <a:avLst>
                <a:gd name="adj" fmla="val 16667"/>
              </a:avLst>
            </a:prstGeom>
            <a:solidFill>
              <a:schemeClr val="accent1"/>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02" name="AutoShape 90"/>
            <p:cNvSpPr>
              <a:spLocks noChangeArrowheads="1"/>
            </p:cNvSpPr>
            <p:nvPr/>
          </p:nvSpPr>
          <p:spPr bwMode="gray">
            <a:xfrm>
              <a:off x="1296" y="1824"/>
              <a:ext cx="432" cy="432"/>
            </a:xfrm>
            <a:prstGeom prst="diamond">
              <a:avLst/>
            </a:prstGeom>
            <a:solidFill>
              <a:schemeClr val="accent1"/>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50" name="Text Box 91"/>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Partai Massa</a:t>
              </a:r>
              <a:endParaRPr lang="en-US" b="1">
                <a:solidFill>
                  <a:schemeClr val="bg1"/>
                </a:solidFill>
              </a:endParaRPr>
            </a:p>
          </p:txBody>
        </p:sp>
        <p:sp>
          <p:nvSpPr>
            <p:cNvPr id="18451" name="Text Box 92"/>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2</a:t>
              </a:r>
            </a:p>
          </p:txBody>
        </p:sp>
      </p:grpSp>
      <p:grpSp>
        <p:nvGrpSpPr>
          <p:cNvPr id="18437" name="Group 93"/>
          <p:cNvGrpSpPr>
            <a:grpSpLocks/>
          </p:cNvGrpSpPr>
          <p:nvPr/>
        </p:nvGrpSpPr>
        <p:grpSpPr bwMode="auto">
          <a:xfrm>
            <a:off x="1838325" y="3038475"/>
            <a:ext cx="4724400" cy="685800"/>
            <a:chOff x="1296" y="1824"/>
            <a:chExt cx="2976" cy="432"/>
          </a:xfrm>
        </p:grpSpPr>
        <p:sp>
          <p:nvSpPr>
            <p:cNvPr id="90206" name="AutoShape 94"/>
            <p:cNvSpPr>
              <a:spLocks noChangeArrowheads="1"/>
            </p:cNvSpPr>
            <p:nvPr/>
          </p:nvSpPr>
          <p:spPr bwMode="gray">
            <a:xfrm>
              <a:off x="1536" y="1899"/>
              <a:ext cx="2736" cy="288"/>
            </a:xfrm>
            <a:prstGeom prst="roundRect">
              <a:avLst>
                <a:gd name="adj" fmla="val 16667"/>
              </a:avLst>
            </a:prstGeom>
            <a:solidFill>
              <a:schemeClr va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07" name="AutoShape 95"/>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46" name="Text Box 96"/>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Catch All Parties</a:t>
              </a:r>
              <a:endParaRPr lang="en-US" b="1">
                <a:solidFill>
                  <a:schemeClr val="bg1"/>
                </a:solidFill>
              </a:endParaRPr>
            </a:p>
          </p:txBody>
        </p:sp>
        <p:sp>
          <p:nvSpPr>
            <p:cNvPr id="18447" name="Text Box 97"/>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3</a:t>
              </a:r>
            </a:p>
          </p:txBody>
        </p:sp>
      </p:grpSp>
      <p:grpSp>
        <p:nvGrpSpPr>
          <p:cNvPr id="18438" name="Group 98"/>
          <p:cNvGrpSpPr>
            <a:grpSpLocks/>
          </p:cNvGrpSpPr>
          <p:nvPr/>
        </p:nvGrpSpPr>
        <p:grpSpPr bwMode="auto">
          <a:xfrm>
            <a:off x="1838325" y="3952875"/>
            <a:ext cx="4724400" cy="685800"/>
            <a:chOff x="1296" y="1824"/>
            <a:chExt cx="2976" cy="432"/>
          </a:xfrm>
        </p:grpSpPr>
        <p:sp>
          <p:nvSpPr>
            <p:cNvPr id="90211" name="AutoShape 99"/>
            <p:cNvSpPr>
              <a:spLocks noChangeArrowheads="1"/>
            </p:cNvSpPr>
            <p:nvPr/>
          </p:nvSpPr>
          <p:spPr bwMode="gray">
            <a:xfrm>
              <a:off x="1536" y="1899"/>
              <a:ext cx="2736" cy="288"/>
            </a:xfrm>
            <a:prstGeom prst="roundRect">
              <a:avLst>
                <a:gd name="adj" fmla="val 16667"/>
              </a:avLst>
            </a:prstGeom>
            <a:solidFill>
              <a:schemeClr val="fo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90212" name="AutoShape 100"/>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18442" name="Text Box 101"/>
            <p:cNvSpPr txBox="1">
              <a:spLocks noChangeArrowheads="1"/>
            </p:cNvSpPr>
            <p:nvPr/>
          </p:nvSpPr>
          <p:spPr bwMode="gray">
            <a:xfrm>
              <a:off x="1680" y="1934"/>
              <a:ext cx="21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id-ID" b="1">
                  <a:solidFill>
                    <a:schemeClr val="bg1"/>
                  </a:solidFill>
                </a:rPr>
                <a:t>Partai Kartel</a:t>
              </a:r>
              <a:endParaRPr lang="en-US" b="1">
                <a:solidFill>
                  <a:schemeClr val="bg1"/>
                </a:solidFill>
              </a:endParaRPr>
            </a:p>
          </p:txBody>
        </p:sp>
        <p:sp>
          <p:nvSpPr>
            <p:cNvPr id="18443" name="Text Box 102"/>
            <p:cNvSpPr txBox="1">
              <a:spLocks noChangeArrowheads="1"/>
            </p:cNvSpPr>
            <p:nvPr/>
          </p:nvSpPr>
          <p:spPr bwMode="gray">
            <a:xfrm>
              <a:off x="1393" y="1886"/>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400">
                  <a:solidFill>
                    <a:schemeClr val="bg1"/>
                  </a:solidFill>
                </a:rPr>
                <a:t>4</a:t>
              </a:r>
            </a:p>
          </p:txBody>
        </p:sp>
      </p:grpSp>
      <p:grpSp>
        <p:nvGrpSpPr>
          <p:cNvPr id="6" name="Group 98"/>
          <p:cNvGrpSpPr>
            <a:grpSpLocks/>
          </p:cNvGrpSpPr>
          <p:nvPr/>
        </p:nvGrpSpPr>
        <p:grpSpPr bwMode="auto">
          <a:xfrm>
            <a:off x="1847864" y="4957778"/>
            <a:ext cx="4724400" cy="685800"/>
            <a:chOff x="1296" y="1824"/>
            <a:chExt cx="2976" cy="432"/>
          </a:xfrm>
          <a:solidFill>
            <a:srgbClr val="CC66FF"/>
          </a:solidFill>
        </p:grpSpPr>
        <p:sp>
          <p:nvSpPr>
            <p:cNvPr id="26" name="AutoShape 99"/>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id-ID">
                <a:cs typeface="+mn-cs"/>
              </a:endParaRPr>
            </a:p>
          </p:txBody>
        </p:sp>
        <p:sp>
          <p:nvSpPr>
            <p:cNvPr id="27" name="AutoShape 100"/>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id-ID">
                <a:cs typeface="+mn-cs"/>
              </a:endParaRPr>
            </a:p>
          </p:txBody>
        </p:sp>
        <p:sp>
          <p:nvSpPr>
            <p:cNvPr id="28" name="Text Box 101"/>
            <p:cNvSpPr txBox="1">
              <a:spLocks noChangeArrowheads="1"/>
            </p:cNvSpPr>
            <p:nvPr/>
          </p:nvSpPr>
          <p:spPr bwMode="gray">
            <a:xfrm>
              <a:off x="1752" y="1934"/>
              <a:ext cx="2088" cy="231"/>
            </a:xfrm>
            <a:prstGeom prst="rect">
              <a:avLst/>
            </a:prstGeom>
            <a:grpFill/>
            <a:ln w="9525" algn="ctr">
              <a:noFill/>
              <a:miter lim="800000"/>
              <a:headEnd/>
              <a:tailEnd/>
            </a:ln>
            <a:effectLst/>
          </p:spPr>
          <p:txBody>
            <a:bodyPr>
              <a:spAutoFit/>
            </a:bodyPr>
            <a:lstStyle/>
            <a:p>
              <a:pPr algn="ctr" eaLnBrk="0" hangingPunct="0">
                <a:defRPr/>
              </a:pPr>
              <a:r>
                <a:rPr lang="id-ID" b="1" dirty="0">
                  <a:solidFill>
                    <a:schemeClr val="bg1"/>
                  </a:solidFill>
                  <a:cs typeface="+mn-cs"/>
                </a:rPr>
                <a:t>Bussiness Firm Party</a:t>
              </a:r>
              <a:endParaRPr lang="en-US" b="1" dirty="0">
                <a:solidFill>
                  <a:schemeClr val="bg1"/>
                </a:solidFill>
                <a:cs typeface="+mn-cs"/>
              </a:endParaRPr>
            </a:p>
          </p:txBody>
        </p:sp>
        <p:sp>
          <p:nvSpPr>
            <p:cNvPr id="29" name="Text Box 102"/>
            <p:cNvSpPr txBox="1">
              <a:spLocks noChangeArrowheads="1"/>
            </p:cNvSpPr>
            <p:nvPr/>
          </p:nvSpPr>
          <p:spPr bwMode="gray">
            <a:xfrm>
              <a:off x="1393" y="1886"/>
              <a:ext cx="224" cy="291"/>
            </a:xfrm>
            <a:prstGeom prst="rect">
              <a:avLst/>
            </a:prstGeom>
            <a:grpFill/>
            <a:ln w="9525" algn="ctr">
              <a:noFill/>
              <a:miter lim="800000"/>
              <a:headEnd/>
              <a:tailEnd/>
            </a:ln>
            <a:effectLst/>
          </p:spPr>
          <p:txBody>
            <a:bodyPr wrap="none">
              <a:spAutoFit/>
            </a:bodyPr>
            <a:lstStyle/>
            <a:p>
              <a:pPr algn="ctr" eaLnBrk="0" hangingPunct="0">
                <a:defRPr/>
              </a:pPr>
              <a:r>
                <a:rPr lang="id-ID" sz="2400" dirty="0">
                  <a:solidFill>
                    <a:schemeClr val="bg1"/>
                  </a:solidFill>
                  <a:cs typeface="+mn-cs"/>
                </a:rPr>
                <a:t>5</a:t>
              </a:r>
              <a:endParaRPr lang="en-US" sz="2400" dirty="0">
                <a:solidFill>
                  <a:schemeClr val="bg1"/>
                </a:solidFill>
                <a:cs typeface="+mn-cs"/>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0" y="228600"/>
            <a:ext cx="8229600" cy="1143000"/>
          </a:xfrm>
        </p:spPr>
        <p:txBody>
          <a:bodyPr/>
          <a:lstStyle/>
          <a:p>
            <a:r>
              <a:rPr lang="id-ID"/>
              <a:t>Indikator Model Parpol</a:t>
            </a:r>
          </a:p>
        </p:txBody>
      </p:sp>
      <p:sp>
        <p:nvSpPr>
          <p:cNvPr id="19459" name="Content Placeholder 2"/>
          <p:cNvSpPr>
            <a:spLocks noGrp="1"/>
          </p:cNvSpPr>
          <p:nvPr>
            <p:ph idx="4294967295"/>
          </p:nvPr>
        </p:nvSpPr>
        <p:spPr>
          <a:xfrm>
            <a:off x="0" y="1600200"/>
            <a:ext cx="8229600" cy="4495800"/>
          </a:xfrm>
        </p:spPr>
        <p:txBody>
          <a:bodyPr>
            <a:normAutofit lnSpcReduction="10000"/>
          </a:bodyPr>
          <a:lstStyle/>
          <a:p>
            <a:r>
              <a:rPr lang="id-ID" sz="2600" i="1"/>
              <a:t>Asal Ususl Genetis</a:t>
            </a:r>
          </a:p>
          <a:p>
            <a:r>
              <a:rPr lang="id-ID" sz="2600" i="1"/>
              <a:t>Dimensi Pemilih</a:t>
            </a:r>
          </a:p>
          <a:p>
            <a:pPr lvl="1"/>
            <a:r>
              <a:rPr lang="id-ID" sz="2200"/>
              <a:t>Kemunculan pemilih dan dukungan sosial</a:t>
            </a:r>
          </a:p>
          <a:p>
            <a:pPr lvl="1"/>
            <a:r>
              <a:rPr lang="id-ID" sz="2200"/>
              <a:t>Basis sosial dan rekruitmen elit </a:t>
            </a:r>
            <a:endParaRPr lang="id-ID" sz="2200" i="1"/>
          </a:p>
          <a:p>
            <a:r>
              <a:rPr lang="id-ID" sz="2600" i="1"/>
              <a:t>Dimensi Ideologis</a:t>
            </a:r>
          </a:p>
          <a:p>
            <a:pPr marL="800100" lvl="3" indent="-342900">
              <a:buClr>
                <a:schemeClr val="hlink"/>
              </a:buClr>
              <a:buFont typeface="Wingdings" pitchFamily="2" charset="2"/>
              <a:buChar char="v"/>
            </a:pPr>
            <a:r>
              <a:rPr lang="it-IT" sz="2200" i="1"/>
              <a:t>basis kompetisi parpol</a:t>
            </a:r>
            <a:r>
              <a:rPr lang="it-IT" sz="2200"/>
              <a:t> dan </a:t>
            </a:r>
            <a:r>
              <a:rPr lang="it-IT" sz="2200" i="1"/>
              <a:t>luasnya kompetisi inter-partai</a:t>
            </a:r>
            <a:r>
              <a:rPr lang="it-IT" sz="2200"/>
              <a:t>. </a:t>
            </a:r>
            <a:endParaRPr lang="id-ID" sz="2200" i="1"/>
          </a:p>
          <a:p>
            <a:r>
              <a:rPr lang="id-ID" sz="2600" i="1"/>
              <a:t>Dimensi organisasional</a:t>
            </a:r>
          </a:p>
          <a:p>
            <a:pPr lvl="2"/>
            <a:r>
              <a:rPr lang="it-IT" sz="2200" i="1"/>
              <a:t>signifikansi</a:t>
            </a:r>
            <a:r>
              <a:rPr lang="it-IT" sz="2200"/>
              <a:t> dan </a:t>
            </a:r>
            <a:r>
              <a:rPr lang="it-IT" sz="2200" i="1"/>
              <a:t>status organisasi anggota</a:t>
            </a:r>
            <a:r>
              <a:rPr lang="it-IT" sz="2200"/>
              <a:t> dan </a:t>
            </a:r>
            <a:endParaRPr lang="id-ID" sz="2200"/>
          </a:p>
          <a:p>
            <a:pPr lvl="2"/>
            <a:r>
              <a:rPr lang="it-IT" sz="2200" i="1"/>
              <a:t>kedudukan partai di parlemen dan partai di kantor publik</a:t>
            </a:r>
            <a:r>
              <a:rPr lang="it-IT" sz="2200"/>
              <a:t>. </a:t>
            </a:r>
            <a:endParaRPr lang="id-ID" sz="2200" i="1"/>
          </a:p>
          <a:p>
            <a:r>
              <a:rPr lang="id-ID" sz="2600" i="1"/>
              <a:t>Struktur Sumber Daya</a:t>
            </a:r>
          </a:p>
          <a:p>
            <a:r>
              <a:rPr lang="id-ID" sz="2600" i="1"/>
              <a:t>Tipe Kampanye Politik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2119313" y="109538"/>
            <a:ext cx="7024687" cy="563562"/>
          </a:xfrm>
        </p:spPr>
        <p:txBody>
          <a:bodyPr>
            <a:normAutofit fontScale="90000"/>
          </a:bodyPr>
          <a:lstStyle/>
          <a:p>
            <a:r>
              <a:rPr lang="id-ID" sz="3600"/>
              <a:t>Kluster Tipologi Partai – Andre Krouwel</a:t>
            </a:r>
          </a:p>
        </p:txBody>
      </p:sp>
      <p:graphicFrame>
        <p:nvGraphicFramePr>
          <p:cNvPr id="20504" name="Group 24"/>
          <p:cNvGraphicFramePr>
            <a:graphicFrameLocks noGrp="1"/>
          </p:cNvGraphicFramePr>
          <p:nvPr>
            <p:ph idx="4294967295"/>
          </p:nvPr>
        </p:nvGraphicFramePr>
        <p:xfrm>
          <a:off x="500063" y="990600"/>
          <a:ext cx="8643938" cy="6594031"/>
        </p:xfrm>
        <a:graphic>
          <a:graphicData uri="http://schemas.openxmlformats.org/drawingml/2006/table">
            <a:tbl>
              <a:tblPr/>
              <a:tblGrid>
                <a:gridCol w="1728788"/>
                <a:gridCol w="1728787"/>
                <a:gridCol w="1728788"/>
                <a:gridCol w="1728787"/>
                <a:gridCol w="1728788"/>
              </a:tblGrid>
              <a:tr h="449263">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Elite, caucus and cadre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Mass-parties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Catch-all, electoralist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Cartel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Arial" charset="0"/>
                          <a:cs typeface="Arial" charset="0"/>
                        </a:rPr>
                        <a:t>Business-firm parties</a:t>
                      </a:r>
                      <a:endParaRPr kumimoji="0" lang="id-ID"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E7E7"/>
                    </a:solidFill>
                  </a:tcPr>
                </a:tc>
              </a:tr>
              <a:tr h="448945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Patronage and charismatic parties (Weber), parties of personage (Neumann), Caucus (Ostrogorski), parties of parliementary origin (Duverger), parties of individual representation (Neumann, Kircheimer), party of notables (Weber, Neumann, Seiler)Elite parties (Rueschemeyer et.al), modern cadre party (Koole), Local cadre party (Epstein), governing caucus (pomper).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Mass party (Mitchels, Duverger, Beer), class-mass and denominational mass parties (Kirchheimer), weltanschung and Glaubens party (weber), parties of external origin, branch-based mass parties, cell-based devotee parties (Duverger), parties of democratic or total integration, party of princple (Neumann), amateur and party democracy model (Wright), militants party (Seiler), mass-bureaucratic party (Neumann, Wolinetz), Fundamentalist parties (Gunther and Diamnond), caucus advocate party (pomper)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Catch-all parties (Kirchhmer), professional electoral parties (Panebianco), statarchy (Eldersveld), rational efficient, professional machine model (Wright, Schumpeter, Downs, pamper), party machine (seiler), multy-policy party (Downs, Mintzel). </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Party-cartel (kirchheimer), cartel-party (Katz and Mair)</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d-ID" sz="1400" b="1" i="0" u="none" strike="noStrike" cap="none" normalizeH="0" baseline="0" smtClean="0">
                          <a:ln>
                            <a:noFill/>
                          </a:ln>
                          <a:solidFill>
                            <a:srgbClr val="000000"/>
                          </a:solidFill>
                          <a:effectLst/>
                          <a:latin typeface="Arial" charset="0"/>
                          <a:cs typeface="Arial" charset="0"/>
                        </a:rPr>
                        <a:t>Business-firm (Hopkin and Paalucci), Franchice Organizations (Carty), parties as professional politicians (Beyme), enterpreneurial parties (krouwel) </a:t>
                      </a:r>
                      <a:endParaRPr kumimoji="0" lang="id-ID" sz="1400" b="1"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CBCB"/>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0" y="228600"/>
            <a:ext cx="8229600" cy="700088"/>
          </a:xfrm>
        </p:spPr>
        <p:txBody>
          <a:bodyPr/>
          <a:lstStyle/>
          <a:p>
            <a:r>
              <a:rPr lang="id-ID" sz="4000" dirty="0"/>
              <a:t>Transformasi Model Partai</a:t>
            </a:r>
          </a:p>
        </p:txBody>
      </p:sp>
      <p:graphicFrame>
        <p:nvGraphicFramePr>
          <p:cNvPr id="7" name="Content Placeholder 6"/>
          <p:cNvGraphicFramePr>
            <a:graphicFrameLocks noGrp="1"/>
          </p:cNvGraphicFramePr>
          <p:nvPr>
            <p:ph idx="4294967295"/>
            <p:extLst>
              <p:ext uri="{D42A27DB-BD31-4B8C-83A1-F6EECF244321}">
                <p14:modId xmlns:p14="http://schemas.microsoft.com/office/powerpoint/2010/main" val="2031377873"/>
              </p:ext>
            </p:extLst>
          </p:nvPr>
        </p:nvGraphicFramePr>
        <p:xfrm>
          <a:off x="568698" y="2276872"/>
          <a:ext cx="7789490" cy="4143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8" name="TextBox 5"/>
          <p:cNvSpPr txBox="1">
            <a:spLocks noChangeArrowheads="1"/>
          </p:cNvSpPr>
          <p:nvPr/>
        </p:nvSpPr>
        <p:spPr bwMode="auto">
          <a:xfrm>
            <a:off x="500063" y="928688"/>
            <a:ext cx="785812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id-ID" dirty="0"/>
              <a:t>Transformasi pembentukan model kepartaian adalah sebuah proses dialektika, di mana setiap partai politik baru menciptakan sebuah reaksi yang akhirnya akan menyebabkan munculnya sebuah tipologi partai politik yang baru dan menimbulkan serangkaian reaksi yang lainnya. </a:t>
            </a:r>
          </a:p>
          <a:p>
            <a:pPr eaLnBrk="1" hangingPunct="1"/>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extLst>
              <p:ext uri="{D42A27DB-BD31-4B8C-83A1-F6EECF244321}">
                <p14:modId xmlns:p14="http://schemas.microsoft.com/office/powerpoint/2010/main" val="1596150192"/>
              </p:ext>
            </p:extLst>
          </p:nvPr>
        </p:nvGraphicFramePr>
        <p:xfrm>
          <a:off x="500063" y="990601"/>
          <a:ext cx="8643937" cy="5174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1" name="Title 1"/>
          <p:cNvSpPr>
            <a:spLocks noGrp="1"/>
          </p:cNvSpPr>
          <p:nvPr>
            <p:ph type="title" idx="4294967295"/>
          </p:nvPr>
        </p:nvSpPr>
        <p:spPr>
          <a:xfrm>
            <a:off x="0" y="228600"/>
            <a:ext cx="8229600" cy="752128"/>
          </a:xfrm>
        </p:spPr>
        <p:txBody>
          <a:bodyPr/>
          <a:lstStyle/>
          <a:p>
            <a:r>
              <a:rPr lang="id-ID" sz="4000" dirty="0"/>
              <a:t>Transformasi Model Partai</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Arial"/>
      </a:majorFont>
      <a:minorFont>
        <a:latin typeface="Arial Black"/>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cdb2004220l</Template>
  <TotalTime>948</TotalTime>
  <Words>1465</Words>
  <Application>Microsoft Office PowerPoint</Application>
  <PresentationFormat>On-screen Show (4:3)</PresentationFormat>
  <Paragraphs>271</Paragraphs>
  <Slides>30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Arial Black</vt:lpstr>
      <vt:lpstr>Times New Roman</vt:lpstr>
      <vt:lpstr>Wingdings</vt:lpstr>
      <vt:lpstr>Calibri</vt:lpstr>
      <vt:lpstr>Verdana</vt:lpstr>
      <vt:lpstr>Fireworks</vt:lpstr>
      <vt:lpstr>Adjacency</vt:lpstr>
      <vt:lpstr>TIPOLOGI PARTAI POLITIK</vt:lpstr>
      <vt:lpstr>KEBERAGAMAN PERSPEKTIF</vt:lpstr>
      <vt:lpstr>KEBERAGAMAN INTRA PARTAI</vt:lpstr>
      <vt:lpstr>Kajian Tipologi Partai</vt:lpstr>
      <vt:lpstr>Tipologi Partai – Andre Krouwel</vt:lpstr>
      <vt:lpstr>Indikator Model Parpol</vt:lpstr>
      <vt:lpstr>Kluster Tipologi Partai – Andre Krouwel</vt:lpstr>
      <vt:lpstr>Transformasi Model Partai</vt:lpstr>
      <vt:lpstr>Transformasi Model Partai</vt:lpstr>
      <vt:lpstr>Partai Elit</vt:lpstr>
      <vt:lpstr>Partai Elit</vt:lpstr>
      <vt:lpstr>Partai Elit</vt:lpstr>
      <vt:lpstr> Partai Elit – Dimensi Organisasi</vt:lpstr>
      <vt:lpstr>Partai Massa</vt:lpstr>
      <vt:lpstr>Partai Massa</vt:lpstr>
      <vt:lpstr>Partai Massa</vt:lpstr>
      <vt:lpstr> Partai Massa</vt:lpstr>
      <vt:lpstr>Catch All Parties</vt:lpstr>
      <vt:lpstr>Catch All Parties</vt:lpstr>
      <vt:lpstr>Catch All Parties</vt:lpstr>
      <vt:lpstr> Catch All Parties</vt:lpstr>
      <vt:lpstr>Partai Kartel</vt:lpstr>
      <vt:lpstr>Partai Kartel</vt:lpstr>
      <vt:lpstr>Partai Kartel – Dimensi Ideologis</vt:lpstr>
      <vt:lpstr> Partai Kartel</vt:lpstr>
      <vt:lpstr>Bussines Firm</vt:lpstr>
      <vt:lpstr>Bussiness Firm</vt:lpstr>
      <vt:lpstr>Bussiness Firm</vt:lpstr>
      <vt:lpstr> Bussiness Firm</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TIPOLOGI PARTAI</dc:title>
  <dc:creator>Presario</dc:creator>
  <cp:lastModifiedBy>user</cp:lastModifiedBy>
  <cp:revision>78</cp:revision>
  <dcterms:created xsi:type="dcterms:W3CDTF">2009-03-02T13:59:23Z</dcterms:created>
  <dcterms:modified xsi:type="dcterms:W3CDTF">2018-10-07T13:07:31Z</dcterms:modified>
</cp:coreProperties>
</file>