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74" r:id="rId4"/>
    <p:sldId id="266" r:id="rId5"/>
    <p:sldId id="267" r:id="rId6"/>
    <p:sldId id="268" r:id="rId7"/>
    <p:sldId id="275" r:id="rId8"/>
    <p:sldId id="272" r:id="rId9"/>
    <p:sldId id="278" r:id="rId10"/>
    <p:sldId id="279" r:id="rId11"/>
    <p:sldId id="269" r:id="rId12"/>
    <p:sldId id="270" r:id="rId13"/>
    <p:sldId id="271" r:id="rId14"/>
    <p:sldId id="276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6" y="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4749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4196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672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7402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0528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685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6019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475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62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207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584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87E67-0B8D-478E-902D-F9B7B5061ED0}" type="datetimeFigureOut">
              <a:rPr lang="id-ID" smtClean="0"/>
              <a:t>09/06/2021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634C3-1614-4C2B-A17D-F05403EA288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819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94122"/>
          </a:xfrm>
        </p:spPr>
        <p:txBody>
          <a:bodyPr>
            <a:noAutofit/>
          </a:bodyPr>
          <a:lstStyle/>
          <a:p>
            <a:r>
              <a:rPr lang="id-ID" sz="3200" dirty="0" err="1"/>
              <a:t>P</a:t>
            </a:r>
            <a:r>
              <a:rPr lang="en-AU" sz="3200" b="1" dirty="0" err="1" smtClean="0"/>
              <a:t>elayanan</a:t>
            </a:r>
            <a:r>
              <a:rPr lang="en-AU" sz="3200" b="1" dirty="0" smtClean="0"/>
              <a:t> </a:t>
            </a:r>
            <a:r>
              <a:rPr lang="id-ID" sz="3200" b="1" dirty="0" smtClean="0"/>
              <a:t>P</a:t>
            </a:r>
            <a:r>
              <a:rPr lang="en-AU" sz="3200" b="1" dirty="0" err="1" smtClean="0"/>
              <a:t>ublic</a:t>
            </a:r>
            <a:r>
              <a:rPr lang="id-ID" sz="3200" b="1" dirty="0" smtClean="0"/>
              <a:t>/</a:t>
            </a:r>
            <a:r>
              <a:rPr lang="id-ID" sz="3200" b="1" dirty="0"/>
              <a:t>P</a:t>
            </a:r>
            <a:r>
              <a:rPr lang="en-AU" sz="3200" b="1" dirty="0" err="1" smtClean="0"/>
              <a:t>elayanan</a:t>
            </a:r>
            <a:r>
              <a:rPr lang="en-AU" sz="3200" b="1" dirty="0" smtClean="0"/>
              <a:t> </a:t>
            </a:r>
            <a:r>
              <a:rPr lang="id-ID" sz="3200" b="1" dirty="0" err="1"/>
              <a:t>A</a:t>
            </a:r>
            <a:r>
              <a:rPr lang="en-AU" sz="3200" b="1" dirty="0" err="1" smtClean="0"/>
              <a:t>dministrasi</a:t>
            </a:r>
            <a:r>
              <a:rPr lang="en-AU" sz="3200" b="1" dirty="0" smtClean="0"/>
              <a:t>  </a:t>
            </a:r>
            <a:r>
              <a:rPr lang="id-ID" sz="3200" b="1" dirty="0" err="1"/>
              <a:t>D</a:t>
            </a:r>
            <a:r>
              <a:rPr lang="en-AU" sz="3200" b="1" dirty="0" err="1" smtClean="0"/>
              <a:t>aerah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96855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cs typeface="Arial" pitchFamily="34" charset="0"/>
              </a:rPr>
              <a:t>Pelayanan  </a:t>
            </a:r>
            <a:r>
              <a:rPr lang="en-US" sz="2800" b="1" dirty="0" err="1">
                <a:cs typeface="Arial" pitchFamily="34" charset="0"/>
              </a:rPr>
              <a:t>publik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adalah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pemberian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pemenuhan</a:t>
            </a:r>
            <a:r>
              <a:rPr lang="id-ID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layanan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kepada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masyarakat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merupakan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perwujudan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kewajiban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sebagai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abdi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masyarakat</a:t>
            </a:r>
            <a:endParaRPr lang="id-ID" sz="2800" dirty="0"/>
          </a:p>
          <a:p>
            <a:r>
              <a:rPr lang="id-ID" sz="2800" dirty="0">
                <a:cs typeface="Arial" pitchFamily="34" charset="0"/>
              </a:rPr>
              <a:t>P</a:t>
            </a:r>
            <a:r>
              <a:rPr lang="en-US" sz="2800" dirty="0" err="1" smtClean="0">
                <a:cs typeface="Arial" pitchFamily="34" charset="0"/>
              </a:rPr>
              <a:t>elayanan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publik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adalah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serangkaian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aktivitas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dilakukan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oleh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birokrasi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publik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untuk</a:t>
            </a:r>
            <a:r>
              <a:rPr lang="en-US" sz="2800" dirty="0">
                <a:cs typeface="Arial" pitchFamily="34" charset="0"/>
              </a:rPr>
              <a:t> m</a:t>
            </a:r>
            <a:r>
              <a:rPr lang="id-ID" sz="2800" dirty="0">
                <a:cs typeface="Arial" pitchFamily="34" charset="0"/>
              </a:rPr>
              <a:t>e</a:t>
            </a:r>
            <a:r>
              <a:rPr lang="en-US" sz="2800" dirty="0" err="1">
                <a:cs typeface="Arial" pitchFamily="34" charset="0"/>
              </a:rPr>
              <a:t>menuhi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kebutuhan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warga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penggunanya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id-ID" sz="2800" b="1" dirty="0" smtClean="0">
                <a:cs typeface="Arial" pitchFamily="34" charset="0"/>
              </a:rPr>
              <a:t> (</a:t>
            </a:r>
            <a:r>
              <a:rPr lang="en-US" sz="2800" b="1" dirty="0" err="1" smtClean="0">
                <a:cs typeface="Arial" pitchFamily="34" charset="0"/>
              </a:rPr>
              <a:t>Dwiyanto</a:t>
            </a:r>
            <a:r>
              <a:rPr lang="en-US" sz="2800" b="1" dirty="0" smtClean="0">
                <a:cs typeface="Arial" pitchFamily="34" charset="0"/>
              </a:rPr>
              <a:t> 2005) </a:t>
            </a:r>
            <a:endParaRPr lang="id-ID" sz="2800" dirty="0" smtClean="0">
              <a:cs typeface="Arial" pitchFamily="34" charset="0"/>
            </a:endParaRPr>
          </a:p>
          <a:p>
            <a:r>
              <a:rPr lang="id-ID" sz="2800" dirty="0">
                <a:cs typeface="Arial" pitchFamily="34" charset="0"/>
              </a:rPr>
              <a:t>F</a:t>
            </a:r>
            <a:r>
              <a:rPr lang="en-US" sz="2800" dirty="0" err="1" smtClean="0">
                <a:cs typeface="Arial" pitchFamily="34" charset="0"/>
              </a:rPr>
              <a:t>ungsi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pemerintah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adalah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menyediakan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id-ID" sz="2800" dirty="0" smtClean="0">
                <a:cs typeface="Arial" pitchFamily="34" charset="0"/>
              </a:rPr>
              <a:t>dan </a:t>
            </a:r>
            <a:r>
              <a:rPr lang="en-US" sz="2800" dirty="0" err="1" smtClean="0">
                <a:cs typeface="Arial" pitchFamily="34" charset="0"/>
              </a:rPr>
              <a:t>memberi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pelayanan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publik</a:t>
            </a:r>
            <a:r>
              <a:rPr lang="en-US" sz="2800" dirty="0">
                <a:cs typeface="Arial" pitchFamily="34" charset="0"/>
              </a:rPr>
              <a:t>, </a:t>
            </a:r>
            <a:r>
              <a:rPr lang="en-US" sz="2800" dirty="0" err="1">
                <a:cs typeface="Arial" pitchFamily="34" charset="0"/>
              </a:rPr>
              <a:t>pemberdayaan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melaksanakan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pembangunan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id-ID" sz="2800" b="1" dirty="0" smtClean="0">
                <a:cs typeface="Arial" pitchFamily="34" charset="0"/>
              </a:rPr>
              <a:t> (</a:t>
            </a:r>
            <a:r>
              <a:rPr lang="en-US" sz="2800" b="1" dirty="0" err="1" smtClean="0">
                <a:cs typeface="Arial" pitchFamily="34" charset="0"/>
              </a:rPr>
              <a:t>Ndraha</a:t>
            </a:r>
            <a:r>
              <a:rPr lang="en-US" sz="2800" b="1" dirty="0" smtClean="0">
                <a:cs typeface="Arial" pitchFamily="34" charset="0"/>
              </a:rPr>
              <a:t> 1999</a:t>
            </a:r>
            <a:r>
              <a:rPr lang="en-US" sz="2800" b="1" dirty="0">
                <a:cs typeface="Arial" pitchFamily="34" charset="0"/>
              </a:rPr>
              <a:t>) </a:t>
            </a:r>
            <a:endParaRPr lang="id-ID" sz="2800" dirty="0">
              <a:cs typeface="Arial" pitchFamily="34" charset="0"/>
            </a:endParaRPr>
          </a:p>
          <a:p>
            <a:endParaRPr lang="id-ID" sz="2800" dirty="0">
              <a:cs typeface="Arial" pitchFamily="34" charset="0"/>
            </a:endParaRPr>
          </a:p>
          <a:p>
            <a:endParaRPr lang="id-ID" sz="2800" b="1" dirty="0">
              <a:latin typeface="+mj-lt"/>
              <a:cs typeface="Arial" pitchFamily="34" charset="0"/>
            </a:endParaRPr>
          </a:p>
          <a:p>
            <a:endParaRPr lang="id-ID" sz="2800" b="1" dirty="0" smtClean="0">
              <a:latin typeface="+mj-lt"/>
              <a:cs typeface="Arial" pitchFamily="34" charset="0"/>
            </a:endParaRPr>
          </a:p>
          <a:p>
            <a:endParaRPr lang="id-ID" sz="2800" b="1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sz="28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2691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344816" cy="432048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Pengaduan</a:t>
            </a:r>
            <a:r>
              <a:rPr lang="en-US" sz="3600" b="1" dirty="0"/>
              <a:t>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6048672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en-US" sz="2400" dirty="0" err="1">
                <a:latin typeface="+mj-lt"/>
                <a:cs typeface="Arial" pitchFamily="34" charset="0"/>
              </a:rPr>
              <a:t>Masyarakat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berhak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mengadukan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-Da</a:t>
            </a:r>
            <a:r>
              <a:rPr lang="id-ID" sz="2400" dirty="0" smtClean="0">
                <a:latin typeface="+mj-lt"/>
                <a:cs typeface="Arial" pitchFamily="34" charset="0"/>
              </a:rPr>
              <a:t>erah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Ombudsman,dan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DPRD </a:t>
            </a:r>
            <a:r>
              <a:rPr lang="en-US" sz="2400" dirty="0" err="1" smtClean="0">
                <a:latin typeface="+mj-lt"/>
              </a:rPr>
              <a:t>Pengaduan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terhadap</a:t>
            </a:r>
            <a:r>
              <a:rPr lang="en-US" sz="2400" dirty="0">
                <a:latin typeface="+mj-lt"/>
              </a:rPr>
              <a:t>: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id-ID" sz="2400" dirty="0" err="1" smtClean="0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enyelenggara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kewajiban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melanggar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larangan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ketentuan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perundang-undangan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p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err="1" smtClean="0">
                <a:latin typeface="+mj-lt"/>
              </a:rPr>
              <a:t>layanan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id-ID" sz="2400" dirty="0" err="1" smtClean="0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elaksana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yang </a:t>
            </a:r>
            <a:r>
              <a:rPr lang="en-US" sz="2400" dirty="0" err="1">
                <a:latin typeface="+mj-lt"/>
              </a:rPr>
              <a:t>memberi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sesuai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standar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ketentuan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peraturan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perundang-undangan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mengenai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.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wajib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rekomendasi</a:t>
            </a:r>
            <a:r>
              <a:rPr lang="en-US" sz="2400" dirty="0">
                <a:latin typeface="+mj-lt"/>
              </a:rPr>
              <a:t> Ombudsman </a:t>
            </a:r>
            <a:r>
              <a:rPr lang="id-ID" sz="2400" dirty="0" smtClean="0">
                <a:latin typeface="+mj-lt"/>
              </a:rPr>
              <a:t>sebagai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lanjut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pengaduan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endParaRPr lang="id-ID" sz="24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tidak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rekomendasi</a:t>
            </a:r>
            <a:r>
              <a:rPr lang="en-US" sz="2400" dirty="0">
                <a:latin typeface="+mj-lt"/>
              </a:rPr>
              <a:t> Ombudsman 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</a:rPr>
              <a:t>diberikan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sanksi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berupa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pembinaan</a:t>
            </a:r>
            <a:r>
              <a:rPr lang="id-ID" sz="2400" dirty="0" smtClean="0">
                <a:latin typeface="+mj-lt"/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s</a:t>
            </a:r>
            <a:r>
              <a:rPr lang="id-ID" sz="2400" dirty="0" smtClean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g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evaluasi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kinerja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pelayanan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publik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dlaksanakan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id-ID" sz="2400" dirty="0" smtClean="0">
                <a:latin typeface="+mj-lt"/>
              </a:rPr>
              <a:t>-Da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5680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416824" cy="576064"/>
          </a:xfrm>
        </p:spPr>
        <p:txBody>
          <a:bodyPr>
            <a:normAutofit fontScale="90000"/>
          </a:bodyPr>
          <a:lstStyle/>
          <a:p>
            <a:r>
              <a:rPr lang="en-US" sz="3600" b="1" dirty="0" err="1">
                <a:cs typeface="Arial" pitchFamily="34" charset="0"/>
              </a:rPr>
              <a:t>Budaya</a:t>
            </a:r>
            <a:r>
              <a:rPr lang="en-US" sz="3600" b="1" dirty="0">
                <a:cs typeface="Arial" pitchFamily="34" charset="0"/>
              </a:rPr>
              <a:t> Pelayanan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68760"/>
            <a:ext cx="8147248" cy="4464497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+mj-lt"/>
                <a:cs typeface="Arial" pitchFamily="34" charset="0"/>
              </a:rPr>
              <a:t>Salah </a:t>
            </a:r>
            <a:r>
              <a:rPr lang="en-US" dirty="0" err="1">
                <a:latin typeface="+mj-lt"/>
                <a:cs typeface="Arial" pitchFamily="34" charset="0"/>
              </a:rPr>
              <a:t>satu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faktor</a:t>
            </a:r>
            <a:r>
              <a:rPr lang="en-US" dirty="0">
                <a:latin typeface="+mj-lt"/>
                <a:cs typeface="Arial" pitchFamily="34" charset="0"/>
              </a:rPr>
              <a:t>  yang </a:t>
            </a:r>
            <a:r>
              <a:rPr lang="en-US" dirty="0" err="1">
                <a:latin typeface="+mj-lt"/>
                <a:cs typeface="Arial" pitchFamily="34" charset="0"/>
              </a:rPr>
              <a:t>harus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ada</a:t>
            </a:r>
            <a:r>
              <a:rPr lang="en-US" dirty="0">
                <a:latin typeface="+mj-lt"/>
                <a:cs typeface="Arial" pitchFamily="34" charset="0"/>
              </a:rPr>
              <a:t> agar </a:t>
            </a:r>
            <a:r>
              <a:rPr lang="en-US" dirty="0" err="1">
                <a:latin typeface="+mj-lt"/>
                <a:cs typeface="Arial" pitchFamily="34" charset="0"/>
              </a:rPr>
              <a:t>penyelenggaraan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publik </a:t>
            </a:r>
            <a:r>
              <a:rPr lang="en-US" dirty="0" err="1" smtClean="0">
                <a:latin typeface="+mj-lt"/>
                <a:cs typeface="Arial" pitchFamily="34" charset="0"/>
              </a:rPr>
              <a:t>dapat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berkualitas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adalah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adanya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Budaya</a:t>
            </a:r>
            <a:r>
              <a:rPr lang="en-US" dirty="0">
                <a:latin typeface="+mj-lt"/>
                <a:cs typeface="Arial" pitchFamily="34" charset="0"/>
              </a:rPr>
              <a:t> Pelayanan yang </a:t>
            </a:r>
            <a:r>
              <a:rPr lang="en-US" dirty="0" err="1">
                <a:latin typeface="+mj-lt"/>
                <a:cs typeface="Arial" pitchFamily="34" charset="0"/>
              </a:rPr>
              <a:t>berorientasi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kepada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pelanggan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atau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pengguna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jasa</a:t>
            </a:r>
            <a:r>
              <a:rPr lang="en-US" dirty="0">
                <a:latin typeface="+mj-lt"/>
                <a:cs typeface="Arial" pitchFamily="34" charset="0"/>
              </a:rPr>
              <a:t>.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Penciptaan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budaya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merupakan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syarat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mutlak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khususnya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bagi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Aparat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P</a:t>
            </a:r>
            <a:r>
              <a:rPr lang="en-US" dirty="0" err="1" smtClean="0">
                <a:latin typeface="+mj-lt"/>
                <a:cs typeface="Arial" pitchFamily="34" charset="0"/>
              </a:rPr>
              <a:t>emerintah</a:t>
            </a:r>
            <a:r>
              <a:rPr lang="id-ID" dirty="0" smtClean="0">
                <a:latin typeface="+mj-lt"/>
                <a:cs typeface="Arial" pitchFamily="34" charset="0"/>
              </a:rPr>
              <a:t>/Perangkat Desa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baik di Pusat, Propinsi, Kabupaten / kota dan Desa </a:t>
            </a:r>
            <a:r>
              <a:rPr lang="en-US" dirty="0" smtClean="0">
                <a:latin typeface="+mj-lt"/>
                <a:cs typeface="Arial" pitchFamily="34" charset="0"/>
              </a:rPr>
              <a:t>di </a:t>
            </a:r>
            <a:r>
              <a:rPr lang="en-US" dirty="0">
                <a:latin typeface="+mj-lt"/>
                <a:cs typeface="Arial" pitchFamily="34" charset="0"/>
              </a:rPr>
              <a:t>Indonesia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endParaRPr lang="id-ID" dirty="0" smtClean="0">
              <a:latin typeface="+mj-lt"/>
              <a:cs typeface="Arial" pitchFamily="34" charset="0"/>
            </a:endParaRPr>
          </a:p>
          <a:p>
            <a:r>
              <a:rPr lang="en-US" dirty="0" err="1">
                <a:latin typeface="+mj-lt"/>
                <a:cs typeface="Arial" pitchFamily="34" charset="0"/>
              </a:rPr>
              <a:t>Pedoman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Pengembangan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Budaya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Kerja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Aparatur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Sipil</a:t>
            </a:r>
            <a:r>
              <a:rPr lang="en-US" dirty="0" smtClean="0">
                <a:latin typeface="+mj-lt"/>
                <a:cs typeface="Arial" pitchFamily="34" charset="0"/>
              </a:rPr>
              <a:t> Negara </a:t>
            </a:r>
            <a:r>
              <a:rPr lang="en-US" dirty="0">
                <a:latin typeface="+mj-lt"/>
                <a:cs typeface="Arial" pitchFamily="34" charset="0"/>
              </a:rPr>
              <a:t>(ASN)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sebagai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acuan</a:t>
            </a:r>
            <a:r>
              <a:rPr lang="en-US" dirty="0">
                <a:latin typeface="+mj-lt"/>
                <a:cs typeface="Arial" pitchFamily="34" charset="0"/>
              </a:rPr>
              <a:t>  di </a:t>
            </a:r>
            <a:r>
              <a:rPr lang="en-US" dirty="0" err="1">
                <a:latin typeface="+mj-lt"/>
                <a:cs typeface="Arial" pitchFamily="34" charset="0"/>
              </a:rPr>
              <a:t>setiap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instansi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 smtClean="0">
                <a:latin typeface="+mj-lt"/>
                <a:cs typeface="Arial" pitchFamily="34" charset="0"/>
              </a:rPr>
              <a:t>berdasar </a:t>
            </a:r>
            <a:r>
              <a:rPr lang="en-US" dirty="0" smtClean="0">
                <a:latin typeface="+mj-lt"/>
                <a:cs typeface="Arial" pitchFamily="34" charset="0"/>
              </a:rPr>
              <a:t>Kep </a:t>
            </a:r>
            <a:r>
              <a:rPr lang="en-US" dirty="0">
                <a:latin typeface="+mj-lt"/>
                <a:cs typeface="Arial" pitchFamily="34" charset="0"/>
              </a:rPr>
              <a:t>MENPAN No 25 /4/2002 </a:t>
            </a:r>
            <a:r>
              <a:rPr lang="en-US" dirty="0" smtClean="0">
                <a:latin typeface="+mj-lt"/>
                <a:cs typeface="Arial" pitchFamily="34" charset="0"/>
              </a:rPr>
              <a:t>‘</a:t>
            </a:r>
            <a:endParaRPr lang="en-US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 </a:t>
            </a:r>
            <a:endParaRPr lang="en-US" i="1" dirty="0">
              <a:latin typeface="+mj-lt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99975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Autofit/>
          </a:bodyPr>
          <a:lstStyle/>
          <a:p>
            <a:r>
              <a:rPr lang="en-US" sz="3200" b="1" dirty="0" err="1">
                <a:cs typeface="Arial" pitchFamily="34" charset="0"/>
              </a:rPr>
              <a:t>Nilai-nila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Budaya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 smtClean="0">
                <a:cs typeface="Arial" pitchFamily="34" charset="0"/>
              </a:rPr>
              <a:t>Kerja</a:t>
            </a:r>
            <a:r>
              <a:rPr lang="id-ID" sz="3200" b="1" dirty="0" smtClean="0">
                <a:cs typeface="Arial" pitchFamily="34" charset="0"/>
              </a:rPr>
              <a:t> ASN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196752"/>
            <a:ext cx="7200800" cy="453650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Komitmen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konsistensi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Wewenang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Tanggung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jawab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Keikhlasan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Kejujuran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Integritas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Profesionalisme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>
                <a:latin typeface="+mj-lt"/>
                <a:cs typeface="Arial" pitchFamily="34" charset="0"/>
              </a:rPr>
              <a:t>Kreativitas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Kepekaan</a:t>
            </a:r>
            <a:endParaRPr lang="id-ID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Kepemimpinan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Keteladanan</a:t>
            </a:r>
            <a:endParaRPr lang="en-US" sz="2800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Kebersamaan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Dinamika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Kelompok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Kerja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Ketepatan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Kecepatan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endParaRPr lang="en-US" sz="2800" dirty="0">
              <a:latin typeface="+mj-lt"/>
              <a:cs typeface="Arial" pitchFamily="34" charset="0"/>
            </a:endParaRPr>
          </a:p>
          <a:p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4128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36" y="332656"/>
            <a:ext cx="7463680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688632"/>
          </a:xfrm>
        </p:spPr>
        <p:txBody>
          <a:bodyPr>
            <a:noAutofit/>
          </a:bodyPr>
          <a:lstStyle/>
          <a:p>
            <a:pPr marL="571500" indent="-571500">
              <a:buAutoNum type="romanLcPeriod"/>
            </a:pPr>
            <a:r>
              <a:rPr lang="en-US" dirty="0" err="1">
                <a:latin typeface="+mj-lt"/>
                <a:cs typeface="Arial" pitchFamily="34" charset="0"/>
              </a:rPr>
              <a:t>Rasionalitas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Kecerdasan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Emosi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Keteguhan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Kecerdasan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Disiplin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Keteraturan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Kerja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Keberanian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Kearifan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Dedikasi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Loyalitas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Semangat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Motivasi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Ketekunan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Kesabaran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Keadilan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Keterbukaan</a:t>
            </a:r>
            <a:endParaRPr lang="en-US" dirty="0">
              <a:latin typeface="+mj-lt"/>
              <a:cs typeface="Arial" pitchFamily="34" charset="0"/>
            </a:endParaRPr>
          </a:p>
          <a:p>
            <a:pPr marL="571500" indent="-571500">
              <a:buAutoNum type="alphaLcPeriod" startAt="10"/>
            </a:pPr>
            <a:r>
              <a:rPr lang="en-US" dirty="0" err="1">
                <a:latin typeface="+mj-lt"/>
                <a:cs typeface="Arial" pitchFamily="34" charset="0"/>
              </a:rPr>
              <a:t>Penguasaan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Iptek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9118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/>
              <a:t>Pengawasan</a:t>
            </a:r>
            <a:r>
              <a:rPr lang="en-US" sz="3200" b="1" dirty="0"/>
              <a:t> </a:t>
            </a:r>
            <a:r>
              <a:rPr lang="id-ID" sz="3200" b="1" dirty="0" err="1"/>
              <a:t>P</a:t>
            </a:r>
            <a:r>
              <a:rPr lang="en-US" sz="3200" b="1" dirty="0" err="1" smtClean="0"/>
              <a:t>enyelenggaraan</a:t>
            </a:r>
            <a:r>
              <a:rPr lang="en-US" sz="3200" b="1" dirty="0" smtClean="0"/>
              <a:t> </a:t>
            </a:r>
            <a:r>
              <a:rPr lang="en-US" sz="3200" b="1" dirty="0"/>
              <a:t>Pelayanan </a:t>
            </a:r>
            <a:r>
              <a:rPr lang="en-US" sz="3200" b="1" dirty="0" err="1"/>
              <a:t>Publik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b="1" dirty="0"/>
              <a:t>Kep. MENPAN No. 63/2004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a. </a:t>
            </a:r>
            <a:r>
              <a:rPr lang="en-US" sz="3000" dirty="0" err="1" smtClean="0">
                <a:latin typeface="+mj-lt"/>
                <a:cs typeface="Arial" pitchFamily="34" charset="0"/>
              </a:rPr>
              <a:t>Pengawasan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melekat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dilakukan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langsung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sesuai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ketentuan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peraturan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perundangan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000" dirty="0">
                <a:latin typeface="+mj-lt"/>
                <a:cs typeface="Arial" pitchFamily="34" charset="0"/>
              </a:rPr>
              <a:t>b. 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f</a:t>
            </a:r>
            <a:r>
              <a:rPr lang="en-US" sz="3000" b="1" dirty="0" err="1">
                <a:latin typeface="+mj-lt"/>
                <a:cs typeface="Arial" pitchFamily="34" charset="0"/>
              </a:rPr>
              <a:t>ungsional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dilakukan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aparat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pengawas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fungsional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sesuai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peraturan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perundangan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000" dirty="0">
                <a:latin typeface="+mj-lt"/>
                <a:cs typeface="Arial" pitchFamily="34" charset="0"/>
              </a:rPr>
              <a:t>c.  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; </a:t>
            </a:r>
            <a:r>
              <a:rPr lang="en-US" sz="3000" dirty="0" err="1">
                <a:latin typeface="+mj-lt"/>
                <a:cs typeface="Arial" pitchFamily="34" charset="0"/>
              </a:rPr>
              <a:t>pengawasan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>
                <a:latin typeface="+mj-lt"/>
                <a:cs typeface="Arial" pitchFamily="34" charset="0"/>
              </a:rPr>
              <a:t>dilakukan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oleh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berupa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laporan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pengaduan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masyarakat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tentang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penyimpangan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kelemahan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dalam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penyelenggaraan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pelayanan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publik</a:t>
            </a:r>
            <a:r>
              <a:rPr lang="en-US" sz="3000" dirty="0">
                <a:latin typeface="+mj-lt"/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70935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>
                <a:cs typeface="Arial" pitchFamily="34" charset="0"/>
              </a:rPr>
              <a:t>Peran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id-ID" sz="3600" b="1" dirty="0" smtClean="0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emerintah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id-ID" sz="3600" b="1" dirty="0" smtClean="0">
                <a:cs typeface="Arial" pitchFamily="34" charset="0"/>
              </a:rPr>
              <a:t>dalam </a:t>
            </a:r>
            <a:r>
              <a:rPr lang="en-US" sz="3600" b="1" dirty="0" err="1" smtClean="0">
                <a:cs typeface="Arial" pitchFamily="34" charset="0"/>
              </a:rPr>
              <a:t>pelayanan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en-US" sz="3600" b="1" dirty="0" err="1">
                <a:cs typeface="Arial" pitchFamily="34" charset="0"/>
              </a:rPr>
              <a:t>publik</a:t>
            </a:r>
            <a:r>
              <a:rPr lang="en-US" sz="3600" b="1" dirty="0">
                <a:cs typeface="Arial" pitchFamily="34" charset="0"/>
              </a:rPr>
              <a:t> 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err="1">
                <a:latin typeface="+mj-lt"/>
                <a:cs typeface="Arial" pitchFamily="34" charset="0"/>
              </a:rPr>
              <a:t>Peran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pokok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adal</a:t>
            </a:r>
            <a:r>
              <a:rPr lang="id-ID" sz="2800" dirty="0" smtClean="0">
                <a:latin typeface="+mj-lt"/>
                <a:cs typeface="Arial" pitchFamily="34" charset="0"/>
              </a:rPr>
              <a:t>a</a:t>
            </a:r>
            <a:r>
              <a:rPr lang="en-US" sz="2800" dirty="0" smtClean="0">
                <a:latin typeface="+mj-lt"/>
                <a:cs typeface="Arial" pitchFamily="34" charset="0"/>
              </a:rPr>
              <a:t>h</a:t>
            </a:r>
            <a:r>
              <a:rPr lang="id-ID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endParaRPr lang="id-ID" sz="2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8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antara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 smtClean="0">
                <a:latin typeface="+mj-lt"/>
                <a:cs typeface="Arial" pitchFamily="34" charset="0"/>
              </a:rPr>
              <a:t>lain </a:t>
            </a:r>
            <a:r>
              <a:rPr lang="en-US" sz="2800" dirty="0" smtClean="0">
                <a:latin typeface="+mj-lt"/>
                <a:cs typeface="Arial" pitchFamily="34" charset="0"/>
              </a:rPr>
              <a:t>yang </a:t>
            </a:r>
            <a:r>
              <a:rPr lang="en-US" sz="2800" dirty="0" err="1">
                <a:latin typeface="+mj-lt"/>
                <a:cs typeface="Arial" pitchFamily="34" charset="0"/>
              </a:rPr>
              <a:t>berkaitan</a:t>
            </a:r>
            <a:r>
              <a:rPr lang="en-US" sz="2800" dirty="0">
                <a:latin typeface="+mj-lt"/>
                <a:cs typeface="Arial" pitchFamily="34" charset="0"/>
              </a:rPr>
              <a:t> d</a:t>
            </a:r>
            <a:r>
              <a:rPr lang="id-ID" sz="2800" dirty="0">
                <a:latin typeface="+mj-lt"/>
                <a:cs typeface="Arial" pitchFamily="34" charset="0"/>
              </a:rPr>
              <a:t>en</a:t>
            </a:r>
            <a:r>
              <a:rPr lang="en-US" sz="2800" dirty="0">
                <a:latin typeface="+mj-lt"/>
                <a:cs typeface="Arial" pitchFamily="34" charset="0"/>
              </a:rPr>
              <a:t>g</a:t>
            </a:r>
            <a:r>
              <a:rPr lang="id-ID" sz="2800" dirty="0" smtClean="0">
                <a:latin typeface="+mj-lt"/>
                <a:cs typeface="Arial" pitchFamily="34" charset="0"/>
              </a:rPr>
              <a:t>an: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endParaRPr lang="id-ID" sz="2800" dirty="0" smtClean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>
                <a:latin typeface="+mj-lt"/>
                <a:cs typeface="Arial" pitchFamily="34" charset="0"/>
              </a:rPr>
              <a:t>Memelihara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keamanan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negara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+mj-lt"/>
                <a:cs typeface="Arial" pitchFamily="34" charset="0"/>
              </a:rPr>
              <a:t>Ketertiban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+mj-lt"/>
                <a:cs typeface="Arial" pitchFamily="34" charset="0"/>
              </a:rPr>
              <a:t>Mewujudkan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keadilan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>
                <a:latin typeface="+mj-lt"/>
                <a:cs typeface="Arial" pitchFamily="34" charset="0"/>
              </a:rPr>
              <a:t>Memenuhi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kepentingan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umum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Mewujudkan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kesejahteraan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sosial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Perekonomian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Pemeliharaan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sumber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lingkungan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+mj-lt"/>
                <a:cs typeface="Arial" pitchFamily="34" charset="0"/>
              </a:rPr>
              <a:t>(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Lembaga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Administrasi</a:t>
            </a:r>
            <a:r>
              <a:rPr lang="en-US" sz="2800" b="1" dirty="0">
                <a:latin typeface="+mj-lt"/>
                <a:cs typeface="Arial" pitchFamily="34" charset="0"/>
              </a:rPr>
              <a:t> Negara 2004:391)</a:t>
            </a:r>
            <a:endParaRPr lang="en-US" sz="2800" dirty="0">
              <a:latin typeface="+mj-lt"/>
              <a:cs typeface="Arial" pitchFamily="34" charset="0"/>
            </a:endParaRPr>
          </a:p>
          <a:p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0535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22114"/>
          </a:xfrm>
        </p:spPr>
        <p:txBody>
          <a:bodyPr>
            <a:normAutofit/>
          </a:bodyPr>
          <a:lstStyle/>
          <a:p>
            <a:r>
              <a:rPr lang="en-US" sz="3600" b="1" dirty="0">
                <a:cs typeface="Arial" pitchFamily="34" charset="0"/>
              </a:rPr>
              <a:t>3 </a:t>
            </a:r>
            <a:r>
              <a:rPr lang="id-ID" sz="3600" b="1" dirty="0" err="1">
                <a:cs typeface="Arial" pitchFamily="34" charset="0"/>
              </a:rPr>
              <a:t>U</a:t>
            </a:r>
            <a:r>
              <a:rPr lang="en-US" sz="3600" b="1" dirty="0" err="1" smtClean="0">
                <a:cs typeface="Arial" pitchFamily="34" charset="0"/>
              </a:rPr>
              <a:t>nsur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enting</a:t>
            </a:r>
            <a:r>
              <a:rPr lang="id-ID" sz="3600" b="1" dirty="0" smtClean="0">
                <a:cs typeface="Arial" pitchFamily="34" charset="0"/>
              </a:rPr>
              <a:t> Dalam 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elayanan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id-ID" sz="3600" b="1" dirty="0" err="1">
                <a:cs typeface="Arial" pitchFamily="34" charset="0"/>
              </a:rPr>
              <a:t>P</a:t>
            </a:r>
            <a:r>
              <a:rPr lang="en-US" sz="3600" b="1" dirty="0" err="1" smtClean="0">
                <a:cs typeface="Arial" pitchFamily="34" charset="0"/>
              </a:rPr>
              <a:t>ublik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3"/>
            <a:ext cx="8147248" cy="39604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 err="1">
                <a:latin typeface="+mj-lt"/>
                <a:cs typeface="Arial" pitchFamily="34" charset="0"/>
              </a:rPr>
              <a:t>U</a:t>
            </a:r>
            <a:r>
              <a:rPr lang="en-US" sz="2800" dirty="0" err="1" smtClean="0">
                <a:latin typeface="+mj-lt"/>
                <a:cs typeface="Arial" pitchFamily="34" charset="0"/>
              </a:rPr>
              <a:t>nsur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>
                <a:latin typeface="+mj-lt"/>
                <a:cs typeface="Arial" pitchFamily="34" charset="0"/>
              </a:rPr>
              <a:t>pertama</a:t>
            </a:r>
            <a:r>
              <a:rPr lang="en-US" sz="2800" b="1" dirty="0">
                <a:latin typeface="+mj-lt"/>
                <a:cs typeface="Arial" pitchFamily="34" charset="0"/>
              </a:rPr>
              <a:t>,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organisasi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penyelenggara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 err="1">
                <a:latin typeface="+mj-lt"/>
                <a:cs typeface="Arial" pitchFamily="34" charset="0"/>
              </a:rPr>
              <a:t>U</a:t>
            </a:r>
            <a:r>
              <a:rPr lang="en-US" sz="2800" dirty="0" err="1" smtClean="0">
                <a:latin typeface="+mj-lt"/>
                <a:cs typeface="Arial" pitchFamily="34" charset="0"/>
              </a:rPr>
              <a:t>nsur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>
                <a:latin typeface="+mj-lt"/>
                <a:cs typeface="Arial" pitchFamily="34" charset="0"/>
              </a:rPr>
              <a:t>kedua</a:t>
            </a:r>
            <a:r>
              <a:rPr lang="en-US" sz="2800" b="1" dirty="0">
                <a:latin typeface="+mj-lt"/>
                <a:cs typeface="Arial" pitchFamily="34" charset="0"/>
              </a:rPr>
              <a:t>,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penerima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layanan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(</a:t>
            </a:r>
            <a:r>
              <a:rPr lang="en-US" sz="2800" dirty="0" err="1">
                <a:latin typeface="+mj-lt"/>
                <a:cs typeface="Arial" pitchFamily="34" charset="0"/>
              </a:rPr>
              <a:t>pelanggan</a:t>
            </a:r>
            <a:r>
              <a:rPr lang="en-US" sz="2800" dirty="0">
                <a:latin typeface="+mj-lt"/>
                <a:cs typeface="Arial" pitchFamily="34" charset="0"/>
              </a:rPr>
              <a:t>) </a:t>
            </a:r>
            <a:r>
              <a:rPr lang="en-US" sz="2800" dirty="0" err="1">
                <a:latin typeface="+mj-lt"/>
                <a:cs typeface="Arial" pitchFamily="34" charset="0"/>
              </a:rPr>
              <a:t>yaitu</a:t>
            </a:r>
            <a:r>
              <a:rPr lang="en-US" sz="2800" dirty="0">
                <a:latin typeface="+mj-lt"/>
                <a:cs typeface="Arial" pitchFamily="34" charset="0"/>
              </a:rPr>
              <a:t> Pelayanan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orang, </a:t>
            </a:r>
            <a:r>
              <a:rPr lang="en-US" sz="2800" dirty="0" err="1">
                <a:latin typeface="+mj-lt"/>
                <a:cs typeface="Arial" pitchFamily="34" charset="0"/>
              </a:rPr>
              <a:t>masyarakat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atau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organisasi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berkepentingan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U</a:t>
            </a:r>
            <a:r>
              <a:rPr lang="en-US" sz="2800" dirty="0" err="1" smtClean="0">
                <a:latin typeface="+mj-lt"/>
                <a:cs typeface="Arial" pitchFamily="34" charset="0"/>
              </a:rPr>
              <a:t>nsur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err="1">
                <a:latin typeface="+mj-lt"/>
                <a:cs typeface="Arial" pitchFamily="34" charset="0"/>
              </a:rPr>
              <a:t>ketiga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adalah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kepuasan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diberikan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atau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diterima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penerima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layanan</a:t>
            </a:r>
            <a:r>
              <a:rPr lang="en-US" sz="2800" dirty="0">
                <a:latin typeface="+mj-lt"/>
                <a:cs typeface="Arial" pitchFamily="34" charset="0"/>
              </a:rPr>
              <a:t> (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pelanggan</a:t>
            </a:r>
            <a:r>
              <a:rPr lang="id-ID" sz="2800" dirty="0" smtClean="0">
                <a:latin typeface="+mj-lt"/>
                <a:cs typeface="Arial" pitchFamily="34" charset="0"/>
              </a:rPr>
              <a:t>)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68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>
            <a:normAutofit/>
          </a:bodyPr>
          <a:lstStyle/>
          <a:p>
            <a:r>
              <a:rPr lang="id-ID" sz="2800" b="1" dirty="0">
                <a:cs typeface="Arial" pitchFamily="34" charset="0"/>
              </a:rPr>
              <a:t>Karakteristik </a:t>
            </a:r>
            <a:r>
              <a:rPr lang="en-US" sz="2800" b="1" dirty="0">
                <a:cs typeface="Arial" pitchFamily="34" charset="0"/>
              </a:rPr>
              <a:t>P</a:t>
            </a:r>
            <a:r>
              <a:rPr lang="id-ID" sz="2800" b="1" dirty="0">
                <a:cs typeface="Arial" pitchFamily="34" charset="0"/>
              </a:rPr>
              <a:t>elayanan </a:t>
            </a:r>
            <a:r>
              <a:rPr lang="en-US" sz="2800" b="1" dirty="0">
                <a:cs typeface="Arial" pitchFamily="34" charset="0"/>
              </a:rPr>
              <a:t>P</a:t>
            </a:r>
            <a:r>
              <a:rPr lang="id-ID" sz="2800" b="1" dirty="0">
                <a:cs typeface="Arial" pitchFamily="34" charset="0"/>
              </a:rPr>
              <a:t>ublic /</a:t>
            </a:r>
            <a:r>
              <a:rPr lang="id-ID" sz="2800" b="1" dirty="0" smtClean="0">
                <a:cs typeface="Arial" pitchFamily="34" charset="0"/>
              </a:rPr>
              <a:t>Administrasi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49294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M</a:t>
            </a:r>
            <a:r>
              <a:rPr lang="en-US" sz="2800" dirty="0" smtClean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miliki </a:t>
            </a:r>
            <a:r>
              <a:rPr lang="id-ID" sz="2800" b="1" dirty="0">
                <a:latin typeface="+mj-lt"/>
                <a:cs typeface="Arial" pitchFamily="34" charset="0"/>
              </a:rPr>
              <a:t>d</a:t>
            </a:r>
            <a:r>
              <a:rPr lang="en-US" sz="2800" b="1" dirty="0">
                <a:latin typeface="+mj-lt"/>
                <a:cs typeface="Arial" pitchFamily="34" charset="0"/>
              </a:rPr>
              <a:t>a</a:t>
            </a:r>
            <a:r>
              <a:rPr lang="id-ID" sz="2800" b="1" dirty="0">
                <a:latin typeface="+mj-lt"/>
                <a:cs typeface="Arial" pitchFamily="34" charset="0"/>
              </a:rPr>
              <a:t>s</a:t>
            </a:r>
            <a:r>
              <a:rPr lang="en-US" sz="2800" b="1" dirty="0">
                <a:latin typeface="+mj-lt"/>
                <a:cs typeface="Arial" pitchFamily="34" charset="0"/>
              </a:rPr>
              <a:t>a</a:t>
            </a:r>
            <a:r>
              <a:rPr lang="id-ID" sz="2800" b="1" dirty="0">
                <a:latin typeface="+mj-lt"/>
                <a:cs typeface="Arial" pitchFamily="34" charset="0"/>
              </a:rPr>
              <a:t>r hukum </a:t>
            </a:r>
            <a:r>
              <a:rPr lang="id-ID" sz="2800" dirty="0">
                <a:latin typeface="+mj-lt"/>
                <a:cs typeface="Arial" pitchFamily="34" charset="0"/>
              </a:rPr>
              <a:t>y</a:t>
            </a:r>
            <a:r>
              <a:rPr lang="en-US" sz="2800" dirty="0">
                <a:latin typeface="+mj-lt"/>
                <a:cs typeface="Arial" pitchFamily="34" charset="0"/>
              </a:rPr>
              <a:t>an</a:t>
            </a:r>
            <a:r>
              <a:rPr lang="id-ID" sz="2800" dirty="0">
                <a:latin typeface="+mj-lt"/>
                <a:cs typeface="Arial" pitchFamily="34" charset="0"/>
              </a:rPr>
              <a:t>g jelas d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l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m p</a:t>
            </a:r>
            <a:r>
              <a:rPr lang="en-US" sz="2800" dirty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nyelanggara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n</a:t>
            </a:r>
            <a:r>
              <a:rPr lang="en-US" sz="2800" dirty="0" err="1">
                <a:latin typeface="+mj-lt"/>
                <a:cs typeface="Arial" pitchFamily="34" charset="0"/>
              </a:rPr>
              <a:t>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Memilik</a:t>
            </a:r>
            <a:r>
              <a:rPr lang="en-US" sz="2800" dirty="0">
                <a:latin typeface="+mj-lt"/>
                <a:cs typeface="Arial" pitchFamily="34" charset="0"/>
              </a:rPr>
              <a:t>i</a:t>
            </a:r>
            <a:r>
              <a:rPr lang="id-ID" sz="2800" dirty="0">
                <a:latin typeface="+mj-lt"/>
                <a:cs typeface="Arial" pitchFamily="34" charset="0"/>
              </a:rPr>
              <a:t> </a:t>
            </a:r>
            <a:r>
              <a:rPr lang="id-ID" sz="2800" b="1" dirty="0">
                <a:latin typeface="+mj-lt"/>
                <a:cs typeface="Arial" pitchFamily="34" charset="0"/>
              </a:rPr>
              <a:t>kelompok kepentingan </a:t>
            </a:r>
            <a:r>
              <a:rPr lang="id-ID" sz="2800" dirty="0">
                <a:latin typeface="+mj-lt"/>
                <a:cs typeface="Arial" pitchFamily="34" charset="0"/>
              </a:rPr>
              <a:t>yang luas, term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suk kelompok sasaran yang ingin dicapai.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 Memiliki </a:t>
            </a:r>
            <a:r>
              <a:rPr lang="id-ID" sz="2800" b="1" dirty="0">
                <a:latin typeface="+mj-lt"/>
                <a:cs typeface="Arial" pitchFamily="34" charset="0"/>
              </a:rPr>
              <a:t>tujuan social</a:t>
            </a:r>
            <a:r>
              <a:rPr lang="id-ID" sz="2800" dirty="0">
                <a:latin typeface="+mj-lt"/>
                <a:cs typeface="Arial" pitchFamily="34" charset="0"/>
              </a:rPr>
              <a:t>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 Dituntut untuk </a:t>
            </a:r>
            <a:r>
              <a:rPr lang="id-ID" sz="2800" b="1" dirty="0">
                <a:latin typeface="+mj-lt"/>
                <a:cs typeface="Arial" pitchFamily="34" charset="0"/>
              </a:rPr>
              <a:t>akuntabel</a:t>
            </a:r>
            <a:r>
              <a:rPr lang="id-ID" sz="2800" dirty="0">
                <a:latin typeface="+mj-lt"/>
                <a:cs typeface="Arial" pitchFamily="34" charset="0"/>
              </a:rPr>
              <a:t> kepada publik.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Memiliki </a:t>
            </a:r>
            <a:r>
              <a:rPr lang="id-ID" sz="2800" b="1" dirty="0" smtClean="0">
                <a:latin typeface="+mj-lt"/>
                <a:cs typeface="Arial" pitchFamily="34" charset="0"/>
              </a:rPr>
              <a:t>indicator </a:t>
            </a:r>
            <a:r>
              <a:rPr lang="id-ID" sz="2800" b="1" dirty="0">
                <a:latin typeface="+mj-lt"/>
                <a:cs typeface="Arial" pitchFamily="34" charset="0"/>
              </a:rPr>
              <a:t>kinerja </a:t>
            </a:r>
            <a:r>
              <a:rPr lang="id-ID" sz="2800" dirty="0">
                <a:latin typeface="+mj-lt"/>
                <a:cs typeface="Arial" pitchFamily="34" charset="0"/>
              </a:rPr>
              <a:t>yang perlu kelugasan.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800" dirty="0">
                <a:latin typeface="+mj-lt"/>
                <a:cs typeface="Arial" pitchFamily="34" charset="0"/>
              </a:rPr>
              <a:t> Sangat mudah u</a:t>
            </a:r>
            <a:r>
              <a:rPr lang="en-US" sz="2800" dirty="0" err="1">
                <a:latin typeface="+mj-lt"/>
                <a:cs typeface="Arial" pitchFamily="34" charset="0"/>
              </a:rPr>
              <a:t>ntuk</a:t>
            </a:r>
            <a:r>
              <a:rPr lang="id-ID" sz="2800" dirty="0">
                <a:latin typeface="+mj-lt"/>
                <a:cs typeface="Arial" pitchFamily="34" charset="0"/>
              </a:rPr>
              <a:t> dijadikan issu politik k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r</a:t>
            </a:r>
            <a:r>
              <a:rPr lang="en-US" sz="2800" dirty="0">
                <a:latin typeface="+mj-lt"/>
                <a:cs typeface="Arial" pitchFamily="34" charset="0"/>
              </a:rPr>
              <a:t>e</a:t>
            </a:r>
            <a:r>
              <a:rPr lang="id-ID" sz="2800" dirty="0">
                <a:latin typeface="+mj-lt"/>
                <a:cs typeface="Arial" pitchFamily="34" charset="0"/>
              </a:rPr>
              <a:t>n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 banyak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id-ID" sz="2800" dirty="0">
                <a:latin typeface="+mj-lt"/>
                <a:cs typeface="Arial" pitchFamily="34" charset="0"/>
              </a:rPr>
              <a:t>sorotan d</a:t>
            </a:r>
            <a:r>
              <a:rPr lang="en-US" sz="2800" dirty="0">
                <a:latin typeface="+mj-lt"/>
                <a:cs typeface="Arial" pitchFamily="34" charset="0"/>
              </a:rPr>
              <a:t>a</a:t>
            </a:r>
            <a:r>
              <a:rPr lang="id-ID" sz="2800" dirty="0">
                <a:latin typeface="+mj-lt"/>
                <a:cs typeface="Arial" pitchFamily="34" charset="0"/>
              </a:rPr>
              <a:t>r</a:t>
            </a:r>
            <a:r>
              <a:rPr lang="en-US" sz="2800" dirty="0">
                <a:latin typeface="+mj-lt"/>
                <a:cs typeface="Arial" pitchFamily="34" charset="0"/>
              </a:rPr>
              <a:t>i</a:t>
            </a:r>
            <a:r>
              <a:rPr lang="id-ID" sz="2800" dirty="0">
                <a:latin typeface="+mj-lt"/>
                <a:cs typeface="Arial" pitchFamily="34" charset="0"/>
              </a:rPr>
              <a:t> masyarakat sebagai penerima layanan.</a:t>
            </a:r>
            <a:endParaRPr lang="en-US" sz="28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1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03232" cy="648072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Penyelenggara</a:t>
            </a:r>
            <a:r>
              <a:rPr lang="en-US" sz="3200" b="1" dirty="0" smtClean="0"/>
              <a:t> </a:t>
            </a:r>
            <a:r>
              <a:rPr lang="en-US" sz="3200" b="1" dirty="0"/>
              <a:t>Pelayanan </a:t>
            </a:r>
            <a:r>
              <a:rPr lang="en-US" sz="3200" b="1" dirty="0" err="1"/>
              <a:t>Publik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908720"/>
            <a:ext cx="7931224" cy="5760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Pelayanan </a:t>
            </a:r>
            <a:r>
              <a:rPr lang="en-US" sz="2800" b="1" dirty="0" err="1">
                <a:latin typeface="+mj-lt"/>
                <a:cs typeface="Arial" pitchFamily="34" charset="0"/>
              </a:rPr>
              <a:t>publik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diselenggarakan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oleh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id-ID" sz="28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+mj-lt"/>
                <a:cs typeface="Arial" pitchFamily="34" charset="0"/>
              </a:rPr>
              <a:t>Pelayanan </a:t>
            </a:r>
            <a:r>
              <a:rPr lang="id-ID" sz="3000" b="1" dirty="0" smtClean="0">
                <a:latin typeface="+mj-lt"/>
                <a:cs typeface="Arial" pitchFamily="34" charset="0"/>
              </a:rPr>
              <a:t>P</a:t>
            </a:r>
            <a:r>
              <a:rPr lang="en-US" sz="3000" b="1" dirty="0" err="1" smtClean="0">
                <a:latin typeface="+mj-lt"/>
                <a:cs typeface="Arial" pitchFamily="34" charset="0"/>
              </a:rPr>
              <a:t>rivat</a:t>
            </a:r>
            <a:r>
              <a:rPr lang="en-US" sz="3000" dirty="0" smtClean="0">
                <a:latin typeface="+mj-lt"/>
                <a:cs typeface="Arial" pitchFamily="34" charset="0"/>
              </a:rPr>
              <a:t>: </a:t>
            </a:r>
            <a:r>
              <a:rPr lang="en-US" sz="2400" dirty="0" smtClean="0">
                <a:latin typeface="+mj-lt"/>
                <a:cs typeface="Arial" pitchFamily="34" charset="0"/>
              </a:rPr>
              <a:t>Adalah </a:t>
            </a:r>
            <a:r>
              <a:rPr lang="en-US" sz="2400" dirty="0" err="1">
                <a:latin typeface="+mj-lt"/>
                <a:cs typeface="Arial" pitchFamily="34" charset="0"/>
              </a:rPr>
              <a:t>semua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penyediaan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barang</a:t>
            </a:r>
            <a:r>
              <a:rPr lang="id-ID" sz="2400" dirty="0" smtClean="0">
                <a:latin typeface="+mj-lt"/>
                <a:cs typeface="Arial" pitchFamily="34" charset="0"/>
              </a:rPr>
              <a:t>/ </a:t>
            </a:r>
            <a:r>
              <a:rPr lang="en-US" sz="2400" dirty="0" err="1" smtClean="0">
                <a:latin typeface="+mj-lt"/>
                <a:cs typeface="Arial" pitchFamily="34" charset="0"/>
              </a:rPr>
              <a:t>jasa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diselenggarakan</a:t>
            </a: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swasta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Contoh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: </a:t>
            </a:r>
            <a:r>
              <a:rPr lang="en-US" sz="2400" dirty="0" err="1">
                <a:latin typeface="+mj-lt"/>
                <a:cs typeface="Arial" pitchFamily="34" charset="0"/>
              </a:rPr>
              <a:t>Bioskop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rumah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makan</a:t>
            </a:r>
            <a:r>
              <a:rPr lang="en-US" sz="2400" dirty="0" smtClean="0">
                <a:latin typeface="+mj-lt"/>
                <a:cs typeface="Arial" pitchFamily="34" charset="0"/>
              </a:rPr>
              <a:t>,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perusahaan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angkutan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swasta</a:t>
            </a:r>
            <a:r>
              <a:rPr lang="id-ID" sz="2400" dirty="0" smtClean="0">
                <a:latin typeface="+mj-lt"/>
                <a:cs typeface="Arial" pitchFamily="34" charset="0"/>
              </a:rPr>
              <a:t>, rumah sakit swasta, dll.</a:t>
            </a:r>
          </a:p>
          <a:p>
            <a:pPr marL="0" indent="0">
              <a:buNone/>
            </a:pPr>
            <a:endParaRPr lang="en-US" sz="2400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800" b="1" dirty="0">
                <a:latin typeface="+mj-lt"/>
                <a:cs typeface="Arial" pitchFamily="34" charset="0"/>
              </a:rPr>
              <a:t>Pelayanan </a:t>
            </a:r>
            <a:r>
              <a:rPr lang="id-ID" sz="2800" b="1" dirty="0" smtClean="0">
                <a:latin typeface="+mj-lt"/>
                <a:cs typeface="Arial" pitchFamily="34" charset="0"/>
              </a:rPr>
              <a:t>P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emerintah</a:t>
            </a:r>
            <a:r>
              <a:rPr lang="en-US" sz="2800" b="1" dirty="0" smtClean="0">
                <a:latin typeface="+mj-lt"/>
                <a:cs typeface="Arial" pitchFamily="34" charset="0"/>
              </a:rPr>
              <a:t>  </a:t>
            </a:r>
            <a:endParaRPr lang="en-US" sz="2800" b="1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b="1" dirty="0">
                <a:latin typeface="+mj-lt"/>
                <a:cs typeface="Arial" pitchFamily="34" charset="0"/>
              </a:rPr>
              <a:t>Pelayanan </a:t>
            </a:r>
            <a:r>
              <a:rPr lang="id-ID" sz="2400" b="1" dirty="0" smtClean="0">
                <a:latin typeface="+mj-lt"/>
                <a:cs typeface="Arial" pitchFamily="34" charset="0"/>
              </a:rPr>
              <a:t>P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rimer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: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Adalah </a:t>
            </a:r>
            <a:r>
              <a:rPr lang="en-US" sz="2400" dirty="0" err="1">
                <a:latin typeface="+mj-lt"/>
                <a:cs typeface="Arial" pitchFamily="34" charset="0"/>
              </a:rPr>
              <a:t>semua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penyediaan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barang</a:t>
            </a:r>
            <a:r>
              <a:rPr lang="en-US" sz="2400" dirty="0" smtClean="0">
                <a:latin typeface="+mj-lt"/>
                <a:cs typeface="Arial" pitchFamily="34" charset="0"/>
              </a:rPr>
              <a:t>/</a:t>
            </a:r>
            <a:r>
              <a:rPr lang="id-ID" sz="2400" dirty="0" smtClean="0">
                <a:latin typeface="+mj-lt"/>
                <a:cs typeface="Arial" pitchFamily="34" charset="0"/>
              </a:rPr>
              <a:t>j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publik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diselenggarakan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ini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m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rupakan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satu-satunya</a:t>
            </a: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penyelenggara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sehingga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pengguna</a:t>
            </a:r>
            <a:r>
              <a:rPr lang="en-US" sz="2400" dirty="0">
                <a:latin typeface="+mj-lt"/>
                <a:cs typeface="Arial" pitchFamily="34" charset="0"/>
              </a:rPr>
              <a:t> / </a:t>
            </a:r>
            <a:r>
              <a:rPr lang="en-US" sz="2400" dirty="0" err="1">
                <a:latin typeface="+mj-lt"/>
                <a:cs typeface="Arial" pitchFamily="34" charset="0"/>
              </a:rPr>
              <a:t>klien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tidak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harus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memanfaatkannya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</a:t>
            </a:r>
            <a:r>
              <a:rPr lang="id-ID" sz="2400" dirty="0" smtClean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Contoh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: Pelayanan </a:t>
            </a:r>
            <a:r>
              <a:rPr lang="en-US" sz="2400" dirty="0" err="1">
                <a:latin typeface="+mj-lt"/>
                <a:cs typeface="Arial" pitchFamily="34" charset="0"/>
              </a:rPr>
              <a:t>perijinan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di </a:t>
            </a:r>
            <a:r>
              <a:rPr lang="en-US" sz="2400" dirty="0" err="1">
                <a:latin typeface="+mj-lt"/>
                <a:cs typeface="Arial" pitchFamily="34" charset="0"/>
              </a:rPr>
              <a:t>kantor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</a:t>
            </a:r>
            <a:r>
              <a:rPr lang="id-ID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Imigrasi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id-ID" sz="2400" dirty="0">
                <a:cs typeface="Arial" pitchFamily="34" charset="0"/>
              </a:rPr>
              <a:t>paspor,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kehakiman</a:t>
            </a:r>
            <a:r>
              <a:rPr lang="id-ID" sz="2400" dirty="0" smtClean="0">
                <a:latin typeface="+mj-lt"/>
                <a:cs typeface="Arial" pitchFamily="34" charset="0"/>
              </a:rPr>
              <a:t>, </a:t>
            </a:r>
            <a:r>
              <a:rPr lang="id-ID" sz="2400" dirty="0" smtClean="0">
                <a:latin typeface="+mj-lt"/>
                <a:cs typeface="Arial" pitchFamily="34" charset="0"/>
              </a:rPr>
              <a:t>Kep</a:t>
            </a:r>
            <a:r>
              <a:rPr lang="id-ID" sz="2400" dirty="0" smtClean="0">
                <a:latin typeface="+mj-lt"/>
                <a:cs typeface="Arial" pitchFamily="34" charset="0"/>
              </a:rPr>
              <a:t>endudukan </a:t>
            </a: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dan </a:t>
            </a:r>
            <a:r>
              <a:rPr lang="id-ID" sz="2400" dirty="0" smtClean="0">
                <a:latin typeface="+mj-lt"/>
                <a:cs typeface="Arial" pitchFamily="34" charset="0"/>
              </a:rPr>
              <a:t>Catatan  Sipil, akta tanah dan sebagainya.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999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>
                <a:cs typeface="Arial" pitchFamily="34" charset="0"/>
              </a:rPr>
              <a:t>b</a:t>
            </a:r>
            <a:r>
              <a:rPr lang="id-ID" sz="2800" b="1" dirty="0" smtClean="0">
                <a:latin typeface="+mj-lt"/>
                <a:cs typeface="Arial" pitchFamily="34" charset="0"/>
              </a:rPr>
              <a:t>. </a:t>
            </a:r>
            <a:r>
              <a:rPr lang="en-US" sz="2800" b="1" dirty="0">
                <a:latin typeface="+mj-lt"/>
                <a:cs typeface="Arial" pitchFamily="34" charset="0"/>
              </a:rPr>
              <a:t>Pelayanan </a:t>
            </a:r>
            <a:r>
              <a:rPr lang="id-ID" sz="2800" b="1" dirty="0" smtClean="0">
                <a:latin typeface="+mj-lt"/>
                <a:cs typeface="Arial" pitchFamily="34" charset="0"/>
              </a:rPr>
              <a:t>S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ekunder</a:t>
            </a:r>
            <a:endParaRPr lang="id-ID" sz="2800" dirty="0">
              <a:latin typeface="+mj-lt"/>
              <a:cs typeface="Arial" pitchFamily="34" charset="0"/>
            </a:endParaRPr>
          </a:p>
          <a:p>
            <a:r>
              <a:rPr lang="en-US" sz="2800" dirty="0" smtClean="0">
                <a:latin typeface="+mj-lt"/>
                <a:cs typeface="Arial" pitchFamily="34" charset="0"/>
              </a:rPr>
              <a:t>Pelayanan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diselenggarakan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bersifat</a:t>
            </a:r>
            <a:r>
              <a:rPr lang="en-US" sz="2800" dirty="0">
                <a:latin typeface="+mj-lt"/>
                <a:cs typeface="Arial" pitchFamily="34" charset="0"/>
              </a:rPr>
              <a:t> sekunder </a:t>
            </a:r>
            <a:r>
              <a:rPr lang="id-ID" sz="2800" dirty="0">
                <a:latin typeface="+mj-lt"/>
              </a:rPr>
              <a:t>a</a:t>
            </a:r>
            <a:r>
              <a:rPr lang="en-US" sz="2800" dirty="0" err="1" smtClean="0">
                <a:latin typeface="+mj-lt"/>
              </a:rPr>
              <a:t>dalah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semua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penyediaan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barang</a:t>
            </a:r>
            <a:r>
              <a:rPr lang="en-US" sz="2800" dirty="0">
                <a:latin typeface="+mj-lt"/>
              </a:rPr>
              <a:t> / </a:t>
            </a:r>
            <a:r>
              <a:rPr lang="en-US" sz="2800" dirty="0" err="1">
                <a:latin typeface="+mj-lt"/>
              </a:rPr>
              <a:t>jasa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publik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yg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diselenggarakan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tetapi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pengguna</a:t>
            </a:r>
            <a:r>
              <a:rPr lang="en-US" sz="2800" dirty="0">
                <a:latin typeface="+mj-lt"/>
              </a:rPr>
              <a:t> / </a:t>
            </a:r>
            <a:r>
              <a:rPr lang="en-US" sz="2800" dirty="0" err="1">
                <a:latin typeface="+mj-lt"/>
              </a:rPr>
              <a:t>klien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harus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mempergunakannya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karena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adanya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beberapa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pelayanan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swasta</a:t>
            </a:r>
            <a:r>
              <a:rPr lang="en-US" sz="28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    </a:t>
            </a:r>
            <a:r>
              <a:rPr lang="en-US" sz="2800" dirty="0" err="1">
                <a:latin typeface="+mj-lt"/>
              </a:rPr>
              <a:t>Contoh</a:t>
            </a:r>
            <a:r>
              <a:rPr lang="en-US" sz="2800" dirty="0">
                <a:latin typeface="+mj-lt"/>
              </a:rPr>
              <a:t> :  </a:t>
            </a:r>
            <a:r>
              <a:rPr lang="en-US" sz="2800" dirty="0" smtClean="0">
                <a:latin typeface="+mj-lt"/>
              </a:rPr>
              <a:t>Program </a:t>
            </a:r>
            <a:r>
              <a:rPr lang="en-US" sz="2800" dirty="0" err="1">
                <a:latin typeface="+mj-lt"/>
              </a:rPr>
              <a:t>asuransi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tenaga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kerja</a:t>
            </a:r>
            <a:r>
              <a:rPr lang="en-US" sz="2800" dirty="0">
                <a:latin typeface="+mj-lt"/>
              </a:rPr>
              <a:t>, </a:t>
            </a: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                 </a:t>
            </a:r>
            <a:r>
              <a:rPr lang="id-ID" sz="2800" dirty="0" smtClean="0">
                <a:latin typeface="+mj-lt"/>
              </a:rPr>
              <a:t>    </a:t>
            </a:r>
            <a:r>
              <a:rPr lang="en-US" sz="2800" dirty="0" smtClean="0">
                <a:latin typeface="+mj-lt"/>
              </a:rPr>
              <a:t>Pelayanan </a:t>
            </a:r>
            <a:r>
              <a:rPr lang="en-US" sz="2800" dirty="0" err="1">
                <a:latin typeface="+mj-lt"/>
              </a:rPr>
              <a:t>pendidikan</a:t>
            </a:r>
            <a:endParaRPr lang="en-US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>
                <a:latin typeface="+mj-lt"/>
              </a:rPr>
              <a:t>                  </a:t>
            </a:r>
            <a:r>
              <a:rPr lang="id-ID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 </a:t>
            </a:r>
            <a:r>
              <a:rPr lang="en-US" sz="2800" dirty="0" smtClean="0">
                <a:latin typeface="+mj-lt"/>
              </a:rPr>
              <a:t>Pelayanan </a:t>
            </a:r>
            <a:r>
              <a:rPr lang="en-US" sz="2800" dirty="0" err="1">
                <a:latin typeface="+mj-lt"/>
              </a:rPr>
              <a:t>kesehatan</a:t>
            </a:r>
            <a:r>
              <a:rPr lang="en-US" sz="28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6872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+mj-lt"/>
                <a:cs typeface="Arial" pitchFamily="34" charset="0"/>
              </a:rPr>
              <a:t>Pelayanan </a:t>
            </a:r>
            <a:r>
              <a:rPr lang="en-US" b="1" dirty="0" err="1">
                <a:latin typeface="+mj-lt"/>
                <a:cs typeface="Arial" pitchFamily="34" charset="0"/>
              </a:rPr>
              <a:t>Administrasi</a:t>
            </a:r>
            <a:r>
              <a:rPr lang="en-US" b="1" dirty="0">
                <a:latin typeface="+mj-lt"/>
                <a:cs typeface="Arial" pitchFamily="34" charset="0"/>
              </a:rPr>
              <a:t>  </a:t>
            </a:r>
            <a:r>
              <a:rPr lang="en-US" b="1" dirty="0" err="1">
                <a:latin typeface="+mj-lt"/>
                <a:cs typeface="Arial" pitchFamily="34" charset="0"/>
              </a:rPr>
              <a:t>Pemerintahan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atau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pelayanan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perijinan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</a:p>
          <a:p>
            <a:r>
              <a:rPr lang="en-US" dirty="0" err="1">
                <a:latin typeface="+mj-lt"/>
                <a:cs typeface="Arial" pitchFamily="34" charset="0"/>
              </a:rPr>
              <a:t>adalah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yang </a:t>
            </a:r>
            <a:r>
              <a:rPr lang="en-US" dirty="0" err="1">
                <a:latin typeface="+mj-lt"/>
                <a:cs typeface="Arial" pitchFamily="34" charset="0"/>
              </a:rPr>
              <a:t>menjadi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tanggngjawab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dilaksanakan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oleh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instansi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Pusat</a:t>
            </a:r>
            <a:r>
              <a:rPr lang="en-US" dirty="0">
                <a:latin typeface="+mj-lt"/>
                <a:cs typeface="Arial" pitchFamily="34" charset="0"/>
              </a:rPr>
              <a:t>, di Daerah/ </a:t>
            </a:r>
            <a:r>
              <a:rPr lang="en-US" dirty="0" err="1">
                <a:latin typeface="+mj-lt"/>
                <a:cs typeface="Arial" pitchFamily="34" charset="0"/>
              </a:rPr>
              <a:t>Desa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di </a:t>
            </a:r>
            <a:r>
              <a:rPr lang="en-US" dirty="0" err="1">
                <a:latin typeface="+mj-lt"/>
                <a:cs typeface="Arial" pitchFamily="34" charset="0"/>
              </a:rPr>
              <a:t>lingkungan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 Usaha </a:t>
            </a:r>
            <a:r>
              <a:rPr lang="en-US" dirty="0" err="1">
                <a:latin typeface="+mj-lt"/>
                <a:cs typeface="Arial" pitchFamily="34" charset="0"/>
              </a:rPr>
              <a:t>Milik</a:t>
            </a:r>
            <a:r>
              <a:rPr lang="en-US" dirty="0">
                <a:latin typeface="+mj-lt"/>
                <a:cs typeface="Arial" pitchFamily="34" charset="0"/>
              </a:rPr>
              <a:t> Negara &amp;  </a:t>
            </a:r>
            <a:r>
              <a:rPr lang="en-US" dirty="0" err="1">
                <a:latin typeface="+mj-lt"/>
                <a:cs typeface="Arial" pitchFamily="34" charset="0"/>
              </a:rPr>
              <a:t>Badan</a:t>
            </a:r>
            <a:r>
              <a:rPr lang="en-US" dirty="0">
                <a:latin typeface="+mj-lt"/>
                <a:cs typeface="Arial" pitchFamily="34" charset="0"/>
              </a:rPr>
              <a:t> Usaha </a:t>
            </a:r>
            <a:r>
              <a:rPr lang="en-US" dirty="0" err="1">
                <a:latin typeface="+mj-lt"/>
                <a:cs typeface="Arial" pitchFamily="34" charset="0"/>
              </a:rPr>
              <a:t>Milik</a:t>
            </a:r>
            <a:r>
              <a:rPr lang="en-US" dirty="0">
                <a:latin typeface="+mj-lt"/>
                <a:cs typeface="Arial" pitchFamily="34" charset="0"/>
              </a:rPr>
              <a:t>  Daerah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bentuk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barang</a:t>
            </a:r>
            <a:r>
              <a:rPr lang="en-US" dirty="0">
                <a:latin typeface="+mj-lt"/>
                <a:cs typeface="Arial" pitchFamily="34" charset="0"/>
              </a:rPr>
              <a:t> &amp; </a:t>
            </a:r>
            <a:r>
              <a:rPr lang="en-US" dirty="0" err="1">
                <a:latin typeface="+mj-lt"/>
                <a:cs typeface="Arial" pitchFamily="34" charset="0"/>
              </a:rPr>
              <a:t>atau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jasa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baik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upaya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pemenuhan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kebutuhan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maupun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dalam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pelaksanaan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ketentuan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peraturan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perundang-undangan</a:t>
            </a:r>
            <a:r>
              <a:rPr lang="en-US" dirty="0">
                <a:latin typeface="+mj-lt"/>
                <a:cs typeface="Arial" pitchFamily="34" charset="0"/>
              </a:rPr>
              <a:t>, yang </a:t>
            </a:r>
            <a:r>
              <a:rPr lang="en-US" dirty="0" err="1">
                <a:latin typeface="+mj-lt"/>
                <a:cs typeface="Arial" pitchFamily="34" charset="0"/>
              </a:rPr>
              <a:t>bentuk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produk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pelayanannya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adalah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ijin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atau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warkat</a:t>
            </a:r>
            <a:r>
              <a:rPr lang="en-US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dirty="0">
                <a:latin typeface="+mj-lt"/>
                <a:cs typeface="Arial" pitchFamily="34" charset="0"/>
              </a:rPr>
              <a:t>Pelayanan </a:t>
            </a:r>
            <a:r>
              <a:rPr lang="en-US" dirty="0" err="1">
                <a:latin typeface="+mj-lt"/>
                <a:cs typeface="Arial" pitchFamily="34" charset="0"/>
              </a:rPr>
              <a:t>umum</a:t>
            </a:r>
            <a:r>
              <a:rPr lang="en-US" dirty="0">
                <a:latin typeface="+mj-lt"/>
                <a:cs typeface="Arial" pitchFamily="34" charset="0"/>
              </a:rPr>
              <a:t>/ </a:t>
            </a:r>
            <a:r>
              <a:rPr lang="en-US" dirty="0" err="1">
                <a:latin typeface="+mj-lt"/>
                <a:cs typeface="Arial" pitchFamily="34" charset="0"/>
              </a:rPr>
              <a:t>publik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 Pelayanan </a:t>
            </a:r>
            <a:r>
              <a:rPr lang="en-US" dirty="0" err="1">
                <a:latin typeface="+mj-lt"/>
                <a:cs typeface="Arial" pitchFamily="34" charset="0"/>
              </a:rPr>
              <a:t>Administrasi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Pemerintahan</a:t>
            </a:r>
            <a:r>
              <a:rPr lang="en-US" dirty="0">
                <a:latin typeface="+mj-lt"/>
                <a:cs typeface="Arial" pitchFamily="34" charset="0"/>
              </a:rPr>
              <a:t> /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perijinan</a:t>
            </a:r>
            <a:r>
              <a:rPr lang="en-US" dirty="0">
                <a:latin typeface="+mj-lt"/>
                <a:cs typeface="Arial" pitchFamily="34" charset="0"/>
              </a:rPr>
              <a:t> al :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transportasi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listrik</a:t>
            </a:r>
            <a:r>
              <a:rPr lang="en-US" dirty="0">
                <a:latin typeface="+mj-lt"/>
                <a:cs typeface="Arial" pitchFamily="34" charset="0"/>
              </a:rPr>
              <a:t>, air </a:t>
            </a:r>
            <a:r>
              <a:rPr lang="en-US" dirty="0" err="1">
                <a:latin typeface="+mj-lt"/>
                <a:cs typeface="Arial" pitchFamily="34" charset="0"/>
              </a:rPr>
              <a:t>bersih</a:t>
            </a:r>
            <a:r>
              <a:rPr lang="en-US" dirty="0">
                <a:latin typeface="+mj-lt"/>
                <a:cs typeface="Arial" pitchFamily="34" charset="0"/>
              </a:rPr>
              <a:t>, </a:t>
            </a:r>
            <a:r>
              <a:rPr lang="en-US" dirty="0" err="1">
                <a:latin typeface="+mj-lt"/>
                <a:cs typeface="Arial" pitchFamily="34" charset="0"/>
              </a:rPr>
              <a:t>akta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tanah</a:t>
            </a:r>
            <a:r>
              <a:rPr lang="en-US" dirty="0">
                <a:latin typeface="+mj-lt"/>
                <a:cs typeface="Arial" pitchFamily="34" charset="0"/>
              </a:rPr>
              <a:t>, SIM </a:t>
            </a:r>
            <a:r>
              <a:rPr lang="en-US" dirty="0" err="1">
                <a:latin typeface="+mj-lt"/>
                <a:cs typeface="Arial" pitchFamily="34" charset="0"/>
              </a:rPr>
              <a:t>dll</a:t>
            </a:r>
            <a:endParaRPr lang="en-US" dirty="0">
              <a:latin typeface="+mj-lt"/>
              <a:cs typeface="Arial" pitchFamily="34" charset="0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849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7"/>
            <a:ext cx="8147248" cy="4824536"/>
          </a:xfrm>
        </p:spPr>
        <p:txBody>
          <a:bodyPr>
            <a:normAutofit/>
          </a:bodyPr>
          <a:lstStyle/>
          <a:p>
            <a:pPr lvl="0"/>
            <a:r>
              <a:rPr lang="en-US" sz="2800" dirty="0">
                <a:latin typeface="+mj-lt"/>
                <a:cs typeface="Arial" pitchFamily="34" charset="0"/>
              </a:rPr>
              <a:t>Dalam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diselenggarakn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swasta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posisi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klien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sangat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kuat</a:t>
            </a:r>
            <a:r>
              <a:rPr lang="en-US" sz="2800" dirty="0">
                <a:latin typeface="+mj-lt"/>
                <a:cs typeface="Arial" pitchFamily="34" charset="0"/>
              </a:rPr>
              <a:t> (</a:t>
            </a:r>
            <a:r>
              <a:rPr lang="en-US" sz="2800" i="1" dirty="0">
                <a:latin typeface="+mj-lt"/>
                <a:cs typeface="Arial" pitchFamily="34" charset="0"/>
              </a:rPr>
              <a:t>empowered), </a:t>
            </a:r>
            <a:r>
              <a:rPr lang="en-US" sz="2800" dirty="0" err="1">
                <a:latin typeface="+mj-lt"/>
                <a:cs typeface="Arial" pitchFamily="34" charset="0"/>
              </a:rPr>
              <a:t>sebaliknya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primer yang </a:t>
            </a:r>
            <a:r>
              <a:rPr lang="en-US" sz="2800" dirty="0" err="1">
                <a:latin typeface="+mj-lt"/>
                <a:cs typeface="Arial" pitchFamily="34" charset="0"/>
              </a:rPr>
              <a:t>diselenggarakan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oleh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organisasi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publik</a:t>
            </a:r>
            <a:r>
              <a:rPr lang="id-ID" sz="2800" dirty="0" smtClean="0">
                <a:latin typeface="+mj-lt"/>
                <a:cs typeface="Arial" pitchFamily="34" charset="0"/>
              </a:rPr>
              <a:t>/pemerintah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posisi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klien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sangat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lemah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(powerless). </a:t>
            </a:r>
            <a:endParaRPr lang="en-US" sz="2800" dirty="0">
              <a:latin typeface="+mj-lt"/>
              <a:cs typeface="Arial" pitchFamily="34" charset="0"/>
            </a:endParaRPr>
          </a:p>
          <a:p>
            <a:pPr lvl="0"/>
            <a:r>
              <a:rPr lang="en-US" sz="2800" dirty="0" err="1">
                <a:latin typeface="+mj-lt"/>
                <a:cs typeface="Arial" pitchFamily="34" charset="0"/>
              </a:rPr>
              <a:t>Secara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teoritis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kinerja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publik</a:t>
            </a:r>
            <a:r>
              <a:rPr lang="en-US" sz="2800" dirty="0">
                <a:latin typeface="+mj-lt"/>
                <a:cs typeface="Arial" pitchFamily="34" charset="0"/>
              </a:rPr>
              <a:t>  /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umum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administrasi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pemerintahan</a:t>
            </a:r>
            <a:r>
              <a:rPr lang="en-US" sz="2800" dirty="0">
                <a:latin typeface="+mj-lt"/>
                <a:cs typeface="Arial" pitchFamily="34" charset="0"/>
              </a:rPr>
              <a:t> / </a:t>
            </a:r>
            <a:r>
              <a:rPr lang="en-US" sz="2800" dirty="0" err="1">
                <a:latin typeface="+mj-lt"/>
                <a:cs typeface="Arial" pitchFamily="34" charset="0"/>
              </a:rPr>
              <a:t>pelayanan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perijinan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dapat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ditingkatkan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cara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memberdayakan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i="1" dirty="0">
                <a:latin typeface="+mj-lt"/>
                <a:cs typeface="Arial" pitchFamily="34" charset="0"/>
              </a:rPr>
              <a:t>(empowering</a:t>
            </a:r>
            <a:r>
              <a:rPr lang="en-US" sz="2800" i="1" dirty="0" smtClean="0">
                <a:latin typeface="+mj-lt"/>
                <a:cs typeface="Arial" pitchFamily="34" charset="0"/>
              </a:rPr>
              <a:t>)</a:t>
            </a:r>
            <a:r>
              <a:rPr lang="id-ID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i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klien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  <a:r>
              <a:rPr lang="en-US" sz="2800" dirty="0">
                <a:latin typeface="+mj-lt"/>
                <a:cs typeface="Arial" pitchFamily="34" charset="0"/>
              </a:rPr>
              <a:t>Hal </a:t>
            </a:r>
            <a:r>
              <a:rPr lang="en-US" sz="2800" dirty="0" err="1">
                <a:latin typeface="+mj-lt"/>
                <a:cs typeface="Arial" pitchFamily="34" charset="0"/>
              </a:rPr>
              <a:t>ini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sesuai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teori</a:t>
            </a:r>
            <a:r>
              <a:rPr lang="en-US" sz="2800" i="1" dirty="0">
                <a:latin typeface="+mj-lt"/>
                <a:cs typeface="Arial" pitchFamily="34" charset="0"/>
              </a:rPr>
              <a:t> </a:t>
            </a:r>
            <a:r>
              <a:rPr lang="en-US" sz="2800" b="1" i="1" dirty="0">
                <a:latin typeface="+mj-lt"/>
                <a:cs typeface="Arial" pitchFamily="34" charset="0"/>
              </a:rPr>
              <a:t>“exit” </a:t>
            </a:r>
            <a:r>
              <a:rPr lang="en-US" sz="2800" b="1" dirty="0" err="1">
                <a:latin typeface="+mj-lt"/>
                <a:cs typeface="Arial" pitchFamily="34" charset="0"/>
              </a:rPr>
              <a:t>dan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i="1" dirty="0">
                <a:latin typeface="+mj-lt"/>
                <a:cs typeface="Arial" pitchFamily="34" charset="0"/>
              </a:rPr>
              <a:t>“voice</a:t>
            </a:r>
            <a:r>
              <a:rPr lang="en-US" sz="2800" i="1" dirty="0">
                <a:latin typeface="+mj-lt"/>
                <a:cs typeface="Arial" pitchFamily="34" charset="0"/>
              </a:rPr>
              <a:t>” </a:t>
            </a:r>
            <a:r>
              <a:rPr lang="en-US" sz="2800" dirty="0">
                <a:latin typeface="+mj-lt"/>
                <a:cs typeface="Arial" pitchFamily="34" charset="0"/>
              </a:rPr>
              <a:t> (Jones, 1994).</a:t>
            </a:r>
          </a:p>
          <a:p>
            <a:pPr marL="0" indent="0">
              <a:buNone/>
            </a:pP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2490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68052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id-ID" b="1" dirty="0" err="1">
                <a:latin typeface="+mj-lt"/>
              </a:rPr>
              <a:t>M</a:t>
            </a:r>
            <a:r>
              <a:rPr lang="en-US" b="1" dirty="0" err="1" smtClean="0">
                <a:latin typeface="+mj-lt"/>
              </a:rPr>
              <a:t>ekanisme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exit</a:t>
            </a:r>
            <a:r>
              <a:rPr lang="en-US" dirty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jika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berkualitas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maka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konsumen</a:t>
            </a:r>
            <a:r>
              <a:rPr lang="id-ID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/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klien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harus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memiliki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kesempatan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memilih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publik</a:t>
            </a:r>
            <a:r>
              <a:rPr lang="en-US" dirty="0">
                <a:latin typeface="+mj-lt"/>
              </a:rPr>
              <a:t>  lain yang </a:t>
            </a:r>
            <a:r>
              <a:rPr lang="en-US" dirty="0" err="1">
                <a:latin typeface="+mj-lt"/>
              </a:rPr>
              <a:t>disukainya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Hambatan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mekanisme</a:t>
            </a:r>
            <a:r>
              <a:rPr lang="en-US" dirty="0">
                <a:latin typeface="+mj-lt"/>
              </a:rPr>
              <a:t> exit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lembaga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publik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alternatif</a:t>
            </a:r>
            <a:r>
              <a:rPr lang="en-US" dirty="0">
                <a:latin typeface="+mj-lt"/>
              </a:rPr>
              <a:t> (</a:t>
            </a:r>
            <a:r>
              <a:rPr lang="en-US" b="1" dirty="0" err="1">
                <a:latin typeface="+mj-lt"/>
              </a:rPr>
              <a:t>monopoli</a:t>
            </a:r>
            <a:r>
              <a:rPr lang="en-US" dirty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id-ID" b="1" dirty="0" err="1">
                <a:latin typeface="+mj-lt"/>
              </a:rPr>
              <a:t>M</a:t>
            </a:r>
            <a:r>
              <a:rPr lang="en-US" b="1" dirty="0" err="1" smtClean="0">
                <a:latin typeface="+mj-lt"/>
              </a:rPr>
              <a:t>ekanisme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>
                <a:latin typeface="+mj-lt"/>
              </a:rPr>
              <a:t>voice: </a:t>
            </a:r>
            <a:r>
              <a:rPr lang="en-US" dirty="0" err="1" smtClean="0">
                <a:latin typeface="+mj-lt"/>
              </a:rPr>
              <a:t>adanya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kesempatan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mengungkapkan</a:t>
            </a:r>
            <a:r>
              <a:rPr lang="en-US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/ menyampaikan </a:t>
            </a:r>
            <a:r>
              <a:rPr lang="en-US" dirty="0" err="1" smtClean="0">
                <a:latin typeface="+mj-lt"/>
              </a:rPr>
              <a:t>ketidak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puasan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k</a:t>
            </a:r>
            <a:r>
              <a:rPr lang="id-ID" dirty="0" smtClean="0">
                <a:latin typeface="+mj-lt"/>
              </a:rPr>
              <a:t>e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lembaga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publik</a:t>
            </a:r>
            <a:r>
              <a:rPr lang="id-ID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 bisa secara langsung atau secara on line.</a:t>
            </a:r>
            <a:r>
              <a:rPr lang="en-US" b="1" dirty="0"/>
              <a:t> E- Government </a:t>
            </a:r>
            <a:endParaRPr lang="en-US" dirty="0">
              <a:latin typeface="+mj-lt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</a:rPr>
              <a:t>      </a:t>
            </a:r>
            <a:r>
              <a:rPr lang="en-US" dirty="0" err="1">
                <a:latin typeface="+mj-lt"/>
              </a:rPr>
              <a:t>Hambatan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mekanisme</a:t>
            </a:r>
            <a:r>
              <a:rPr lang="en-US" dirty="0">
                <a:latin typeface="+mj-lt"/>
              </a:rPr>
              <a:t> voice </a:t>
            </a:r>
            <a:r>
              <a:rPr lang="id-ID" dirty="0" smtClean="0">
                <a:latin typeface="+mj-lt"/>
              </a:rPr>
              <a:t>adalah </a:t>
            </a:r>
            <a:r>
              <a:rPr lang="id-ID" b="1" dirty="0" smtClean="0">
                <a:latin typeface="+mj-lt"/>
              </a:rPr>
              <a:t>rendahnya </a:t>
            </a:r>
            <a:r>
              <a:rPr lang="en-US" b="1" dirty="0" err="1" smtClean="0">
                <a:latin typeface="+mj-lt"/>
              </a:rPr>
              <a:t>aksesibilitas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0208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840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Pelayanan Public/Pelayanan Administrasi  Daerah</vt:lpstr>
      <vt:lpstr>Peran Pemerintah dalam pelayanan publik </vt:lpstr>
      <vt:lpstr>3 Unsur Penting Dalam  Pelayanan Publik</vt:lpstr>
      <vt:lpstr>Karakteristik Pelayanan Public /Administrasi </vt:lpstr>
      <vt:lpstr>Penyelenggara Pelayanan Publik</vt:lpstr>
      <vt:lpstr>PowerPoint Presentation</vt:lpstr>
      <vt:lpstr>PowerPoint Presentation</vt:lpstr>
      <vt:lpstr>PowerPoint Presentation</vt:lpstr>
      <vt:lpstr>PowerPoint Presentation</vt:lpstr>
      <vt:lpstr>Pengaduan </vt:lpstr>
      <vt:lpstr>Budaya Pelayanan</vt:lpstr>
      <vt:lpstr>Nilai-nila Budaya Kerja ASN</vt:lpstr>
      <vt:lpstr>PowerPoint Presentation</vt:lpstr>
      <vt:lpstr>Pengawasan Penyelenggaraan Pelayanan Publik  Kep. MENPAN No. 63/2004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24</cp:revision>
  <dcterms:created xsi:type="dcterms:W3CDTF">2021-06-04T05:02:49Z</dcterms:created>
  <dcterms:modified xsi:type="dcterms:W3CDTF">2021-06-09T06:18:27Z</dcterms:modified>
</cp:coreProperties>
</file>