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8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5390B-CBC0-4EEE-977B-8F3FB1E6EA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B7D-17B5-43BA-8214-69A9B4CB0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3200400" cy="1470025"/>
          </a:xfrm>
        </p:spPr>
        <p:txBody>
          <a:bodyPr/>
          <a:lstStyle/>
          <a:p>
            <a:r>
              <a:rPr lang="en-US" b="1" dirty="0" smtClean="0"/>
              <a:t>UJI BEDA 2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724400"/>
            <a:ext cx="3657600" cy="9144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STATISTIK NON PARAMETRIK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tsukushima_shrine_torii_trees_hatsukaichi_hiroshima_pref_japan_photo_jn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81600" y="914400"/>
            <a:ext cx="3962400" cy="4525963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taraf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(</a:t>
            </a:r>
            <a:r>
              <a:rPr lang="el-GR" dirty="0" smtClean="0"/>
              <a:t>ᾳ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chi-square </a:t>
            </a:r>
            <a:r>
              <a:rPr lang="en-US" dirty="0" err="1" smtClean="0"/>
              <a:t>tabel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 </a:t>
            </a:r>
            <a:r>
              <a:rPr lang="el-GR" dirty="0" smtClean="0"/>
              <a:t>χ</a:t>
            </a:r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= </a:t>
            </a:r>
            <a:r>
              <a:rPr lang="el-GR" dirty="0" smtClean="0"/>
              <a:t>χ</a:t>
            </a:r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 1-</a:t>
            </a:r>
            <a:r>
              <a:rPr lang="el-GR" dirty="0" smtClean="0"/>
              <a:t>ᾳ</a:t>
            </a:r>
            <a:r>
              <a:rPr lang="en-US" dirty="0" smtClean="0"/>
              <a:t>   ; </a:t>
            </a:r>
            <a:r>
              <a:rPr lang="en-US" dirty="0" err="1" smtClean="0"/>
              <a:t>dk</a:t>
            </a:r>
            <a:r>
              <a:rPr lang="en-US" dirty="0" smtClean="0"/>
              <a:t>=?</a:t>
            </a:r>
          </a:p>
          <a:p>
            <a:pPr>
              <a:buNone/>
            </a:pPr>
            <a:r>
              <a:rPr lang="en-US" dirty="0" smtClean="0"/>
              <a:t>  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 err="1" smtClean="0"/>
              <a:t>dk</a:t>
            </a:r>
            <a:r>
              <a:rPr lang="en-US" dirty="0" smtClean="0"/>
              <a:t> = k – 3</a:t>
            </a:r>
          </a:p>
          <a:p>
            <a:pPr>
              <a:buNone/>
            </a:pPr>
            <a:r>
              <a:rPr lang="en-US" dirty="0" err="1" smtClean="0"/>
              <a:t>dk</a:t>
            </a:r>
            <a:r>
              <a:rPr lang="en-US" dirty="0" smtClean="0"/>
              <a:t> =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k =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interval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762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b="1" i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Lanjutan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Prosedur</a:t>
            </a:r>
            <a:r>
              <a:rPr lang="en-US" b="1" dirty="0" smtClean="0">
                <a:solidFill>
                  <a:srgbClr val="C00000"/>
                </a:solidFill>
              </a:rPr>
              <a:t>  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://2.bp.blogspot.com/_0lnfpPb9YLA/TIN4RtLS1gI/AAAAAAAABvc/Wf0fFU-lTJM/s1600/Sakura+in+UENO+Park+by+imma-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5562600" cy="5969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Uji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5257800" cy="14605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1600" dirty="0" smtClean="0"/>
              <a:t>                   </a:t>
            </a:r>
            <a:r>
              <a:rPr lang="el-GR" sz="1600" dirty="0" smtClean="0"/>
              <a:t>χ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= ∑ (OP + E)</a:t>
            </a:r>
            <a:r>
              <a:rPr lang="en-US" sz="1600" baseline="30000" dirty="0" smtClean="0"/>
              <a:t>2</a:t>
            </a:r>
          </a:p>
          <a:p>
            <a:r>
              <a:rPr lang="en-US" sz="1600" dirty="0" smtClean="0">
                <a:latin typeface="Arial Narrow" pitchFamily="34" charset="0"/>
              </a:rPr>
              <a:t>                                 EP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Keterangan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frekuensi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pengamatan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klasifikasi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ke-i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Frekuensi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diharapkan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klasifikasi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17526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04800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Menentukan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Kriteria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Pengujian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Hipotesis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657600"/>
            <a:ext cx="4648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 </a:t>
            </a:r>
            <a:r>
              <a:rPr lang="en-US" sz="2000" dirty="0" err="1" smtClean="0">
                <a:solidFill>
                  <a:schemeClr val="tx1"/>
                </a:solidFill>
              </a:rPr>
              <a:t>ditolak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   &gt;</a:t>
            </a:r>
            <a:r>
              <a:rPr lang="en-US" sz="2000" baseline="30000" dirty="0" smtClean="0">
                <a:solidFill>
                  <a:schemeClr val="tx1"/>
                </a:solidFill>
              </a:rPr>
              <a:t>      </a:t>
            </a:r>
            <a:r>
              <a:rPr lang="el-GR" sz="2000" dirty="0" smtClean="0">
                <a:solidFill>
                  <a:schemeClr val="tx1"/>
                </a:solidFill>
              </a:rPr>
              <a:t>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tabel</a:t>
            </a:r>
            <a:r>
              <a:rPr lang="en-US" sz="2000" baseline="30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4038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" y="4343400"/>
            <a:ext cx="47244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 </a:t>
            </a:r>
            <a:r>
              <a:rPr lang="en-US" b="1" dirty="0" err="1" smtClean="0">
                <a:solidFill>
                  <a:schemeClr val="tx1"/>
                </a:solidFill>
              </a:rPr>
              <a:t>diterima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   </a:t>
            </a:r>
            <a:r>
              <a:rPr lang="el-GR" b="1" dirty="0" smtClean="0">
                <a:solidFill>
                  <a:schemeClr val="tx1"/>
                </a:solidFill>
              </a:rPr>
              <a:t>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   &lt;</a:t>
            </a:r>
            <a:r>
              <a:rPr lang="en-US" b="1" baseline="30000" dirty="0" smtClean="0">
                <a:solidFill>
                  <a:schemeClr val="tx1"/>
                </a:solidFill>
              </a:rPr>
              <a:t>     </a:t>
            </a:r>
            <a:r>
              <a:rPr lang="el-GR" b="1" dirty="0" smtClean="0">
                <a:solidFill>
                  <a:schemeClr val="tx1"/>
                </a:solidFill>
              </a:rPr>
              <a:t>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tabel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5181600"/>
            <a:ext cx="6019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5.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Memberikan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kesimpulan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en-US" b="1" smtClean="0"/>
              <a:t>3.UJI </a:t>
            </a:r>
            <a:r>
              <a:rPr lang="en-US" b="1" dirty="0" smtClean="0"/>
              <a:t>PROPORSI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609600" indent="-609600">
              <a:buFontTx/>
              <a:buNone/>
            </a:pPr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 :</a:t>
            </a:r>
          </a:p>
          <a:p>
            <a:pPr marL="0" indent="0">
              <a:buFontTx/>
              <a:buNone/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mengetahui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tidaknya</a:t>
            </a:r>
            <a:r>
              <a:rPr lang="en-US" b="1" dirty="0" smtClean="0"/>
              <a:t> </a:t>
            </a:r>
            <a:r>
              <a:rPr lang="en-US" b="1" dirty="0" err="1" smtClean="0"/>
              <a:t>beda</a:t>
            </a:r>
            <a:r>
              <a:rPr lang="en-US" b="1" dirty="0" smtClean="0"/>
              <a:t> </a:t>
            </a:r>
            <a:r>
              <a:rPr lang="en-US" b="1" dirty="0" err="1" smtClean="0"/>
              <a:t>proporsi</a:t>
            </a:r>
            <a:r>
              <a:rPr lang="en-US" b="1" dirty="0" smtClean="0"/>
              <a:t> </a:t>
            </a:r>
            <a:r>
              <a:rPr lang="en-US" b="1" dirty="0" err="1" smtClean="0"/>
              <a:t>keberadaan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endParaRPr lang="en-US" b="1" dirty="0" smtClean="0"/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60% </a:t>
            </a:r>
            <a:r>
              <a:rPr lang="en-US" b="1" dirty="0" err="1" smtClean="0"/>
              <a:t>mahasiswa</a:t>
            </a:r>
            <a:r>
              <a:rPr lang="en-US" b="1" dirty="0" smtClean="0"/>
              <a:t> S2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laki-laki</a:t>
            </a:r>
            <a:endParaRPr lang="en-US" b="1" dirty="0" smtClean="0"/>
          </a:p>
          <a:p>
            <a:pPr marL="609600" indent="-609600">
              <a:buFontTx/>
              <a:buAutoNum type="arabicPeriod"/>
            </a:pPr>
            <a:r>
              <a:rPr lang="en-US" b="1" dirty="0" err="1" smtClean="0"/>
              <a:t>Proporsi</a:t>
            </a:r>
            <a:r>
              <a:rPr lang="en-US" b="1" dirty="0" smtClean="0"/>
              <a:t> </a:t>
            </a:r>
            <a:r>
              <a:rPr lang="en-US" b="1" dirty="0" err="1" smtClean="0"/>
              <a:t>laki-laki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yogya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yogya</a:t>
            </a:r>
            <a:r>
              <a:rPr lang="en-US" b="1" dirty="0" smtClean="0"/>
              <a:t> </a:t>
            </a:r>
            <a:r>
              <a:rPr lang="en-US" b="1" dirty="0" err="1" smtClean="0"/>
              <a:t>berbeda</a:t>
            </a:r>
            <a:endParaRPr lang="en-US" b="1" dirty="0" smtClean="0"/>
          </a:p>
          <a:p>
            <a:pPr marL="609600" indent="-609600">
              <a:buFontTx/>
              <a:buNone/>
            </a:pPr>
            <a:r>
              <a:rPr lang="en-US" b="1" dirty="0" err="1" smtClean="0"/>
              <a:t>Hipotesis</a:t>
            </a:r>
            <a:endParaRPr lang="en-US" b="1" dirty="0" smtClean="0"/>
          </a:p>
          <a:p>
            <a:pPr marL="609600" indent="-609600">
              <a:buFontTx/>
              <a:buNone/>
            </a:pPr>
            <a:r>
              <a:rPr lang="en-US" b="1" dirty="0" smtClean="0"/>
              <a:t>Ho: </a:t>
            </a:r>
            <a:r>
              <a:rPr lang="en-US" b="1" dirty="0" err="1" smtClean="0"/>
              <a:t>Proporsi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A </a:t>
            </a:r>
            <a:r>
              <a:rPr lang="en-US" b="1" dirty="0" err="1" smtClean="0"/>
              <a:t>adalah</a:t>
            </a:r>
            <a:r>
              <a:rPr lang="en-US" b="1" dirty="0" smtClean="0"/>
              <a:t> P</a:t>
            </a:r>
            <a:r>
              <a:rPr lang="en-US" b="1" baseline="-25000" dirty="0" smtClean="0"/>
              <a:t>0</a:t>
            </a:r>
            <a:r>
              <a:rPr lang="en-US" b="1" dirty="0" smtClean="0"/>
              <a:t> =x%</a:t>
            </a:r>
          </a:p>
          <a:p>
            <a:pPr marL="609600" indent="-609600">
              <a:buFontTx/>
              <a:buNone/>
            </a:pPr>
            <a:r>
              <a:rPr lang="en-US" b="1" dirty="0" smtClean="0"/>
              <a:t>Ha: </a:t>
            </a:r>
            <a:r>
              <a:rPr lang="en-US" b="1" dirty="0" err="1" smtClean="0"/>
              <a:t>Proporsi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A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 P</a:t>
            </a:r>
            <a:r>
              <a:rPr lang="en-US" b="1" baseline="-25000" dirty="0" smtClean="0"/>
              <a:t>0</a:t>
            </a:r>
            <a:r>
              <a:rPr lang="en-US" b="1" dirty="0" smtClean="0"/>
              <a:t>=x%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7" descr="http://farm9.staticflickr.com/8280/8708728010_7f2d364661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2578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 UJI PROPORSI</a:t>
            </a:r>
            <a:endParaRPr lang="en-US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304800" y="1828800"/>
          <a:ext cx="5486400" cy="2895600"/>
        </p:xfrm>
        <a:graphic>
          <a:graphicData uri="http://schemas.openxmlformats.org/presentationml/2006/ole">
            <p:oleObj spid="_x0000_s18434" name="Equation" r:id="rId3" imgW="1244520" imgH="1066680" progId="">
              <p:embed/>
            </p:oleObj>
          </a:graphicData>
        </a:graphic>
      </p:graphicFrame>
      <p:pic>
        <p:nvPicPr>
          <p:cNvPr id="4" name="Picture 5" descr="http://media-cdn.tripadvisor.com/media/photo-s/01/0f/a3/9e/tulips-and-sakura-t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ambar-animasi-bergerak-binat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953000"/>
            <a:ext cx="1828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err="1" smtClean="0">
                <a:solidFill>
                  <a:srgbClr val="0000FF"/>
                </a:solidFill>
              </a:rPr>
              <a:t>Hitung</a:t>
            </a:r>
            <a:r>
              <a:rPr lang="en-US" dirty="0" smtClean="0">
                <a:solidFill>
                  <a:srgbClr val="0000FF"/>
                </a:solidFill>
              </a:rPr>
              <a:t> p </a:t>
            </a:r>
            <a:r>
              <a:rPr lang="en-US" dirty="0" err="1" smtClean="0">
                <a:solidFill>
                  <a:srgbClr val="0000FF"/>
                </a:solidFill>
              </a:rPr>
              <a:t>dan</a:t>
            </a:r>
            <a:r>
              <a:rPr lang="en-US" dirty="0" smtClean="0">
                <a:solidFill>
                  <a:srgbClr val="0000FF"/>
                </a:solidFill>
              </a:rPr>
              <a:t> se</a:t>
            </a:r>
          </a:p>
          <a:p>
            <a:pPr marL="609600" indent="-609600">
              <a:buFontTx/>
              <a:buAutoNum type="arabicPeriod"/>
            </a:pPr>
            <a:r>
              <a:rPr lang="en-US" dirty="0" err="1" smtClean="0">
                <a:solidFill>
                  <a:srgbClr val="0000FF"/>
                </a:solidFill>
              </a:rPr>
              <a:t>Hitung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statistik</a:t>
            </a:r>
            <a:r>
              <a:rPr lang="en-US" dirty="0" smtClean="0">
                <a:solidFill>
                  <a:srgbClr val="0000FF"/>
                </a:solidFill>
              </a:rPr>
              <a:t> t</a:t>
            </a:r>
          </a:p>
          <a:p>
            <a:pPr marL="609600" indent="-609600">
              <a:buFontTx/>
              <a:buAutoNum type="arabicPeriod"/>
            </a:pPr>
            <a:r>
              <a:rPr lang="en-US" dirty="0" err="1" smtClean="0">
                <a:solidFill>
                  <a:srgbClr val="0000FF"/>
                </a:solidFill>
              </a:rPr>
              <a:t>Hitung</a:t>
            </a:r>
            <a:r>
              <a:rPr lang="en-US" dirty="0" smtClean="0">
                <a:solidFill>
                  <a:srgbClr val="0000FF"/>
                </a:solidFill>
              </a:rPr>
              <a:t> p-value</a:t>
            </a:r>
          </a:p>
          <a:p>
            <a:endParaRPr lang="en-US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04800" y="3505200"/>
          <a:ext cx="4876800" cy="2247900"/>
        </p:xfrm>
        <a:graphic>
          <a:graphicData uri="http://schemas.openxmlformats.org/presentationml/2006/ole">
            <p:oleObj spid="_x0000_s19458" name="Equation" r:id="rId3" imgW="1866600" imgH="1079280" progId="">
              <p:embed/>
            </p:oleObj>
          </a:graphicData>
        </a:graphic>
      </p:graphicFrame>
      <p:pic>
        <p:nvPicPr>
          <p:cNvPr id="5" name="Picture 5" descr="http://www.alternative-tourism.com/Japan/Tourism/Natural_places/Hokkaido/Doou/Biei/Exhibit/Biei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4. ONE-WAY ANOVA</a:t>
            </a:r>
            <a:br>
              <a:rPr lang="en-US" sz="2800" b="1" dirty="0" smtClean="0"/>
            </a:br>
            <a:r>
              <a:rPr lang="en-US" sz="2800" b="1" dirty="0" smtClean="0"/>
              <a:t>( </a:t>
            </a:r>
            <a:r>
              <a:rPr lang="en-US" sz="2800" b="1" dirty="0" err="1" smtClean="0"/>
              <a:t>Analisis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ragam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arah</a:t>
            </a:r>
            <a:r>
              <a:rPr lang="en-US" sz="2800" b="1" dirty="0" smtClean="0"/>
              <a:t> 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ragam</a:t>
            </a:r>
            <a:r>
              <a:rPr lang="en-US" sz="2000" dirty="0" smtClean="0"/>
              <a:t> 1 </a:t>
            </a:r>
            <a:r>
              <a:rPr lang="en-US" sz="2000" dirty="0" err="1" smtClean="0"/>
              <a:t>arah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menguji</a:t>
            </a:r>
            <a:r>
              <a:rPr lang="en-US" sz="2000" dirty="0" smtClean="0"/>
              <a:t> rata-rata/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perlakuan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id-ID" sz="2000" dirty="0" smtClean="0"/>
              <a:t>suatu percobaan yang menggunakan 1 faktor,dimana 1 faktor tersebut memiliki 3 atau lebih level. Disebut 1-arah karena peneliti dalam penelitiannya hanya berkepentingan dengan 1 faktor saja.</a:t>
            </a:r>
            <a:br>
              <a:rPr lang="id-ID" sz="2000" dirty="0" smtClean="0"/>
            </a:br>
            <a:r>
              <a:rPr lang="id-ID" sz="2000" dirty="0" smtClean="0"/>
              <a:t>Data hasil percobaan di dalam 1-</a:t>
            </a:r>
            <a:r>
              <a:rPr lang="id-ID" sz="2000" i="1" dirty="0" smtClean="0"/>
              <a:t>way</a:t>
            </a:r>
            <a:r>
              <a:rPr lang="id-ID" sz="2000" dirty="0" smtClean="0"/>
              <a:t> ANOVA setidak-tidaknya bertipe interval. Beberapa asumsi yang harus dipenuhi dalam melakukan analisis 1-</a:t>
            </a:r>
            <a:r>
              <a:rPr lang="id-ID" sz="2000" i="1" dirty="0" smtClean="0"/>
              <a:t>way</a:t>
            </a:r>
            <a:r>
              <a:rPr lang="id-ID" sz="2000" dirty="0" smtClean="0"/>
              <a:t> ANOVA adalah: error menyebar normal dengan rata-rata nol dan ragam konstan,tidak terjadi autokorelasi pada error dan ragam</a:t>
            </a:r>
            <a:endParaRPr lang="en-US" sz="2000" dirty="0"/>
          </a:p>
        </p:txBody>
      </p:sp>
      <p:pic>
        <p:nvPicPr>
          <p:cNvPr id="4" name="Picture 4" descr="091209162023_use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varians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variansi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homogen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variansi</a:t>
            </a:r>
            <a:r>
              <a:rPr lang="en-US" dirty="0" smtClean="0"/>
              <a:t> (rata-rata </a:t>
            </a:r>
            <a:r>
              <a:rPr lang="en-US" dirty="0" err="1" smtClean="0"/>
              <a:t>kuadrat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)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 mean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5" descr="https://encrypted-tbn1.gstatic.com/images?q=tbn:ANd9GcQrOXQhq0nk7ksYCbw0B1cbEE3m50Qx2by0cfQ4VoeTmIOlmiWn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err="1" smtClean="0">
                <a:solidFill>
                  <a:srgbClr val="0070C0"/>
                </a:solidFill>
              </a:rPr>
              <a:t>Contoh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</a:rPr>
              <a:t>kasus</a:t>
            </a:r>
            <a:r>
              <a:rPr lang="en-US" b="1" u="sng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 smtClean="0"/>
              <a:t>ANALISIS RAGAM 1­ARAH (ONE­WAY ANOVA)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3400" dirty="0" err="1" smtClean="0"/>
              <a:t>Sebuah</a:t>
            </a:r>
            <a:r>
              <a:rPr lang="en-US" sz="3400" dirty="0" smtClean="0"/>
              <a:t> </a:t>
            </a:r>
            <a:r>
              <a:rPr lang="en-US" sz="3400" dirty="0" err="1" smtClean="0"/>
              <a:t>sekolah</a:t>
            </a:r>
            <a:r>
              <a:rPr lang="en-US" sz="3400" dirty="0" smtClean="0"/>
              <a:t> </a:t>
            </a:r>
            <a:r>
              <a:rPr lang="en-US" sz="3400" dirty="0" err="1" smtClean="0"/>
              <a:t>melakukan</a:t>
            </a:r>
            <a:r>
              <a:rPr lang="en-US" sz="3400" dirty="0" smtClean="0"/>
              <a:t> </a:t>
            </a:r>
            <a:r>
              <a:rPr lang="en-US" sz="3400" dirty="0" err="1" smtClean="0"/>
              <a:t>penelitian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mengetahui</a:t>
            </a:r>
            <a:r>
              <a:rPr lang="en-US" sz="3400" dirty="0" smtClean="0"/>
              <a:t> </a:t>
            </a:r>
            <a:r>
              <a:rPr lang="en-US" sz="3400" dirty="0" err="1" smtClean="0"/>
              <a:t>apakah</a:t>
            </a:r>
            <a:r>
              <a:rPr lang="en-US" sz="3400" dirty="0" smtClean="0"/>
              <a:t> 2 </a:t>
            </a:r>
            <a:r>
              <a:rPr lang="en-US" sz="3400" dirty="0" err="1" smtClean="0"/>
              <a:t>macam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</a:t>
            </a:r>
            <a:r>
              <a:rPr lang="en-US" sz="3400" dirty="0" err="1" smtClean="0"/>
              <a:t>pengajaran</a:t>
            </a:r>
            <a:r>
              <a:rPr lang="en-US" sz="3400" dirty="0" smtClean="0"/>
              <a:t> </a:t>
            </a:r>
            <a:r>
              <a:rPr lang="en-US" sz="3400" dirty="0" err="1" smtClean="0"/>
              <a:t>baru</a:t>
            </a:r>
            <a:r>
              <a:rPr lang="en-US" sz="3400" dirty="0" smtClean="0"/>
              <a:t> </a:t>
            </a:r>
            <a:r>
              <a:rPr lang="en-US" sz="3400" dirty="0" err="1" smtClean="0"/>
              <a:t>memberikan</a:t>
            </a:r>
            <a:r>
              <a:rPr lang="en-US" sz="3400" dirty="0" smtClean="0"/>
              <a:t>  </a:t>
            </a:r>
            <a:r>
              <a:rPr lang="en-US" sz="3400" dirty="0" err="1" smtClean="0"/>
              <a:t>hasil</a:t>
            </a:r>
            <a:r>
              <a:rPr lang="en-US" sz="3400" dirty="0" smtClean="0"/>
              <a:t>  yang  </a:t>
            </a:r>
            <a:r>
              <a:rPr lang="en-US" sz="3400" dirty="0" err="1" smtClean="0"/>
              <a:t>berbeda</a:t>
            </a:r>
            <a:r>
              <a:rPr lang="en-US" sz="3400" dirty="0" smtClean="0"/>
              <a:t>  </a:t>
            </a:r>
            <a:r>
              <a:rPr lang="en-US" sz="3400" dirty="0" err="1" smtClean="0"/>
              <a:t>atau</a:t>
            </a:r>
            <a:r>
              <a:rPr lang="en-US" sz="3400" dirty="0" smtClean="0"/>
              <a:t>  </a:t>
            </a:r>
            <a:r>
              <a:rPr lang="en-US" sz="3400" dirty="0" err="1" smtClean="0"/>
              <a:t>tidak</a:t>
            </a:r>
            <a:r>
              <a:rPr lang="en-US" sz="3400" dirty="0" smtClean="0"/>
              <a:t>  </a:t>
            </a:r>
            <a:r>
              <a:rPr lang="en-US" sz="3400" dirty="0" err="1" smtClean="0"/>
              <a:t>terhadap</a:t>
            </a:r>
            <a:r>
              <a:rPr lang="en-US" sz="3400" dirty="0" smtClean="0"/>
              <a:t>  </a:t>
            </a:r>
            <a:r>
              <a:rPr lang="en-US" sz="3400" dirty="0" err="1" smtClean="0"/>
              <a:t>kemampuan</a:t>
            </a:r>
            <a:r>
              <a:rPr lang="en-US" sz="3400" dirty="0" smtClean="0"/>
              <a:t>  </a:t>
            </a:r>
            <a:r>
              <a:rPr lang="en-US" sz="3400" dirty="0" err="1" smtClean="0"/>
              <a:t>akademik</a:t>
            </a:r>
            <a:r>
              <a:rPr lang="en-US" sz="3400" dirty="0" smtClean="0"/>
              <a:t>  </a:t>
            </a:r>
            <a:r>
              <a:rPr lang="en-US" sz="3400" dirty="0" err="1" smtClean="0"/>
              <a:t>siswa</a:t>
            </a:r>
            <a:r>
              <a:rPr lang="en-US" sz="3400" dirty="0" smtClean="0"/>
              <a:t>. 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mengetahui</a:t>
            </a:r>
            <a:r>
              <a:rPr lang="en-US" sz="3400" dirty="0" smtClean="0"/>
              <a:t> </a:t>
            </a:r>
            <a:r>
              <a:rPr lang="en-US" sz="3400" dirty="0" err="1" smtClean="0"/>
              <a:t>efektivitas</a:t>
            </a:r>
            <a:r>
              <a:rPr lang="en-US" sz="3400" dirty="0" smtClean="0"/>
              <a:t> </a:t>
            </a:r>
            <a:r>
              <a:rPr lang="en-US" sz="3400" dirty="0" err="1" smtClean="0"/>
              <a:t>kedua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,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penelitian</a:t>
            </a:r>
            <a:r>
              <a:rPr lang="en-US" sz="3400" dirty="0" smtClean="0"/>
              <a:t> </a:t>
            </a:r>
            <a:r>
              <a:rPr lang="en-US" sz="3400" dirty="0" err="1" smtClean="0"/>
              <a:t>ini</a:t>
            </a:r>
            <a:r>
              <a:rPr lang="en-US" sz="3400" dirty="0" smtClean="0"/>
              <a:t> </a:t>
            </a:r>
            <a:r>
              <a:rPr lang="en-US" sz="3400" dirty="0" err="1" smtClean="0"/>
              <a:t>juga</a:t>
            </a:r>
            <a:r>
              <a:rPr lang="en-US" sz="3400" dirty="0" smtClean="0"/>
              <a:t> </a:t>
            </a:r>
            <a:r>
              <a:rPr lang="en-US" sz="3400" dirty="0" err="1" smtClean="0"/>
              <a:t>diikutsertakan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</a:t>
            </a:r>
            <a:r>
              <a:rPr lang="en-US" sz="3400" dirty="0" err="1" smtClean="0"/>
              <a:t>standar</a:t>
            </a:r>
            <a:r>
              <a:rPr lang="en-US" sz="3400" dirty="0" smtClean="0"/>
              <a:t> yang </a:t>
            </a:r>
            <a:r>
              <a:rPr lang="en-US" sz="3400" dirty="0" err="1" smtClean="0"/>
              <a:t>selama</a:t>
            </a:r>
            <a:r>
              <a:rPr lang="en-US" sz="3400" dirty="0" smtClean="0"/>
              <a:t> </a:t>
            </a:r>
            <a:r>
              <a:rPr lang="en-US" sz="3400" dirty="0" err="1" smtClean="0"/>
              <a:t>ini</a:t>
            </a:r>
            <a:r>
              <a:rPr lang="en-US" sz="3400" dirty="0" smtClean="0"/>
              <a:t> </a:t>
            </a:r>
            <a:r>
              <a:rPr lang="en-US" sz="3400" dirty="0" err="1" smtClean="0"/>
              <a:t>dipakai</a:t>
            </a:r>
            <a:r>
              <a:rPr lang="en-US" sz="3400" dirty="0" smtClean="0"/>
              <a:t> </a:t>
            </a:r>
            <a:r>
              <a:rPr lang="en-US" sz="3400" dirty="0" err="1" smtClean="0"/>
              <a:t>di</a:t>
            </a:r>
            <a:r>
              <a:rPr lang="en-US" sz="3400" dirty="0" smtClean="0"/>
              <a:t> </a:t>
            </a:r>
            <a:r>
              <a:rPr lang="en-US" sz="3400" dirty="0" err="1" smtClean="0"/>
              <a:t>sekolah</a:t>
            </a:r>
            <a:r>
              <a:rPr lang="en-US" sz="3400" dirty="0" smtClean="0"/>
              <a:t> </a:t>
            </a:r>
            <a:r>
              <a:rPr lang="en-US" sz="3400" dirty="0" err="1" smtClean="0"/>
              <a:t>tersebut</a:t>
            </a:r>
            <a:r>
              <a:rPr lang="en-US" sz="3400" dirty="0" smtClean="0"/>
              <a:t> </a:t>
            </a:r>
            <a:r>
              <a:rPr lang="en-US" sz="3400" dirty="0" err="1" smtClean="0"/>
              <a:t>sebagai</a:t>
            </a:r>
            <a:r>
              <a:rPr lang="en-US" sz="3400" dirty="0" smtClean="0"/>
              <a:t> </a:t>
            </a:r>
            <a:r>
              <a:rPr lang="en-US" sz="3400" dirty="0" err="1" smtClean="0"/>
              <a:t>pembanding</a:t>
            </a:r>
            <a:r>
              <a:rPr lang="en-US" sz="3400" dirty="0" smtClean="0"/>
              <a:t>, </a:t>
            </a:r>
            <a:r>
              <a:rPr lang="en-US" sz="3400" dirty="0" err="1" smtClean="0"/>
              <a:t>sedangkan</a:t>
            </a:r>
            <a:r>
              <a:rPr lang="en-US" sz="3400" dirty="0" smtClean="0"/>
              <a:t> 2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yang </a:t>
            </a:r>
            <a:r>
              <a:rPr lang="en-US" sz="3400" dirty="0" err="1" smtClean="0"/>
              <a:t>baru</a:t>
            </a:r>
            <a:r>
              <a:rPr lang="en-US" sz="3400" dirty="0" smtClean="0"/>
              <a:t> </a:t>
            </a:r>
            <a:r>
              <a:rPr lang="en-US" sz="3400" dirty="0" err="1" smtClean="0"/>
              <a:t>tersebut</a:t>
            </a:r>
            <a:r>
              <a:rPr lang="en-US" sz="3400" dirty="0" smtClean="0"/>
              <a:t>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X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Y. </a:t>
            </a:r>
            <a:r>
              <a:rPr lang="en-US" sz="3400" dirty="0" err="1" smtClean="0"/>
              <a:t>Sebanyak</a:t>
            </a:r>
            <a:r>
              <a:rPr lang="en-US" sz="3400" dirty="0" smtClean="0"/>
              <a:t> 15 </a:t>
            </a:r>
            <a:r>
              <a:rPr lang="en-US" sz="3400" dirty="0" err="1" smtClean="0"/>
              <a:t>siswa</a:t>
            </a:r>
            <a:r>
              <a:rPr lang="en-US" sz="3400" dirty="0" smtClean="0"/>
              <a:t> </a:t>
            </a:r>
            <a:r>
              <a:rPr lang="en-US" sz="3400" dirty="0" err="1" smtClean="0"/>
              <a:t>dipilih</a:t>
            </a:r>
            <a:r>
              <a:rPr lang="en-US" sz="3400" dirty="0" smtClean="0"/>
              <a:t> </a:t>
            </a:r>
            <a:r>
              <a:rPr lang="en-US" sz="3400" dirty="0" err="1" smtClean="0"/>
              <a:t>secara</a:t>
            </a:r>
            <a:r>
              <a:rPr lang="en-US" sz="3400" dirty="0" smtClean="0"/>
              <a:t> </a:t>
            </a:r>
            <a:r>
              <a:rPr lang="en-US" sz="3400" dirty="0" err="1" smtClean="0"/>
              <a:t>acak</a:t>
            </a:r>
            <a:r>
              <a:rPr lang="en-US" sz="3400" dirty="0" smtClean="0"/>
              <a:t> </a:t>
            </a:r>
            <a:r>
              <a:rPr lang="en-US" sz="3400" dirty="0" err="1" smtClean="0"/>
              <a:t>dari</a:t>
            </a:r>
            <a:r>
              <a:rPr lang="en-US" sz="3400" dirty="0" smtClean="0"/>
              <a:t> </a:t>
            </a:r>
            <a:r>
              <a:rPr lang="en-US" sz="3400" dirty="0" err="1" smtClean="0"/>
              <a:t>sekolah</a:t>
            </a:r>
            <a:r>
              <a:rPr lang="en-US" sz="3400" dirty="0" smtClean="0"/>
              <a:t> </a:t>
            </a:r>
            <a:r>
              <a:rPr lang="en-US" sz="3400" dirty="0" err="1" smtClean="0"/>
              <a:t>tersebut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ikut</a:t>
            </a:r>
            <a:r>
              <a:rPr lang="en-US" sz="3400" dirty="0" smtClean="0"/>
              <a:t>  </a:t>
            </a:r>
            <a:r>
              <a:rPr lang="en-US" sz="3400" dirty="0" err="1" smtClean="0"/>
              <a:t>dalam</a:t>
            </a:r>
            <a:r>
              <a:rPr lang="en-US" sz="3400" dirty="0" smtClean="0"/>
              <a:t>  </a:t>
            </a:r>
            <a:r>
              <a:rPr lang="en-US" sz="3400" dirty="0" err="1" smtClean="0"/>
              <a:t>penelitian</a:t>
            </a:r>
            <a:r>
              <a:rPr lang="en-US" sz="3400" dirty="0" smtClean="0"/>
              <a:t>  </a:t>
            </a:r>
            <a:r>
              <a:rPr lang="en-US" sz="3400" dirty="0" err="1" smtClean="0"/>
              <a:t>ini</a:t>
            </a:r>
            <a:r>
              <a:rPr lang="en-US" sz="3400" dirty="0" smtClean="0"/>
              <a:t>.  </a:t>
            </a:r>
            <a:r>
              <a:rPr lang="en-US" sz="3400" dirty="0" err="1" smtClean="0"/>
              <a:t>Setiap</a:t>
            </a:r>
            <a:r>
              <a:rPr lang="en-US" sz="3400" dirty="0" smtClean="0"/>
              <a:t> 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 </a:t>
            </a:r>
            <a:r>
              <a:rPr lang="en-US" sz="3400" dirty="0" err="1" smtClean="0"/>
              <a:t>diterapkan</a:t>
            </a:r>
            <a:r>
              <a:rPr lang="en-US" sz="3400" dirty="0" smtClean="0"/>
              <a:t>  </a:t>
            </a:r>
            <a:r>
              <a:rPr lang="en-US" sz="3400" dirty="0" err="1" smtClean="0"/>
              <a:t>terhadap</a:t>
            </a:r>
            <a:r>
              <a:rPr lang="en-US" sz="3400" dirty="0" smtClean="0"/>
              <a:t>  5  </a:t>
            </a:r>
            <a:r>
              <a:rPr lang="en-US" sz="3400" dirty="0" err="1" smtClean="0"/>
              <a:t>orang</a:t>
            </a:r>
            <a:r>
              <a:rPr lang="en-US" sz="3400" dirty="0" smtClean="0"/>
              <a:t>  </a:t>
            </a:r>
            <a:r>
              <a:rPr lang="en-US" sz="3400" dirty="0" err="1" smtClean="0"/>
              <a:t>siswa</a:t>
            </a:r>
            <a:r>
              <a:rPr lang="en-US" sz="3400" dirty="0" smtClean="0"/>
              <a:t>.  </a:t>
            </a:r>
            <a:r>
              <a:rPr lang="en-US" sz="3400" dirty="0" err="1" smtClean="0"/>
              <a:t>Setelah</a:t>
            </a:r>
            <a:r>
              <a:rPr lang="en-US" sz="3400" dirty="0" smtClean="0"/>
              <a:t>  3  </a:t>
            </a:r>
            <a:r>
              <a:rPr lang="en-US" sz="3400" dirty="0" err="1" smtClean="0"/>
              <a:t>bulan</a:t>
            </a:r>
            <a:r>
              <a:rPr lang="en-US" sz="3400" dirty="0" smtClean="0"/>
              <a:t> </a:t>
            </a:r>
            <a:r>
              <a:rPr lang="en-US" sz="3400" dirty="0" err="1" smtClean="0"/>
              <a:t>mendapat</a:t>
            </a:r>
            <a:r>
              <a:rPr lang="en-US" sz="3400" dirty="0" smtClean="0"/>
              <a:t> </a:t>
            </a:r>
            <a:r>
              <a:rPr lang="en-US" sz="3400" dirty="0" err="1" smtClean="0"/>
              <a:t>pelatihan</a:t>
            </a:r>
            <a:r>
              <a:rPr lang="en-US" sz="3400" dirty="0" smtClean="0"/>
              <a:t> </a:t>
            </a:r>
            <a:r>
              <a:rPr lang="en-US" sz="3400" dirty="0" err="1" smtClean="0"/>
              <a:t>tersebut</a:t>
            </a:r>
            <a:r>
              <a:rPr lang="en-US" sz="3400" dirty="0" smtClean="0"/>
              <a:t>, </a:t>
            </a:r>
            <a:r>
              <a:rPr lang="en-US" sz="3400" dirty="0" err="1" smtClean="0"/>
              <a:t>kemampuan</a:t>
            </a:r>
            <a:r>
              <a:rPr lang="en-US" sz="3400" dirty="0" smtClean="0"/>
              <a:t> </a:t>
            </a:r>
            <a:r>
              <a:rPr lang="en-US" sz="3400" dirty="0" err="1" smtClean="0"/>
              <a:t>akademik</a:t>
            </a:r>
            <a:r>
              <a:rPr lang="en-US" sz="3400" dirty="0" smtClean="0"/>
              <a:t> </a:t>
            </a:r>
            <a:r>
              <a:rPr lang="en-US" sz="3400" dirty="0" err="1" smtClean="0"/>
              <a:t>siswa</a:t>
            </a:r>
            <a:r>
              <a:rPr lang="en-US" sz="3400" dirty="0" smtClean="0"/>
              <a:t> </a:t>
            </a:r>
            <a:r>
              <a:rPr lang="en-US" sz="3400" dirty="0" err="1" smtClean="0"/>
              <a:t>diukur</a:t>
            </a:r>
            <a:r>
              <a:rPr lang="en-US" sz="3400" dirty="0" smtClean="0"/>
              <a:t> </a:t>
            </a:r>
            <a:r>
              <a:rPr lang="en-US" sz="3400" dirty="0" err="1" smtClean="0"/>
              <a:t>melalui</a:t>
            </a:r>
            <a:r>
              <a:rPr lang="en-US" sz="3400" dirty="0" smtClean="0"/>
              <a:t> </a:t>
            </a:r>
            <a:r>
              <a:rPr lang="en-US" sz="3400" dirty="0" err="1" smtClean="0"/>
              <a:t>skor</a:t>
            </a:r>
            <a:r>
              <a:rPr lang="en-US" sz="3400" dirty="0" smtClean="0"/>
              <a:t> </a:t>
            </a:r>
            <a:r>
              <a:rPr lang="en-US" sz="3400" dirty="0" err="1" smtClean="0"/>
              <a:t>dari</a:t>
            </a:r>
            <a:r>
              <a:rPr lang="en-US" sz="3400" dirty="0" smtClean="0"/>
              <a:t> </a:t>
            </a:r>
            <a:r>
              <a:rPr lang="en-US" sz="3400" dirty="0" err="1" smtClean="0"/>
              <a:t>sebuah</a:t>
            </a:r>
            <a:r>
              <a:rPr lang="en-US" sz="3400" dirty="0" smtClean="0"/>
              <a:t> </a:t>
            </a:r>
            <a:r>
              <a:rPr lang="en-US" sz="3400" dirty="0" err="1" smtClean="0"/>
              <a:t>tes</a:t>
            </a:r>
            <a:r>
              <a:rPr lang="en-US" sz="3400" dirty="0" smtClean="0"/>
              <a:t>.  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kasus</a:t>
            </a:r>
            <a:r>
              <a:rPr lang="en-US" sz="3400" dirty="0" smtClean="0"/>
              <a:t> </a:t>
            </a:r>
            <a:r>
              <a:rPr lang="en-US" sz="3400" dirty="0" err="1" smtClean="0"/>
              <a:t>ini</a:t>
            </a:r>
            <a:r>
              <a:rPr lang="en-US" sz="3400" dirty="0" smtClean="0"/>
              <a:t>, yang </a:t>
            </a:r>
            <a:r>
              <a:rPr lang="en-US" sz="3400" dirty="0" err="1" smtClean="0"/>
              <a:t>disebut</a:t>
            </a:r>
            <a:r>
              <a:rPr lang="en-US" sz="3400" dirty="0" smtClean="0"/>
              <a:t> </a:t>
            </a:r>
            <a:r>
              <a:rPr lang="en-US" sz="3400" dirty="0" err="1" smtClean="0"/>
              <a:t>faktor</a:t>
            </a:r>
            <a:r>
              <a:rPr lang="en-US" sz="3400" dirty="0" smtClean="0"/>
              <a:t>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'</a:t>
            </a:r>
            <a:r>
              <a:rPr lang="en-US" sz="3400" dirty="0" err="1" smtClean="0"/>
              <a:t>metode</a:t>
            </a:r>
            <a:r>
              <a:rPr lang="en-US" sz="3400" dirty="0" smtClean="0"/>
              <a:t> </a:t>
            </a:r>
            <a:r>
              <a:rPr lang="en-US" sz="3400" dirty="0" err="1" smtClean="0"/>
              <a:t>pengajaran</a:t>
            </a:r>
            <a:r>
              <a:rPr lang="en-US" sz="3400" dirty="0" smtClean="0"/>
              <a:t>' </a:t>
            </a:r>
            <a:r>
              <a:rPr lang="en-US" sz="3400" dirty="0" err="1" smtClean="0"/>
              <a:t>sedangkan</a:t>
            </a:r>
            <a:r>
              <a:rPr lang="en-US" sz="3400" dirty="0" smtClean="0"/>
              <a:t> level/</a:t>
            </a:r>
            <a:r>
              <a:rPr lang="en-US" sz="3400" dirty="0" err="1" smtClean="0"/>
              <a:t>perlakuan</a:t>
            </a:r>
            <a:r>
              <a:rPr lang="en-US" sz="3400" dirty="0" smtClean="0"/>
              <a:t>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</a:t>
            </a:r>
            <a:r>
              <a:rPr lang="en-US" sz="3400" dirty="0" err="1" smtClean="0"/>
              <a:t>ketiga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</a:t>
            </a:r>
            <a:r>
              <a:rPr lang="en-US" sz="3400" dirty="0" err="1" smtClean="0"/>
              <a:t>pengajaran</a:t>
            </a:r>
            <a:r>
              <a:rPr lang="en-US" sz="3400" dirty="0" smtClean="0"/>
              <a:t>, </a:t>
            </a:r>
            <a:r>
              <a:rPr lang="en-US" sz="3400" dirty="0" err="1" smtClean="0"/>
              <a:t>yaitu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</a:t>
            </a:r>
            <a:r>
              <a:rPr lang="en-US" sz="3400" dirty="0" err="1" smtClean="0"/>
              <a:t>standar</a:t>
            </a:r>
            <a:r>
              <a:rPr lang="en-US" sz="3400" dirty="0" smtClean="0"/>
              <a:t>,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X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Y. </a:t>
            </a:r>
            <a:r>
              <a:rPr lang="en-US" sz="3400" dirty="0" err="1" smtClean="0"/>
              <a:t>Metode</a:t>
            </a:r>
            <a:r>
              <a:rPr lang="en-US" sz="3400" dirty="0" smtClean="0"/>
              <a:t> yang </a:t>
            </a:r>
            <a:r>
              <a:rPr lang="en-US" sz="3400" dirty="0" err="1" smtClean="0"/>
              <a:t>tepat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kasus</a:t>
            </a:r>
            <a:r>
              <a:rPr lang="en-US" sz="3400" dirty="0" smtClean="0"/>
              <a:t> </a:t>
            </a:r>
            <a:r>
              <a:rPr lang="en-US" sz="3400" dirty="0" err="1" smtClean="0"/>
              <a:t>ini</a:t>
            </a:r>
            <a:r>
              <a:rPr lang="en-US" sz="3400" dirty="0" smtClean="0"/>
              <a:t>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</a:t>
            </a:r>
            <a:r>
              <a:rPr lang="en-US" sz="3400" dirty="0" err="1" smtClean="0"/>
              <a:t>Analisis</a:t>
            </a:r>
            <a:r>
              <a:rPr lang="en-US" sz="3400" dirty="0" smtClean="0"/>
              <a:t> </a:t>
            </a:r>
            <a:r>
              <a:rPr lang="en-US" sz="3400" dirty="0" err="1" smtClean="0"/>
              <a:t>Ragam</a:t>
            </a:r>
            <a:r>
              <a:rPr lang="en-US" sz="3400" dirty="0" smtClean="0"/>
              <a:t> 1­arah (</a:t>
            </a:r>
            <a:r>
              <a:rPr lang="en-US" sz="3400" dirty="0" err="1" smtClean="0"/>
              <a:t>One­way</a:t>
            </a:r>
            <a:r>
              <a:rPr lang="en-US" sz="3400" dirty="0" smtClean="0"/>
              <a:t> ANOVA).</a:t>
            </a:r>
          </a:p>
          <a:p>
            <a:pPr>
              <a:buNone/>
            </a:pPr>
            <a:endParaRPr lang="en-US" sz="3400" dirty="0" smtClean="0"/>
          </a:p>
          <a:p>
            <a:endParaRPr lang="en-US" dirty="0"/>
          </a:p>
        </p:txBody>
      </p:sp>
      <p:pic>
        <p:nvPicPr>
          <p:cNvPr id="4" name="Picture 3" descr="4013610822_583cf39e5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1" dirty="0" err="1" smtClean="0"/>
              <a:t>lanjutan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validitas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analisisnya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ke­valid­annya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asumsi</a:t>
            </a:r>
            <a:r>
              <a:rPr lang="en-US" dirty="0" smtClean="0"/>
              <a:t> yang </a:t>
            </a:r>
            <a:r>
              <a:rPr lang="en-US" dirty="0" err="1" smtClean="0"/>
              <a:t>mendasari</a:t>
            </a:r>
            <a:r>
              <a:rPr lang="en-US" dirty="0" smtClean="0"/>
              <a:t> ANOVA 1­arah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kenormalan</a:t>
            </a:r>
            <a:r>
              <a:rPr lang="en-US" dirty="0" smtClean="0"/>
              <a:t> error,   </a:t>
            </a:r>
            <a:r>
              <a:rPr lang="en-US" dirty="0" err="1" smtClean="0"/>
              <a:t>tidak</a:t>
            </a:r>
            <a:r>
              <a:rPr lang="en-US" dirty="0" smtClean="0"/>
              <a:t>   </a:t>
            </a:r>
            <a:r>
              <a:rPr lang="en-US" dirty="0" err="1" smtClean="0"/>
              <a:t>terjadinya</a:t>
            </a:r>
            <a:r>
              <a:rPr lang="en-US" dirty="0" smtClean="0"/>
              <a:t>   </a:t>
            </a:r>
            <a:r>
              <a:rPr lang="en-US" dirty="0" err="1" smtClean="0"/>
              <a:t>autokorelasi</a:t>
            </a:r>
            <a:r>
              <a:rPr lang="en-US" dirty="0" smtClean="0"/>
              <a:t>   </a:t>
            </a:r>
            <a:r>
              <a:rPr lang="en-US" dirty="0" err="1" smtClean="0"/>
              <a:t>pada</a:t>
            </a:r>
            <a:r>
              <a:rPr lang="en-US" dirty="0" smtClean="0"/>
              <a:t>   error   </a:t>
            </a:r>
            <a:r>
              <a:rPr lang="en-US" dirty="0" err="1" smtClean="0"/>
              <a:t>serta</a:t>
            </a:r>
            <a:r>
              <a:rPr lang="en-US" dirty="0" smtClean="0"/>
              <a:t>   </a:t>
            </a:r>
            <a:r>
              <a:rPr lang="en-US" dirty="0" err="1" smtClean="0"/>
              <a:t>asumsi</a:t>
            </a:r>
            <a:r>
              <a:rPr lang="en-US" dirty="0" smtClean="0"/>
              <a:t>  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kehomogenan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(</a:t>
            </a:r>
            <a:r>
              <a:rPr lang="en-US" i="1" dirty="0" smtClean="0"/>
              <a:t>homogeneity of variance</a:t>
            </a:r>
            <a:r>
              <a:rPr lang="en-US" dirty="0" smtClean="0"/>
              <a:t>).</a:t>
            </a:r>
          </a:p>
        </p:txBody>
      </p:sp>
      <p:pic>
        <p:nvPicPr>
          <p:cNvPr id="4" name="Picture 3" descr="2009102819_8930279619-v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4.bp.blogspot.com/-J9nX47e4pM4/UMAs5RC1FfI/AAAAAAAAAIw/V02HAyak03Q/s1600/Cherry-Tree-Japan-64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STATISTIK NON PARAMETRIK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525963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1. </a:t>
            </a:r>
            <a:r>
              <a:rPr lang="en-US" dirty="0" err="1" smtClean="0">
                <a:latin typeface="Arial Narrow" pitchFamily="34" charset="0"/>
              </a:rPr>
              <a:t>Koefisien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kontingency</a:t>
            </a:r>
            <a:r>
              <a:rPr lang="en-US" dirty="0" smtClean="0">
                <a:latin typeface="Arial Narrow" pitchFamily="34" charset="0"/>
              </a:rPr>
              <a:t> (Chi </a:t>
            </a:r>
            <a:r>
              <a:rPr lang="en-US" dirty="0" err="1" smtClean="0">
                <a:latin typeface="Arial Narrow" pitchFamily="34" charset="0"/>
              </a:rPr>
              <a:t>Kuadrat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>
              <a:buNone/>
            </a:pPr>
            <a:r>
              <a:rPr lang="en-US" dirty="0" smtClean="0"/>
              <a:t> 	C = √    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                     </a:t>
            </a:r>
            <a:r>
              <a:rPr lang="en-US" dirty="0" smtClean="0"/>
              <a:t>N + </a:t>
            </a:r>
            <a:r>
              <a:rPr lang="el-GR" dirty="0" smtClean="0"/>
              <a:t>χ</a:t>
            </a:r>
            <a:r>
              <a:rPr lang="en-US" dirty="0" smtClean="0"/>
              <a:t> </a:t>
            </a:r>
            <a:r>
              <a:rPr lang="en-US" baseline="30000" dirty="0" smtClean="0"/>
              <a:t>2 </a:t>
            </a:r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r>
              <a:rPr lang="en-US" sz="2800" dirty="0" err="1" smtClean="0"/>
              <a:t>Prosedur</a:t>
            </a:r>
            <a:r>
              <a:rPr lang="en-US" sz="2800" dirty="0" smtClean="0"/>
              <a:t>  </a:t>
            </a:r>
          </a:p>
          <a:p>
            <a:pPr>
              <a:buNone/>
            </a:pPr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pengujian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normalitas</a:t>
            </a:r>
            <a:r>
              <a:rPr lang="en-US" sz="2800" b="1" dirty="0" smtClean="0"/>
              <a:t> data :</a:t>
            </a: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1.Merumuskan formula </a:t>
            </a:r>
            <a:r>
              <a:rPr lang="en-US" sz="2800" dirty="0" err="1" smtClean="0"/>
              <a:t>hipotesis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Ho : Data </a:t>
            </a:r>
            <a:r>
              <a:rPr lang="en-US" sz="2800" dirty="0" err="1" smtClean="0"/>
              <a:t>berdistribusi</a:t>
            </a:r>
            <a:r>
              <a:rPr lang="en-US" sz="2800" dirty="0" smtClean="0"/>
              <a:t> normal</a:t>
            </a:r>
          </a:p>
          <a:p>
            <a:pPr>
              <a:buNone/>
            </a:pPr>
            <a:r>
              <a:rPr lang="en-US" sz="2800" dirty="0" smtClean="0"/>
              <a:t>Ha : Data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berdistribusi</a:t>
            </a:r>
            <a:r>
              <a:rPr lang="en-US" sz="2800" dirty="0" smtClean="0"/>
              <a:t> normal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latin typeface="Arial Narrow" pitchFamily="34" charset="0"/>
            </a:endParaRPr>
          </a:p>
          <a:p>
            <a:pPr>
              <a:buNone/>
            </a:pPr>
            <a:endParaRPr lang="en-US" sz="2800" baseline="30000" dirty="0" smtClean="0">
              <a:latin typeface="Arial Narrow" pitchFamily="34" charset="0"/>
            </a:endParaRPr>
          </a:p>
          <a:p>
            <a:pPr>
              <a:buNone/>
            </a:pPr>
            <a:endParaRPr lang="en-US" sz="2800" dirty="0"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133600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25146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UJI BEDA 2 </vt:lpstr>
      <vt:lpstr>3.UJI PROPORSI</vt:lpstr>
      <vt:lpstr>Rumus UJI PROPORSI</vt:lpstr>
      <vt:lpstr>Langkah uji proporsi</vt:lpstr>
      <vt:lpstr>4. ONE-WAY ANOVA ( Analisis ragam 1 arah )</vt:lpstr>
      <vt:lpstr>Kenapa analisis varians? </vt:lpstr>
      <vt:lpstr> Contoh kasus: </vt:lpstr>
      <vt:lpstr>lanjutan</vt:lpstr>
      <vt:lpstr>STATISTIK NON PARAMETRIK</vt:lpstr>
      <vt:lpstr> Lanjutan Prosedur   </vt:lpstr>
      <vt:lpstr>3. Menentukan Nilai Uji Statistik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UJI BEDA</dc:title>
  <dc:creator>UJM APMD</dc:creator>
  <cp:lastModifiedBy>UJM APMD</cp:lastModifiedBy>
  <cp:revision>25</cp:revision>
  <dcterms:created xsi:type="dcterms:W3CDTF">2013-05-02T05:06:11Z</dcterms:created>
  <dcterms:modified xsi:type="dcterms:W3CDTF">2014-04-14T04:20:04Z</dcterms:modified>
</cp:coreProperties>
</file>