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  <p:sldId id="257" r:id="rId4"/>
    <p:sldId id="258" r:id="rId5"/>
    <p:sldId id="259" r:id="rId6"/>
    <p:sldId id="260" r:id="rId7"/>
  </p:sldIdLst>
  <p:sldSz cx="12192000" cy="6858000"/>
  <p:notesSz cx="7103745" cy="1023429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2" autoAdjust="0"/>
    <p:restoredTop sz="94660"/>
  </p:normalViewPr>
  <p:slideViewPr>
    <p:cSldViewPr snapToGrid="0">
      <p:cViewPr varScale="1">
        <p:scale>
          <a:sx n="53" d="100"/>
          <a:sy n="53" d="100"/>
        </p:scale>
        <p:origin x="180" y="5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notesViewPr>
    <p:cSldViewPr snapToGrid="0">
      <p:cViewPr varScale="1">
        <p:scale>
          <a:sx n="41" d="100"/>
          <a:sy n="41" d="100"/>
        </p:scale>
        <p:origin x="1794" y="54"/>
      </p:cViewPr>
      <p:guideLst/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viewProps" Target="viewProps.xml"/><Relationship Id="rId8" Type="http://schemas.openxmlformats.org/officeDocument/2006/relationships/presProps" Target="presProps.xml"/><Relationship Id="rId7" Type="http://schemas.openxmlformats.org/officeDocument/2006/relationships/slide" Target="slides/slide5.xml"/><Relationship Id="rId6" Type="http://schemas.openxmlformats.org/officeDocument/2006/relationships/slide" Target="slides/slide4.xml"/><Relationship Id="rId5" Type="http://schemas.openxmlformats.org/officeDocument/2006/relationships/slide" Target="slides/slide3.xml"/><Relationship Id="rId4" Type="http://schemas.openxmlformats.org/officeDocument/2006/relationships/slide" Target="slides/slide2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0" Type="http://schemas.openxmlformats.org/officeDocument/2006/relationships/tableStyles" Target="tableStyles.xml"/><Relationship Id="rId1" Type="http://schemas.openxmlformats.org/officeDocument/2006/relationships/slideMaster" Target="slideMasters/slideMaster1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 showMasterSp="0">
  <p:cSld name="Title Slide"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2051" name="Rectangle 3"/>
          <p:cNvSpPr>
            <a:spLocks noGrp="1" noChangeArrowheads="1"/>
          </p:cNvSpPr>
          <p:nvPr>
            <p:ph type="ctrTitle"/>
          </p:nvPr>
        </p:nvSpPr>
        <p:spPr>
          <a:xfrm>
            <a:off x="624417" y="1196975"/>
            <a:ext cx="10943167" cy="1082675"/>
          </a:xfrm>
        </p:spPr>
        <p:txBody>
          <a:bodyPr/>
          <a:lstStyle>
            <a:lvl1pPr algn="ctr"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title style</a:t>
            </a:r>
            <a:endParaRPr lang="en-US" altLang="zh-CN" noProof="0" smtClean="0"/>
          </a:p>
        </p:txBody>
      </p:sp>
      <p:sp>
        <p:nvSpPr>
          <p:cNvPr id="2052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626533" y="2422525"/>
            <a:ext cx="10949517" cy="1752600"/>
          </a:xfrm>
        </p:spPr>
        <p:txBody>
          <a:bodyPr/>
          <a:lstStyle>
            <a:lvl1pPr marL="0" indent="0" algn="ctr">
              <a:buFontTx/>
              <a:buNone/>
              <a:defRPr>
                <a:solidFill>
                  <a:schemeClr val="bg1"/>
                </a:solidFill>
              </a:defRPr>
            </a:lvl1pPr>
          </a:lstStyle>
          <a:p>
            <a:pPr lvl="0"/>
            <a:r>
              <a:rPr lang="en-US" altLang="zh-CN" noProof="0" smtClean="0"/>
              <a:t>Click to edit Master subtitle style</a:t>
            </a:r>
            <a:endParaRPr lang="en-US" altLang="zh-CN" noProof="0" smtClean="0"/>
          </a:p>
        </p:txBody>
      </p:sp>
      <p:sp>
        <p:nvSpPr>
          <p:cNvPr id="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1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1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839200" y="190500"/>
            <a:ext cx="2743200" cy="59372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190500"/>
            <a:ext cx="8026400" cy="59372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1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1" y="4589463"/>
            <a:ext cx="105156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97600" y="1174750"/>
            <a:ext cx="5384800" cy="49530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365125"/>
            <a:ext cx="105156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0317" y="1681163"/>
            <a:ext cx="5158316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40317" y="2505075"/>
            <a:ext cx="5158316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71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717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717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  <a:p>
            <a:pPr lvl="1"/>
            <a:r>
              <a:rPr lang="en-US" smtClean="0"/>
              <a:t>Second level</a:t>
            </a:r>
            <a:endParaRPr lang="en-US" smtClean="0"/>
          </a:p>
          <a:p>
            <a:pPr lvl="2"/>
            <a:r>
              <a:rPr lang="en-US" smtClean="0"/>
              <a:t>Third level</a:t>
            </a:r>
            <a:endParaRPr lang="en-US" smtClean="0"/>
          </a:p>
          <a:p>
            <a:pPr lvl="3"/>
            <a:r>
              <a:rPr lang="en-US" smtClean="0"/>
              <a:t>Fourth level</a:t>
            </a:r>
            <a:endParaRPr lang="en-US" smtClean="0"/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pPr marL="0" marR="0" lvl="0" indent="0" algn="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fld id="{078FD23A-2F78-4156-BB62-C393E2F1F45C}" type="slidenum">
              <a:rPr kumimoji="0" lang="en-US" altLang="zh-CN" sz="1400" b="0" i="0" u="none" strike="noStrike" kern="1200" cap="none" spc="0" normalizeH="0" baseline="0" noProof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Arial" panose="020B0604020202020204" pitchFamily="34" charset="0"/>
                <a:ea typeface="SimSun" panose="02010600030101010101" pitchFamily="2" charset="-122"/>
                <a:cs typeface="+mn-cs"/>
              </a:rPr>
            </a:fld>
            <a:endParaRPr kumimoji="0" lang="en-US" altLang="zh-CN" sz="14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Arial" panose="020B0604020202020204" pitchFamily="34" charset="0"/>
              <a:ea typeface="SimSun" panose="02010600030101010101" pitchFamily="2" charset="-122"/>
              <a:cs typeface="+mn-cs"/>
            </a:endParaRPr>
          </a:p>
        </p:txBody>
      </p:sp>
    </p:spTree>
  </p:cSld>
  <p:clrMapOvr>
    <a:masterClrMapping/>
  </p:clrMapOvr>
  <p:hf sldNum="0" hdr="0" ftr="0" dt="0"/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0317" y="457200"/>
            <a:ext cx="393276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717" y="987425"/>
            <a:ext cx="6172200" cy="4873625"/>
          </a:xfrm>
        </p:spPr>
        <p:txBody>
          <a:bodyPr vert="horz" wrap="square" lIns="91440" tIns="45720" rIns="91440" bIns="45720" numCol="1" anchor="t" anchorCtr="0" compatLnSpc="1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buFontTx/>
              <a:buNone/>
              <a:defRPr/>
            </a:pPr>
            <a:endParaRPr kumimoji="0" lang="en-US" sz="3200" b="0" i="0" u="none" strike="noStrike" kern="1200" cap="none" spc="0" normalizeH="0" baseline="0" noProof="0" smtClean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n-ea"/>
              <a:cs typeface="+mn-cs"/>
            </a:endParaRP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40317" y="2057400"/>
            <a:ext cx="393276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  <a:endParaRPr lang="en-US" smtClean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Ovr>
    <a:masterClrMapping/>
  </p:clrMapOvr>
  <p:hf sldNum="0" hdr="0" ftr="0" dt="0"/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3" Type="http://schemas.openxmlformats.org/officeDocument/2006/relationships/theme" Target="../theme/theme1.xml"/><Relationship Id="rId12" Type="http://schemas.openxmlformats.org/officeDocument/2006/relationships/image" Target="../media/image2.jpeg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1026" name="Picture 9"/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12208933" cy="6858000"/>
          </a:xfrm>
          <a:prstGeom prst="rect">
            <a:avLst/>
          </a:prstGeom>
          <a:noFill/>
          <a:ln w="9525">
            <a:noFill/>
          </a:ln>
        </p:spPr>
      </p:pic>
      <p:sp>
        <p:nvSpPr>
          <p:cNvPr id="1027" name="Rectangle 3"/>
          <p:cNvSpPr>
            <a:spLocks noGrp="1"/>
          </p:cNvSpPr>
          <p:nvPr>
            <p:ph type="title"/>
          </p:nvPr>
        </p:nvSpPr>
        <p:spPr>
          <a:xfrm>
            <a:off x="609600" y="190500"/>
            <a:ext cx="10972800" cy="582613"/>
          </a:xfrm>
          <a:prstGeom prst="rect">
            <a:avLst/>
          </a:prstGeom>
          <a:noFill/>
          <a:ln w="9525">
            <a:noFill/>
          </a:ln>
        </p:spPr>
        <p:txBody>
          <a:bodyPr anchor="ctr"/>
          <a:p>
            <a:pPr lvl="0"/>
            <a:r>
              <a:rPr lang="en-US" altLang="zh-CN" dirty="0"/>
              <a:t>Click to edit Master title style</a:t>
            </a:r>
            <a:endParaRPr lang="en-US" altLang="zh-CN" dirty="0"/>
          </a:p>
        </p:txBody>
      </p:sp>
      <p:sp>
        <p:nvSpPr>
          <p:cNvPr id="1028" name="Rectangle 4"/>
          <p:cNvSpPr>
            <a:spLocks noGrp="1"/>
          </p:cNvSpPr>
          <p:nvPr>
            <p:ph type="body" idx="1"/>
          </p:nvPr>
        </p:nvSpPr>
        <p:spPr>
          <a:xfrm>
            <a:off x="609600" y="1174750"/>
            <a:ext cx="10972800" cy="4953000"/>
          </a:xfrm>
          <a:prstGeom prst="rect">
            <a:avLst/>
          </a:prstGeom>
          <a:noFill/>
          <a:ln w="9525">
            <a:noFill/>
          </a:ln>
        </p:spPr>
        <p:txBody>
          <a:bodyPr/>
          <a:p>
            <a:pPr lvl="0"/>
            <a:r>
              <a:rPr lang="en-US" altLang="zh-CN" dirty="0"/>
              <a:t>Click to edit Master text styles</a:t>
            </a:r>
            <a:endParaRPr lang="en-US" altLang="zh-CN" dirty="0"/>
          </a:p>
          <a:p>
            <a:pPr lvl="1"/>
            <a:r>
              <a:rPr lang="en-US" altLang="zh-CN" dirty="0"/>
              <a:t>Second level</a:t>
            </a:r>
            <a:endParaRPr lang="en-US" altLang="zh-CN" dirty="0"/>
          </a:p>
          <a:p>
            <a:pPr lvl="2"/>
            <a:r>
              <a:rPr lang="en-US" altLang="zh-CN" dirty="0"/>
              <a:t>Third level</a:t>
            </a:r>
            <a:endParaRPr lang="en-US" altLang="zh-CN" dirty="0"/>
          </a:p>
          <a:p>
            <a:pPr lvl="3"/>
            <a:r>
              <a:rPr lang="en-US" altLang="zh-CN" dirty="0"/>
              <a:t>Fourth level</a:t>
            </a:r>
            <a:endParaRPr lang="en-US" altLang="zh-CN" dirty="0"/>
          </a:p>
          <a:p>
            <a:pPr lvl="4"/>
            <a:r>
              <a:rPr lang="en-US" altLang="zh-CN" dirty="0"/>
              <a:t>Fifth level</a:t>
            </a:r>
            <a:endParaRPr lang="en-US" altLang="zh-CN" dirty="0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>
              <a:defRPr sz="1400"/>
            </a:lvl1pPr>
          </a:lstStyle>
          <a:p>
            <a:fld id="{FDE934FF-F4E1-47C5-9CA5-30A81DDE2BE4}" type="datetimeFigureOut">
              <a:rPr lang="en-US" smtClean="0"/>
            </a:fld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/>
          <a:lstStyle>
            <a:lvl1pPr algn="r">
              <a:defRPr sz="1400"/>
            </a:lvl1pPr>
          </a:lstStyle>
          <a:p>
            <a:fld id="{B3561BA9-CDCF-4958-B8AB-66F3BF063E13}" type="slidenum">
              <a:rPr lang="en-US" smtClean="0"/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ftr="0" dt="0"/>
  <p:txStyles>
    <p:titleStyle>
      <a:lvl1pPr algn="l" rtl="0" fontAlgn="base">
        <a:spcBef>
          <a:spcPct val="0"/>
        </a:spcBef>
        <a:spcAft>
          <a:spcPct val="0"/>
        </a:spcAft>
        <a:defRPr sz="3600" kern="1200">
          <a:solidFill>
            <a:schemeClr val="tx1"/>
          </a:solidFill>
          <a:latin typeface="+mj-lt"/>
          <a:ea typeface="+mj-ea"/>
          <a:cs typeface="+mj-cs"/>
        </a:defRPr>
      </a:lvl1pPr>
      <a:lvl2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2pPr>
      <a:lvl3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3pPr>
      <a:lvl4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4pPr>
      <a:lvl5pPr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5pPr>
      <a:lvl6pPr marL="4572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6pPr>
      <a:lvl7pPr marL="9144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7pPr>
      <a:lvl8pPr marL="13716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8pPr>
      <a:lvl9pPr marL="1828800" algn="l" rtl="0" fontAlgn="base">
        <a:spcBef>
          <a:spcPct val="0"/>
        </a:spcBef>
        <a:spcAft>
          <a:spcPct val="0"/>
        </a:spcAft>
        <a:defRPr sz="3600">
          <a:solidFill>
            <a:schemeClr val="tx1"/>
          </a:solidFill>
          <a:latin typeface="Arial" panose="020B0604020202020204" pitchFamily="34" charset="0"/>
          <a:ea typeface="SimSun" panose="02010600030101010101" pitchFamily="2" charset="-122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p>
            <a:r>
              <a:rPr lang="en-US"/>
              <a:t>UTS Metode Penelitian Kualitatif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p>
            <a:r>
              <a:rPr lang="en-US"/>
              <a:t>dosen:</a:t>
            </a:r>
            <a:endParaRPr lang="en-US"/>
          </a:p>
          <a:p>
            <a:r>
              <a:rPr lang="en-US"/>
              <a:t>Dr.Guno Tri Tjahjoko,MA</a:t>
            </a:r>
            <a:endParaRPr lang="en-US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p>
            <a:r>
              <a:rPr lang="en-US"/>
              <a:t>Refleksi Metode Penelitian Kualitatif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1. Dalam penelitian kualitatif diperlukan sebuah abstraksi sebagai ringkasan. Jelaskanlah 5 komponen dalam abstrak !. Penjelasan anda minimal 1 halaman !</a:t>
            </a:r>
            <a:endParaRPr lang="en-US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5930"/>
            <a:ext cx="10972800" cy="582613"/>
          </a:xfrm>
        </p:spPr>
        <p:txBody>
          <a:bodyPr/>
          <a:p>
            <a:r>
              <a:rPr lang="en-US">
                <a:sym typeface="+mn-ea"/>
              </a:rPr>
              <a:t>Refleksi Metode Penelitian Kualitatif</a:t>
            </a: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2. Pendahuluan dalam penelitian berisi, sebagai berikut:  a</a:t>
            </a:r>
            <a:r>
              <a:rPr lang="en-US" dirty="0" smtClean="0">
                <a:sym typeface="+mn-ea"/>
              </a:rPr>
              <a:t>.Masalah </a:t>
            </a:r>
            <a:r>
              <a:rPr lang="en-US" dirty="0" err="1" smtClean="0">
                <a:sym typeface="+mn-ea"/>
              </a:rPr>
              <a:t>penelitian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ym typeface="+mn-ea"/>
              </a:rPr>
              <a:t>b.Penelitan </a:t>
            </a:r>
            <a:r>
              <a:rPr lang="en-US" dirty="0" err="1" smtClean="0">
                <a:sym typeface="+mn-ea"/>
              </a:rPr>
              <a:t>sebelumnya</a:t>
            </a:r>
            <a:r>
              <a:rPr lang="en-US" dirty="0" smtClean="0">
                <a:sym typeface="+mn-ea"/>
              </a:rPr>
              <a:t>  yang </a:t>
            </a:r>
            <a:r>
              <a:rPr lang="en-US" dirty="0" err="1" smtClean="0">
                <a:sym typeface="+mn-ea"/>
              </a:rPr>
              <a:t>membahas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masalah</a:t>
            </a:r>
            <a:r>
              <a:rPr lang="en-US" dirty="0" smtClean="0">
                <a:sym typeface="+mn-ea"/>
              </a:rPr>
              <a:t> </a:t>
            </a:r>
            <a:endParaRPr lang="en-US" dirty="0" smtClean="0">
              <a:sym typeface="+mn-ea"/>
            </a:endParaRPr>
          </a:p>
          <a:p>
            <a:r>
              <a:rPr lang="en-US" dirty="0" err="1" smtClean="0">
                <a:sym typeface="+mn-ea"/>
              </a:rPr>
              <a:t>   tersebut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ym typeface="+mn-ea"/>
              </a:rPr>
              <a:t>c. </a:t>
            </a:r>
            <a:r>
              <a:rPr lang="en-US" dirty="0" err="1" smtClean="0">
                <a:sym typeface="+mn-ea"/>
              </a:rPr>
              <a:t>Kekurangan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dalam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penelitian</a:t>
            </a:r>
            <a:r>
              <a:rPr lang="en-US" dirty="0" smtClean="0">
                <a:sym typeface="+mn-ea"/>
              </a:rPr>
              <a:t> </a:t>
            </a:r>
            <a:r>
              <a:rPr lang="en-US" dirty="0" err="1" smtClean="0">
                <a:sym typeface="+mn-ea"/>
              </a:rPr>
              <a:t>sebelumnya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ym typeface="+mn-ea"/>
              </a:rPr>
              <a:t>d.Pentingnya </a:t>
            </a:r>
            <a:r>
              <a:rPr lang="en-US" dirty="0" err="1" smtClean="0">
                <a:sym typeface="+mn-ea"/>
              </a:rPr>
              <a:t>penelitian</a:t>
            </a:r>
            <a:endParaRPr lang="en-US" dirty="0" smtClean="0">
              <a:solidFill>
                <a:schemeClr val="tx1"/>
              </a:solidFill>
            </a:endParaRPr>
          </a:p>
          <a:p>
            <a:r>
              <a:rPr lang="en-US" dirty="0" smtClean="0">
                <a:sym typeface="+mn-ea"/>
              </a:rPr>
              <a:t>e.Tujuan </a:t>
            </a:r>
            <a:r>
              <a:rPr lang="en-US" dirty="0" err="1" smtClean="0">
                <a:sym typeface="+mn-ea"/>
              </a:rPr>
              <a:t>penelitian</a:t>
            </a:r>
            <a:endParaRPr lang="en-US" dirty="0">
              <a:solidFill>
                <a:schemeClr val="tx1"/>
              </a:solidFill>
            </a:endParaRPr>
          </a:p>
          <a:p>
            <a:r>
              <a:rPr lang="en-US"/>
              <a:t>Jelaskanlah 5 komponen tersebut minimal 1 halaman !</a:t>
            </a:r>
            <a:endParaRPr lang="en-US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455930"/>
            <a:ext cx="10972800" cy="582613"/>
          </a:xfrm>
        </p:spPr>
        <p:txBody>
          <a:bodyPr/>
          <a:p>
            <a:r>
              <a:rPr lang="en-US">
                <a:sym typeface="+mn-ea"/>
              </a:rPr>
              <a:t>Refleksi Metode Penelitian Kualitatif</a:t>
            </a:r>
            <a:br>
              <a:rPr lang="en-US">
                <a:sym typeface="+mn-ea"/>
              </a:rPr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3. Tinjauan pustaka terhadap penelitian terdahulu melalui jurnal penelitian (20-30 judul) berguna sebagai dasar latarbelakang masalah.Jelaskanlah bagaimana langkah-langkah mencari jurnal ilmiah minimal 1 halaman !</a:t>
            </a:r>
            <a:endParaRPr lang="en-US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04875" y="795655"/>
            <a:ext cx="10972800" cy="582613"/>
          </a:xfrm>
        </p:spPr>
        <p:txBody>
          <a:bodyPr/>
          <a:p>
            <a:r>
              <a:rPr lang="en-US">
                <a:sym typeface="+mn-ea"/>
              </a:rPr>
              <a:t>Refleksi Metode Penelitian Kualitatif</a:t>
            </a:r>
            <a:br>
              <a:rPr lang="en-US">
                <a:sym typeface="+mn-ea"/>
              </a:rPr>
            </a:br>
            <a:br>
              <a:rPr lang="en-US"/>
            </a:b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p>
            <a:r>
              <a:rPr lang="en-US"/>
              <a:t>4. Setelah anda melakukan studi pustaka (baca 30 buku),kemudian mencatat/meringkas buku-buku untuk menjawab topik atau permasalahan yang diteliti, langkah selanjutnya ialah membuat kerangka teori.Jelaskanlah bagaimana membuat kerangka teori berdasar studi pustaka. Penjelasan anda minimal 1 halaman ! </a:t>
            </a:r>
            <a:endParaRPr lang="en-US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Blue Waves">
  <a:themeElements>
    <a:clrScheme name="Blue Waves 13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0066CC"/>
      </a:accent1>
      <a:accent2>
        <a:srgbClr val="3399FF"/>
      </a:accent2>
      <a:accent3>
        <a:srgbClr val="FFFFFF"/>
      </a:accent3>
      <a:accent4>
        <a:srgbClr val="000000"/>
      </a:accent4>
      <a:accent5>
        <a:srgbClr val="AAB8E2"/>
      </a:accent5>
      <a:accent6>
        <a:srgbClr val="2D8AE7"/>
      </a:accent6>
      <a:hlink>
        <a:srgbClr val="CC3300"/>
      </a:hlink>
      <a:folHlink>
        <a:srgbClr val="996600"/>
      </a:folHlink>
    </a:clrScheme>
    <a:fontScheme name="Blue Waves">
      <a:majorFont>
        <a:latin typeface="Arial"/>
        <a:ea typeface="SimSun"/>
        <a:cs typeface=""/>
      </a:majorFont>
      <a:minorFont>
        <a:latin typeface="Arial"/>
        <a:ea typeface="SimSun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gradFill rotWithShape="0">
          <a:gsLst>
            <a:gs pos="0">
              <a:schemeClr val="accent1"/>
            </a:gs>
            <a:gs pos="100000">
              <a:schemeClr val="accent2"/>
            </a:gs>
          </a:gsLst>
          <a:lin ang="5400000" scaled="1"/>
        </a:gradFill>
        <a:ln w="9525" cap="flat" cmpd="sng" algn="ctr">
          <a:solidFill>
            <a:schemeClr val="accent1"/>
          </a:solidFill>
          <a:prstDash val="solid"/>
          <a:round/>
          <a:headEnd type="none" w="med" len="med"/>
          <a:tailEnd type="none" w="med" len="med"/>
        </a:ln>
      </a:spPr>
      <a:bodyPr vert="horz" wrap="none" lIns="91440" tIns="45720" rIns="91440" bIns="45720" numCol="1" anchor="ctr" anchorCtr="0" compatLnSpc="1"/>
      <a:lstStyle>
        <a:defPPr marL="0" marR="0" indent="0" algn="l" defTabSz="914400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defRPr kumimoji="0" lang="zh-CN" altLang="en-US" sz="18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panose="020B0604020202020204" pitchFamily="34" charset="0"/>
            <a:ea typeface="SimSun" panose="02010600030101010101" pitchFamily="2" charset="-122"/>
          </a:defRPr>
        </a:defPPr>
      </a:lstStyle>
    </a:lnDef>
  </a:objectDefaults>
  <a:extraClrSchemeLst>
    <a:extraClrScheme>
      <a:clrScheme name="Blue Waves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Blue Waves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Blue Waves 13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0066CC"/>
        </a:accent1>
        <a:accent2>
          <a:srgbClr val="3399FF"/>
        </a:accent2>
        <a:accent3>
          <a:srgbClr val="FFFFFF"/>
        </a:accent3>
        <a:accent4>
          <a:srgbClr val="000000"/>
        </a:accent4>
        <a:accent5>
          <a:srgbClr val="AAB8E2"/>
        </a:accent5>
        <a:accent6>
          <a:srgbClr val="2D8AE7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1149</Words>
  <Application>WPS Presentation</Application>
  <PresentationFormat>Widescreen</PresentationFormat>
  <Paragraphs>27</Paragraphs>
  <Slides>5</Slides>
  <Notes>0</Notes>
  <HiddenSlides>0</HiddenSlides>
  <MMClips>0</MMClips>
  <ScaleCrop>false</ScaleCrop>
  <HeadingPairs>
    <vt:vector size="6" baseType="variant">
      <vt:variant>
        <vt:lpstr>已用的字体</vt:lpstr>
      </vt:variant>
      <vt:variant>
        <vt:i4>9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5</vt:i4>
      </vt:variant>
    </vt:vector>
  </HeadingPairs>
  <TitlesOfParts>
    <vt:vector size="15" baseType="lpstr">
      <vt:lpstr>Arial</vt:lpstr>
      <vt:lpstr>SimSun</vt:lpstr>
      <vt:lpstr>Wingdings</vt:lpstr>
      <vt:lpstr/>
      <vt:lpstr>Arial Unicode MS</vt:lpstr>
      <vt:lpstr>Calibri Light</vt:lpstr>
      <vt:lpstr>Calibri</vt:lpstr>
      <vt:lpstr>Microsoft YaHei</vt:lpstr>
      <vt:lpstr>Segoe Print</vt:lpstr>
      <vt:lpstr>Blue Waves</vt:lpstr>
      <vt:lpstr>PowerPoint 演示文稿</vt:lpstr>
      <vt:lpstr>PowerPoint 演示文稿</vt:lpstr>
      <vt:lpstr>PowerPoint 演示文稿</vt:lpstr>
      <vt:lpstr>PowerPoint 演示文稿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UTS Metode Penelitian Kualitatif</dc:title>
  <dc:creator>LENOVO</dc:creator>
  <cp:lastModifiedBy>LENOVO</cp:lastModifiedBy>
  <cp:revision>2</cp:revision>
  <dcterms:created xsi:type="dcterms:W3CDTF">2019-03-28T03:40:27Z</dcterms:created>
  <dcterms:modified xsi:type="dcterms:W3CDTF">2019-03-28T04:06:32Z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1033-10.2.0.7635</vt:lpwstr>
  </property>
</Properties>
</file>