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61" r:id="rId6"/>
    <p:sldId id="263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42370-A31B-494F-8EF0-394270890489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3DF79-6C2E-43D0-85FC-EF7408C36A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E3DF79-6C2E-43D0-85FC-EF7408C36A2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9D7275-AD0D-4D03-BD64-8EC2F1F34BBF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69946F0-3B98-4D79-A3F4-C0BE87966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…,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1600200"/>
            <a:ext cx="7924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/>
              <a:t>Sifat</a:t>
            </a:r>
            <a:r>
              <a:rPr lang="en-US" sz="2800" dirty="0" smtClean="0"/>
              <a:t> </a:t>
            </a:r>
            <a:r>
              <a:rPr lang="en-US" sz="2800" dirty="0" err="1"/>
              <a:t>kedua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i="1" dirty="0" err="1"/>
              <a:t>exlusive</a:t>
            </a:r>
            <a:r>
              <a:rPr lang="en-US" sz="2800" dirty="0"/>
              <a:t>, 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terkait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tidaknya</a:t>
            </a:r>
            <a:r>
              <a:rPr lang="en-US" sz="2800" dirty="0"/>
              <a:t> </a:t>
            </a:r>
            <a:r>
              <a:rPr lang="en-US" sz="2800" dirty="0" err="1"/>
              <a:t>konsumsi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 smtClean="0"/>
              <a:t>jasa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dipisahkan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penggunaanya</a:t>
            </a:r>
            <a:endParaRPr lang="en-US" sz="2800" dirty="0" smtClean="0"/>
          </a:p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i="1" dirty="0" smtClean="0"/>
              <a:t>exclusive: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diperlukan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dikonsumsi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 smtClean="0"/>
              <a:t>pribadi</a:t>
            </a:r>
            <a:r>
              <a:rPr lang="en-US" sz="2800" dirty="0" smtClean="0"/>
              <a:t>. (ex: </a:t>
            </a:r>
            <a:r>
              <a:rPr lang="en-US" sz="2800" dirty="0" err="1" smtClean="0"/>
              <a:t>sepatu</a:t>
            </a:r>
            <a:r>
              <a:rPr lang="en-US" sz="2800" dirty="0" smtClean="0"/>
              <a:t>)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i="1" dirty="0" smtClean="0"/>
              <a:t>non exclusive: </a:t>
            </a:r>
            <a:r>
              <a:rPr lang="en-US" sz="2800" dirty="0" err="1"/>
              <a:t>memerlukan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agar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dikonsumsi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lain 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berhak</a:t>
            </a:r>
            <a:r>
              <a:rPr lang="en-US" sz="2800" dirty="0"/>
              <a:t> (agar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dikonsumsi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 smtClean="0"/>
              <a:t>). </a:t>
            </a:r>
            <a:r>
              <a:rPr lang="en-US" sz="2800" dirty="0" err="1" smtClean="0"/>
              <a:t>Ex:jalan</a:t>
            </a:r>
            <a:r>
              <a:rPr lang="en-US" sz="2800" dirty="0" smtClean="0"/>
              <a:t> </a:t>
            </a:r>
            <a:r>
              <a:rPr lang="en-US" sz="2800" dirty="0" err="1" smtClean="0"/>
              <a:t>tol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752600"/>
            <a:ext cx="7467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Barang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dimana</a:t>
            </a:r>
            <a:r>
              <a:rPr lang="en-US" sz="3200" dirty="0" smtClean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 </a:t>
            </a:r>
            <a:r>
              <a:rPr lang="en-US" sz="3200" dirty="0" err="1"/>
              <a:t>membutuhkan</a:t>
            </a:r>
            <a:r>
              <a:rPr lang="en-US" sz="3200" dirty="0"/>
              <a:t> </a:t>
            </a:r>
            <a:r>
              <a:rPr lang="en-US" sz="3200" dirty="0" err="1"/>
              <a:t>tetapi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ada</a:t>
            </a:r>
            <a:r>
              <a:rPr lang="en-US" sz="3200" dirty="0"/>
              <a:t> </a:t>
            </a:r>
            <a:r>
              <a:rPr lang="en-US" sz="3200" dirty="0" err="1"/>
              <a:t>satu</a:t>
            </a:r>
            <a:r>
              <a:rPr lang="en-US" sz="3200" dirty="0"/>
              <a:t> (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hanya</a:t>
            </a:r>
            <a:r>
              <a:rPr lang="en-US" sz="3200" dirty="0"/>
              <a:t> </a:t>
            </a:r>
            <a:r>
              <a:rPr lang="en-US" sz="3200" dirty="0" err="1"/>
              <a:t>ada</a:t>
            </a:r>
            <a:r>
              <a:rPr lang="en-US" sz="3200" dirty="0"/>
              <a:t> </a:t>
            </a:r>
            <a:r>
              <a:rPr lang="en-US" sz="3200" dirty="0" err="1"/>
              <a:t>sedikit</a:t>
            </a:r>
            <a:r>
              <a:rPr lang="en-US" sz="3200" dirty="0"/>
              <a:t> </a:t>
            </a:r>
            <a:r>
              <a:rPr lang="en-US" sz="3200" dirty="0" err="1"/>
              <a:t>orang</a:t>
            </a:r>
            <a:r>
              <a:rPr lang="en-US" sz="3200" dirty="0"/>
              <a:t>/</a:t>
            </a:r>
            <a:r>
              <a:rPr lang="en-US" sz="3200" dirty="0" err="1"/>
              <a:t>konsumen</a:t>
            </a:r>
            <a:r>
              <a:rPr lang="en-US" sz="3200" dirty="0"/>
              <a:t>) yang </a:t>
            </a:r>
            <a:r>
              <a:rPr lang="en-US" sz="3200" dirty="0" err="1"/>
              <a:t>mau</a:t>
            </a:r>
            <a:r>
              <a:rPr lang="en-US" sz="3200" dirty="0"/>
              <a:t> </a:t>
            </a:r>
            <a:r>
              <a:rPr lang="en-US" sz="3200" dirty="0" err="1"/>
              <a:t>mengungkapkan</a:t>
            </a:r>
            <a:r>
              <a:rPr lang="en-US" sz="3200" dirty="0"/>
              <a:t> </a:t>
            </a:r>
            <a:r>
              <a:rPr lang="en-US" sz="3200" dirty="0" err="1" smtClean="0"/>
              <a:t>keinginannya</a:t>
            </a:r>
            <a:r>
              <a:rPr lang="en-US" sz="3200" dirty="0" smtClean="0"/>
              <a:t> </a:t>
            </a:r>
            <a:r>
              <a:rPr lang="en-US" sz="3200" dirty="0" err="1"/>
              <a:t>atas</a:t>
            </a:r>
            <a:r>
              <a:rPr lang="en-US" sz="3200" dirty="0"/>
              <a:t> </a:t>
            </a:r>
            <a:r>
              <a:rPr lang="en-US" sz="3200" dirty="0" err="1"/>
              <a:t>barang</a:t>
            </a:r>
            <a:r>
              <a:rPr lang="en-US" sz="3200" dirty="0"/>
              <a:t> </a:t>
            </a:r>
            <a:r>
              <a:rPr lang="en-US" sz="3200" dirty="0" err="1"/>
              <a:t>itu</a:t>
            </a:r>
            <a:r>
              <a:rPr lang="en-US" sz="3200" dirty="0"/>
              <a:t> (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mau</a:t>
            </a:r>
            <a:r>
              <a:rPr lang="en-US" sz="3200" dirty="0"/>
              <a:t> </a:t>
            </a:r>
            <a:r>
              <a:rPr lang="en-US" sz="3200" dirty="0" err="1"/>
              <a:t>membayar</a:t>
            </a:r>
            <a:r>
              <a:rPr lang="en-US" sz="3200" dirty="0"/>
              <a:t> </a:t>
            </a:r>
            <a:r>
              <a:rPr lang="en-US" sz="3200" dirty="0" err="1"/>
              <a:t>produksinya</a:t>
            </a:r>
            <a:r>
              <a:rPr lang="en-US" sz="3200" dirty="0" smtClean="0"/>
              <a:t>).</a:t>
            </a:r>
            <a:r>
              <a:rPr lang="en-US" sz="3200" dirty="0" smtClean="0">
                <a:sym typeface="Wingdings" pitchFamily="2" charset="2"/>
              </a:rPr>
              <a:t> NEGARA (Ex: </a:t>
            </a:r>
            <a:r>
              <a:rPr lang="en-US" sz="3200" dirty="0" err="1" smtClean="0">
                <a:sym typeface="Wingdings" pitchFamily="2" charset="2"/>
              </a:rPr>
              <a:t>keamanan</a:t>
            </a:r>
            <a:r>
              <a:rPr lang="en-US" sz="3200" dirty="0" smtClean="0">
                <a:sym typeface="Wingdings" pitchFamily="2" charset="2"/>
              </a:rPr>
              <a:t>)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err="1" smtClean="0"/>
              <a:t>Biaya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memproduksi</a:t>
            </a:r>
            <a:r>
              <a:rPr lang="en-US" sz="3200" dirty="0" smtClean="0"/>
              <a:t> </a:t>
            </a:r>
            <a:r>
              <a:rPr lang="en-US" sz="3200" dirty="0" err="1" smtClean="0"/>
              <a:t>barang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 </a:t>
            </a:r>
            <a:r>
              <a:rPr lang="en-US" sz="3200" dirty="0" err="1" smtClean="0"/>
              <a:t>murni</a:t>
            </a:r>
            <a:r>
              <a:rPr lang="en-US" sz="3200" dirty="0" smtClean="0"/>
              <a:t> </a:t>
            </a:r>
            <a:r>
              <a:rPr lang="en-US" sz="3200" dirty="0" err="1" smtClean="0"/>
              <a:t>berasal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pajak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Semi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1600200"/>
            <a:ext cx="7924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Barang</a:t>
            </a:r>
            <a:r>
              <a:rPr lang="en-US" sz="2400" dirty="0" smtClean="0"/>
              <a:t> semi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penggunaanya</a:t>
            </a:r>
            <a:r>
              <a:rPr lang="en-US" sz="2400" dirty="0" smtClean="0"/>
              <a:t> </a:t>
            </a:r>
            <a:r>
              <a:rPr lang="en-US" sz="2400" i="1" dirty="0" smtClean="0"/>
              <a:t>non rivalry</a:t>
            </a:r>
            <a:r>
              <a:rPr lang="en-US" sz="2400" dirty="0" smtClean="0"/>
              <a:t>, </a:t>
            </a:r>
            <a:r>
              <a:rPr lang="en-US" sz="2400" dirty="0" err="1" smtClean="0"/>
              <a:t>artinya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dinikmati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bersama-sama</a:t>
            </a:r>
            <a:r>
              <a:rPr lang="en-US" sz="2400" dirty="0" smtClean="0"/>
              <a:t>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pengecualian</a:t>
            </a:r>
            <a:r>
              <a:rPr lang="en-US" sz="2400" dirty="0" smtClean="0"/>
              <a:t> </a:t>
            </a:r>
            <a:r>
              <a:rPr lang="en-US" sz="2400" dirty="0" err="1" smtClean="0"/>
              <a:t>relatif</a:t>
            </a:r>
            <a:r>
              <a:rPr lang="en-US" sz="2400" dirty="0" smtClean="0"/>
              <a:t> </a:t>
            </a:r>
            <a:r>
              <a:rPr lang="en-US" sz="2400" dirty="0" err="1" smtClean="0"/>
              <a:t>rendah</a:t>
            </a:r>
            <a:r>
              <a:rPr lang="en-US" sz="2400" dirty="0" smtClean="0"/>
              <a:t> 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pantai</a:t>
            </a:r>
            <a:r>
              <a:rPr lang="en-US" sz="2400" dirty="0" smtClean="0"/>
              <a:t>, public space/</a:t>
            </a:r>
            <a:r>
              <a:rPr lang="en-US" sz="2400" dirty="0" err="1" smtClean="0"/>
              <a:t>taman</a:t>
            </a:r>
            <a:r>
              <a:rPr lang="en-US" sz="2400" dirty="0" smtClean="0"/>
              <a:t> </a:t>
            </a:r>
            <a:r>
              <a:rPr lang="en-US" sz="2400" dirty="0" err="1" smtClean="0"/>
              <a:t>kota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err="1" smtClean="0"/>
              <a:t>Produksi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semi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umumnya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disediakan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Negara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setidaknya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  <a:r>
              <a:rPr lang="en-US" sz="2400" dirty="0" err="1" smtClean="0"/>
              <a:t>peruntukannya</a:t>
            </a:r>
            <a:r>
              <a:rPr lang="en-US" sz="2400" dirty="0" smtClean="0"/>
              <a:t>, </a:t>
            </a:r>
            <a:r>
              <a:rPr lang="en-US" sz="2400" dirty="0" err="1" smtClean="0"/>
              <a:t>misalnya</a:t>
            </a:r>
            <a:r>
              <a:rPr lang="en-US" sz="2400" dirty="0" smtClean="0"/>
              <a:t> </a:t>
            </a:r>
            <a:r>
              <a:rPr lang="en-US" sz="2400" dirty="0" err="1" smtClean="0"/>
              <a:t>penetapan</a:t>
            </a:r>
            <a:r>
              <a:rPr lang="en-US" sz="2400" dirty="0" smtClean="0"/>
              <a:t> </a:t>
            </a:r>
            <a:r>
              <a:rPr lang="en-US" sz="2400" dirty="0" err="1" smtClean="0"/>
              <a:t>taman</a:t>
            </a:r>
            <a:r>
              <a:rPr lang="en-US" sz="2400" dirty="0" smtClean="0"/>
              <a:t> </a:t>
            </a:r>
            <a:r>
              <a:rPr lang="en-US" sz="2400" dirty="0" err="1" smtClean="0"/>
              <a:t>berburu</a:t>
            </a:r>
            <a:r>
              <a:rPr lang="en-US" sz="2400" dirty="0" smtClean="0"/>
              <a:t>. </a:t>
            </a:r>
            <a:r>
              <a:rPr lang="en-US" sz="2400" dirty="0" err="1" smtClean="0"/>
              <a:t>Sementara</a:t>
            </a:r>
            <a:r>
              <a:rPr lang="en-US" sz="2400" dirty="0" smtClean="0"/>
              <a:t> </a:t>
            </a:r>
            <a:r>
              <a:rPr lang="en-US" sz="2400" dirty="0" err="1" smtClean="0"/>
              <a:t>distribusinya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umumnya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mekanisme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47800" y="1600200"/>
            <a:ext cx="5410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Privat:barang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ekslusivitas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keterhabisannya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err="1" smtClean="0"/>
              <a:t>Sifat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privat</a:t>
            </a:r>
            <a:r>
              <a:rPr lang="en-US" sz="2800" dirty="0" smtClean="0"/>
              <a:t> </a:t>
            </a:r>
            <a:r>
              <a:rPr lang="en-US" sz="2800" dirty="0" err="1" smtClean="0"/>
              <a:t>permintaanya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memudahkan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swasta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mau</a:t>
            </a:r>
            <a:r>
              <a:rPr lang="en-US" sz="2800" dirty="0" smtClean="0"/>
              <a:t> </a:t>
            </a:r>
            <a:r>
              <a:rPr lang="en-US" sz="2800" dirty="0" err="1" smtClean="0"/>
              <a:t>memproduksi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. </a:t>
            </a:r>
          </a:p>
          <a:p>
            <a:pPr algn="just"/>
            <a:r>
              <a:rPr lang="en-US" sz="2800" dirty="0" smtClean="0"/>
              <a:t>Ex: </a:t>
            </a:r>
            <a:r>
              <a:rPr lang="en-US" sz="2800" dirty="0" err="1" smtClean="0"/>
              <a:t>sepatu</a:t>
            </a:r>
            <a:r>
              <a:rPr lang="en-US" sz="2800" dirty="0" smtClean="0"/>
              <a:t>, </a:t>
            </a:r>
            <a:r>
              <a:rPr lang="en-US" sz="2800" dirty="0" err="1" smtClean="0"/>
              <a:t>baju</a:t>
            </a:r>
            <a:r>
              <a:rPr lang="en-US" sz="2800" dirty="0" smtClean="0"/>
              <a:t>, </a:t>
            </a:r>
            <a:r>
              <a:rPr lang="en-US" sz="2800" dirty="0" err="1" smtClean="0"/>
              <a:t>mobil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lain-lain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Semi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400" y="1447800"/>
            <a:ext cx="7543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Barang</a:t>
            </a:r>
            <a:r>
              <a:rPr lang="en-US" sz="2800" dirty="0" smtClean="0"/>
              <a:t> semi </a:t>
            </a:r>
            <a:r>
              <a:rPr lang="en-US" sz="2800" dirty="0" err="1" smtClean="0"/>
              <a:t>privat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penggunaannya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i="1" dirty="0" smtClean="0"/>
              <a:t>rivalry</a:t>
            </a:r>
            <a:r>
              <a:rPr lang="en-US" sz="2800" dirty="0" smtClean="0"/>
              <a:t>, </a:t>
            </a:r>
            <a:r>
              <a:rPr lang="en-US" sz="2800" dirty="0" err="1" smtClean="0"/>
              <a:t>jadi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dikonsumsi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mengkonsumsinya</a:t>
            </a:r>
            <a:r>
              <a:rPr lang="en-US" sz="2800" dirty="0" smtClean="0"/>
              <a:t>,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pemanfataan</a:t>
            </a:r>
            <a:r>
              <a:rPr lang="en-US" sz="2800" dirty="0" smtClean="0"/>
              <a:t> NON </a:t>
            </a:r>
            <a:r>
              <a:rPr lang="en-US" sz="2800" i="1" dirty="0" smtClean="0"/>
              <a:t>exclusive</a:t>
            </a:r>
            <a:r>
              <a:rPr lang="en-US" sz="2800" dirty="0" smtClean="0"/>
              <a:t>, </a:t>
            </a:r>
            <a:r>
              <a:rPr lang="en-US" sz="2800" dirty="0" err="1" smtClean="0"/>
              <a:t>artinya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dikonsumsi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lain. </a:t>
            </a:r>
          </a:p>
          <a:p>
            <a:endParaRPr lang="en-US" sz="2800" dirty="0" smtClean="0"/>
          </a:p>
          <a:p>
            <a:r>
              <a:rPr lang="en-US" sz="2800" dirty="0" smtClean="0"/>
              <a:t>Ex: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sakit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sekolah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pemancar</a:t>
            </a:r>
            <a:r>
              <a:rPr lang="en-US" sz="2800" dirty="0" smtClean="0"/>
              <a:t> radio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dinikmati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pribadi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menggunakannya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mengganggu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6670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BERSAMBUNG,…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 KEDUA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CARILAH 1 CONTOH  DAN JELASKAN  YANG TERMASUK:</a:t>
            </a:r>
          </a:p>
          <a:p>
            <a:pPr marL="788670" lvl="1" indent="-514350">
              <a:buFont typeface="+mj-lt"/>
              <a:buAutoNum type="alphaLcPeriod"/>
            </a:pPr>
            <a:r>
              <a:rPr lang="en-US" sz="4000" b="1" dirty="0" err="1" smtClean="0"/>
              <a:t>Barang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Publik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Murni</a:t>
            </a:r>
            <a:endParaRPr lang="en-US" sz="4000" b="1" dirty="0" smtClean="0"/>
          </a:p>
          <a:p>
            <a:pPr marL="788670" lvl="1" indent="-514350">
              <a:buFont typeface="+mj-lt"/>
              <a:buAutoNum type="alphaLcPeriod"/>
            </a:pPr>
            <a:r>
              <a:rPr lang="en-US" sz="4000" b="1" dirty="0" err="1" smtClean="0"/>
              <a:t>Barang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Privat</a:t>
            </a:r>
            <a:endParaRPr lang="en-US" sz="4000" b="1" dirty="0" smtClean="0"/>
          </a:p>
          <a:p>
            <a:pPr marL="788670" lvl="1" indent="-514350">
              <a:buFont typeface="+mj-lt"/>
              <a:buAutoNum type="alphaLcPeriod"/>
            </a:pPr>
            <a:r>
              <a:rPr lang="en-US" sz="4000" b="1" dirty="0" err="1" smtClean="0"/>
              <a:t>Barang</a:t>
            </a:r>
            <a:r>
              <a:rPr lang="en-US" sz="4000" b="1" dirty="0" smtClean="0"/>
              <a:t> Semi </a:t>
            </a:r>
            <a:r>
              <a:rPr lang="en-US" sz="4000" b="1" dirty="0" err="1" smtClean="0"/>
              <a:t>Publik</a:t>
            </a:r>
            <a:endParaRPr lang="en-US" sz="4000" b="1" dirty="0" smtClean="0"/>
          </a:p>
          <a:p>
            <a:pPr marL="788670" lvl="1" indent="-514350">
              <a:buFont typeface="+mj-lt"/>
              <a:buAutoNum type="alphaLcPeriod"/>
            </a:pPr>
            <a:r>
              <a:rPr lang="en-US" sz="4000" b="1" dirty="0" err="1" smtClean="0"/>
              <a:t>Barang</a:t>
            </a:r>
            <a:r>
              <a:rPr lang="en-US" sz="4000" b="1" dirty="0" smtClean="0"/>
              <a:t> Semi </a:t>
            </a:r>
            <a:r>
              <a:rPr lang="en-US" sz="4000" b="1" dirty="0" err="1" smtClean="0"/>
              <a:t>Privat</a:t>
            </a:r>
            <a:endParaRPr lang="en-US" sz="40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Lembaga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penyelenggara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pemerintah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dan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non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pemerintah-diatur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oleh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perundangan-undangan</a:t>
            </a:r>
            <a:endParaRPr lang="en-US" dirty="0" smtClean="0">
              <a:solidFill>
                <a:srgbClr val="FF0000"/>
              </a:solidFill>
              <a:sym typeface="Wingdings" pitchFamily="2" charset="2"/>
            </a:endParaRPr>
          </a:p>
          <a:p>
            <a:r>
              <a:rPr lang="en-US" b="1" u="sng" dirty="0" err="1" smtClean="0">
                <a:sym typeface="Wingdings" pitchFamily="2" charset="2"/>
              </a:rPr>
              <a:t>Sifat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dari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barang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dan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jasa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barang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jasa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eksternalitas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tinggisangat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penting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warga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luas</a:t>
            </a:r>
            <a:r>
              <a:rPr lang="en-US" dirty="0" smtClean="0">
                <a:sym typeface="Wingdings" pitchFamily="2" charset="2"/>
              </a:rPr>
              <a:t>. 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Ex: </a:t>
            </a:r>
            <a:r>
              <a:rPr lang="en-US" dirty="0" err="1" smtClean="0">
                <a:sym typeface="Wingdings" pitchFamily="2" charset="2"/>
              </a:rPr>
              <a:t>pendidikan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dasar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kesehatan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dasar,dll</a:t>
            </a:r>
            <a:endParaRPr lang="en-US" dirty="0">
              <a:sym typeface="Wingdings" pitchFamily="2" charset="2"/>
            </a:endParaRPr>
          </a:p>
          <a:p>
            <a:r>
              <a:rPr lang="en-US" b="1" u="sng" dirty="0" err="1" smtClean="0">
                <a:sym typeface="Wingdings" pitchFamily="2" charset="2"/>
              </a:rPr>
              <a:t>Tujuan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dari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penyediaan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barang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dan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jasa</a:t>
            </a:r>
            <a:endParaRPr lang="en-US" b="1" u="sng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l</a:t>
            </a:r>
            <a:r>
              <a:rPr lang="en-US" dirty="0" err="1" smtClean="0"/>
              <a:t>anjutan</a:t>
            </a:r>
            <a:r>
              <a:rPr lang="en-US" dirty="0" smtClean="0"/>
              <a:t>,…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err="1" smtClean="0">
                <a:sym typeface="Wingdings" pitchFamily="2" charset="2"/>
              </a:rPr>
              <a:t>konstitusi</a:t>
            </a:r>
            <a:r>
              <a:rPr lang="en-US" dirty="0" smtClean="0">
                <a:sym typeface="Wingdings" pitchFamily="2" charset="2"/>
              </a:rPr>
              <a:t>-UU</a:t>
            </a:r>
          </a:p>
          <a:p>
            <a:pPr marL="514350" indent="-514350">
              <a:buNone/>
            </a:pPr>
            <a:r>
              <a:rPr lang="en-US" dirty="0">
                <a:sym typeface="Wingdings" pitchFamily="2" charset="2"/>
              </a:rPr>
              <a:t>	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 ex: </a:t>
            </a:r>
            <a:r>
              <a:rPr lang="en-US" b="1" dirty="0" err="1" smtClean="0">
                <a:solidFill>
                  <a:srgbClr val="00B050"/>
                </a:solidFill>
                <a:sym typeface="Wingdings" pitchFamily="2" charset="2"/>
              </a:rPr>
              <a:t>kebutuhan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sym typeface="Wingdings" pitchFamily="2" charset="2"/>
              </a:rPr>
              <a:t>dasar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sym typeface="Wingdings" pitchFamily="2" charset="2"/>
              </a:rPr>
              <a:t>warga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: KTP, </a:t>
            </a:r>
            <a:r>
              <a:rPr lang="en-US" b="1" dirty="0" err="1" smtClean="0">
                <a:solidFill>
                  <a:srgbClr val="00B050"/>
                </a:solidFill>
                <a:sym typeface="Wingdings" pitchFamily="2" charset="2"/>
              </a:rPr>
              <a:t>Akta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B050"/>
                </a:solidFill>
                <a:sym typeface="Wingdings" pitchFamily="2" charset="2"/>
              </a:rPr>
              <a:t>sertifikasi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B050"/>
                </a:solidFill>
                <a:sym typeface="Wingdings" pitchFamily="2" charset="2"/>
              </a:rPr>
              <a:t>perijinan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B050"/>
                </a:solidFill>
                <a:sym typeface="Wingdings" pitchFamily="2" charset="2"/>
              </a:rPr>
              <a:t>dll</a:t>
            </a:r>
            <a:endParaRPr lang="en-US" b="1" dirty="0" smtClean="0">
              <a:solidFill>
                <a:srgbClr val="00B050"/>
              </a:solidFill>
              <a:sym typeface="Wingdings" pitchFamily="2" charset="2"/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 err="1" smtClean="0">
                <a:sym typeface="Wingdings" pitchFamily="2" charset="2"/>
              </a:rPr>
              <a:t>Tujuan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strategis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pemerintah</a:t>
            </a:r>
            <a:endParaRPr lang="en-US" dirty="0" smtClean="0">
              <a:sym typeface="Wingdings" pitchFamily="2" charset="2"/>
            </a:endParaRPr>
          </a:p>
          <a:p>
            <a:pPr marL="514350" indent="-514350">
              <a:buNone/>
            </a:pPr>
            <a:r>
              <a:rPr lang="en-US" dirty="0">
                <a:sym typeface="Wingdings" pitchFamily="2" charset="2"/>
              </a:rPr>
              <a:t>	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ex: </a:t>
            </a:r>
            <a:r>
              <a:rPr lang="en-US" b="1" dirty="0" err="1" smtClean="0">
                <a:solidFill>
                  <a:srgbClr val="00B050"/>
                </a:solidFill>
                <a:sym typeface="Wingdings" pitchFamily="2" charset="2"/>
              </a:rPr>
              <a:t>swasembada</a:t>
            </a:r>
            <a:r>
              <a:rPr lang="en-US" b="1" dirty="0" smtClean="0">
                <a:solidFill>
                  <a:srgbClr val="00B05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sym typeface="Wingdings" pitchFamily="2" charset="2"/>
              </a:rPr>
              <a:t>pangan</a:t>
            </a:r>
            <a:endParaRPr lang="en-US" b="1" dirty="0" smtClean="0">
              <a:solidFill>
                <a:srgbClr val="00B050"/>
              </a:solidFill>
              <a:sym typeface="Wingdings" pitchFamily="2" charset="2"/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>
                <a:sym typeface="Wingdings" pitchFamily="2" charset="2"/>
              </a:rPr>
              <a:t>Komitmen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internasional</a:t>
            </a:r>
            <a:endParaRPr lang="en-US" dirty="0" smtClean="0">
              <a:sym typeface="Wingdings" pitchFamily="2" charset="2"/>
            </a:endParaRPr>
          </a:p>
          <a:p>
            <a:pPr marL="514350" indent="-514350">
              <a:buNone/>
            </a:pPr>
            <a:r>
              <a:rPr lang="en-US" dirty="0">
                <a:sym typeface="Wingdings" pitchFamily="2" charset="2"/>
              </a:rPr>
              <a:t>	</a:t>
            </a:r>
            <a:endParaRPr lang="en-US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jasa-jasa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Perkembangannnya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paradigma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: 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Lama (OPA), </a:t>
            </a:r>
            <a:r>
              <a:rPr lang="en-US" i="1" dirty="0" smtClean="0"/>
              <a:t>New Public Management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New Public Service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Lama (OPA)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OPA</a:t>
            </a:r>
            <a:r>
              <a:rPr lang="en-US" dirty="0" err="1" smtClean="0">
                <a:sym typeface="Wingdings" pitchFamily="2" charset="2"/>
              </a:rPr>
              <a:t>praktek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menggambarkan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bahwa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hubungan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penyelenggara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semata-mata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klien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politis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mendefinisikan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menjadi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kebutuhan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kepentingan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tanpa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melibatkan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mengganggap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dirinya-mengetahui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sumberdaya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kemampuan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memecahkan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Top-down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New Public Management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pro </a:t>
            </a:r>
            <a:r>
              <a:rPr lang="en-US" dirty="0" err="1" smtClean="0"/>
              <a:t>pasar</a:t>
            </a:r>
            <a:endParaRPr lang="en-US" dirty="0" smtClean="0"/>
          </a:p>
          <a:p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diposisikan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(costumer)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(steering)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New Public Service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dialog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organisasional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(serving)</a:t>
            </a:r>
          </a:p>
          <a:p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, </a:t>
            </a:r>
            <a:r>
              <a:rPr lang="en-US" dirty="0" err="1" smtClean="0"/>
              <a:t>pelanggan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warganegara</a:t>
            </a:r>
            <a:r>
              <a:rPr lang="en-US" dirty="0" smtClean="0"/>
              <a:t> (citizen)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sektor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 </a:t>
            </a:r>
            <a:r>
              <a:rPr lang="en-US" sz="3200" dirty="0" err="1" smtClean="0"/>
              <a:t>sangat</a:t>
            </a:r>
            <a:r>
              <a:rPr lang="en-US" sz="3200" dirty="0" smtClean="0"/>
              <a:t> </a:t>
            </a:r>
            <a:r>
              <a:rPr lang="en-US" sz="3200" dirty="0" err="1" smtClean="0"/>
              <a:t>terkait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upaya</a:t>
            </a:r>
            <a:r>
              <a:rPr lang="en-US" sz="3200" dirty="0" smtClean="0"/>
              <a:t> </a:t>
            </a:r>
            <a:r>
              <a:rPr lang="en-US" sz="3200" dirty="0" err="1" smtClean="0"/>
              <a:t>penyediaan</a:t>
            </a:r>
            <a:r>
              <a:rPr lang="en-US" sz="3200" dirty="0" smtClean="0"/>
              <a:t> BARANG </a:t>
            </a:r>
            <a:r>
              <a:rPr lang="en-US" sz="3200" dirty="0" err="1" smtClean="0"/>
              <a:t>dan</a:t>
            </a:r>
            <a:r>
              <a:rPr lang="en-US" sz="3200" dirty="0" smtClean="0"/>
              <a:t> JASA </a:t>
            </a:r>
            <a:r>
              <a:rPr lang="en-US" sz="3200" dirty="0" err="1" smtClean="0"/>
              <a:t>publik</a:t>
            </a:r>
            <a:endParaRPr lang="en-US" sz="3200" dirty="0" smtClean="0"/>
          </a:p>
          <a:p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4 (</a:t>
            </a:r>
            <a:r>
              <a:rPr lang="en-US" sz="3200" dirty="0" err="1" smtClean="0"/>
              <a:t>Howlett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Ramesh</a:t>
            </a:r>
            <a:r>
              <a:rPr lang="en-US" sz="3200" dirty="0" smtClean="0"/>
              <a:t>):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/>
              <a:t> </a:t>
            </a:r>
            <a:r>
              <a:rPr lang="en-US" sz="3200" dirty="0" err="1" smtClean="0"/>
              <a:t>Publik</a:t>
            </a:r>
            <a:endParaRPr lang="en-US" sz="3200" dirty="0" smtClean="0"/>
          </a:p>
          <a:p>
            <a:pPr marL="1314450" lvl="2" indent="-514350">
              <a:buFont typeface="Wingdings" pitchFamily="2" charset="2"/>
              <a:buChar char="ü"/>
            </a:pPr>
            <a:r>
              <a:rPr lang="en-US" sz="3200" dirty="0" err="1" smtClean="0"/>
              <a:t>Barang</a:t>
            </a:r>
            <a:r>
              <a:rPr lang="en-US" sz="3200" dirty="0" smtClean="0"/>
              <a:t> Semi </a:t>
            </a:r>
            <a:r>
              <a:rPr lang="en-US" sz="3200" dirty="0" err="1" smtClean="0"/>
              <a:t>Publik</a:t>
            </a:r>
            <a:endParaRPr lang="en-US" sz="3200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 smtClean="0"/>
              <a:t> </a:t>
            </a:r>
            <a:r>
              <a:rPr lang="en-US" sz="3200" dirty="0" err="1" smtClean="0"/>
              <a:t>Privat</a:t>
            </a:r>
            <a:endParaRPr lang="en-US" sz="3200" dirty="0" smtClean="0"/>
          </a:p>
          <a:p>
            <a:pPr marL="1314450" lvl="2" indent="-514350">
              <a:buFont typeface="Wingdings" pitchFamily="2" charset="2"/>
              <a:buChar char="ü"/>
            </a:pPr>
            <a:r>
              <a:rPr lang="en-US" sz="3200" dirty="0" err="1" smtClean="0"/>
              <a:t>Barang</a:t>
            </a:r>
            <a:r>
              <a:rPr lang="en-US" sz="3200" dirty="0" smtClean="0"/>
              <a:t> Semi </a:t>
            </a:r>
            <a:r>
              <a:rPr lang="en-US" sz="3200" dirty="0" err="1" smtClean="0"/>
              <a:t>Privat</a:t>
            </a:r>
            <a:endParaRPr lang="en-US" sz="3200" dirty="0" smtClean="0"/>
          </a:p>
          <a:p>
            <a:pPr marL="914400" lvl="1" indent="-514350">
              <a:buFont typeface="+mj-lt"/>
              <a:buAutoNum type="alphaLcPeriod"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219200"/>
            <a:ext cx="7239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membedakan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 smtClean="0"/>
              <a:t>privat</a:t>
            </a:r>
            <a:r>
              <a:rPr lang="en-US" sz="2800" dirty="0" smtClean="0"/>
              <a:t> </a:t>
            </a:r>
            <a:r>
              <a:rPr lang="en-US" sz="2800" dirty="0" err="1"/>
              <a:t>yakni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i="1" dirty="0"/>
              <a:t>rivalry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 err="1"/>
              <a:t>exlusive</a:t>
            </a:r>
            <a:r>
              <a:rPr lang="en-US" sz="2800" dirty="0"/>
              <a:t> </a:t>
            </a:r>
            <a:r>
              <a:rPr lang="en-US" sz="2800" dirty="0" err="1"/>
              <a:t>nya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81000" y="2667000"/>
            <a:ext cx="7924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i="1" dirty="0" smtClean="0"/>
              <a:t>rivalry:</a:t>
            </a:r>
            <a:r>
              <a:rPr lang="en-US" sz="2400" dirty="0" smtClean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,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persaingan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(</a:t>
            </a:r>
            <a:r>
              <a:rPr lang="en-US" sz="2400" dirty="0" err="1"/>
              <a:t>konsumsi</a:t>
            </a:r>
            <a:r>
              <a:rPr lang="en-US" sz="2400" dirty="0"/>
              <a:t>)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 smtClean="0"/>
              <a:t>tidak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400" dirty="0" err="1" smtClean="0"/>
              <a:t>Barang</a:t>
            </a:r>
            <a:r>
              <a:rPr lang="en-US" sz="2400" dirty="0" smtClean="0"/>
              <a:t> yang </a:t>
            </a:r>
            <a:r>
              <a:rPr lang="en-US" sz="2400" i="1" dirty="0" smtClean="0"/>
              <a:t>rivalry</a:t>
            </a:r>
            <a:r>
              <a:rPr lang="en-US" sz="2400" dirty="0" smtClean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tertutup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lain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 smtClean="0"/>
              <a:t>mengkonsumsinya</a:t>
            </a:r>
            <a:r>
              <a:rPr lang="en-US" sz="2400" dirty="0" smtClean="0"/>
              <a:t> (ex: </a:t>
            </a:r>
            <a:r>
              <a:rPr lang="en-US" sz="2400" dirty="0" err="1" smtClean="0"/>
              <a:t>sepatu</a:t>
            </a:r>
            <a:r>
              <a:rPr lang="en-US" sz="2400" dirty="0" smtClean="0"/>
              <a:t>)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err="1"/>
              <a:t>Barang</a:t>
            </a:r>
            <a:r>
              <a:rPr lang="en-US" sz="2400" dirty="0"/>
              <a:t> yang </a:t>
            </a:r>
            <a:r>
              <a:rPr lang="en-US" sz="2400" i="1" dirty="0"/>
              <a:t>non rivalry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yang </a:t>
            </a: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, </a:t>
            </a:r>
            <a:r>
              <a:rPr lang="en-US" sz="2400" dirty="0" err="1"/>
              <a:t>orang</a:t>
            </a:r>
            <a:r>
              <a:rPr lang="en-US" sz="2400" dirty="0"/>
              <a:t> lain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mengkonsumsinya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 smtClean="0"/>
              <a:t>persaingan</a:t>
            </a:r>
            <a:r>
              <a:rPr lang="en-US" sz="2400" dirty="0" smtClean="0"/>
              <a:t> (</a:t>
            </a:r>
            <a:r>
              <a:rPr lang="en-US" sz="2400" dirty="0" err="1" smtClean="0"/>
              <a:t>ex:lapangan</a:t>
            </a:r>
            <a:r>
              <a:rPr lang="en-US" sz="2400" dirty="0" smtClean="0"/>
              <a:t> </a:t>
            </a:r>
            <a:r>
              <a:rPr lang="en-US" sz="2400" dirty="0" err="1" smtClean="0"/>
              <a:t>olahraga</a:t>
            </a:r>
            <a:r>
              <a:rPr lang="en-US" sz="2400" dirty="0" smtClean="0"/>
              <a:t>)</a:t>
            </a:r>
          </a:p>
          <a:p>
            <a:pPr algn="just">
              <a:buFont typeface="Arial" pitchFamily="34" charset="0"/>
              <a:buChar char="•"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451</TotalTime>
  <Words>717</Words>
  <Application>Microsoft Office PowerPoint</Application>
  <PresentationFormat>On-screen Show (4:3)</PresentationFormat>
  <Paragraphs>75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Equity</vt:lpstr>
      <vt:lpstr>Pelayanan Sektor Publik</vt:lpstr>
      <vt:lpstr>Memahami Pelayanan Sektor Publik </vt:lpstr>
      <vt:lpstr>lanjutan,…</vt:lpstr>
      <vt:lpstr>Pendekatan Konsep Tentang Pelayanan Publik</vt:lpstr>
      <vt:lpstr>Administrasi Publik Lama (OPA)</vt:lpstr>
      <vt:lpstr>New Public Management</vt:lpstr>
      <vt:lpstr>New Public Service</vt:lpstr>
      <vt:lpstr>Barang Publik</vt:lpstr>
      <vt:lpstr>Slide 9</vt:lpstr>
      <vt:lpstr>Lanjutan…,</vt:lpstr>
      <vt:lpstr>Barang Publik Murni</vt:lpstr>
      <vt:lpstr>Barang Semi Publik</vt:lpstr>
      <vt:lpstr>Barang Privat</vt:lpstr>
      <vt:lpstr>Barang Semi Privat</vt:lpstr>
      <vt:lpstr>BERSAMBUNG,…</vt:lpstr>
      <vt:lpstr>TUGAS KEDUA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Pelayanan Sektor Publik</dc:title>
  <dc:creator>Heri</dc:creator>
  <cp:lastModifiedBy>Heri</cp:lastModifiedBy>
  <cp:revision>3</cp:revision>
  <dcterms:created xsi:type="dcterms:W3CDTF">2019-10-02T02:16:48Z</dcterms:created>
  <dcterms:modified xsi:type="dcterms:W3CDTF">2019-10-05T07:58:02Z</dcterms:modified>
</cp:coreProperties>
</file>