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75"/>
    <p:restoredTop sz="94674"/>
  </p:normalViewPr>
  <p:slideViewPr>
    <p:cSldViewPr>
      <p:cViewPr varScale="1">
        <p:scale>
          <a:sx n="122" d="100"/>
          <a:sy n="122" d="100"/>
        </p:scale>
        <p:origin x="18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3491" y="796631"/>
            <a:ext cx="6251304" cy="2700706"/>
          </a:xfrm>
        </p:spPr>
        <p:txBody>
          <a:bodyPr bIns="0"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491" y="3497337"/>
            <a:ext cx="6251304" cy="1011489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3490" y="329308"/>
            <a:ext cx="3719283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7760" y="798973"/>
            <a:ext cx="802005" cy="503578"/>
          </a:xfrm>
        </p:spPr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44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2373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798974"/>
            <a:ext cx="4985762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08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1756130"/>
            <a:ext cx="6251302" cy="1952270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4318" y="3708400"/>
            <a:ext cx="6251302" cy="1110725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0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25130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1" y="2013936"/>
            <a:ext cx="2965632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9162" y="2013936"/>
            <a:ext cx="2965424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9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2513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2965631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2965631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9270" y="2023004"/>
            <a:ext cx="2965523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9270" y="2821491"/>
            <a:ext cx="2965523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5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6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8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40651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506719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1501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9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9" y="1129513"/>
            <a:ext cx="308049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 defTabSz="914400">
              <a:spcBef>
                <a:spcPts val="1800"/>
              </a:spcBef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07607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082905" cy="320123"/>
          </a:xfrm>
        </p:spPr>
        <p:txBody>
          <a:bodyPr/>
          <a:lstStyle>
            <a:lvl1pPr algn="l">
              <a:defRPr/>
            </a:lvl1pPr>
          </a:lstStyle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08208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6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622291"/>
            <a:ext cx="9144000" cy="251227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9" b="-2769"/>
          <a:stretch/>
        </p:blipFill>
        <p:spPr>
          <a:xfrm>
            <a:off x="0" y="6135624"/>
            <a:ext cx="9144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251303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25130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650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9685D-9A45-4803-95B4-1BD4FA855ADE}" type="datetimeFigureOut">
              <a:rPr lang="en-US" smtClean="0"/>
              <a:t>4/17/22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371928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757090A-B02B-4602-A05B-404094132403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4768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69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426720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Arial" pitchFamily="34" charset="0"/>
                <a:cs typeface="Arial" pitchFamily="34" charset="0"/>
              </a:rPr>
              <a:t>II. ETIKA </a:t>
            </a:r>
            <a:br>
              <a:rPr lang="en-US" sz="6000" b="1" dirty="0">
                <a:latin typeface="Arial" pitchFamily="34" charset="0"/>
                <a:cs typeface="Arial" pitchFamily="34" charset="0"/>
              </a:rPr>
            </a:br>
            <a:r>
              <a:rPr lang="en-US" sz="6000" b="1" dirty="0">
                <a:latin typeface="Arial" pitchFamily="34" charset="0"/>
                <a:cs typeface="Arial" pitchFamily="34" charset="0"/>
              </a:rPr>
              <a:t>PEMERINTAHAN</a:t>
            </a:r>
            <a:br>
              <a:rPr lang="en-US" sz="6000" b="1" dirty="0">
                <a:latin typeface="Arial" pitchFamily="34" charset="0"/>
                <a:cs typeface="Arial" pitchFamily="34" charset="0"/>
              </a:rPr>
            </a:br>
            <a:r>
              <a:rPr lang="en-US" sz="6000" b="1" dirty="0">
                <a:latin typeface="Arial" pitchFamily="34" charset="0"/>
                <a:cs typeface="Arial" pitchFamily="34" charset="0"/>
              </a:rPr>
              <a:t>(Moral, Ag,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Hk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klasik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modern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postmo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371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TRI NUGROHO</a:t>
            </a: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CONDRODEWI PUSPITASARI, S.IP., M.A.</a:t>
            </a:r>
          </a:p>
        </p:txBody>
      </p:sp>
    </p:spTree>
    <p:extLst>
      <p:ext uri="{BB962C8B-B14F-4D97-AF65-F5344CB8AC3E}">
        <p14:creationId xmlns:p14="http://schemas.microsoft.com/office/powerpoint/2010/main" val="4206048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900" dirty="0" err="1"/>
              <a:t>Dalam</a:t>
            </a:r>
            <a:r>
              <a:rPr lang="en-US" sz="3900" dirty="0"/>
              <a:t> </a:t>
            </a:r>
            <a:r>
              <a:rPr lang="en-US" sz="3900" dirty="0" err="1"/>
              <a:t>pelaksanaan</a:t>
            </a:r>
            <a:r>
              <a:rPr lang="en-US" sz="3900" dirty="0"/>
              <a:t> </a:t>
            </a:r>
            <a:r>
              <a:rPr lang="en-US" sz="3900" dirty="0" err="1"/>
              <a:t>dan</a:t>
            </a:r>
            <a:r>
              <a:rPr lang="en-US" sz="3900" dirty="0"/>
              <a:t> </a:t>
            </a:r>
            <a:r>
              <a:rPr lang="en-US" sz="3900" dirty="0" err="1"/>
              <a:t>penyelenggaraan</a:t>
            </a:r>
            <a:r>
              <a:rPr lang="en-US" sz="3900" dirty="0"/>
              <a:t> </a:t>
            </a:r>
            <a:r>
              <a:rPr lang="en-US" sz="3900" dirty="0" err="1"/>
              <a:t>negara</a:t>
            </a:r>
            <a:r>
              <a:rPr lang="en-US" sz="3900" dirty="0"/>
              <a:t>, </a:t>
            </a:r>
            <a:r>
              <a:rPr lang="en-US" sz="3900" dirty="0" err="1"/>
              <a:t>etika</a:t>
            </a:r>
            <a:r>
              <a:rPr lang="en-US" sz="3900" dirty="0"/>
              <a:t> </a:t>
            </a:r>
            <a:r>
              <a:rPr lang="en-US" sz="3900" dirty="0" err="1"/>
              <a:t>pemerintahan</a:t>
            </a:r>
            <a:r>
              <a:rPr lang="en-US" sz="3900" dirty="0"/>
              <a:t> </a:t>
            </a:r>
            <a:r>
              <a:rPr lang="en-US" sz="3900" dirty="0" err="1"/>
              <a:t>menuntut</a:t>
            </a:r>
            <a:r>
              <a:rPr lang="en-US" sz="3900" dirty="0"/>
              <a:t> agar </a:t>
            </a:r>
            <a:r>
              <a:rPr lang="en-US" sz="3900" dirty="0" err="1"/>
              <a:t>kekuasaan</a:t>
            </a:r>
            <a:r>
              <a:rPr lang="en-US" sz="3900" dirty="0"/>
              <a:t> </a:t>
            </a:r>
            <a:r>
              <a:rPr lang="en-US" sz="3900" dirty="0" err="1"/>
              <a:t>dalam</a:t>
            </a:r>
            <a:r>
              <a:rPr lang="en-US" sz="3900" dirty="0"/>
              <a:t> </a:t>
            </a:r>
            <a:r>
              <a:rPr lang="en-US" sz="3900" dirty="0" err="1"/>
              <a:t>negeri</a:t>
            </a:r>
            <a:r>
              <a:rPr lang="en-US" sz="3900" dirty="0"/>
              <a:t> </a:t>
            </a:r>
            <a:r>
              <a:rPr lang="en-US" sz="3900" dirty="0" err="1"/>
              <a:t>dijalankan</a:t>
            </a:r>
            <a:r>
              <a:rPr lang="en-US" sz="3900" dirty="0"/>
              <a:t>  </a:t>
            </a:r>
            <a:r>
              <a:rPr lang="en-US" sz="3900" dirty="0" err="1"/>
              <a:t>sesuai</a:t>
            </a:r>
            <a:r>
              <a:rPr lang="en-US" sz="3900" dirty="0"/>
              <a:t> </a:t>
            </a:r>
            <a:r>
              <a:rPr lang="en-US" sz="3900" dirty="0" err="1"/>
              <a:t>dengan</a:t>
            </a:r>
            <a:r>
              <a:rPr lang="en-US" sz="3900" dirty="0"/>
              <a:t>:</a:t>
            </a:r>
          </a:p>
          <a:p>
            <a:pPr marL="457200" indent="-457200">
              <a:buFont typeface="+mj-lt"/>
              <a:buAutoNum type="alphaLcPeriod"/>
              <a:tabLst>
                <a:tab pos="398463" algn="l"/>
              </a:tabLst>
            </a:pPr>
            <a:r>
              <a:rPr lang="en-US" sz="3900" dirty="0" err="1"/>
              <a:t>Asas</a:t>
            </a:r>
            <a:r>
              <a:rPr lang="en-US" sz="3900" dirty="0"/>
              <a:t> </a:t>
            </a:r>
            <a:r>
              <a:rPr lang="en-US" sz="3900" dirty="0" err="1"/>
              <a:t>legalitas</a:t>
            </a:r>
            <a:r>
              <a:rPr lang="en-US" sz="3900" dirty="0"/>
              <a:t> ( </a:t>
            </a:r>
            <a:r>
              <a:rPr lang="en-US" sz="3900" dirty="0" err="1"/>
              <a:t>legitimasi</a:t>
            </a:r>
            <a:r>
              <a:rPr lang="en-US" sz="3900" dirty="0"/>
              <a:t> </a:t>
            </a:r>
            <a:r>
              <a:rPr lang="en-US" sz="3900" dirty="0" err="1"/>
              <a:t>hukum</a:t>
            </a:r>
            <a:r>
              <a:rPr lang="en-US" sz="3900" dirty="0"/>
              <a:t>).</a:t>
            </a:r>
          </a:p>
          <a:p>
            <a:pPr marL="457200" indent="-457200">
              <a:buFont typeface="+mj-lt"/>
              <a:buAutoNum type="alphaLcPeriod"/>
              <a:tabLst>
                <a:tab pos="0" algn="l"/>
              </a:tabLst>
            </a:pPr>
            <a:r>
              <a:rPr lang="en-US" sz="3900" dirty="0" err="1"/>
              <a:t>Disahkan</a:t>
            </a:r>
            <a:r>
              <a:rPr lang="en-US" sz="3900" dirty="0"/>
              <a:t> </a:t>
            </a:r>
            <a:r>
              <a:rPr lang="en-US" sz="3900" dirty="0" err="1"/>
              <a:t>dan</a:t>
            </a:r>
            <a:r>
              <a:rPr lang="en-US" sz="3900" dirty="0"/>
              <a:t> </a:t>
            </a:r>
            <a:r>
              <a:rPr lang="en-US" sz="3900" dirty="0" err="1"/>
              <a:t>dijalankan</a:t>
            </a:r>
            <a:r>
              <a:rPr lang="en-US" sz="3900" dirty="0"/>
              <a:t> </a:t>
            </a:r>
            <a:r>
              <a:rPr lang="en-US" sz="3900" dirty="0" err="1"/>
              <a:t>secara</a:t>
            </a:r>
            <a:r>
              <a:rPr lang="en-US" sz="3900" dirty="0"/>
              <a:t> </a:t>
            </a:r>
            <a:r>
              <a:rPr lang="en-US" sz="3900" dirty="0" err="1"/>
              <a:t>demokratis</a:t>
            </a:r>
            <a:r>
              <a:rPr lang="en-US" sz="3900" dirty="0"/>
              <a:t> (</a:t>
            </a:r>
            <a:r>
              <a:rPr lang="en-US" sz="3900" dirty="0" err="1"/>
              <a:t>legitimasi</a:t>
            </a:r>
            <a:r>
              <a:rPr lang="en-US" sz="3900" dirty="0"/>
              <a:t> </a:t>
            </a:r>
            <a:r>
              <a:rPr lang="en-US" sz="3900" dirty="0" err="1"/>
              <a:t>demokratis</a:t>
            </a:r>
            <a:r>
              <a:rPr lang="en-US" sz="3900" dirty="0"/>
              <a:t>)</a:t>
            </a:r>
          </a:p>
          <a:p>
            <a:pPr marL="457200" indent="-457200">
              <a:buFont typeface="+mj-lt"/>
              <a:buAutoNum type="alphaLcPeriod"/>
              <a:tabLst>
                <a:tab pos="398463" algn="l"/>
              </a:tabLst>
            </a:pPr>
            <a:r>
              <a:rPr lang="en-US" sz="3900" dirty="0" err="1"/>
              <a:t>Dilaksanakan</a:t>
            </a:r>
            <a:r>
              <a:rPr lang="en-US" sz="3900" dirty="0"/>
              <a:t> </a:t>
            </a:r>
            <a:r>
              <a:rPr lang="en-US" sz="3900" dirty="0" err="1"/>
              <a:t>berdasarkan</a:t>
            </a:r>
            <a:r>
              <a:rPr lang="en-US" sz="3900" dirty="0"/>
              <a:t> </a:t>
            </a:r>
            <a:r>
              <a:rPr lang="en-US" sz="3900" dirty="0" err="1"/>
              <a:t>prinsip</a:t>
            </a:r>
            <a:r>
              <a:rPr lang="en-US" sz="3900" dirty="0"/>
              <a:t>–</a:t>
            </a:r>
            <a:r>
              <a:rPr lang="en-US" sz="3900" dirty="0" err="1"/>
              <a:t>prinsip</a:t>
            </a:r>
            <a:r>
              <a:rPr lang="en-US" sz="3900" dirty="0"/>
              <a:t> moral/</a:t>
            </a:r>
            <a:r>
              <a:rPr lang="en-US" sz="3900" dirty="0" err="1"/>
              <a:t>tidak</a:t>
            </a:r>
            <a:r>
              <a:rPr lang="en-US" sz="3900" dirty="0"/>
              <a:t> </a:t>
            </a:r>
            <a:r>
              <a:rPr lang="en-US" sz="3900" dirty="0" err="1"/>
              <a:t>bertentangan</a:t>
            </a:r>
            <a:r>
              <a:rPr lang="en-US" sz="3900" dirty="0"/>
              <a:t> </a:t>
            </a:r>
            <a:r>
              <a:rPr lang="en-US" sz="3900" dirty="0" err="1"/>
              <a:t>dengannya</a:t>
            </a:r>
            <a:r>
              <a:rPr lang="en-US" sz="3900" dirty="0"/>
              <a:t> (</a:t>
            </a:r>
            <a:r>
              <a:rPr lang="en-US" sz="3900" dirty="0" err="1"/>
              <a:t>legitimasi</a:t>
            </a:r>
            <a:r>
              <a:rPr lang="en-US" sz="3900" dirty="0"/>
              <a:t> moral).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142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514350" indent="-514350">
              <a:buAutoNum type="alphaLcPeriod" startAt="2"/>
              <a:tabLst>
                <a:tab pos="457200" algn="l"/>
              </a:tabLst>
            </a:pPr>
            <a:r>
              <a:rPr lang="en-US" b="1" dirty="0" err="1"/>
              <a:t>Nilai</a:t>
            </a:r>
            <a:r>
              <a:rPr lang="en-US" b="1" dirty="0"/>
              <a:t> Agama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dirty="0"/>
              <a:t>Al-</a:t>
            </a:r>
            <a:r>
              <a:rPr lang="en-US" dirty="0" err="1"/>
              <a:t>Ghazali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filsuf</a:t>
            </a:r>
            <a:r>
              <a:rPr lang="en-US" dirty="0"/>
              <a:t> </a:t>
            </a:r>
            <a:r>
              <a:rPr lang="en-US" dirty="0" err="1"/>
              <a:t>muslim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.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al-</a:t>
            </a:r>
            <a:r>
              <a:rPr lang="en-US" dirty="0" err="1"/>
              <a:t>Ghazali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moral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ditopang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agama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yang ideal </a:t>
            </a:r>
            <a:r>
              <a:rPr lang="en-US" dirty="0" err="1"/>
              <a:t>menurut</a:t>
            </a:r>
            <a:r>
              <a:rPr lang="en-US" dirty="0"/>
              <a:t> al-</a:t>
            </a:r>
            <a:r>
              <a:rPr lang="en-US" dirty="0" err="1"/>
              <a:t>Ghazali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yang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</a:t>
            </a:r>
            <a:r>
              <a:rPr lang="en-US" dirty="0" err="1"/>
              <a:t>luhur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moral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775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7467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c. </a:t>
            </a:r>
            <a:r>
              <a:rPr lang="en-US" sz="1600" b="1" dirty="0" err="1"/>
              <a:t>Nilai</a:t>
            </a:r>
            <a:r>
              <a:rPr lang="en-US" sz="1600" b="1" dirty="0"/>
              <a:t> </a:t>
            </a:r>
            <a:r>
              <a:rPr lang="en-US" sz="1600" b="1" dirty="0" err="1"/>
              <a:t>Budaya</a:t>
            </a:r>
            <a:r>
              <a:rPr lang="en-US" sz="1600" b="1" dirty="0"/>
              <a:t> Indonesia 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Malinowski </a:t>
            </a:r>
            <a:r>
              <a:rPr lang="en-US" sz="1600" dirty="0" err="1"/>
              <a:t>menyebutkan</a:t>
            </a:r>
            <a:r>
              <a:rPr lang="en-US" sz="1600" dirty="0"/>
              <a:t> </a:t>
            </a:r>
            <a:r>
              <a:rPr lang="en-US" sz="1600" dirty="0" err="1"/>
              <a:t>unsur-unsur</a:t>
            </a:r>
            <a:r>
              <a:rPr lang="en-US" sz="1600" dirty="0"/>
              <a:t> </a:t>
            </a:r>
            <a:r>
              <a:rPr lang="en-US" sz="1600" dirty="0" err="1"/>
              <a:t>pokok</a:t>
            </a:r>
            <a:r>
              <a:rPr lang="en-US" sz="1600" dirty="0"/>
              <a:t> </a:t>
            </a:r>
            <a:r>
              <a:rPr lang="en-US" sz="1600" dirty="0" err="1"/>
              <a:t>kebudayaan</a:t>
            </a:r>
            <a:r>
              <a:rPr lang="en-US" sz="1600" dirty="0"/>
              <a:t> (</a:t>
            </a:r>
            <a:r>
              <a:rPr lang="en-US" sz="1600" dirty="0" err="1"/>
              <a:t>Soekanto</a:t>
            </a:r>
            <a:r>
              <a:rPr lang="en-US" sz="1600" dirty="0"/>
              <a:t>, 2001) </a:t>
            </a:r>
            <a:r>
              <a:rPr lang="en-US" sz="1600" dirty="0" err="1"/>
              <a:t>adalah</a:t>
            </a:r>
            <a:endParaRPr lang="en-US" sz="1600" dirty="0"/>
          </a:p>
          <a:p>
            <a:pPr marL="457200" indent="-457200" defTabSz="457200">
              <a:buNone/>
            </a:pPr>
            <a:r>
              <a:rPr lang="en-US" sz="1600" dirty="0"/>
              <a:t>1)	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norma</a:t>
            </a:r>
            <a:r>
              <a:rPr lang="en-US" sz="1600" dirty="0"/>
              <a:t> yang </a:t>
            </a:r>
            <a:r>
              <a:rPr lang="en-US" sz="1600" dirty="0" err="1"/>
              <a:t>memungkinkan</a:t>
            </a:r>
            <a:r>
              <a:rPr lang="en-US" sz="1600" dirty="0"/>
              <a:t> </a:t>
            </a:r>
            <a:r>
              <a:rPr lang="en-US" sz="1600" dirty="0" err="1"/>
              <a:t>kerja</a:t>
            </a:r>
            <a:r>
              <a:rPr lang="en-US" sz="1600" dirty="0"/>
              <a:t> </a:t>
            </a:r>
            <a:r>
              <a:rPr lang="en-US" sz="1600" dirty="0" err="1"/>
              <a:t>sama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para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di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menguasai</a:t>
            </a:r>
            <a:r>
              <a:rPr lang="en-US" sz="1600" dirty="0"/>
              <a:t> </a:t>
            </a:r>
            <a:r>
              <a:rPr lang="en-US" sz="1600" dirty="0" err="1"/>
              <a:t>alam</a:t>
            </a:r>
            <a:r>
              <a:rPr lang="en-US" sz="1600" dirty="0"/>
              <a:t> </a:t>
            </a:r>
            <a:r>
              <a:rPr lang="en-US" sz="1600" dirty="0" err="1"/>
              <a:t>sekelilingnya</a:t>
            </a:r>
            <a:endParaRPr lang="en-US" sz="1600" dirty="0"/>
          </a:p>
          <a:p>
            <a:pPr marL="0" indent="0" defTabSz="457200">
              <a:buNone/>
            </a:pPr>
            <a:r>
              <a:rPr lang="en-US" sz="1600" dirty="0"/>
              <a:t>2)	</a:t>
            </a:r>
            <a:r>
              <a:rPr lang="en-US" sz="1600" dirty="0" err="1"/>
              <a:t>Organisasi</a:t>
            </a:r>
            <a:r>
              <a:rPr lang="en-US" sz="1600" dirty="0"/>
              <a:t> </a:t>
            </a:r>
            <a:r>
              <a:rPr lang="en-US" sz="1600" dirty="0" err="1"/>
              <a:t>ekonomi</a:t>
            </a:r>
            <a:endParaRPr lang="en-US" sz="1600" dirty="0"/>
          </a:p>
          <a:p>
            <a:pPr marL="457200" indent="-457200" defTabSz="457200">
              <a:buNone/>
            </a:pPr>
            <a:r>
              <a:rPr lang="en-US" sz="1600" dirty="0"/>
              <a:t>3)	</a:t>
            </a:r>
            <a:r>
              <a:rPr lang="en-US" sz="1600" dirty="0" err="1"/>
              <a:t>Alat-alat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petugas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r>
              <a:rPr lang="en-US" sz="1600" dirty="0"/>
              <a:t>. </a:t>
            </a:r>
            <a:r>
              <a:rPr lang="en-US" sz="1600" dirty="0" err="1"/>
              <a:t>Perlu</a:t>
            </a:r>
            <a:r>
              <a:rPr lang="en-US" sz="1600" dirty="0"/>
              <a:t>  </a:t>
            </a:r>
            <a:r>
              <a:rPr lang="en-US" sz="1600" dirty="0" err="1"/>
              <a:t>diingat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pendidikan</a:t>
            </a:r>
            <a:r>
              <a:rPr lang="en-US" sz="1600" dirty="0"/>
              <a:t> yang </a:t>
            </a:r>
            <a:r>
              <a:rPr lang="en-US" sz="1600" dirty="0" err="1"/>
              <a:t>utama</a:t>
            </a:r>
            <a:endParaRPr lang="en-US" sz="1600" dirty="0"/>
          </a:p>
          <a:p>
            <a:pPr marL="0" indent="0" defTabSz="457200">
              <a:buNone/>
            </a:pPr>
            <a:r>
              <a:rPr lang="en-US" sz="1600" dirty="0"/>
              <a:t>4)	</a:t>
            </a:r>
            <a:r>
              <a:rPr lang="en-US" sz="1600" dirty="0" err="1"/>
              <a:t>Organisasi</a:t>
            </a:r>
            <a:r>
              <a:rPr lang="en-US" sz="1600" dirty="0"/>
              <a:t> </a:t>
            </a:r>
            <a:r>
              <a:rPr lang="en-US" sz="1600" dirty="0" err="1"/>
              <a:t>kekuatan</a:t>
            </a:r>
            <a:endParaRPr lang="en-US" sz="1600" dirty="0"/>
          </a:p>
          <a:p>
            <a:pPr marL="0" indent="0" defTabSz="457200">
              <a:buNone/>
            </a:pP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budaya</a:t>
            </a:r>
            <a:r>
              <a:rPr lang="en-US" sz="1600" dirty="0"/>
              <a:t> yang </a:t>
            </a:r>
            <a:r>
              <a:rPr lang="en-US" sz="1600" dirty="0" err="1"/>
              <a:t>sangat</a:t>
            </a:r>
            <a:r>
              <a:rPr lang="en-US" sz="1600" dirty="0"/>
              <a:t>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pembentukan</a:t>
            </a:r>
            <a:r>
              <a:rPr lang="en-US" sz="1600" dirty="0"/>
              <a:t> </a:t>
            </a:r>
            <a:r>
              <a:rPr lang="en-US" sz="1600" dirty="0" err="1"/>
              <a:t>budaya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unsur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politik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kekuatan</a:t>
            </a:r>
            <a:r>
              <a:rPr lang="en-US" sz="1600" dirty="0"/>
              <a:t>. </a:t>
            </a:r>
            <a:r>
              <a:rPr lang="en-US" sz="1600" dirty="0" err="1"/>
              <a:t>Mengingat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salah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organisasi</a:t>
            </a:r>
            <a:r>
              <a:rPr lang="en-US" sz="1600" dirty="0"/>
              <a:t> </a:t>
            </a:r>
            <a:r>
              <a:rPr lang="en-US" sz="1600" dirty="0" err="1"/>
              <a:t>politik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maka</a:t>
            </a:r>
            <a:r>
              <a:rPr lang="en-US" sz="1600" dirty="0"/>
              <a:t>,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teoritis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kontribusi</a:t>
            </a:r>
            <a:r>
              <a:rPr lang="en-US" sz="1600" dirty="0"/>
              <a:t> yang </a:t>
            </a:r>
            <a:r>
              <a:rPr lang="en-US" sz="1600" dirty="0" err="1"/>
              <a:t>tinggi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membentuk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budaya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6184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Daerah Istimewa Yogyakarta yang </a:t>
            </a:r>
            <a:r>
              <a:rPr lang="en-US" dirty="0" err="1"/>
              <a:t>disebut</a:t>
            </a:r>
            <a:r>
              <a:rPr lang="en-US" dirty="0"/>
              <a:t> SATRIYA,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Pergub</a:t>
            </a:r>
            <a:r>
              <a:rPr lang="en-US" dirty="0"/>
              <a:t> No 72/2008. </a:t>
            </a:r>
          </a:p>
          <a:p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SATRIYA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watak</a:t>
            </a:r>
            <a:r>
              <a:rPr lang="en-US" dirty="0"/>
              <a:t> </a:t>
            </a:r>
            <a:r>
              <a:rPr lang="en-US" dirty="0" err="1"/>
              <a:t>ksatria</a:t>
            </a:r>
            <a:r>
              <a:rPr lang="en-US" dirty="0"/>
              <a:t>. </a:t>
            </a:r>
            <a:r>
              <a:rPr lang="en-US" dirty="0" err="1"/>
              <a:t>Watak</a:t>
            </a:r>
            <a:r>
              <a:rPr lang="en-US" dirty="0"/>
              <a:t> </a:t>
            </a:r>
            <a:r>
              <a:rPr lang="en-US" dirty="0" err="1"/>
              <a:t>ksatria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teguh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moral: </a:t>
            </a:r>
            <a:r>
              <a:rPr lang="en-US" i="1" dirty="0" err="1"/>
              <a:t>sawiji</a:t>
            </a:r>
            <a:r>
              <a:rPr lang="en-US" i="1" dirty="0"/>
              <a:t>, </a:t>
            </a:r>
            <a:r>
              <a:rPr lang="en-US" i="1" dirty="0" err="1"/>
              <a:t>greget</a:t>
            </a:r>
            <a:r>
              <a:rPr lang="en-US" i="1" dirty="0"/>
              <a:t>, </a:t>
            </a:r>
            <a:r>
              <a:rPr lang="en-US" i="1" dirty="0" err="1"/>
              <a:t>sengguh</a:t>
            </a:r>
            <a:r>
              <a:rPr lang="en-US" i="1" dirty="0"/>
              <a:t>, </a:t>
            </a:r>
            <a:r>
              <a:rPr lang="en-US" i="1" dirty="0" err="1"/>
              <a:t>ora</a:t>
            </a:r>
            <a:r>
              <a:rPr lang="en-US" i="1" dirty="0"/>
              <a:t> </a:t>
            </a:r>
            <a:r>
              <a:rPr lang="en-US" i="1" dirty="0" err="1"/>
              <a:t>mingkuh</a:t>
            </a:r>
            <a:r>
              <a:rPr lang="en-US" dirty="0"/>
              <a:t> (</a:t>
            </a:r>
            <a:r>
              <a:rPr lang="en-US" dirty="0" err="1"/>
              <a:t>konsentrasi</a:t>
            </a:r>
            <a:r>
              <a:rPr lang="en-US" dirty="0"/>
              <a:t>, </a:t>
            </a:r>
            <a:r>
              <a:rPr lang="en-US" dirty="0" err="1"/>
              <a:t>semangat</a:t>
            </a:r>
            <a:r>
              <a:rPr lang="en-US" dirty="0"/>
              <a:t>,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).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golong</a:t>
            </a:r>
            <a:r>
              <a:rPr lang="en-US" i="1" dirty="0"/>
              <a:t> </a:t>
            </a:r>
            <a:r>
              <a:rPr lang="en-US" i="1" dirty="0" err="1"/>
              <a:t>gilig</a:t>
            </a:r>
            <a:r>
              <a:rPr lang="en-US" i="1" dirty="0"/>
              <a:t> </a:t>
            </a:r>
            <a:r>
              <a:rPr lang="en-US" dirty="0"/>
              <a:t>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Tuhannya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8161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i="1" dirty="0" err="1"/>
              <a:t>Makna</a:t>
            </a:r>
            <a:r>
              <a:rPr lang="en-US" i="1" dirty="0"/>
              <a:t> </a:t>
            </a:r>
            <a:r>
              <a:rPr lang="en-US" i="1" dirty="0" err="1"/>
              <a:t>kedua</a:t>
            </a:r>
            <a:r>
              <a:rPr lang="en-US" i="1" dirty="0"/>
              <a:t>, </a:t>
            </a:r>
            <a:r>
              <a:rPr lang="en-US" dirty="0"/>
              <a:t>SATRIYA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singkatan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</a:t>
            </a:r>
          </a:p>
          <a:p>
            <a:endParaRPr lang="en-US" dirty="0"/>
          </a:p>
          <a:p>
            <a:r>
              <a:rPr lang="en-US" sz="3200" dirty="0" err="1"/>
              <a:t>Selaras</a:t>
            </a:r>
            <a:endParaRPr lang="en-US" sz="3200" dirty="0"/>
          </a:p>
          <a:p>
            <a:r>
              <a:rPr lang="en-US" sz="3200" dirty="0"/>
              <a:t>Akal </a:t>
            </a:r>
            <a:r>
              <a:rPr lang="en-US" sz="3200" dirty="0" err="1"/>
              <a:t>budi</a:t>
            </a:r>
            <a:r>
              <a:rPr lang="en-US" sz="3200" dirty="0"/>
              <a:t> </a:t>
            </a:r>
            <a:r>
              <a:rPr lang="en-US" sz="3200" dirty="0" err="1"/>
              <a:t>Luhur</a:t>
            </a:r>
            <a:endParaRPr lang="en-US" sz="3200" dirty="0"/>
          </a:p>
          <a:p>
            <a:r>
              <a:rPr lang="en-US" sz="3200" dirty="0" err="1"/>
              <a:t>Teladan-keteladanan</a:t>
            </a:r>
            <a:endParaRPr lang="en-US" sz="3200" dirty="0"/>
          </a:p>
          <a:p>
            <a:r>
              <a:rPr lang="en-US" sz="3200" dirty="0" err="1"/>
              <a:t>Rela</a:t>
            </a:r>
            <a:r>
              <a:rPr lang="en-US" sz="3200" dirty="0"/>
              <a:t> </a:t>
            </a:r>
            <a:r>
              <a:rPr lang="en-US" sz="3200" dirty="0" err="1"/>
              <a:t>Melayani</a:t>
            </a:r>
            <a:endParaRPr lang="en-US" sz="3200" dirty="0"/>
          </a:p>
          <a:p>
            <a:r>
              <a:rPr lang="en-US" sz="3200" dirty="0" err="1"/>
              <a:t>Inovatif</a:t>
            </a:r>
            <a:endParaRPr lang="en-US" sz="3200" dirty="0"/>
          </a:p>
          <a:p>
            <a:r>
              <a:rPr lang="en-US" sz="3200" dirty="0"/>
              <a:t>Yakin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percaya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endParaRPr lang="en-US" sz="3200" dirty="0"/>
          </a:p>
          <a:p>
            <a:r>
              <a:rPr lang="en-US" sz="3200" dirty="0" err="1"/>
              <a:t>Ahli-profesional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2179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62250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21590" algn="l"/>
              </a:tabLst>
            </a:pPr>
            <a:r>
              <a:rPr lang="en-US" sz="4000" b="1" dirty="0">
                <a:latin typeface="Arial" pitchFamily="34" charset="0"/>
                <a:cs typeface="Arial" pitchFamily="34" charset="0"/>
              </a:rPr>
              <a:t>6. </a:t>
            </a:r>
            <a:r>
              <a:rPr lang="en-US" sz="4000" b="1" dirty="0">
                <a:latin typeface="Arial" pitchFamily="34" charset="0"/>
                <a:ea typeface="Calibri"/>
                <a:cs typeface="Arial" pitchFamily="34" charset="0"/>
              </a:rPr>
              <a:t>PENGERTIAN  PEMERINTAHAN (MENURUT ETIKA KLASIK, MODEREN DAN POSTMO)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91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ETIKA PEMERINTAHAN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H.A. </a:t>
            </a:r>
            <a:r>
              <a:rPr lang="en-US" dirty="0" err="1"/>
              <a:t>Widjaja</a:t>
            </a:r>
            <a:r>
              <a:rPr lang="en-US" dirty="0"/>
              <a:t>: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r>
              <a:rPr lang="en-US" dirty="0"/>
              <a:t>Thomas Aquinas, </a:t>
            </a:r>
            <a:r>
              <a:rPr lang="en-US" dirty="0" err="1"/>
              <a:t>Aristoteles</a:t>
            </a:r>
            <a:r>
              <a:rPr lang="en-US" dirty="0"/>
              <a:t>: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: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abadi</a:t>
            </a:r>
            <a:endParaRPr lang="en-US" dirty="0"/>
          </a:p>
          <a:p>
            <a:r>
              <a:rPr lang="en-US" dirty="0" err="1"/>
              <a:t>m,ax</a:t>
            </a:r>
            <a:r>
              <a:rPr lang="en-US" dirty="0"/>
              <a:t> Weber, J. Locke, E. Kant: </a:t>
            </a:r>
            <a:r>
              <a:rPr lang="en-US" dirty="0" err="1"/>
              <a:t>Tatacara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universal</a:t>
            </a:r>
          </a:p>
          <a:p>
            <a:r>
              <a:rPr lang="en-US" dirty="0"/>
              <a:t>Foucault, Bauman: </a:t>
            </a:r>
            <a:r>
              <a:rPr lang="en-US" dirty="0" err="1"/>
              <a:t>Tatacara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local genius,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46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PENGERTIAN PEMERINTAHAN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: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abadi</a:t>
            </a:r>
            <a:endParaRPr lang="en-US" dirty="0"/>
          </a:p>
          <a:p>
            <a:r>
              <a:rPr lang="en-US" dirty="0" err="1"/>
              <a:t>Etika</a:t>
            </a:r>
            <a:r>
              <a:rPr lang="en-US" dirty="0"/>
              <a:t> modern: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memaksakan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paksa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r>
              <a:rPr lang="en-US" dirty="0" err="1"/>
              <a:t>Etika</a:t>
            </a:r>
            <a:r>
              <a:rPr lang="en-US" dirty="0"/>
              <a:t> postmodern: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ambivalen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non-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763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PEMERINTAH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: </a:t>
            </a:r>
            <a:r>
              <a:rPr lang="en-US" dirty="0" err="1"/>
              <a:t>agen</a:t>
            </a:r>
            <a:r>
              <a:rPr lang="en-US" dirty="0"/>
              <a:t> yang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 Raja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di </a:t>
            </a:r>
            <a:r>
              <a:rPr lang="en-US" dirty="0" err="1"/>
              <a:t>bumi</a:t>
            </a:r>
            <a:r>
              <a:rPr lang="en-US" dirty="0"/>
              <a:t>.</a:t>
            </a:r>
          </a:p>
          <a:p>
            <a:r>
              <a:rPr lang="en-US" dirty="0" err="1"/>
              <a:t>Etika</a:t>
            </a:r>
            <a:r>
              <a:rPr lang="en-US" dirty="0"/>
              <a:t> modern: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r>
              <a:rPr lang="en-US" dirty="0" err="1"/>
              <a:t>Etika</a:t>
            </a:r>
            <a:r>
              <a:rPr lang="en-US" dirty="0"/>
              <a:t> postmodern: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ambivalen</a:t>
            </a:r>
            <a:r>
              <a:rPr lang="en-US" dirty="0"/>
              <a:t> –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145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MORALITAS PEMERINTAHAN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: </a:t>
            </a:r>
            <a:r>
              <a:rPr lang="en-US" dirty="0" err="1"/>
              <a:t>bermoral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endParaRPr lang="en-US" dirty="0"/>
          </a:p>
          <a:p>
            <a:r>
              <a:rPr lang="en-US" dirty="0" err="1"/>
              <a:t>Etika</a:t>
            </a:r>
            <a:r>
              <a:rPr lang="en-US" dirty="0"/>
              <a:t> modern: </a:t>
            </a:r>
            <a:r>
              <a:rPr lang="en-US" dirty="0" err="1"/>
              <a:t>bermoral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r>
              <a:rPr lang="en-US" dirty="0" err="1"/>
              <a:t>Etika</a:t>
            </a:r>
            <a:r>
              <a:rPr lang="en-US" dirty="0"/>
              <a:t> postmodern: </a:t>
            </a:r>
            <a:r>
              <a:rPr lang="en-US" dirty="0" err="1"/>
              <a:t>bermoral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adat-istiadat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3232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276599"/>
          </a:xfrm>
        </p:spPr>
        <p:txBody>
          <a:bodyPr>
            <a:normAutofit/>
          </a:bodyPr>
          <a:lstStyle/>
          <a:p>
            <a:r>
              <a:rPr lang="en-US" sz="5900" b="1" dirty="0">
                <a:latin typeface="Arial" pitchFamily="34" charset="0"/>
                <a:cs typeface="Arial" pitchFamily="34" charset="0"/>
              </a:rPr>
              <a:t>4. MORAL, </a:t>
            </a:r>
            <a:br>
              <a:rPr lang="en-US" sz="5900" b="1" dirty="0">
                <a:latin typeface="Arial" pitchFamily="34" charset="0"/>
                <a:cs typeface="Arial" pitchFamily="34" charset="0"/>
              </a:rPr>
            </a:br>
            <a:r>
              <a:rPr lang="en-US" sz="5900" b="1" dirty="0">
                <a:latin typeface="Arial" pitchFamily="34" charset="0"/>
                <a:cs typeface="Arial" pitchFamily="34" charset="0"/>
              </a:rPr>
              <a:t>AGAMA, HUKUM</a:t>
            </a:r>
          </a:p>
        </p:txBody>
      </p:sp>
    </p:spTree>
    <p:extLst>
      <p:ext uri="{BB962C8B-B14F-4D97-AF65-F5344CB8AC3E}">
        <p14:creationId xmlns:p14="http://schemas.microsoft.com/office/powerpoint/2010/main" val="1282165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TANGGUNGJAWAB MORAL DLM MENJALANKAN PEMERINTAHAN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 err="1"/>
              <a:t>Etika</a:t>
            </a:r>
            <a:r>
              <a:rPr lang="en-US" sz="4000" dirty="0"/>
              <a:t> </a:t>
            </a:r>
            <a:r>
              <a:rPr lang="en-US" sz="4000" dirty="0" err="1"/>
              <a:t>klasik</a:t>
            </a:r>
            <a:r>
              <a:rPr lang="en-US" sz="4000" dirty="0"/>
              <a:t>: </a:t>
            </a:r>
            <a:r>
              <a:rPr lang="en-US" sz="4000" dirty="0" err="1"/>
              <a:t>individu</a:t>
            </a:r>
            <a:r>
              <a:rPr lang="en-US" sz="4000" dirty="0"/>
              <a:t>/</a:t>
            </a:r>
            <a:r>
              <a:rPr lang="en-US" sz="4000" dirty="0" err="1"/>
              <a:t>aparat</a:t>
            </a:r>
            <a:endParaRPr lang="en-US" sz="4000" dirty="0"/>
          </a:p>
          <a:p>
            <a:r>
              <a:rPr lang="en-US" sz="4000" dirty="0" err="1"/>
              <a:t>Etika</a:t>
            </a:r>
            <a:r>
              <a:rPr lang="en-US" sz="4000" dirty="0"/>
              <a:t> modern: </a:t>
            </a:r>
            <a:r>
              <a:rPr lang="en-US" sz="4000" dirty="0" err="1"/>
              <a:t>peraturan</a:t>
            </a:r>
            <a:r>
              <a:rPr lang="en-US" sz="4000" dirty="0"/>
              <a:t> yang </a:t>
            </a:r>
            <a:r>
              <a:rPr lang="en-US" sz="4000" dirty="0" err="1"/>
              <a:t>bersifat</a:t>
            </a:r>
            <a:r>
              <a:rPr lang="en-US" sz="4000" dirty="0"/>
              <a:t> </a:t>
            </a:r>
            <a:r>
              <a:rPr lang="en-US" sz="4000" dirty="0" err="1"/>
              <a:t>rasional</a:t>
            </a:r>
            <a:endParaRPr lang="en-US" sz="4000" dirty="0"/>
          </a:p>
          <a:p>
            <a:r>
              <a:rPr lang="en-US" sz="4000" dirty="0" err="1"/>
              <a:t>Etika</a:t>
            </a:r>
            <a:r>
              <a:rPr lang="en-US" sz="4000" dirty="0"/>
              <a:t> postmodern: </a:t>
            </a:r>
            <a:r>
              <a:rPr lang="en-US" sz="4000" dirty="0" err="1"/>
              <a:t>individu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aparat</a:t>
            </a:r>
            <a:r>
              <a:rPr lang="en-US" sz="4000" dirty="0"/>
              <a:t> </a:t>
            </a:r>
            <a:r>
              <a:rPr lang="en-US" sz="4000" dirty="0" err="1"/>
              <a:t>pemerintah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3278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b="1" dirty="0"/>
              <a:t>Moral-Agama: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agama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didekati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agama.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filsuf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keyakinan-keyakinan</a:t>
            </a:r>
            <a:r>
              <a:rPr lang="en-US" dirty="0"/>
              <a:t> </a:t>
            </a:r>
            <a:r>
              <a:rPr lang="en-US" dirty="0" err="1"/>
              <a:t>religiusnya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lain: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budayanya</a:t>
            </a:r>
            <a:endParaRPr lang="en-US" dirty="0"/>
          </a:p>
          <a:p>
            <a:r>
              <a:rPr lang="en-US" dirty="0" err="1"/>
              <a:t>Moralitas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orang </a:t>
            </a:r>
            <a:r>
              <a:rPr lang="en-US" dirty="0" err="1"/>
              <a:t>beragama</a:t>
            </a:r>
            <a:r>
              <a:rPr lang="en-US" dirty="0"/>
              <a:t>.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orang </a:t>
            </a:r>
            <a:r>
              <a:rPr lang="en-US" dirty="0" err="1"/>
              <a:t>beragama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 err="1"/>
              <a:t>Deklarasi</a:t>
            </a:r>
            <a:r>
              <a:rPr lang="en-US" dirty="0"/>
              <a:t> Universal </a:t>
            </a:r>
            <a:r>
              <a:rPr lang="en-US" dirty="0" err="1"/>
              <a:t>Hak</a:t>
            </a:r>
            <a:r>
              <a:rPr lang="en-US" dirty="0"/>
              <a:t> –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Azasi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(1948)</a:t>
            </a:r>
          </a:p>
        </p:txBody>
      </p:sp>
    </p:spTree>
    <p:extLst>
      <p:ext uri="{BB962C8B-B14F-4D97-AF65-F5344CB8AC3E}">
        <p14:creationId xmlns:p14="http://schemas.microsoft.com/office/powerpoint/2010/main" val="48459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Moral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endParaRPr lang="en-US" b="1" dirty="0"/>
          </a:p>
          <a:p>
            <a:r>
              <a:rPr lang="en-US" dirty="0"/>
              <a:t>Quid </a:t>
            </a:r>
            <a:r>
              <a:rPr lang="en-US" dirty="0" err="1"/>
              <a:t>leges</a:t>
            </a:r>
            <a:r>
              <a:rPr lang="en-US" dirty="0"/>
              <a:t> sine </a:t>
            </a:r>
            <a:r>
              <a:rPr lang="en-US" dirty="0" err="1"/>
              <a:t>moribus</a:t>
            </a:r>
            <a:r>
              <a:rPr lang="en-US" dirty="0"/>
              <a:t>? (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moralitas</a:t>
            </a:r>
            <a:r>
              <a:rPr lang="en-US" dirty="0"/>
              <a:t>?)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moralnya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moral.</a:t>
            </a:r>
          </a:p>
          <a:p>
            <a:r>
              <a:rPr lang="en-US" dirty="0"/>
              <a:t>Di </a:t>
            </a:r>
            <a:r>
              <a:rPr lang="en-US" dirty="0" err="1"/>
              <a:t>sisi</a:t>
            </a:r>
            <a:r>
              <a:rPr lang="en-US" dirty="0"/>
              <a:t> lain, moral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Moral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diungkapkan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dilembagakan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moralitas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091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200" dirty="0" err="1"/>
              <a:t>Persamaan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Perbedaan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Moral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66939"/>
              </p:ext>
            </p:extLst>
          </p:nvPr>
        </p:nvGraphicFramePr>
        <p:xfrm>
          <a:off x="457200" y="1143000"/>
          <a:ext cx="8229600" cy="501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600" dirty="0"/>
                        <a:t>HUKUM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MORAL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Mengatur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perilaku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manusia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Mengatur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perilaku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manusia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Disusun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kodifikatif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dlm</a:t>
                      </a:r>
                      <a:r>
                        <a:rPr lang="en-US" sz="1600" dirty="0"/>
                        <a:t> UU. </a:t>
                      </a:r>
                      <a:r>
                        <a:rPr lang="en-US" sz="1600" dirty="0" err="1"/>
                        <a:t>Kepastian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lebih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besar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lebih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obyektif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Kurang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pasti</a:t>
                      </a:r>
                      <a:r>
                        <a:rPr lang="en-US" sz="1600" dirty="0"/>
                        <a:t> (</a:t>
                      </a:r>
                      <a:r>
                        <a:rPr lang="en-US" sz="1600" dirty="0" err="1"/>
                        <a:t>kurang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dapat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langsung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dipraktekkan</a:t>
                      </a:r>
                      <a:r>
                        <a:rPr lang="en-US" sz="1600" dirty="0"/>
                        <a:t>) </a:t>
                      </a:r>
                      <a:r>
                        <a:rPr lang="en-US" sz="1600" dirty="0" err="1"/>
                        <a:t>dan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lebih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subyektif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r>
                        <a:rPr lang="en-US" sz="1600" dirty="0" err="1"/>
                        <a:t>membatasi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perilaku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lahiriah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membatasi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perilaku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lahiriah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batiniah</a:t>
                      </a:r>
                      <a:r>
                        <a:rPr lang="en-US" sz="16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r>
                        <a:rPr lang="en-US" sz="1600" dirty="0" err="1"/>
                        <a:t>Sanksi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hukuman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dapat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dipaksakan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Sanksi</a:t>
                      </a:r>
                      <a:r>
                        <a:rPr lang="en-US" sz="1600" dirty="0"/>
                        <a:t> moral </a:t>
                      </a:r>
                      <a:r>
                        <a:rPr lang="en-US" sz="1600" dirty="0" err="1"/>
                        <a:t>tak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dapat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dipaksakan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Sanksinya</a:t>
                      </a:r>
                      <a:r>
                        <a:rPr lang="en-US" sz="1600" dirty="0"/>
                        <a:t>: </a:t>
                      </a:r>
                      <a:r>
                        <a:rPr lang="en-US" sz="1600" dirty="0" err="1"/>
                        <a:t>hati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tidak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tenang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r>
                        <a:rPr lang="en-US" sz="1600" dirty="0" err="1"/>
                        <a:t>Hukum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didasarkan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atas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kehendak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masyarakat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pemerintah</a:t>
                      </a:r>
                      <a:r>
                        <a:rPr lang="en-US" sz="1600" dirty="0"/>
                        <a:t> (</a:t>
                      </a:r>
                      <a:r>
                        <a:rPr lang="en-US" sz="1600" dirty="0" err="1"/>
                        <a:t>negara</a:t>
                      </a:r>
                      <a:r>
                        <a:rPr lang="en-US" sz="16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Moralitas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didasarkan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pada</a:t>
                      </a:r>
                      <a:r>
                        <a:rPr lang="en-US" sz="1600" dirty="0"/>
                        <a:t> norma2 moral yang </a:t>
                      </a:r>
                      <a:r>
                        <a:rPr lang="en-US" sz="1600" dirty="0" err="1"/>
                        <a:t>melebihi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para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individu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masyarakat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Dgn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cara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demokratis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masy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dapat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membatalkan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hukum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namun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tak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dapat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membatalkan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norma</a:t>
                      </a:r>
                      <a:r>
                        <a:rPr lang="en-US" sz="1600" dirty="0"/>
                        <a:t> moral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82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>
            <a:noAutofit/>
          </a:bodyPr>
          <a:lstStyle/>
          <a:p>
            <a:r>
              <a:rPr lang="en-US" sz="5900" b="1" dirty="0">
                <a:latin typeface="Arial" pitchFamily="34" charset="0"/>
                <a:cs typeface="Arial" pitchFamily="34" charset="0"/>
              </a:rPr>
              <a:t>5. SUMBER-SUMBER ETIKA</a:t>
            </a:r>
          </a:p>
        </p:txBody>
      </p:sp>
    </p:spTree>
    <p:extLst>
      <p:ext uri="{BB962C8B-B14F-4D97-AF65-F5344CB8AC3E}">
        <p14:creationId xmlns:p14="http://schemas.microsoft.com/office/powerpoint/2010/main" val="3665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a. </a:t>
            </a:r>
            <a:r>
              <a:rPr lang="en-US" b="1" dirty="0" err="1"/>
              <a:t>Pancasila</a:t>
            </a:r>
            <a:endParaRPr lang="en-US" b="1" dirty="0"/>
          </a:p>
          <a:p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: </a:t>
            </a:r>
            <a:r>
              <a:rPr lang="en-US" dirty="0" err="1"/>
              <a:t>Ketuhanan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, </a:t>
            </a:r>
            <a:r>
              <a:rPr lang="en-US" dirty="0" err="1"/>
              <a:t>melipui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menjiwai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Negara yang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pengejawantahan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mahluk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endParaRPr lang="en-US" dirty="0"/>
          </a:p>
          <a:p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: </a:t>
            </a:r>
            <a:r>
              <a:rPr lang="en-US" dirty="0" err="1"/>
              <a:t>Kemanusiaan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Beradab</a:t>
            </a:r>
            <a:r>
              <a:rPr lang="en-US" dirty="0"/>
              <a:t>, </a:t>
            </a:r>
            <a:r>
              <a:rPr lang="en-US" dirty="0" err="1"/>
              <a:t>Kemanusiaan</a:t>
            </a:r>
            <a:r>
              <a:rPr lang="en-US" dirty="0"/>
              <a:t>: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mahluk</a:t>
            </a:r>
            <a:r>
              <a:rPr lang="en-US" dirty="0"/>
              <a:t> yang </a:t>
            </a:r>
            <a:r>
              <a:rPr lang="en-US" dirty="0" err="1"/>
              <a:t>ber-budaya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, rasa, </a:t>
            </a:r>
            <a:r>
              <a:rPr lang="en-US" dirty="0" err="1"/>
              <a:t>karsa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cipta</a:t>
            </a:r>
            <a:r>
              <a:rPr lang="en-US" dirty="0"/>
              <a:t>.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yang </a:t>
            </a:r>
            <a:r>
              <a:rPr lang="en-US" dirty="0" err="1"/>
              <a:t>mendudukkan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yang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.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sifat-sifat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920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: </a:t>
            </a:r>
            <a:r>
              <a:rPr lang="en-US" dirty="0" err="1"/>
              <a:t>Persatuan</a:t>
            </a:r>
            <a:r>
              <a:rPr lang="en-US" dirty="0"/>
              <a:t> Indonesia.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bersatunya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corak</a:t>
            </a:r>
            <a:r>
              <a:rPr lang="en-US" dirty="0"/>
              <a:t> yang  </a:t>
            </a:r>
            <a:r>
              <a:rPr lang="en-US" dirty="0" err="1"/>
              <a:t>beraneka</a:t>
            </a:r>
            <a:r>
              <a:rPr lang="en-US" dirty="0"/>
              <a:t> </a:t>
            </a:r>
            <a:r>
              <a:rPr lang="en-US" dirty="0" err="1"/>
              <a:t>ragam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kebulatan</a:t>
            </a:r>
            <a:r>
              <a:rPr lang="en-US" dirty="0"/>
              <a:t>. </a:t>
            </a:r>
            <a:r>
              <a:rPr lang="en-US" dirty="0" err="1"/>
              <a:t>Persatuan</a:t>
            </a:r>
            <a:r>
              <a:rPr lang="en-US" dirty="0"/>
              <a:t> 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. </a:t>
            </a:r>
            <a:r>
              <a:rPr lang="en-US" dirty="0" err="1"/>
              <a:t>Persatuan</a:t>
            </a:r>
            <a:r>
              <a:rPr lang="en-US" dirty="0"/>
              <a:t> Indonesia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mendiami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Indonesia. </a:t>
            </a:r>
            <a:r>
              <a:rPr lang="en-US" dirty="0" err="1"/>
              <a:t>Persatuan</a:t>
            </a:r>
            <a:r>
              <a:rPr lang="en-US" dirty="0"/>
              <a:t> Indonesia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dinamis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48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: </a:t>
            </a:r>
            <a:r>
              <a:rPr lang="en-US" dirty="0" err="1"/>
              <a:t>Kerakyatan</a:t>
            </a:r>
            <a:r>
              <a:rPr lang="en-US" dirty="0"/>
              <a:t> yang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Hikmat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/ </a:t>
            </a:r>
            <a:r>
              <a:rPr lang="en-US" dirty="0" err="1"/>
              <a:t>Perwakilan</a:t>
            </a:r>
            <a:r>
              <a:rPr lang="en-US" dirty="0"/>
              <a:t>. Rakyat 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berdiam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yang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di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hirarki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.</a:t>
            </a:r>
          </a:p>
          <a:p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kelima</a:t>
            </a:r>
            <a:r>
              <a:rPr lang="en-US" dirty="0"/>
              <a:t>: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Rakyat Indonesia. 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berari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masyarakat</a:t>
            </a:r>
            <a:r>
              <a:rPr lang="en-US" dirty="0"/>
              <a:t> di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materiil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spiritual.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</a:t>
            </a:r>
            <a:r>
              <a:rPr lang="en-US" dirty="0" err="1"/>
              <a:t>berari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 orang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4702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43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{FB132DB9-BB76-974A-8DFD-4A72DC23D961}tf10001119</Template>
  <TotalTime>767</TotalTime>
  <Words>1014</Words>
  <Application>Microsoft Macintosh PowerPoint</Application>
  <PresentationFormat>On-screen Show (4:3)</PresentationFormat>
  <Paragraphs>76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Rockwell</vt:lpstr>
      <vt:lpstr>Gallery</vt:lpstr>
      <vt:lpstr>II. ETIKA  PEMERINTAHAN (Moral, Ag, Hk – pengertian klasik, modern dan postmo)</vt:lpstr>
      <vt:lpstr>4. MORAL,  AGAMA, HUKUM</vt:lpstr>
      <vt:lpstr>PowerPoint Presentation</vt:lpstr>
      <vt:lpstr>PowerPoint Presentation</vt:lpstr>
      <vt:lpstr>Persamaan dan Perbedaan Hukum dan Moral</vt:lpstr>
      <vt:lpstr>5. SUMBER-SUMBER ETIKA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6. PENGERTIAN  PEMERINTAHAN (MENURUT ETIKA KLASIK, MODEREN DAN POSTMO)</vt:lpstr>
      <vt:lpstr>ETIKA PEMERINTAHAN</vt:lpstr>
      <vt:lpstr>PENGERTIAN PEMERINTAHAN</vt:lpstr>
      <vt:lpstr>PENGERTIAN PEMERINTAH</vt:lpstr>
      <vt:lpstr>MORALITAS PEMERINTAHAN</vt:lpstr>
      <vt:lpstr>TANGGUNGJAWAB MORAL DLM MENJALANKAN PEMERINTAHAN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ETIKA  PEMERINTAHAN (Arti-Peranan)</dc:title>
  <dc:creator>LENOVO</dc:creator>
  <cp:lastModifiedBy>Microsoft Office User</cp:lastModifiedBy>
  <cp:revision>5</cp:revision>
  <dcterms:created xsi:type="dcterms:W3CDTF">2022-02-28T04:55:48Z</dcterms:created>
  <dcterms:modified xsi:type="dcterms:W3CDTF">2022-04-17T16:31:08Z</dcterms:modified>
</cp:coreProperties>
</file>