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4"/>
  </p:handoutMasterIdLst>
  <p:sldIdLst>
    <p:sldId id="274" r:id="rId2"/>
    <p:sldId id="259" r:id="rId3"/>
    <p:sldId id="257" r:id="rId4"/>
    <p:sldId id="258" r:id="rId5"/>
    <p:sldId id="275" r:id="rId6"/>
    <p:sldId id="276" r:id="rId7"/>
    <p:sldId id="277" r:id="rId8"/>
    <p:sldId id="278" r:id="rId9"/>
    <p:sldId id="279" r:id="rId10"/>
    <p:sldId id="260" r:id="rId11"/>
    <p:sldId id="261" r:id="rId12"/>
    <p:sldId id="262" r:id="rId13"/>
    <p:sldId id="263" r:id="rId14"/>
    <p:sldId id="264" r:id="rId15"/>
    <p:sldId id="265" r:id="rId16"/>
    <p:sldId id="267" r:id="rId17"/>
    <p:sldId id="280" r:id="rId18"/>
    <p:sldId id="281" r:id="rId19"/>
    <p:sldId id="282" r:id="rId20"/>
    <p:sldId id="266" r:id="rId21"/>
    <p:sldId id="268" r:id="rId22"/>
    <p:sldId id="269" r:id="rId2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A74BD-F524-4F49-B622-F88518B0B1E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EBBE0-8E73-42CE-8762-A9CA93D1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5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95F48DC-DE86-4CCE-A793-FDE69A53F64C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A129B7E-D61A-4464-A207-800544C751A4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00811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Ciri-ciri</a:t>
            </a:r>
            <a:r>
              <a:rPr lang="en-AU" sz="2800" dirty="0" smtClean="0"/>
              <a:t> </a:t>
            </a:r>
            <a:r>
              <a:rPr lang="en-AU" sz="2800" dirty="0" err="1" smtClean="0"/>
              <a:t>Masyarakat</a:t>
            </a:r>
            <a:r>
              <a:rPr lang="en-AU" sz="2800" dirty="0" smtClean="0"/>
              <a:t> </a:t>
            </a:r>
            <a:r>
              <a:rPr lang="en-AU" sz="2800" dirty="0" err="1" smtClean="0"/>
              <a:t>Pedesaan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704856" cy="437004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Warga</a:t>
            </a:r>
            <a:r>
              <a:rPr lang="en-AU" dirty="0" smtClean="0">
                <a:solidFill>
                  <a:schemeClr val="tx1"/>
                </a:solidFill>
              </a:rPr>
              <a:t>  </a:t>
            </a:r>
            <a:r>
              <a:rPr lang="en-AU" dirty="0" err="1">
                <a:solidFill>
                  <a:schemeClr val="tx1"/>
                </a:solidFill>
              </a:rPr>
              <a:t>mempunyai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hubungan</a:t>
            </a:r>
            <a:r>
              <a:rPr lang="en-AU" dirty="0">
                <a:solidFill>
                  <a:schemeClr val="tx1"/>
                </a:solidFill>
              </a:rPr>
              <a:t> yang </a:t>
            </a:r>
            <a:r>
              <a:rPr lang="en-AU" dirty="0" err="1">
                <a:solidFill>
                  <a:schemeClr val="tx1"/>
                </a:solidFill>
              </a:rPr>
              <a:t>lebih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mendalam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erat</a:t>
            </a:r>
            <a:r>
              <a:rPr lang="en-AU" dirty="0" smtClean="0">
                <a:solidFill>
                  <a:schemeClr val="tx1"/>
                </a:solidFill>
              </a:rPr>
              <a:t>.</a:t>
            </a:r>
            <a:endParaRPr lang="en-AU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Sistem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kehidupan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umumnya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berkelompok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dengan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dasar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kekeluargaan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smtClean="0">
                <a:solidFill>
                  <a:schemeClr val="tx1"/>
                </a:solidFill>
              </a:rPr>
              <a:t>(</a:t>
            </a:r>
            <a:r>
              <a:rPr lang="en-AU" i="1" dirty="0" err="1" smtClean="0">
                <a:solidFill>
                  <a:schemeClr val="tx1"/>
                </a:solidFill>
              </a:rPr>
              <a:t>Gemeinschaft</a:t>
            </a:r>
            <a:r>
              <a:rPr lang="en-AU" i="1" dirty="0" smtClean="0">
                <a:solidFill>
                  <a:schemeClr val="tx1"/>
                </a:solidFill>
              </a:rPr>
              <a:t> </a:t>
            </a:r>
            <a:r>
              <a:rPr lang="en-AU" i="1" dirty="0" err="1">
                <a:solidFill>
                  <a:schemeClr val="tx1"/>
                </a:solidFill>
              </a:rPr>
              <a:t>atau</a:t>
            </a:r>
            <a:r>
              <a:rPr lang="en-AU" i="1" dirty="0">
                <a:solidFill>
                  <a:schemeClr val="tx1"/>
                </a:solidFill>
              </a:rPr>
              <a:t> </a:t>
            </a:r>
            <a:r>
              <a:rPr lang="en-AU" i="1" dirty="0" err="1">
                <a:solidFill>
                  <a:schemeClr val="tx1"/>
                </a:solidFill>
              </a:rPr>
              <a:t>paguyuban</a:t>
            </a:r>
            <a:r>
              <a:rPr lang="en-AU" i="1" dirty="0">
                <a:solidFill>
                  <a:schemeClr val="tx1"/>
                </a:solidFill>
              </a:rPr>
              <a:t> </a:t>
            </a:r>
            <a:r>
              <a:rPr lang="en-AU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Sebagian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besar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warga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masyarakat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pedesaan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hidup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dari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pertanian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nelayan</a:t>
            </a:r>
            <a:r>
              <a:rPr lang="en-AU" dirty="0" smtClean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Masyarakat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tersebut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homogen</a:t>
            </a:r>
            <a:r>
              <a:rPr lang="en-AU" dirty="0">
                <a:solidFill>
                  <a:schemeClr val="tx1"/>
                </a:solidFill>
              </a:rPr>
              <a:t>, </a:t>
            </a:r>
            <a:r>
              <a:rPr lang="en-AU" dirty="0" err="1">
                <a:solidFill>
                  <a:schemeClr val="tx1"/>
                </a:solidFill>
              </a:rPr>
              <a:t>seperti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dalam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hal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mata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pencaharian</a:t>
            </a:r>
            <a:r>
              <a:rPr lang="en-AU" dirty="0">
                <a:solidFill>
                  <a:schemeClr val="tx1"/>
                </a:solidFill>
              </a:rPr>
              <a:t>, agama, adapt </a:t>
            </a:r>
            <a:r>
              <a:rPr lang="en-AU" dirty="0" err="1">
                <a:solidFill>
                  <a:schemeClr val="tx1"/>
                </a:solidFill>
              </a:rPr>
              <a:t>istiadat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dan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sebagainya</a:t>
            </a:r>
            <a:r>
              <a:rPr lang="en-AU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789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yang paling </a:t>
            </a:r>
            <a:r>
              <a:rPr lang="en-AU" dirty="0" err="1" smtClean="0"/>
              <a:t>sering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:</a:t>
            </a:r>
          </a:p>
          <a:p>
            <a:pPr marL="0" indent="0" algn="just">
              <a:buNone/>
            </a:pP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antarpersonal</a:t>
            </a:r>
            <a:r>
              <a:rPr lang="en-AU" dirty="0" smtClean="0"/>
              <a:t> </a:t>
            </a:r>
            <a:r>
              <a:rPr lang="en-AU" dirty="0" err="1" smtClean="0"/>
              <a:t>biasa</a:t>
            </a:r>
            <a:r>
              <a:rPr lang="en-AU" dirty="0" smtClean="0"/>
              <a:t> </a:t>
            </a:r>
            <a:r>
              <a:rPr lang="en-AU" dirty="0" err="1" smtClean="0"/>
              <a:t>disebut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i="1" dirty="0" err="1" smtClean="0"/>
              <a:t>gethok</a:t>
            </a:r>
            <a:r>
              <a:rPr lang="en-AU" i="1" dirty="0" smtClean="0"/>
              <a:t> </a:t>
            </a:r>
            <a:r>
              <a:rPr lang="en-AU" i="1" dirty="0" err="1" smtClean="0"/>
              <a:t>tular</a:t>
            </a:r>
            <a:r>
              <a:rPr lang="en-AU" dirty="0" smtClean="0"/>
              <a:t>. </a:t>
            </a:r>
          </a:p>
          <a:p>
            <a:pPr marL="0" indent="0" algn="just">
              <a:buNone/>
            </a:pPr>
            <a:r>
              <a:rPr lang="en-AU" dirty="0" err="1" smtClean="0"/>
              <a:t>Artinya</a:t>
            </a:r>
            <a:r>
              <a:rPr lang="en-AU" dirty="0" smtClean="0"/>
              <a:t>,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lisan</a:t>
            </a:r>
            <a:r>
              <a:rPr lang="en-AU" dirty="0" smtClean="0"/>
              <a:t> </a:t>
            </a:r>
            <a:r>
              <a:rPr lang="en-AU" dirty="0" err="1" smtClean="0"/>
              <a:t>tentang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orang </a:t>
            </a:r>
            <a:r>
              <a:rPr lang="en-AU" dirty="0" err="1" smtClean="0"/>
              <a:t>ke</a:t>
            </a:r>
            <a:r>
              <a:rPr lang="en-AU" dirty="0" smtClean="0"/>
              <a:t> orang lain. </a:t>
            </a:r>
          </a:p>
          <a:p>
            <a:pPr marL="0" indent="0" algn="just">
              <a:buNone/>
            </a:pPr>
            <a:r>
              <a:rPr lang="en-AU" dirty="0" err="1" smtClean="0"/>
              <a:t>Misalnya</a:t>
            </a:r>
            <a:r>
              <a:rPr lang="en-AU" dirty="0" smtClean="0"/>
              <a:t>, </a:t>
            </a:r>
            <a:r>
              <a:rPr lang="en-AU" dirty="0" err="1" smtClean="0"/>
              <a:t>jika</a:t>
            </a:r>
            <a:r>
              <a:rPr lang="en-AU" dirty="0" smtClean="0"/>
              <a:t> di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dilaksanakan</a:t>
            </a:r>
            <a:r>
              <a:rPr lang="en-AU" dirty="0" smtClean="0"/>
              <a:t> </a:t>
            </a:r>
            <a:r>
              <a:rPr lang="en-AU" dirty="0" err="1" smtClean="0"/>
              <a:t>kerja</a:t>
            </a:r>
            <a:r>
              <a:rPr lang="en-AU" dirty="0" smtClean="0"/>
              <a:t> </a:t>
            </a:r>
            <a:r>
              <a:rPr lang="en-AU" dirty="0" err="1" smtClean="0"/>
              <a:t>bakti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gotong royong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cepat</a:t>
            </a:r>
            <a:r>
              <a:rPr lang="en-AU" dirty="0" smtClean="0"/>
              <a:t> </a:t>
            </a:r>
            <a:r>
              <a:rPr lang="en-AU" dirty="0" err="1" smtClean="0"/>
              <a:t>tersebar</a:t>
            </a:r>
            <a:r>
              <a:rPr lang="en-AU" dirty="0" smtClean="0"/>
              <a:t> </a:t>
            </a:r>
            <a:r>
              <a:rPr lang="en-AU" dirty="0" err="1" smtClean="0"/>
              <a:t>luas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satu</a:t>
            </a:r>
            <a:r>
              <a:rPr lang="en-AU" dirty="0" smtClean="0"/>
              <a:t> orang </a:t>
            </a:r>
            <a:r>
              <a:rPr lang="en-AU" dirty="0" err="1" smtClean="0"/>
              <a:t>ke</a:t>
            </a:r>
            <a:r>
              <a:rPr lang="en-AU" dirty="0" smtClean="0"/>
              <a:t> orang lain, </a:t>
            </a:r>
            <a:r>
              <a:rPr lang="en-AU" dirty="0" err="1" smtClean="0"/>
              <a:t>begitu</a:t>
            </a:r>
            <a:r>
              <a:rPr lang="en-AU" dirty="0" smtClean="0"/>
              <a:t> </a:t>
            </a:r>
            <a:r>
              <a:rPr lang="en-AU" dirty="0" err="1" smtClean="0"/>
              <a:t>seterusnya</a:t>
            </a:r>
            <a:r>
              <a:rPr lang="en-AU" dirty="0" smtClean="0"/>
              <a:t>. </a:t>
            </a:r>
            <a:r>
              <a:rPr lang="en-AU" dirty="0" err="1" smtClean="0"/>
              <a:t>Tak</a:t>
            </a:r>
            <a:r>
              <a:rPr lang="en-AU" dirty="0" smtClean="0"/>
              <a:t> </a:t>
            </a:r>
            <a:r>
              <a:rPr lang="en-AU" dirty="0" err="1" smtClean="0"/>
              <a:t>terkecuali</a:t>
            </a:r>
            <a:r>
              <a:rPr lang="en-AU" dirty="0" smtClean="0"/>
              <a:t> </a:t>
            </a:r>
            <a:r>
              <a:rPr lang="en-AU" dirty="0" err="1" smtClean="0"/>
              <a:t>ketika</a:t>
            </a:r>
            <a:r>
              <a:rPr lang="en-AU" dirty="0" smtClean="0"/>
              <a:t> </a:t>
            </a:r>
            <a:r>
              <a:rPr lang="en-AU" dirty="0" err="1" smtClean="0"/>
              <a:t>berbicara</a:t>
            </a:r>
            <a:r>
              <a:rPr lang="en-AU" dirty="0" smtClean="0"/>
              <a:t> </a:t>
            </a:r>
            <a:r>
              <a:rPr lang="en-AU" dirty="0" err="1" smtClean="0"/>
              <a:t>tentang</a:t>
            </a:r>
            <a:r>
              <a:rPr lang="en-AU" dirty="0" smtClean="0"/>
              <a:t> </a:t>
            </a:r>
            <a:r>
              <a:rPr lang="en-AU" dirty="0" err="1" smtClean="0"/>
              <a:t>hal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r>
              <a:rPr lang="en-AU" dirty="0" smtClean="0"/>
              <a:t> yang </a:t>
            </a:r>
            <a:r>
              <a:rPr lang="en-AU" dirty="0" err="1" smtClean="0"/>
              <a:t>belum</a:t>
            </a:r>
            <a:r>
              <a:rPr lang="en-AU" dirty="0" smtClean="0"/>
              <a:t> </a:t>
            </a:r>
            <a:r>
              <a:rPr lang="en-AU" dirty="0" err="1" smtClean="0"/>
              <a:t>diketahui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, </a:t>
            </a:r>
            <a:r>
              <a:rPr lang="en-AU" dirty="0" err="1" smtClean="0"/>
              <a:t>misalnya</a:t>
            </a:r>
            <a:r>
              <a:rPr lang="en-AU" dirty="0" smtClean="0"/>
              <a:t> </a:t>
            </a:r>
            <a:r>
              <a:rPr lang="en-AU" dirty="0" err="1" smtClean="0"/>
              <a:t>usaha</a:t>
            </a:r>
            <a:r>
              <a:rPr lang="en-AU" dirty="0" smtClean="0"/>
              <a:t> </a:t>
            </a:r>
            <a:r>
              <a:rPr lang="en-AU" dirty="0" err="1" smtClean="0"/>
              <a:t>memasyarakatkan</a:t>
            </a:r>
            <a:r>
              <a:rPr lang="en-AU" dirty="0" smtClean="0"/>
              <a:t> </a:t>
            </a:r>
            <a:r>
              <a:rPr lang="en-AU" dirty="0" err="1" smtClean="0"/>
              <a:t>Keluarga</a:t>
            </a:r>
            <a:r>
              <a:rPr lang="en-AU" dirty="0" smtClean="0"/>
              <a:t> </a:t>
            </a:r>
            <a:r>
              <a:rPr lang="en-AU" dirty="0" err="1" smtClean="0"/>
              <a:t>Berencana</a:t>
            </a:r>
            <a:r>
              <a:rPr lang="en-AU" dirty="0" smtClean="0"/>
              <a:t> (KB) </a:t>
            </a:r>
            <a:r>
              <a:rPr lang="en-AU" dirty="0" err="1" smtClean="0"/>
              <a:t>sekitar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1972.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Masyarakat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52488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antarpersonal</a:t>
            </a:r>
            <a:r>
              <a:rPr lang="en-AU" dirty="0" smtClean="0"/>
              <a:t> yang </a:t>
            </a:r>
            <a:r>
              <a:rPr lang="en-AU" dirty="0" err="1" smtClean="0"/>
              <a:t>terjadi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membentuk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wahana</a:t>
            </a:r>
            <a:r>
              <a:rPr lang="en-AU" dirty="0"/>
              <a:t> </a:t>
            </a:r>
            <a:r>
              <a:rPr lang="en-AU" dirty="0" err="1"/>
              <a:t>komunikasi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</a:t>
            </a:r>
            <a:r>
              <a:rPr lang="en-AU" dirty="0" err="1"/>
              <a:t>pertukaran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yang </a:t>
            </a:r>
            <a:r>
              <a:rPr lang="en-AU" dirty="0" err="1"/>
              <a:t>telah</a:t>
            </a:r>
            <a:r>
              <a:rPr lang="en-AU" dirty="0"/>
              <a:t> </a:t>
            </a:r>
            <a:r>
              <a:rPr lang="en-AU" dirty="0" err="1"/>
              <a:t>terpola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kehidupan</a:t>
            </a:r>
            <a:r>
              <a:rPr lang="en-AU" dirty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. </a:t>
            </a:r>
            <a:endParaRPr lang="en-AU" dirty="0" smtClean="0"/>
          </a:p>
          <a:p>
            <a:pPr algn="just"/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menuntut</a:t>
            </a:r>
            <a:r>
              <a:rPr lang="en-AU" dirty="0"/>
              <a:t> </a:t>
            </a:r>
            <a:r>
              <a:rPr lang="en-AU" dirty="0" err="1"/>
              <a:t>keterlibatan</a:t>
            </a:r>
            <a:r>
              <a:rPr lang="en-AU" dirty="0"/>
              <a:t>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fisik</a:t>
            </a:r>
            <a:r>
              <a:rPr lang="en-AU" dirty="0"/>
              <a:t> </a:t>
            </a:r>
            <a:r>
              <a:rPr lang="en-AU" dirty="0" err="1"/>
              <a:t>individu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proses </a:t>
            </a:r>
            <a:r>
              <a:rPr lang="en-AU" dirty="0" err="1"/>
              <a:t>komunikasi</a:t>
            </a:r>
            <a:r>
              <a:rPr lang="en-AU" dirty="0"/>
              <a:t> (Sigman;124). </a:t>
            </a:r>
            <a:endParaRPr lang="en-AU" dirty="0" smtClean="0"/>
          </a:p>
          <a:p>
            <a:pPr algn="just"/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menggunakan</a:t>
            </a:r>
            <a:r>
              <a:rPr lang="en-AU" dirty="0"/>
              <a:t> </a:t>
            </a:r>
            <a:r>
              <a:rPr lang="en-AU" dirty="0" err="1"/>
              <a:t>komunikasi</a:t>
            </a:r>
            <a:r>
              <a:rPr lang="en-AU" dirty="0"/>
              <a:t> </a:t>
            </a:r>
            <a:r>
              <a:rPr lang="en-AU" dirty="0" err="1"/>
              <a:t>tatap</a:t>
            </a:r>
            <a:r>
              <a:rPr lang="en-AU" dirty="0"/>
              <a:t> </a:t>
            </a:r>
            <a:r>
              <a:rPr lang="en-AU" dirty="0" err="1"/>
              <a:t>muka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bentuk</a:t>
            </a:r>
            <a:r>
              <a:rPr lang="en-AU" dirty="0"/>
              <a:t> </a:t>
            </a:r>
            <a:r>
              <a:rPr lang="en-AU" dirty="0" err="1"/>
              <a:t>komunikasi</a:t>
            </a:r>
            <a:r>
              <a:rPr lang="en-AU" dirty="0"/>
              <a:t> </a:t>
            </a:r>
            <a:r>
              <a:rPr lang="en-AU" dirty="0" err="1"/>
              <a:t>antar</a:t>
            </a:r>
            <a:r>
              <a:rPr lang="en-AU" dirty="0"/>
              <a:t> personal </a:t>
            </a:r>
            <a:r>
              <a:rPr lang="en-AU" dirty="0" err="1"/>
              <a:t>maupun</a:t>
            </a:r>
            <a:r>
              <a:rPr lang="en-AU" dirty="0"/>
              <a:t> </a:t>
            </a:r>
            <a:r>
              <a:rPr lang="en-AU" dirty="0" err="1"/>
              <a:t>komunikasi</a:t>
            </a:r>
            <a:r>
              <a:rPr lang="en-AU" dirty="0"/>
              <a:t> </a:t>
            </a:r>
            <a:r>
              <a:rPr lang="en-AU" dirty="0" err="1"/>
              <a:t>kelompok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25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err="1" smtClean="0"/>
              <a:t>Kemudian</a:t>
            </a:r>
            <a:r>
              <a:rPr lang="en-AU" dirty="0" smtClean="0"/>
              <a:t> </a:t>
            </a:r>
            <a:r>
              <a:rPr lang="en-AU" dirty="0" err="1" smtClean="0"/>
              <a:t>muncul</a:t>
            </a:r>
            <a:r>
              <a:rPr lang="en-AU" dirty="0" smtClean="0"/>
              <a:t> media </a:t>
            </a:r>
            <a:r>
              <a:rPr lang="en-AU" dirty="0" err="1" smtClean="0"/>
              <a:t>rakyat</a:t>
            </a:r>
            <a:r>
              <a:rPr lang="en-AU" dirty="0" smtClean="0"/>
              <a:t>.</a:t>
            </a:r>
          </a:p>
          <a:p>
            <a:pPr algn="just"/>
            <a:r>
              <a:rPr lang="en-AU" dirty="0" smtClean="0"/>
              <a:t>Media </a:t>
            </a:r>
            <a:r>
              <a:rPr lang="en-AU" dirty="0" err="1"/>
              <a:t>rakyat</a:t>
            </a:r>
            <a:r>
              <a:rPr lang="en-AU" dirty="0"/>
              <a:t> </a:t>
            </a:r>
            <a:r>
              <a:rPr lang="en-AU" dirty="0" err="1" smtClean="0"/>
              <a:t>muncul</a:t>
            </a:r>
            <a:r>
              <a:rPr lang="en-AU" dirty="0" smtClean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bentuk</a:t>
            </a:r>
            <a:r>
              <a:rPr lang="en-AU" dirty="0"/>
              <a:t> </a:t>
            </a:r>
            <a:r>
              <a:rPr lang="en-AU" dirty="0" err="1"/>
              <a:t>kesenian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</a:t>
            </a:r>
            <a:r>
              <a:rPr lang="en-AU" dirty="0" err="1"/>
              <a:t>kebudayaan</a:t>
            </a:r>
            <a:r>
              <a:rPr lang="en-AU" dirty="0"/>
              <a:t> </a:t>
            </a:r>
            <a:r>
              <a:rPr lang="en-AU" dirty="0" err="1"/>
              <a:t>tradisonal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. </a:t>
            </a:r>
            <a:endParaRPr lang="en-AU" dirty="0" smtClean="0"/>
          </a:p>
          <a:p>
            <a:pPr algn="just"/>
            <a:r>
              <a:rPr lang="en-AU" dirty="0" err="1" smtClean="0"/>
              <a:t>Kesenian</a:t>
            </a:r>
            <a:r>
              <a:rPr lang="en-AU" dirty="0" smtClean="0"/>
              <a:t> </a:t>
            </a:r>
            <a:r>
              <a:rPr lang="en-AU" dirty="0" err="1"/>
              <a:t>atau</a:t>
            </a:r>
            <a:r>
              <a:rPr lang="en-AU" dirty="0"/>
              <a:t> </a:t>
            </a:r>
            <a:r>
              <a:rPr lang="en-AU" dirty="0" err="1"/>
              <a:t>budaya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</a:t>
            </a:r>
            <a:r>
              <a:rPr lang="en-AU" dirty="0" err="1"/>
              <a:t>digunakan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wahana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memperkenalkan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memberikan</a:t>
            </a:r>
            <a:r>
              <a:rPr lang="en-AU" dirty="0"/>
              <a:t> </a:t>
            </a:r>
            <a:r>
              <a:rPr lang="en-AU" dirty="0" err="1"/>
              <a:t>pesan-pesan</a:t>
            </a:r>
            <a:r>
              <a:rPr lang="en-AU" dirty="0"/>
              <a:t> </a:t>
            </a:r>
            <a:r>
              <a:rPr lang="en-AU" dirty="0" err="1"/>
              <a:t>pembangunan</a:t>
            </a:r>
            <a:r>
              <a:rPr lang="en-AU" dirty="0"/>
              <a:t> </a:t>
            </a:r>
            <a:r>
              <a:rPr lang="en-AU" dirty="0" err="1"/>
              <a:t>kepada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pedesaan</a:t>
            </a:r>
            <a:r>
              <a:rPr lang="en-AU" dirty="0"/>
              <a:t>. </a:t>
            </a:r>
            <a:endParaRPr lang="en-AU" dirty="0" smtClean="0"/>
          </a:p>
          <a:p>
            <a:pPr algn="just"/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/>
              <a:t>warga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pedesaan</a:t>
            </a:r>
            <a:r>
              <a:rPr lang="en-AU" dirty="0"/>
              <a:t> </a:t>
            </a:r>
            <a:r>
              <a:rPr lang="en-AU" dirty="0" err="1"/>
              <a:t>masih</a:t>
            </a:r>
            <a:r>
              <a:rPr lang="en-AU" dirty="0"/>
              <a:t> </a:t>
            </a:r>
            <a:r>
              <a:rPr lang="en-AU" dirty="0" err="1"/>
              <a:t>menyukai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b="1" dirty="0" err="1"/>
              <a:t>membutuhkan</a:t>
            </a:r>
            <a:r>
              <a:rPr lang="en-AU" b="1" dirty="0"/>
              <a:t> </a:t>
            </a:r>
            <a:r>
              <a:rPr lang="en-AU" b="1" dirty="0" err="1"/>
              <a:t>budaya</a:t>
            </a:r>
            <a:r>
              <a:rPr lang="en-AU" b="1" dirty="0"/>
              <a:t> </a:t>
            </a:r>
            <a:r>
              <a:rPr lang="en-AU" b="1" dirty="0" err="1"/>
              <a:t>atau</a:t>
            </a:r>
            <a:r>
              <a:rPr lang="en-AU" b="1" dirty="0"/>
              <a:t> </a:t>
            </a:r>
            <a:r>
              <a:rPr lang="en-AU" b="1" dirty="0" err="1"/>
              <a:t>kesenian</a:t>
            </a:r>
            <a:r>
              <a:rPr lang="en-AU" b="1" dirty="0"/>
              <a:t> </a:t>
            </a:r>
            <a:r>
              <a:rPr lang="en-AU" b="1" dirty="0" err="1"/>
              <a:t>tradisional</a:t>
            </a:r>
            <a:r>
              <a:rPr lang="en-AU" b="1" dirty="0"/>
              <a:t> </a:t>
            </a:r>
            <a:r>
              <a:rPr lang="en-AU" b="1" dirty="0" err="1"/>
              <a:t>sebagai</a:t>
            </a:r>
            <a:r>
              <a:rPr lang="en-AU" b="1" dirty="0"/>
              <a:t> </a:t>
            </a:r>
            <a:r>
              <a:rPr lang="en-AU" b="1" dirty="0" err="1"/>
              <a:t>sebuah</a:t>
            </a:r>
            <a:r>
              <a:rPr lang="en-AU" b="1" dirty="0"/>
              <a:t> </a:t>
            </a:r>
            <a:r>
              <a:rPr lang="en-AU" b="1" dirty="0" err="1"/>
              <a:t>bentuk</a:t>
            </a:r>
            <a:r>
              <a:rPr lang="en-AU" b="1" dirty="0"/>
              <a:t> </a:t>
            </a:r>
            <a:r>
              <a:rPr lang="en-AU" b="1" dirty="0" err="1"/>
              <a:t>hiburan</a:t>
            </a:r>
            <a:r>
              <a:rPr lang="en-AU" b="1" dirty="0"/>
              <a:t> </a:t>
            </a:r>
            <a:r>
              <a:rPr lang="en-AU" b="1" dirty="0" err="1"/>
              <a:t>maka</a:t>
            </a:r>
            <a:r>
              <a:rPr lang="en-AU" b="1" dirty="0"/>
              <a:t> media </a:t>
            </a:r>
            <a:r>
              <a:rPr lang="en-AU" b="1" dirty="0" err="1"/>
              <a:t>ini</a:t>
            </a:r>
            <a:r>
              <a:rPr lang="en-AU" b="1" dirty="0"/>
              <a:t> juga </a:t>
            </a:r>
            <a:r>
              <a:rPr lang="en-AU" b="1" dirty="0" err="1"/>
              <a:t>menjadi</a:t>
            </a:r>
            <a:r>
              <a:rPr lang="en-AU" b="1" dirty="0"/>
              <a:t> </a:t>
            </a:r>
            <a:r>
              <a:rPr lang="en-AU" b="1" dirty="0" err="1"/>
              <a:t>sarana</a:t>
            </a:r>
            <a:r>
              <a:rPr lang="en-AU" b="1" dirty="0"/>
              <a:t> yang </a:t>
            </a:r>
            <a:r>
              <a:rPr lang="en-AU" b="1" dirty="0" err="1"/>
              <a:t>sangat</a:t>
            </a:r>
            <a:r>
              <a:rPr lang="en-AU" b="1" dirty="0"/>
              <a:t> </a:t>
            </a:r>
            <a:r>
              <a:rPr lang="en-AU" b="1" dirty="0" err="1"/>
              <a:t>tepat</a:t>
            </a:r>
            <a:r>
              <a:rPr lang="en-AU" b="1" dirty="0"/>
              <a:t> </a:t>
            </a:r>
            <a:r>
              <a:rPr lang="en-AU" b="1" dirty="0" err="1"/>
              <a:t>sebagai</a:t>
            </a:r>
            <a:r>
              <a:rPr lang="en-AU" b="1" dirty="0"/>
              <a:t> media </a:t>
            </a:r>
            <a:r>
              <a:rPr lang="en-AU" b="1" dirty="0" err="1"/>
              <a:t>tranformasi</a:t>
            </a:r>
            <a:r>
              <a:rPr lang="en-AU" b="1" dirty="0"/>
              <a:t> </a:t>
            </a:r>
            <a:r>
              <a:rPr lang="en-AU" b="1" dirty="0" err="1"/>
              <a:t>nilai-nilai</a:t>
            </a:r>
            <a:r>
              <a:rPr lang="en-AU" b="1" dirty="0"/>
              <a:t>,</a:t>
            </a:r>
            <a:r>
              <a:rPr lang="en-AU" dirty="0"/>
              <a:t> </a:t>
            </a:r>
            <a:r>
              <a:rPr lang="en-AU" dirty="0" err="1"/>
              <a:t>termasuk</a:t>
            </a:r>
            <a:r>
              <a:rPr lang="en-AU" dirty="0"/>
              <a:t> </a:t>
            </a:r>
            <a:r>
              <a:rPr lang="en-AU" dirty="0" err="1"/>
              <a:t>pesan-pesan</a:t>
            </a:r>
            <a:r>
              <a:rPr lang="en-AU" dirty="0"/>
              <a:t> </a:t>
            </a:r>
            <a:r>
              <a:rPr lang="en-AU" dirty="0" err="1"/>
              <a:t>pembangunan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pemerintah</a:t>
            </a:r>
            <a:r>
              <a:rPr lang="en-AU" dirty="0"/>
              <a:t>. </a:t>
            </a:r>
            <a:r>
              <a:rPr lang="en-AU" dirty="0" err="1"/>
              <a:t>Pesan-pesan</a:t>
            </a:r>
            <a:r>
              <a:rPr lang="en-AU" dirty="0"/>
              <a:t> </a:t>
            </a:r>
            <a:r>
              <a:rPr lang="en-AU" dirty="0" err="1"/>
              <a:t>pembangunan</a:t>
            </a:r>
            <a:r>
              <a:rPr lang="en-AU" dirty="0"/>
              <a:t> </a:t>
            </a:r>
            <a:r>
              <a:rPr lang="en-AU" dirty="0" err="1"/>
              <a:t>disisipkan</a:t>
            </a:r>
            <a:r>
              <a:rPr lang="en-AU" dirty="0"/>
              <a:t>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implisit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kreatif</a:t>
            </a:r>
            <a:r>
              <a:rPr lang="en-AU" dirty="0"/>
              <a:t> </a:t>
            </a:r>
            <a:r>
              <a:rPr lang="en-AU" dirty="0" err="1"/>
              <a:t>sehingga</a:t>
            </a:r>
            <a:r>
              <a:rPr lang="en-AU" dirty="0"/>
              <a:t> </a:t>
            </a:r>
            <a:r>
              <a:rPr lang="en-AU" dirty="0" err="1"/>
              <a:t>terasa</a:t>
            </a:r>
            <a:r>
              <a:rPr lang="en-AU" dirty="0"/>
              <a:t> </a:t>
            </a:r>
            <a:r>
              <a:rPr lang="en-AU" dirty="0" err="1"/>
              <a:t>menyatu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media </a:t>
            </a:r>
            <a:r>
              <a:rPr lang="en-AU" dirty="0" err="1"/>
              <a:t>rakyat</a:t>
            </a:r>
            <a:r>
              <a:rPr lang="en-AU" dirty="0"/>
              <a:t> (</a:t>
            </a:r>
            <a:r>
              <a:rPr lang="en-AU" dirty="0" err="1"/>
              <a:t>Yuni</a:t>
            </a:r>
            <a:r>
              <a:rPr lang="en-AU" dirty="0"/>
              <a:t> </a:t>
            </a:r>
            <a:r>
              <a:rPr lang="en-AU" dirty="0" err="1"/>
              <a:t>Setyaningsih</a:t>
            </a:r>
            <a:r>
              <a:rPr lang="en-AU" dirty="0"/>
              <a:t> ;2000).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468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Sejalan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tingkat</a:t>
            </a:r>
            <a:r>
              <a:rPr lang="en-AU" dirty="0" smtClean="0"/>
              <a:t> </a:t>
            </a:r>
            <a:r>
              <a:rPr lang="en-AU" dirty="0" err="1" smtClean="0"/>
              <a:t>perkembangan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penduduk</a:t>
            </a:r>
            <a:r>
              <a:rPr lang="en-AU" dirty="0" smtClean="0"/>
              <a:t> yang </a:t>
            </a:r>
            <a:r>
              <a:rPr lang="en-AU" dirty="0" err="1" smtClean="0"/>
              <a:t>sudah</a:t>
            </a:r>
            <a:r>
              <a:rPr lang="en-AU" dirty="0" smtClean="0"/>
              <a:t> </a:t>
            </a:r>
            <a:r>
              <a:rPr lang="en-AU" dirty="0" err="1" smtClean="0"/>
              <a:t>mulai</a:t>
            </a:r>
            <a:r>
              <a:rPr lang="en-AU" dirty="0" smtClean="0"/>
              <a:t> </a:t>
            </a:r>
            <a:r>
              <a:rPr lang="en-AU" dirty="0" err="1" smtClean="0"/>
              <a:t>maju</a:t>
            </a:r>
            <a:r>
              <a:rPr lang="en-AU" dirty="0" smtClean="0"/>
              <a:t>. </a:t>
            </a:r>
            <a:r>
              <a:rPr lang="en-AU" dirty="0" err="1" smtClean="0"/>
              <a:t>Pada</a:t>
            </a:r>
            <a:r>
              <a:rPr lang="en-AU" dirty="0" smtClean="0"/>
              <a:t> masa </a:t>
            </a:r>
            <a:r>
              <a:rPr lang="en-AU" dirty="0" err="1" smtClean="0"/>
              <a:t>Orde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r>
              <a:rPr lang="en-AU" dirty="0" smtClean="0"/>
              <a:t> </a:t>
            </a:r>
            <a:r>
              <a:rPr lang="en-AU" dirty="0" err="1" smtClean="0"/>
              <a:t>berkembang</a:t>
            </a:r>
            <a:r>
              <a:rPr lang="en-AU" dirty="0" smtClean="0"/>
              <a:t> </a:t>
            </a:r>
            <a:r>
              <a:rPr lang="en-AU" dirty="0" err="1" smtClean="0"/>
              <a:t>tiga</a:t>
            </a:r>
            <a:r>
              <a:rPr lang="en-AU" dirty="0" smtClean="0"/>
              <a:t> media yang </a:t>
            </a:r>
            <a:r>
              <a:rPr lang="en-AU" dirty="0" err="1" smtClean="0"/>
              <a:t>digunakan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pembangunan</a:t>
            </a:r>
            <a:r>
              <a:rPr lang="en-AU" dirty="0" smtClean="0"/>
              <a:t> di </a:t>
            </a:r>
            <a:r>
              <a:rPr lang="en-AU" dirty="0" err="1" smtClean="0"/>
              <a:t>desa</a:t>
            </a:r>
            <a:r>
              <a:rPr lang="en-AU" dirty="0" smtClean="0"/>
              <a:t>:</a:t>
            </a:r>
          </a:p>
          <a:p>
            <a:pPr algn="just"/>
            <a:r>
              <a:rPr lang="en-AU" dirty="0" smtClean="0"/>
              <a:t>Koran </a:t>
            </a:r>
            <a:r>
              <a:rPr lang="en-AU" dirty="0" err="1" smtClean="0"/>
              <a:t>Masuk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(KMD),</a:t>
            </a:r>
          </a:p>
          <a:p>
            <a:pPr algn="just"/>
            <a:r>
              <a:rPr lang="en-AU" dirty="0" smtClean="0"/>
              <a:t>Media Rakyat (MR), </a:t>
            </a:r>
          </a:p>
          <a:p>
            <a:pPr algn="just"/>
            <a:r>
              <a:rPr lang="en-AU" dirty="0" smtClean="0"/>
              <a:t>Media </a:t>
            </a:r>
            <a:r>
              <a:rPr lang="en-AU" dirty="0" err="1" smtClean="0"/>
              <a:t>Tradisional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819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KMD di Indonesia </a:t>
            </a:r>
            <a:r>
              <a:rPr lang="en-AU" dirty="0" err="1" smtClean="0"/>
              <a:t>mulai</a:t>
            </a:r>
            <a:r>
              <a:rPr lang="en-AU" dirty="0" smtClean="0"/>
              <a:t> </a:t>
            </a:r>
            <a:r>
              <a:rPr lang="en-AU" dirty="0" err="1" smtClean="0"/>
              <a:t>dilaksanakan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bulan</a:t>
            </a:r>
            <a:r>
              <a:rPr lang="en-AU" dirty="0" smtClean="0"/>
              <a:t> </a:t>
            </a:r>
            <a:r>
              <a:rPr lang="en-AU" dirty="0" err="1" smtClean="0"/>
              <a:t>Februari</a:t>
            </a:r>
            <a:r>
              <a:rPr lang="en-AU" dirty="0" smtClean="0"/>
              <a:t> 1980 </a:t>
            </a:r>
            <a:r>
              <a:rPr lang="en-AU" dirty="0" err="1" smtClean="0"/>
              <a:t>berdasarkan</a:t>
            </a:r>
            <a:r>
              <a:rPr lang="en-AU" dirty="0" smtClean="0"/>
              <a:t> SK </a:t>
            </a:r>
            <a:r>
              <a:rPr lang="en-AU" dirty="0" err="1" smtClean="0"/>
              <a:t>Menpen</a:t>
            </a:r>
            <a:r>
              <a:rPr lang="en-AU" dirty="0" smtClean="0"/>
              <a:t> No.11/A/</a:t>
            </a:r>
            <a:r>
              <a:rPr lang="en-AU" dirty="0" err="1" smtClean="0"/>
              <a:t>Kep</a:t>
            </a:r>
            <a:r>
              <a:rPr lang="en-AU" dirty="0" smtClean="0"/>
              <a:t>/</a:t>
            </a:r>
            <a:r>
              <a:rPr lang="en-AU" dirty="0" err="1" smtClean="0"/>
              <a:t>Menpen</a:t>
            </a:r>
            <a:r>
              <a:rPr lang="en-AU" dirty="0" smtClean="0"/>
              <a:t>/1980 </a:t>
            </a:r>
            <a:r>
              <a:rPr lang="en-AU" dirty="0" err="1" smtClean="0"/>
              <a:t>tanggal</a:t>
            </a:r>
            <a:r>
              <a:rPr lang="en-AU" dirty="0" smtClean="0"/>
              <a:t> 29 </a:t>
            </a:r>
            <a:r>
              <a:rPr lang="en-AU" dirty="0" err="1" smtClean="0"/>
              <a:t>Januari</a:t>
            </a:r>
            <a:r>
              <a:rPr lang="en-AU" dirty="0" smtClean="0"/>
              <a:t> 1980. </a:t>
            </a:r>
            <a:r>
              <a:rPr lang="en-AU" dirty="0" err="1" smtClean="0"/>
              <a:t>Penetapan</a:t>
            </a:r>
            <a:r>
              <a:rPr lang="en-AU" dirty="0" smtClean="0"/>
              <a:t> </a:t>
            </a:r>
            <a:r>
              <a:rPr lang="en-AU" dirty="0" err="1" smtClean="0"/>
              <a:t>sebuah</a:t>
            </a:r>
            <a:r>
              <a:rPr lang="en-AU" dirty="0" smtClean="0"/>
              <a:t> KMD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saran </a:t>
            </a:r>
            <a:r>
              <a:rPr lang="en-AU" dirty="0" err="1" smtClean="0"/>
              <a:t>gubernur</a:t>
            </a:r>
            <a:r>
              <a:rPr lang="en-AU" dirty="0" smtClean="0"/>
              <a:t>/</a:t>
            </a:r>
            <a:r>
              <a:rPr lang="en-AU" dirty="0" err="1" smtClean="0"/>
              <a:t>kepala</a:t>
            </a:r>
            <a:r>
              <a:rPr lang="en-AU" dirty="0" smtClean="0"/>
              <a:t> </a:t>
            </a:r>
            <a:r>
              <a:rPr lang="en-AU" dirty="0" err="1" smtClean="0"/>
              <a:t>daerah</a:t>
            </a:r>
            <a:r>
              <a:rPr lang="en-AU" dirty="0" smtClean="0"/>
              <a:t> yang </a:t>
            </a:r>
            <a:r>
              <a:rPr lang="en-AU" dirty="0" err="1" smtClean="0"/>
              <a:t>berkonsultasi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Serikat</a:t>
            </a:r>
            <a:r>
              <a:rPr lang="en-AU" dirty="0" smtClean="0"/>
              <a:t> </a:t>
            </a:r>
            <a:r>
              <a:rPr lang="en-AU" dirty="0" err="1" smtClean="0"/>
              <a:t>Pekerja</a:t>
            </a:r>
            <a:r>
              <a:rPr lang="en-AU" dirty="0" smtClean="0"/>
              <a:t> Surat </a:t>
            </a:r>
            <a:r>
              <a:rPr lang="en-AU" dirty="0" err="1" smtClean="0"/>
              <a:t>Kabar</a:t>
            </a:r>
            <a:r>
              <a:rPr lang="en-AU" dirty="0" smtClean="0"/>
              <a:t> (SPS)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Persatuan</a:t>
            </a:r>
            <a:r>
              <a:rPr lang="en-AU" dirty="0" smtClean="0"/>
              <a:t> </a:t>
            </a:r>
            <a:r>
              <a:rPr lang="en-AU" dirty="0" err="1" smtClean="0"/>
              <a:t>Wartawan</a:t>
            </a:r>
            <a:r>
              <a:rPr lang="en-AU" dirty="0" smtClean="0"/>
              <a:t> Indonesia (PWI). </a:t>
            </a:r>
          </a:p>
          <a:p>
            <a:pPr algn="just"/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yang </a:t>
            </a:r>
            <a:r>
              <a:rPr lang="en-AU" dirty="0" err="1" smtClean="0"/>
              <a:t>berbeda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umumnya</a:t>
            </a:r>
            <a:r>
              <a:rPr lang="en-AU" dirty="0" smtClean="0"/>
              <a:t>, </a:t>
            </a:r>
            <a:r>
              <a:rPr lang="en-AU" dirty="0" err="1" smtClean="0"/>
              <a:t>tentunya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segi</a:t>
            </a:r>
            <a:r>
              <a:rPr lang="en-AU" dirty="0" smtClean="0"/>
              <a:t> </a:t>
            </a:r>
            <a:r>
              <a:rPr lang="en-AU" dirty="0" err="1" smtClean="0"/>
              <a:t>liputan</a:t>
            </a:r>
            <a:r>
              <a:rPr lang="en-AU" dirty="0" smtClean="0"/>
              <a:t> </a:t>
            </a:r>
            <a:r>
              <a:rPr lang="en-AU" dirty="0" err="1" smtClean="0"/>
              <a:t>reportase</a:t>
            </a:r>
            <a:r>
              <a:rPr lang="en-AU" dirty="0" smtClean="0"/>
              <a:t> juga </a:t>
            </a:r>
            <a:r>
              <a:rPr lang="en-AU" dirty="0" err="1" smtClean="0"/>
              <a:t>berbeda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perbedaan</a:t>
            </a:r>
            <a:r>
              <a:rPr lang="en-AU" dirty="0" smtClean="0"/>
              <a:t> target, </a:t>
            </a:r>
            <a:r>
              <a:rPr lang="en-AU" dirty="0" err="1" smtClean="0"/>
              <a:t>tujuan</a:t>
            </a:r>
            <a:r>
              <a:rPr lang="en-AU" dirty="0" smtClean="0"/>
              <a:t>, </a:t>
            </a:r>
            <a:r>
              <a:rPr lang="en-AU" dirty="0" err="1" smtClean="0"/>
              <a:t>misi</a:t>
            </a:r>
            <a:r>
              <a:rPr lang="en-AU" dirty="0" smtClean="0"/>
              <a:t>,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sasarannya</a:t>
            </a:r>
            <a:r>
              <a:rPr lang="en-AU" dirty="0" smtClean="0"/>
              <a:t>. </a:t>
            </a:r>
            <a:r>
              <a:rPr lang="en-AU" dirty="0" err="1" smtClean="0"/>
              <a:t>Misalnya</a:t>
            </a:r>
            <a:r>
              <a:rPr lang="en-AU" dirty="0" smtClean="0"/>
              <a:t>, </a:t>
            </a:r>
            <a:r>
              <a:rPr lang="en-AU" dirty="0" err="1" smtClean="0"/>
              <a:t>lingkup</a:t>
            </a:r>
            <a:r>
              <a:rPr lang="en-AU" dirty="0" smtClean="0"/>
              <a:t> </a:t>
            </a:r>
            <a:r>
              <a:rPr lang="en-AU" dirty="0" err="1" smtClean="0"/>
              <a:t>daerah</a:t>
            </a:r>
            <a:r>
              <a:rPr lang="en-AU" dirty="0" smtClean="0"/>
              <a:t> yang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meliputi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(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ke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agar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merasa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). </a:t>
            </a:r>
            <a:r>
              <a:rPr lang="en-AU" dirty="0" err="1" smtClean="0"/>
              <a:t>Kalaupun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</a:t>
            </a:r>
            <a:r>
              <a:rPr lang="en-AU" dirty="0" err="1" smtClean="0"/>
              <a:t>reportase</a:t>
            </a:r>
            <a:r>
              <a:rPr lang="en-AU" dirty="0" smtClean="0"/>
              <a:t> di </a:t>
            </a:r>
            <a:r>
              <a:rPr lang="en-AU" dirty="0" err="1" smtClean="0"/>
              <a:t>kota</a:t>
            </a:r>
            <a:r>
              <a:rPr lang="en-AU" dirty="0" smtClean="0"/>
              <a:t> </a:t>
            </a:r>
            <a:r>
              <a:rPr lang="en-AU" dirty="0" err="1" smtClean="0"/>
              <a:t>prosentasenya</a:t>
            </a:r>
            <a:r>
              <a:rPr lang="en-AU" dirty="0" smtClean="0"/>
              <a:t> </a:t>
            </a:r>
            <a:r>
              <a:rPr lang="en-AU" dirty="0" err="1" smtClean="0"/>
              <a:t>kecil</a:t>
            </a:r>
            <a:r>
              <a:rPr lang="en-AU" dirty="0" smtClean="0"/>
              <a:t>, </a:t>
            </a:r>
            <a:r>
              <a:rPr lang="en-AU" dirty="0" err="1" smtClean="0"/>
              <a:t>mungkin</a:t>
            </a:r>
            <a:r>
              <a:rPr lang="en-AU" dirty="0" smtClean="0"/>
              <a:t> </a:t>
            </a:r>
            <a:r>
              <a:rPr lang="en-AU" dirty="0" err="1" smtClean="0"/>
              <a:t>hal-hal</a:t>
            </a:r>
            <a:r>
              <a:rPr lang="en-AU" dirty="0" smtClean="0"/>
              <a:t> yang </a:t>
            </a:r>
            <a:r>
              <a:rPr lang="en-AU" dirty="0" err="1" smtClean="0"/>
              <a:t>berhubungan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pembaharuan</a:t>
            </a:r>
            <a:r>
              <a:rPr lang="en-AU" dirty="0" smtClean="0"/>
              <a:t> agar </a:t>
            </a:r>
            <a:r>
              <a:rPr lang="en-AU" dirty="0" err="1" smtClean="0"/>
              <a:t>ditiru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. </a:t>
            </a:r>
            <a:r>
              <a:rPr lang="en-AU" dirty="0" err="1" smtClean="0"/>
              <a:t>Namun</a:t>
            </a:r>
            <a:r>
              <a:rPr lang="en-AU" dirty="0" smtClean="0"/>
              <a:t> </a:t>
            </a:r>
            <a:r>
              <a:rPr lang="en-AU" dirty="0" err="1" smtClean="0"/>
              <a:t>demikian</a:t>
            </a:r>
            <a:r>
              <a:rPr lang="en-AU" dirty="0" smtClean="0"/>
              <a:t>, </a:t>
            </a:r>
            <a:r>
              <a:rPr lang="en-AU" dirty="0" err="1" smtClean="0"/>
              <a:t>hal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hati-hati</a:t>
            </a:r>
            <a:r>
              <a:rPr lang="en-AU" dirty="0" smtClean="0"/>
              <a:t>. </a:t>
            </a:r>
            <a:r>
              <a:rPr lang="en-AU" dirty="0" err="1" smtClean="0"/>
              <a:t>Sebab</a:t>
            </a:r>
            <a:r>
              <a:rPr lang="en-AU" dirty="0" smtClean="0"/>
              <a:t> KMD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</a:t>
            </a:r>
            <a:r>
              <a:rPr lang="en-AU" dirty="0" err="1" smtClean="0"/>
              <a:t>kota</a:t>
            </a:r>
            <a:r>
              <a:rPr lang="en-AU" dirty="0" smtClean="0"/>
              <a:t> yang </a:t>
            </a:r>
            <a:r>
              <a:rPr lang="en-AU" dirty="0" err="1" smtClean="0"/>
              <a:t>beredar</a:t>
            </a:r>
            <a:r>
              <a:rPr lang="en-AU" dirty="0" smtClean="0"/>
              <a:t> di </a:t>
            </a:r>
            <a:r>
              <a:rPr lang="en-AU" dirty="0" err="1" smtClean="0"/>
              <a:t>pedesaan</a:t>
            </a:r>
            <a:r>
              <a:rPr lang="en-AU" dirty="0" smtClean="0"/>
              <a:t>,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dihindari</a:t>
            </a:r>
            <a:r>
              <a:rPr lang="en-AU" dirty="0" smtClean="0"/>
              <a:t> </a:t>
            </a:r>
            <a:r>
              <a:rPr lang="en-AU" dirty="0" err="1" smtClean="0"/>
              <a:t>munculnya</a:t>
            </a:r>
            <a:r>
              <a:rPr lang="en-AU" dirty="0" smtClean="0"/>
              <a:t> </a:t>
            </a:r>
            <a:r>
              <a:rPr lang="en-AU" dirty="0" err="1" smtClean="0"/>
              <a:t>sinyal</a:t>
            </a:r>
            <a:r>
              <a:rPr lang="en-AU" dirty="0" smtClean="0"/>
              <a:t> </a:t>
            </a:r>
            <a:r>
              <a:rPr lang="en-AU" dirty="0" err="1" smtClean="0"/>
              <a:t>bahwa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</a:t>
            </a:r>
            <a:r>
              <a:rPr lang="en-AU" dirty="0" err="1" smtClean="0"/>
              <a:t>kota</a:t>
            </a:r>
            <a:r>
              <a:rPr lang="en-AU" dirty="0" smtClean="0"/>
              <a:t> </a:t>
            </a:r>
            <a:r>
              <a:rPr lang="en-AU" dirty="0" err="1" smtClean="0"/>
              <a:t>bukan</a:t>
            </a:r>
            <a:r>
              <a:rPr lang="en-AU" dirty="0" smtClean="0"/>
              <a:t> </a:t>
            </a:r>
            <a:r>
              <a:rPr lang="en-AU" dirty="0" err="1" smtClean="0"/>
              <a:t>koran</a:t>
            </a:r>
            <a:r>
              <a:rPr lang="en-AU" dirty="0" smtClean="0"/>
              <a:t> </a:t>
            </a:r>
            <a:r>
              <a:rPr lang="en-AU" dirty="0" err="1" smtClean="0"/>
              <a:t>masuk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004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algn="just"/>
            <a:r>
              <a:rPr lang="en-AU" sz="2400" dirty="0" smtClean="0"/>
              <a:t>Media Rakyat Berrigan (1979) </a:t>
            </a:r>
            <a:r>
              <a:rPr lang="en-AU" sz="2400" dirty="0" err="1" smtClean="0"/>
              <a:t>mendefinisikan</a:t>
            </a:r>
            <a:r>
              <a:rPr lang="en-AU" sz="2400" dirty="0" smtClean="0"/>
              <a:t> media </a:t>
            </a:r>
            <a:r>
              <a:rPr lang="en-AU" sz="2400" dirty="0" err="1" smtClean="0"/>
              <a:t>rakyat</a:t>
            </a:r>
            <a:r>
              <a:rPr lang="en-AU" sz="2400" dirty="0" smtClean="0"/>
              <a:t> (media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) </a:t>
            </a:r>
            <a:r>
              <a:rPr lang="en-AU" sz="2400" dirty="0" err="1" smtClean="0"/>
              <a:t>sebagai</a:t>
            </a:r>
            <a:r>
              <a:rPr lang="en-AU" sz="2400" dirty="0" smtClean="0"/>
              <a:t> </a:t>
            </a:r>
            <a:r>
              <a:rPr lang="en-AU" sz="2400" dirty="0" err="1" smtClean="0"/>
              <a:t>berikut</a:t>
            </a:r>
            <a:r>
              <a:rPr lang="en-AU" sz="2400" dirty="0" smtClean="0"/>
              <a:t> :</a:t>
            </a:r>
          </a:p>
          <a:p>
            <a:pPr marL="0" indent="0" algn="just">
              <a:buNone/>
            </a:pPr>
            <a:r>
              <a:rPr lang="en-AU" sz="2400" dirty="0" smtClean="0"/>
              <a:t/>
            </a:r>
            <a:br>
              <a:rPr lang="en-AU" sz="2400" dirty="0" smtClean="0"/>
            </a:br>
            <a:r>
              <a:rPr lang="en-AU" sz="2400" dirty="0" smtClean="0"/>
              <a:t>a. Media yang </a:t>
            </a:r>
            <a:r>
              <a:rPr lang="en-AU" sz="2400" dirty="0" err="1" smtClean="0"/>
              <a:t>bertumpu</a:t>
            </a:r>
            <a:r>
              <a:rPr lang="en-AU" sz="2400" dirty="0" smtClean="0"/>
              <a:t> </a:t>
            </a:r>
            <a:r>
              <a:rPr lang="en-AU" sz="2400" dirty="0" err="1" smtClean="0"/>
              <a:t>pada</a:t>
            </a:r>
            <a:r>
              <a:rPr lang="en-AU" sz="2400" dirty="0" smtClean="0"/>
              <a:t> </a:t>
            </a:r>
            <a:r>
              <a:rPr lang="en-AU" sz="2400" dirty="0" err="1" smtClean="0"/>
              <a:t>landasan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lebih</a:t>
            </a:r>
            <a:r>
              <a:rPr lang="en-AU" sz="2400" dirty="0" smtClean="0"/>
              <a:t> </a:t>
            </a:r>
            <a:r>
              <a:rPr lang="en-AU" sz="2400" dirty="0" err="1" smtClean="0"/>
              <a:t>luas</a:t>
            </a:r>
            <a:r>
              <a:rPr lang="en-AU" sz="2400" dirty="0" smtClean="0"/>
              <a:t> </a:t>
            </a:r>
            <a:r>
              <a:rPr lang="en-AU" sz="2400" dirty="0" err="1" smtClean="0"/>
              <a:t>dari</a:t>
            </a:r>
            <a:r>
              <a:rPr lang="en-AU" sz="2400" dirty="0" smtClean="0"/>
              <a:t> </a:t>
            </a:r>
            <a:r>
              <a:rPr lang="en-AU" sz="2400" dirty="0" err="1" smtClean="0"/>
              <a:t>kebutuhan</a:t>
            </a:r>
            <a:r>
              <a:rPr lang="en-AU" sz="2400" dirty="0" smtClean="0"/>
              <a:t> </a:t>
            </a:r>
            <a:r>
              <a:rPr lang="en-AU" sz="2400" dirty="0" err="1" smtClean="0"/>
              <a:t>semua</a:t>
            </a:r>
            <a:r>
              <a:rPr lang="en-AU" sz="2400" dirty="0" smtClean="0"/>
              <a:t> </a:t>
            </a:r>
            <a:r>
              <a:rPr lang="en-AU" sz="2400" dirty="0" err="1" smtClean="0"/>
              <a:t>khalayak</a:t>
            </a:r>
            <a:endParaRPr lang="en-AU" sz="2400" dirty="0" smtClean="0"/>
          </a:p>
          <a:p>
            <a:pPr marL="0" indent="0" algn="just">
              <a:buNone/>
            </a:pPr>
            <a:r>
              <a:rPr lang="en-AU" sz="2400" dirty="0" smtClean="0"/>
              <a:t>b. </a:t>
            </a:r>
            <a:r>
              <a:rPr lang="en-AU" sz="2400" dirty="0" err="1" smtClean="0"/>
              <a:t>Adaptasi</a:t>
            </a:r>
            <a:r>
              <a:rPr lang="en-AU" sz="2400" dirty="0" smtClean="0"/>
              <a:t> media yang </a:t>
            </a:r>
            <a:r>
              <a:rPr lang="en-AU" sz="2400" dirty="0" err="1" smtClean="0"/>
              <a:t>digunakan</a:t>
            </a:r>
            <a:r>
              <a:rPr lang="en-AU" sz="2400" dirty="0" smtClean="0"/>
              <a:t> </a:t>
            </a:r>
            <a:r>
              <a:rPr lang="en-AU" sz="2400" dirty="0" err="1" smtClean="0"/>
              <a:t>oleh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yang </a:t>
            </a:r>
            <a:r>
              <a:rPr lang="en-AU" sz="2400" dirty="0" err="1" smtClean="0"/>
              <a:t>bersangkutan</a:t>
            </a:r>
            <a:r>
              <a:rPr lang="en-AU" sz="2400" dirty="0" smtClean="0"/>
              <a:t>, </a:t>
            </a:r>
            <a:r>
              <a:rPr lang="en-AU" sz="2400" dirty="0" err="1" smtClean="0"/>
              <a:t>apa</a:t>
            </a:r>
            <a:r>
              <a:rPr lang="en-AU" sz="2400" dirty="0" smtClean="0"/>
              <a:t> pun </a:t>
            </a:r>
            <a:r>
              <a:rPr lang="en-AU" sz="2400" dirty="0" err="1" smtClean="0"/>
              <a:t>tujuan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ditetapkan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</a:t>
            </a:r>
          </a:p>
          <a:p>
            <a:pPr marL="0" indent="0" algn="just">
              <a:buNone/>
            </a:pPr>
            <a:r>
              <a:rPr lang="en-AU" sz="2400" dirty="0" smtClean="0"/>
              <a:t>c. Media yang </a:t>
            </a:r>
            <a:r>
              <a:rPr lang="en-AU" sz="2400" dirty="0" err="1" smtClean="0"/>
              <a:t>memberi</a:t>
            </a:r>
            <a:r>
              <a:rPr lang="en-AU" sz="2400" dirty="0" smtClean="0"/>
              <a:t> </a:t>
            </a:r>
            <a:r>
              <a:rPr lang="en-AU" sz="2400" dirty="0" err="1" smtClean="0"/>
              <a:t>kesempatan</a:t>
            </a:r>
            <a:r>
              <a:rPr lang="en-AU" sz="2400" dirty="0" smtClean="0"/>
              <a:t> </a:t>
            </a:r>
            <a:r>
              <a:rPr lang="en-AU" sz="2400" dirty="0" err="1" smtClean="0"/>
              <a:t>kepada</a:t>
            </a:r>
            <a:r>
              <a:rPr lang="en-AU" sz="2400" dirty="0" smtClean="0"/>
              <a:t> </a:t>
            </a:r>
            <a:r>
              <a:rPr lang="en-AU" sz="2400" dirty="0" err="1" smtClean="0"/>
              <a:t>warga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memperoleh</a:t>
            </a:r>
            <a:r>
              <a:rPr lang="en-AU" sz="2400" dirty="0" smtClean="0"/>
              <a:t> </a:t>
            </a:r>
            <a:r>
              <a:rPr lang="en-AU" sz="2400" dirty="0" err="1" smtClean="0"/>
              <a:t>informasi</a:t>
            </a:r>
            <a:r>
              <a:rPr lang="en-AU" sz="2400" dirty="0" smtClean="0"/>
              <a:t>, </a:t>
            </a:r>
            <a:r>
              <a:rPr lang="en-AU" sz="2400" dirty="0" err="1" smtClean="0"/>
              <a:t>pendidikan</a:t>
            </a:r>
            <a:r>
              <a:rPr lang="en-AU" sz="2400" dirty="0" smtClean="0"/>
              <a:t>,</a:t>
            </a:r>
          </a:p>
          <a:p>
            <a:pPr marL="0" indent="0" algn="just">
              <a:buNone/>
            </a:pPr>
            <a:r>
              <a:rPr lang="en-AU" sz="2400" dirty="0" smtClean="0"/>
              <a:t>d. Media yang </a:t>
            </a:r>
            <a:r>
              <a:rPr lang="en-AU" sz="2400" dirty="0" err="1" smtClean="0"/>
              <a:t>menampung</a:t>
            </a:r>
            <a:r>
              <a:rPr lang="en-AU" sz="2400" dirty="0" smtClean="0"/>
              <a:t> </a:t>
            </a:r>
            <a:r>
              <a:rPr lang="en-AU" sz="2400" dirty="0" err="1" smtClean="0"/>
              <a:t>partisipasi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</a:t>
            </a:r>
            <a:r>
              <a:rPr lang="en-AU" sz="2400" dirty="0" err="1" smtClean="0"/>
              <a:t>sebagai</a:t>
            </a:r>
            <a:r>
              <a:rPr lang="en-AU" sz="2400" dirty="0" smtClean="0"/>
              <a:t> </a:t>
            </a:r>
            <a:r>
              <a:rPr lang="en-AU" sz="2400" dirty="0" err="1" smtClean="0"/>
              <a:t>perencanaan</a:t>
            </a:r>
            <a:r>
              <a:rPr lang="en-AU" sz="2400" dirty="0" smtClean="0"/>
              <a:t>, </a:t>
            </a:r>
            <a:r>
              <a:rPr lang="en-AU" sz="2400" dirty="0" err="1" smtClean="0"/>
              <a:t>produksi</a:t>
            </a:r>
            <a:r>
              <a:rPr lang="en-AU" sz="2400" dirty="0" smtClean="0"/>
              <a:t>,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pelaksana</a:t>
            </a:r>
            <a:r>
              <a:rPr lang="en-AU" sz="2400" dirty="0" smtClean="0"/>
              <a:t>.</a:t>
            </a:r>
            <a:br>
              <a:rPr lang="en-AU" sz="2400" dirty="0" smtClean="0"/>
            </a:br>
            <a:r>
              <a:rPr lang="en-AU" sz="2400" dirty="0" smtClean="0"/>
              <a:t>e. Media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</a:t>
            </a:r>
            <a:r>
              <a:rPr lang="en-AU" sz="2400" dirty="0" err="1" smtClean="0"/>
              <a:t>adalah</a:t>
            </a:r>
            <a:r>
              <a:rPr lang="en-AU" sz="2400" dirty="0" smtClean="0"/>
              <a:t> </a:t>
            </a:r>
            <a:r>
              <a:rPr lang="en-AU" sz="2400" dirty="0" err="1" smtClean="0"/>
              <a:t>sasaran</a:t>
            </a:r>
            <a:r>
              <a:rPr lang="en-AU" sz="2400" dirty="0" smtClean="0"/>
              <a:t> </a:t>
            </a:r>
            <a:r>
              <a:rPr lang="en-AU" sz="2400" dirty="0" err="1" smtClean="0"/>
              <a:t>bagi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mengemukakan</a:t>
            </a:r>
            <a:r>
              <a:rPr lang="en-AU" sz="2400" dirty="0" smtClean="0"/>
              <a:t> </a:t>
            </a:r>
            <a:r>
              <a:rPr lang="en-AU" sz="2400" dirty="0" err="1" smtClean="0"/>
              <a:t>sesuatu</a:t>
            </a:r>
            <a:r>
              <a:rPr lang="en-AU" sz="2400" dirty="0" smtClean="0"/>
              <a:t>, </a:t>
            </a:r>
            <a:r>
              <a:rPr lang="en-AU" sz="2400" dirty="0" err="1" smtClean="0"/>
              <a:t>bukan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menyatakan</a:t>
            </a:r>
            <a:r>
              <a:rPr lang="en-AU" sz="2400" dirty="0" smtClean="0"/>
              <a:t> </a:t>
            </a:r>
            <a:r>
              <a:rPr lang="en-AU" sz="2400" dirty="0" err="1" smtClean="0"/>
              <a:t>sesuatu</a:t>
            </a:r>
            <a:r>
              <a:rPr lang="en-AU" sz="2400" dirty="0" smtClean="0"/>
              <a:t> </a:t>
            </a:r>
            <a:r>
              <a:rPr lang="en-AU" sz="2400" dirty="0" err="1" smtClean="0"/>
              <a:t>kepada</a:t>
            </a:r>
            <a:r>
              <a:rPr lang="en-AU" sz="2400" dirty="0" smtClean="0"/>
              <a:t> </a:t>
            </a:r>
            <a:r>
              <a:rPr lang="en-AU" sz="2400" dirty="0" err="1" smtClean="0"/>
              <a:t>masyarakat</a:t>
            </a:r>
            <a:r>
              <a:rPr lang="en-AU" sz="2400" dirty="0" smtClean="0"/>
              <a:t>.</a:t>
            </a:r>
          </a:p>
          <a:p>
            <a:pPr marL="0" indent="0" algn="just">
              <a:buNone/>
            </a:pPr>
            <a:r>
              <a:rPr lang="en-AU" sz="2400" dirty="0" smtClean="0"/>
              <a:t/>
            </a:r>
            <a:br>
              <a:rPr lang="en-AU" sz="2400" dirty="0" smtClean="0"/>
            </a:br>
            <a:r>
              <a:rPr lang="en-AU" sz="2000" dirty="0" smtClean="0"/>
              <a:t>.</a:t>
            </a:r>
          </a:p>
          <a:p>
            <a:pPr marL="0" indent="0" algn="just">
              <a:buNone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77290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Menurut</a:t>
            </a:r>
            <a:r>
              <a:rPr lang="en-AU" dirty="0" smtClean="0"/>
              <a:t> Manfred </a:t>
            </a:r>
            <a:r>
              <a:rPr lang="en-AU" dirty="0" err="1" smtClean="0"/>
              <a:t>Oepen</a:t>
            </a:r>
            <a:r>
              <a:rPr lang="en-AU" dirty="0" smtClean="0"/>
              <a:t>: Media Rakyat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memakai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salurannya</a:t>
            </a:r>
            <a:r>
              <a:rPr lang="en-AU" dirty="0" smtClean="0"/>
              <a:t>. Media </a:t>
            </a:r>
            <a:r>
              <a:rPr lang="en-AU" dirty="0" err="1" smtClean="0"/>
              <a:t>dari</a:t>
            </a:r>
            <a:r>
              <a:rPr lang="en-AU" dirty="0" smtClean="0"/>
              <a:t>, </a:t>
            </a:r>
            <a:r>
              <a:rPr lang="en-AU" dirty="0" err="1" smtClean="0"/>
              <a:t>oleh</a:t>
            </a:r>
            <a:r>
              <a:rPr lang="en-AU" dirty="0" smtClean="0"/>
              <a:t>,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rakyat</a:t>
            </a:r>
            <a:r>
              <a:rPr lang="en-AU" dirty="0" smtClean="0"/>
              <a:t> di </a:t>
            </a:r>
            <a:r>
              <a:rPr lang="en-AU" dirty="0" err="1" smtClean="0"/>
              <a:t>pedesaan</a:t>
            </a:r>
            <a:r>
              <a:rPr lang="en-AU" dirty="0" smtClean="0"/>
              <a:t>. </a:t>
            </a:r>
            <a:r>
              <a:rPr lang="en-AU" dirty="0" err="1" smtClean="0"/>
              <a:t>Artinya</a:t>
            </a:r>
            <a:r>
              <a:rPr lang="en-AU" dirty="0" smtClean="0"/>
              <a:t>, media yang </a:t>
            </a:r>
            <a:r>
              <a:rPr lang="en-AU" dirty="0" err="1" smtClean="0"/>
              <a:t>menganggap</a:t>
            </a:r>
            <a:r>
              <a:rPr lang="en-AU" dirty="0" smtClean="0"/>
              <a:t> </a:t>
            </a:r>
            <a:r>
              <a:rPr lang="en-AU" dirty="0" err="1" smtClean="0"/>
              <a:t>kepentingan</a:t>
            </a:r>
            <a:r>
              <a:rPr lang="en-AU" dirty="0" smtClean="0"/>
              <a:t> </a:t>
            </a:r>
            <a:r>
              <a:rPr lang="en-AU" dirty="0" err="1" smtClean="0"/>
              <a:t>rakyat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hal</a:t>
            </a:r>
            <a:r>
              <a:rPr lang="en-AU" dirty="0" smtClean="0"/>
              <a:t> yang paling </a:t>
            </a:r>
            <a:r>
              <a:rPr lang="en-AU" dirty="0" err="1" smtClean="0"/>
              <a:t>utama</a:t>
            </a:r>
            <a:r>
              <a:rPr lang="en-AU" dirty="0" smtClean="0"/>
              <a:t>. Media </a:t>
            </a:r>
            <a:r>
              <a:rPr lang="en-AU" dirty="0" err="1" smtClean="0"/>
              <a:t>rakyat</a:t>
            </a:r>
            <a:r>
              <a:rPr lang="en-AU" dirty="0" smtClean="0"/>
              <a:t> juga </a:t>
            </a:r>
            <a:r>
              <a:rPr lang="en-AU" dirty="0" err="1" smtClean="0"/>
              <a:t>sangat</a:t>
            </a:r>
            <a:r>
              <a:rPr lang="en-AU" dirty="0" smtClean="0"/>
              <a:t> </a:t>
            </a:r>
            <a:r>
              <a:rPr lang="en-AU" dirty="0" err="1" smtClean="0"/>
              <a:t>berperan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membantu</a:t>
            </a:r>
            <a:r>
              <a:rPr lang="en-AU" dirty="0" smtClean="0"/>
              <a:t> </a:t>
            </a:r>
            <a:r>
              <a:rPr lang="en-AU" dirty="0" err="1" smtClean="0"/>
              <a:t>perkembangan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 Media </a:t>
            </a:r>
            <a:r>
              <a:rPr lang="en-AU" dirty="0" err="1" smtClean="0"/>
              <a:t>rakyat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media yang </a:t>
            </a:r>
            <a:r>
              <a:rPr lang="en-AU" dirty="0" err="1" smtClean="0"/>
              <a:t>mengakar</a:t>
            </a:r>
            <a:r>
              <a:rPr lang="en-AU" dirty="0" smtClean="0"/>
              <a:t> </a:t>
            </a:r>
            <a:r>
              <a:rPr lang="en-AU" dirty="0" err="1" smtClean="0"/>
              <a:t>kuat</a:t>
            </a:r>
            <a:r>
              <a:rPr lang="en-AU" dirty="0" smtClean="0"/>
              <a:t> di </a:t>
            </a:r>
            <a:r>
              <a:rPr lang="en-AU" dirty="0" err="1" smtClean="0"/>
              <a:t>masyarakat</a:t>
            </a:r>
            <a:r>
              <a:rPr lang="en-AU" dirty="0" smtClean="0"/>
              <a:t>. </a:t>
            </a:r>
            <a:r>
              <a:rPr lang="en-AU" dirty="0" err="1" smtClean="0"/>
              <a:t>Sebab</a:t>
            </a:r>
            <a:r>
              <a:rPr lang="en-AU" dirty="0" smtClean="0"/>
              <a:t> </a:t>
            </a:r>
            <a:r>
              <a:rPr lang="en-AU" dirty="0" err="1" smtClean="0"/>
              <a:t>ia</a:t>
            </a:r>
            <a:r>
              <a:rPr lang="en-AU" dirty="0" smtClean="0"/>
              <a:t> </a:t>
            </a:r>
            <a:r>
              <a:rPr lang="en-AU" dirty="0" err="1" smtClean="0"/>
              <a:t>tumbuh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berkembang</a:t>
            </a:r>
            <a:r>
              <a:rPr lang="en-AU" dirty="0" smtClean="0"/>
              <a:t> di </a:t>
            </a:r>
            <a:r>
              <a:rPr lang="en-AU" dirty="0" err="1" smtClean="0"/>
              <a:t>pedesaan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04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/>
              <a:t>sebuah</a:t>
            </a:r>
            <a:r>
              <a:rPr lang="en-US" i="1" dirty="0"/>
              <a:t>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komunikasi</a:t>
            </a:r>
            <a:r>
              <a:rPr lang="en-US" i="1" dirty="0"/>
              <a:t> yang </a:t>
            </a:r>
            <a:r>
              <a:rPr lang="en-US" i="1" dirty="0" err="1"/>
              <a:t>melekat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kebudayaan</a:t>
            </a:r>
            <a:r>
              <a:rPr lang="en-US" i="1" dirty="0"/>
              <a:t> yang </a:t>
            </a:r>
            <a:r>
              <a:rPr lang="en-US" i="1" dirty="0" err="1"/>
              <a:t>telah</a:t>
            </a:r>
            <a:r>
              <a:rPr lang="en-US" i="1" dirty="0"/>
              <a:t> </a:t>
            </a:r>
            <a:r>
              <a:rPr lang="en-US" i="1" dirty="0" err="1"/>
              <a:t>eksis</a:t>
            </a:r>
            <a:r>
              <a:rPr lang="en-US" i="1" dirty="0"/>
              <a:t> </a:t>
            </a:r>
            <a:r>
              <a:rPr lang="en-US" i="1" dirty="0" err="1"/>
              <a:t>sebelum</a:t>
            </a:r>
            <a:r>
              <a:rPr lang="en-US" i="1" dirty="0"/>
              <a:t> media </a:t>
            </a:r>
            <a:r>
              <a:rPr lang="en-US" i="1" dirty="0" err="1"/>
              <a:t>massa</a:t>
            </a:r>
            <a:r>
              <a:rPr lang="en-US" i="1" dirty="0"/>
              <a:t> </a:t>
            </a:r>
            <a:r>
              <a:rPr lang="en-US" i="1" dirty="0" err="1"/>
              <a:t>muncul</a:t>
            </a:r>
            <a:r>
              <a:rPr lang="en-US" i="1" dirty="0"/>
              <a:t>,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masih</a:t>
            </a:r>
            <a:r>
              <a:rPr lang="en-US" i="1" dirty="0"/>
              <a:t> </a:t>
            </a:r>
            <a:r>
              <a:rPr lang="en-US" i="1" dirty="0" err="1"/>
              <a:t>eksis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mode </a:t>
            </a:r>
            <a:r>
              <a:rPr lang="en-US" i="1" dirty="0" err="1"/>
              <a:t>komunikasi</a:t>
            </a:r>
            <a:r>
              <a:rPr lang="en-US" i="1" dirty="0"/>
              <a:t> yang vital di </a:t>
            </a:r>
            <a:r>
              <a:rPr lang="en-US" i="1" dirty="0" err="1"/>
              <a:t>berbagai</a:t>
            </a:r>
            <a:r>
              <a:rPr lang="en-US" i="1" dirty="0"/>
              <a:t> </a:t>
            </a:r>
            <a:r>
              <a:rPr lang="en-US" i="1" dirty="0" err="1"/>
              <a:t>belahan</a:t>
            </a:r>
            <a:r>
              <a:rPr lang="en-US" i="1" dirty="0"/>
              <a:t> </a:t>
            </a:r>
            <a:r>
              <a:rPr lang="en-US" i="1" dirty="0" err="1"/>
              <a:t>dunia</a:t>
            </a:r>
            <a:r>
              <a:rPr lang="en-US" dirty="0"/>
              <a:t>.</a:t>
            </a:r>
          </a:p>
          <a:p>
            <a:r>
              <a:rPr lang="en-US" dirty="0"/>
              <a:t>media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 smtClean="0"/>
              <a:t>menurutnya</a:t>
            </a:r>
            <a:r>
              <a:rPr lang="en-US" dirty="0" smtClean="0"/>
              <a:t> 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mengkomunikasikan</a:t>
            </a:r>
            <a:r>
              <a:rPr lang="en-US" dirty="0"/>
              <a:t> </a:t>
            </a:r>
            <a:r>
              <a:rPr lang="en-US" dirty="0" err="1"/>
              <a:t>pesan-pesan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factor,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minimnya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status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formal </a:t>
            </a:r>
            <a:r>
              <a:rPr lang="en-US" dirty="0" err="1"/>
              <a:t>maupun</a:t>
            </a:r>
            <a:r>
              <a:rPr lang="en-US" dirty="0"/>
              <a:t> non </a:t>
            </a:r>
            <a:r>
              <a:rPr lang="en-US" dirty="0" smtClean="0"/>
              <a:t>formal</a:t>
            </a:r>
          </a:p>
          <a:p>
            <a:r>
              <a:rPr lang="en-US" dirty="0"/>
              <a:t>Media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keteladanan</a:t>
            </a:r>
            <a:r>
              <a:rPr lang="en-US" dirty="0"/>
              <a:t>, symbol, ritual,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),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dikomunikasikan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Dissanayake</a:t>
            </a:r>
            <a:r>
              <a:rPr lang="en-US" dirty="0" smtClean="0"/>
              <a:t> (1984)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548680"/>
            <a:ext cx="7467600" cy="6048672"/>
          </a:xfrm>
        </p:spPr>
        <p:txBody>
          <a:bodyPr>
            <a:normAutofit fontScale="92500"/>
          </a:bodyPr>
          <a:lstStyle/>
          <a:p>
            <a:r>
              <a:rPr lang="en-US" dirty="0"/>
              <a:t>Media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/>
              <a:t>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/>
              <a:t>media </a:t>
            </a:r>
            <a:r>
              <a:rPr lang="en-US" dirty="0" err="1"/>
              <a:t>massa</a:t>
            </a:r>
            <a:r>
              <a:rPr lang="en-US" dirty="0"/>
              <a:t> yang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media </a:t>
            </a:r>
            <a:r>
              <a:rPr lang="en-US" dirty="0" err="1"/>
              <a:t>lokal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Ragam</a:t>
            </a:r>
            <a:r>
              <a:rPr lang="en-US" dirty="0"/>
              <a:t>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teater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pewayangan</a:t>
            </a:r>
            <a:r>
              <a:rPr lang="en-US" dirty="0"/>
              <a:t>, </a:t>
            </a:r>
            <a:r>
              <a:rPr lang="en-US" dirty="0" err="1"/>
              <a:t>penceritaan</a:t>
            </a:r>
            <a:r>
              <a:rPr lang="en-US" dirty="0"/>
              <a:t>/</a:t>
            </a:r>
            <a:r>
              <a:rPr lang="en-US" dirty="0" err="1"/>
              <a:t>kisah-kisah</a:t>
            </a:r>
            <a:r>
              <a:rPr lang="en-US" dirty="0"/>
              <a:t>, </a:t>
            </a:r>
            <a:r>
              <a:rPr lang="en-US" dirty="0" err="1"/>
              <a:t>tarian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balada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lawakan</a:t>
            </a:r>
            <a:r>
              <a:rPr lang="en-US" dirty="0"/>
              <a:t>, media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yang paling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.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disisipkan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media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sebagaimana</a:t>
            </a:r>
            <a:r>
              <a:rPr lang="en-US" dirty="0"/>
              <a:t> De Fleur (1993) </a:t>
            </a:r>
            <a:r>
              <a:rPr lang="en-US" dirty="0" err="1"/>
              <a:t>menjelaskan</a:t>
            </a:r>
            <a:r>
              <a:rPr lang="en-US" dirty="0"/>
              <a:t>, </a:t>
            </a:r>
            <a:r>
              <a:rPr lang="en-US" i="1" dirty="0" err="1"/>
              <a:t>melalui</a:t>
            </a:r>
            <a:r>
              <a:rPr lang="en-US" i="1" dirty="0"/>
              <a:t> </a:t>
            </a:r>
            <a:r>
              <a:rPr lang="en-US" i="1" dirty="0" err="1"/>
              <a:t>penggunaan</a:t>
            </a:r>
            <a:r>
              <a:rPr lang="en-US" i="1" dirty="0"/>
              <a:t> dialog, action, music, </a:t>
            </a:r>
            <a:r>
              <a:rPr lang="en-US" i="1" dirty="0" err="1"/>
              <a:t>lagu</a:t>
            </a:r>
            <a:r>
              <a:rPr lang="en-US" i="1" dirty="0"/>
              <a:t>,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tarian</a:t>
            </a:r>
            <a:r>
              <a:rPr lang="en-US" i="1" dirty="0"/>
              <a:t> </a:t>
            </a:r>
            <a:r>
              <a:rPr lang="en-US" i="1" dirty="0" err="1"/>
              <a:t>maka</a:t>
            </a:r>
            <a:r>
              <a:rPr lang="en-US" i="1" dirty="0"/>
              <a:t> </a:t>
            </a:r>
            <a:r>
              <a:rPr lang="en-US" i="1" dirty="0" err="1"/>
              <a:t>pentas</a:t>
            </a:r>
            <a:r>
              <a:rPr lang="en-US" i="1" dirty="0"/>
              <a:t> </a:t>
            </a:r>
            <a:r>
              <a:rPr lang="en-US" i="1" dirty="0" err="1"/>
              <a:t>tersebut</a:t>
            </a:r>
            <a:r>
              <a:rPr lang="en-US" i="1" dirty="0"/>
              <a:t> </a:t>
            </a:r>
            <a:r>
              <a:rPr lang="en-US" i="1" dirty="0" err="1"/>
              <a:t>telah</a:t>
            </a:r>
            <a:r>
              <a:rPr lang="en-US" i="1" dirty="0"/>
              <a:t> </a:t>
            </a:r>
            <a:r>
              <a:rPr lang="en-US" i="1" dirty="0" err="1"/>
              <a:t>menyajikan</a:t>
            </a:r>
            <a:r>
              <a:rPr lang="en-US" i="1" dirty="0"/>
              <a:t> </a:t>
            </a:r>
            <a:r>
              <a:rPr lang="en-US" i="1" dirty="0" err="1"/>
              <a:t>pandangan</a:t>
            </a:r>
            <a:r>
              <a:rPr lang="en-US" i="1" dirty="0"/>
              <a:t> yang </a:t>
            </a:r>
            <a:r>
              <a:rPr lang="en-US" i="1" dirty="0" err="1"/>
              <a:t>amat</a:t>
            </a:r>
            <a:r>
              <a:rPr lang="en-US" i="1" dirty="0"/>
              <a:t> vital </a:t>
            </a:r>
            <a:r>
              <a:rPr lang="en-US" i="1" dirty="0" err="1"/>
              <a:t>tentang</a:t>
            </a:r>
            <a:r>
              <a:rPr lang="en-US" i="1" dirty="0"/>
              <a:t> </a:t>
            </a:r>
            <a:r>
              <a:rPr lang="en-US" i="1" dirty="0" err="1"/>
              <a:t>kosmopolit</a:t>
            </a:r>
            <a:r>
              <a:rPr lang="en-US" i="1" dirty="0"/>
              <a:t> yang </a:t>
            </a:r>
            <a:r>
              <a:rPr lang="en-US" i="1" dirty="0" err="1"/>
              <a:t>telah</a:t>
            </a:r>
            <a:r>
              <a:rPr lang="en-US" i="1" dirty="0"/>
              <a:t> </a:t>
            </a:r>
            <a:r>
              <a:rPr lang="en-US" i="1" dirty="0" err="1"/>
              <a:t>menanamkan</a:t>
            </a:r>
            <a:r>
              <a:rPr lang="en-US" i="1" dirty="0"/>
              <a:t> </a:t>
            </a:r>
            <a:r>
              <a:rPr lang="en-US" i="1" dirty="0" err="1"/>
              <a:t>keyakinan-keyakinan</a:t>
            </a:r>
            <a:r>
              <a:rPr lang="en-US" i="1" dirty="0"/>
              <a:t> </a:t>
            </a:r>
            <a:r>
              <a:rPr lang="en-US" i="1" dirty="0" err="1"/>
              <a:t>dasar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pola-pola</a:t>
            </a:r>
            <a:r>
              <a:rPr lang="en-US" i="1" dirty="0"/>
              <a:t> </a:t>
            </a:r>
            <a:r>
              <a:rPr lang="en-US" i="1" dirty="0" err="1"/>
              <a:t>perilaku</a:t>
            </a:r>
            <a:r>
              <a:rPr lang="en-US" i="1" dirty="0"/>
              <a:t> </a:t>
            </a:r>
            <a:r>
              <a:rPr lang="en-US" i="1" dirty="0" err="1"/>
              <a:t>ke</a:t>
            </a:r>
            <a:r>
              <a:rPr lang="en-US" i="1" dirty="0"/>
              <a:t> </a:t>
            </a:r>
            <a:r>
              <a:rPr lang="en-US" i="1" dirty="0" err="1"/>
              <a:t>hadapan</a:t>
            </a:r>
            <a:r>
              <a:rPr lang="en-US" i="1" dirty="0"/>
              <a:t> </a:t>
            </a:r>
            <a:r>
              <a:rPr lang="en-US" i="1" dirty="0" err="1"/>
              <a:t>audiens</a:t>
            </a:r>
            <a:r>
              <a:rPr lang="en-US" i="1" dirty="0"/>
              <a:t> </a:t>
            </a:r>
            <a:r>
              <a:rPr lang="en-US" i="1" dirty="0" err="1"/>
              <a:t>pedesaan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kedekatan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pengikat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perekat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penyeimbang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media modern,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pembatas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modern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5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7467600" cy="5709248"/>
          </a:xfrm>
        </p:spPr>
        <p:txBody>
          <a:bodyPr>
            <a:normAutofit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media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radio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bulletin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lain yang </a:t>
            </a:r>
            <a:r>
              <a:rPr lang="en-US" dirty="0" err="1"/>
              <a:t>mewadahi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/>
              <a:t>media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pesannya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,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cita</a:t>
            </a:r>
            <a:r>
              <a:rPr lang="en-US" dirty="0"/>
              <a:t> rasa </a:t>
            </a:r>
            <a:r>
              <a:rPr lang="en-US" dirty="0" err="1"/>
              <a:t>seni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operasionalnya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pesannya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padat</a:t>
            </a:r>
            <a:r>
              <a:rPr lang="en-US" dirty="0"/>
              <a:t>,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Radio </a:t>
            </a:r>
            <a:r>
              <a:rPr lang="en-US" dirty="0" err="1"/>
              <a:t>Angkringan</a:t>
            </a:r>
            <a:r>
              <a:rPr lang="en-US" dirty="0"/>
              <a:t>, Radio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Merapi</a:t>
            </a:r>
            <a:r>
              <a:rPr lang="en-US" dirty="0"/>
              <a:t>, Radio </a:t>
            </a:r>
            <a:r>
              <a:rPr lang="en-US" dirty="0" err="1"/>
              <a:t>Komunitas</a:t>
            </a:r>
            <a:r>
              <a:rPr lang="en-US" dirty="0"/>
              <a:t> Yogyakarta, </a:t>
            </a:r>
            <a:r>
              <a:rPr lang="en-US" dirty="0" err="1"/>
              <a:t>dan</a:t>
            </a:r>
            <a:r>
              <a:rPr lang="en-US" dirty="0"/>
              <a:t> Radio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Tengah.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82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err="1" smtClean="0"/>
              <a:t>Karakteristik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menurut</a:t>
            </a:r>
            <a:r>
              <a:rPr lang="en-AU" dirty="0" smtClean="0"/>
              <a:t> </a:t>
            </a:r>
            <a:r>
              <a:rPr lang="en-AU" dirty="0"/>
              <a:t>Paul H. Landis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berikut</a:t>
            </a:r>
            <a:r>
              <a:rPr lang="en-AU" dirty="0"/>
              <a:t>:</a:t>
            </a:r>
          </a:p>
          <a:p>
            <a:pPr marL="0" indent="0" algn="just">
              <a:buNone/>
            </a:pPr>
            <a:r>
              <a:rPr lang="en-AU" dirty="0"/>
              <a:t>a. </a:t>
            </a:r>
            <a:r>
              <a:rPr lang="en-AU" dirty="0" err="1"/>
              <a:t>Mempunyai</a:t>
            </a:r>
            <a:r>
              <a:rPr lang="en-AU" dirty="0"/>
              <a:t> </a:t>
            </a:r>
            <a:r>
              <a:rPr lang="en-AU" dirty="0" err="1"/>
              <a:t>pergaulan</a:t>
            </a:r>
            <a:r>
              <a:rPr lang="en-AU" dirty="0"/>
              <a:t> </a:t>
            </a:r>
            <a:r>
              <a:rPr lang="en-AU" dirty="0" err="1"/>
              <a:t>hidup</a:t>
            </a:r>
            <a:r>
              <a:rPr lang="en-AU" dirty="0"/>
              <a:t> yang </a:t>
            </a:r>
            <a:r>
              <a:rPr lang="en-AU" dirty="0" err="1"/>
              <a:t>saling</a:t>
            </a:r>
            <a:r>
              <a:rPr lang="en-AU" dirty="0"/>
              <a:t> </a:t>
            </a:r>
            <a:r>
              <a:rPr lang="en-AU" dirty="0" err="1"/>
              <a:t>kenal</a:t>
            </a:r>
            <a:r>
              <a:rPr lang="en-AU" dirty="0"/>
              <a:t> </a:t>
            </a:r>
            <a:r>
              <a:rPr lang="en-AU" dirty="0" err="1"/>
              <a:t>mengenal</a:t>
            </a:r>
            <a:r>
              <a:rPr lang="en-AU" dirty="0"/>
              <a:t> </a:t>
            </a:r>
            <a:r>
              <a:rPr lang="en-AU" dirty="0" err="1"/>
              <a:t>antara</a:t>
            </a:r>
            <a:r>
              <a:rPr lang="en-AU" dirty="0"/>
              <a:t> </a:t>
            </a:r>
            <a:r>
              <a:rPr lang="en-AU" dirty="0" err="1"/>
              <a:t>ribuan</a:t>
            </a:r>
            <a:r>
              <a:rPr lang="en-AU" dirty="0"/>
              <a:t> </a:t>
            </a:r>
            <a:r>
              <a:rPr lang="en-AU" dirty="0" err="1"/>
              <a:t>jiwa</a:t>
            </a:r>
            <a:endParaRPr lang="en-AU" dirty="0"/>
          </a:p>
          <a:p>
            <a:pPr marL="0" indent="0" algn="just">
              <a:buNone/>
            </a:pPr>
            <a:r>
              <a:rPr lang="en-AU" dirty="0"/>
              <a:t>b. Ada </a:t>
            </a:r>
            <a:r>
              <a:rPr lang="en-AU" dirty="0" err="1"/>
              <a:t>pertalian</a:t>
            </a:r>
            <a:r>
              <a:rPr lang="en-AU" dirty="0"/>
              <a:t> </a:t>
            </a:r>
            <a:r>
              <a:rPr lang="en-AU" dirty="0" err="1"/>
              <a:t>perasaan</a:t>
            </a:r>
            <a:r>
              <a:rPr lang="en-AU" dirty="0"/>
              <a:t> yang </a:t>
            </a:r>
            <a:r>
              <a:rPr lang="en-AU" dirty="0" err="1"/>
              <a:t>sama</a:t>
            </a:r>
            <a:r>
              <a:rPr lang="en-AU" dirty="0"/>
              <a:t>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kesukaan</a:t>
            </a:r>
            <a:r>
              <a:rPr lang="en-AU" dirty="0"/>
              <a:t> </a:t>
            </a:r>
            <a:r>
              <a:rPr lang="en-AU" dirty="0" err="1"/>
              <a:t>terhadap</a:t>
            </a:r>
            <a:r>
              <a:rPr lang="en-AU" dirty="0"/>
              <a:t> </a:t>
            </a:r>
            <a:r>
              <a:rPr lang="en-AU" dirty="0" err="1"/>
              <a:t>kebiasaan</a:t>
            </a:r>
            <a:endParaRPr lang="en-AU" dirty="0"/>
          </a:p>
          <a:p>
            <a:pPr marL="0" indent="0" algn="just">
              <a:buNone/>
            </a:pPr>
            <a:r>
              <a:rPr lang="en-AU" dirty="0"/>
              <a:t>c. Cara </a:t>
            </a:r>
            <a:r>
              <a:rPr lang="en-AU" dirty="0" err="1"/>
              <a:t>berusaha</a:t>
            </a:r>
            <a:r>
              <a:rPr lang="en-AU" dirty="0"/>
              <a:t> ( </a:t>
            </a:r>
            <a:r>
              <a:rPr lang="en-AU" dirty="0" err="1"/>
              <a:t>ekonomi</a:t>
            </a:r>
            <a:r>
              <a:rPr lang="en-AU" dirty="0"/>
              <a:t> )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agraris</a:t>
            </a:r>
            <a:r>
              <a:rPr lang="en-AU" dirty="0"/>
              <a:t> yang paling </a:t>
            </a:r>
            <a:r>
              <a:rPr lang="en-AU" dirty="0" err="1"/>
              <a:t>umum</a:t>
            </a:r>
            <a:r>
              <a:rPr lang="en-AU" dirty="0"/>
              <a:t> yang </a:t>
            </a:r>
            <a:r>
              <a:rPr lang="en-AU" dirty="0" err="1"/>
              <a:t>sangat</a:t>
            </a:r>
            <a:r>
              <a:rPr lang="en-AU" dirty="0"/>
              <a:t> </a:t>
            </a:r>
            <a:r>
              <a:rPr lang="en-AU" dirty="0" err="1"/>
              <a:t>dipengaruhi</a:t>
            </a:r>
            <a:r>
              <a:rPr lang="en-AU" dirty="0"/>
              <a:t> </a:t>
            </a:r>
            <a:r>
              <a:rPr lang="en-AU" dirty="0" err="1"/>
              <a:t>alam</a:t>
            </a:r>
            <a:r>
              <a:rPr lang="en-AU" dirty="0"/>
              <a:t>, </a:t>
            </a:r>
            <a:r>
              <a:rPr lang="en-AU" dirty="0" err="1"/>
              <a:t>seperti</a:t>
            </a:r>
            <a:r>
              <a:rPr lang="en-AU" dirty="0"/>
              <a:t> </a:t>
            </a:r>
            <a:r>
              <a:rPr lang="en-AU" dirty="0" err="1"/>
              <a:t>iklim</a:t>
            </a:r>
            <a:r>
              <a:rPr lang="en-AU" dirty="0"/>
              <a:t>, </a:t>
            </a:r>
            <a:r>
              <a:rPr lang="en-AU" dirty="0" err="1"/>
              <a:t>keadaan</a:t>
            </a:r>
            <a:r>
              <a:rPr lang="en-AU" dirty="0"/>
              <a:t> </a:t>
            </a:r>
            <a:r>
              <a:rPr lang="en-AU" dirty="0" err="1"/>
              <a:t>alam</a:t>
            </a:r>
            <a:r>
              <a:rPr lang="en-AU" dirty="0"/>
              <a:t>, </a:t>
            </a:r>
            <a:r>
              <a:rPr lang="en-AU" dirty="0" err="1"/>
              <a:t>kekayaan</a:t>
            </a:r>
            <a:r>
              <a:rPr lang="en-AU" dirty="0"/>
              <a:t> </a:t>
            </a:r>
            <a:r>
              <a:rPr lang="en-AU" dirty="0" err="1"/>
              <a:t>alam</a:t>
            </a:r>
            <a:r>
              <a:rPr lang="en-AU" dirty="0"/>
              <a:t>, </a:t>
            </a:r>
            <a:r>
              <a:rPr lang="en-AU" dirty="0" err="1"/>
              <a:t>sedangkan</a:t>
            </a:r>
            <a:r>
              <a:rPr lang="en-AU" dirty="0"/>
              <a:t> </a:t>
            </a:r>
            <a:r>
              <a:rPr lang="en-AU" dirty="0" err="1"/>
              <a:t>pekerjaan</a:t>
            </a:r>
            <a:r>
              <a:rPr lang="en-AU" dirty="0"/>
              <a:t> yang </a:t>
            </a:r>
            <a:r>
              <a:rPr lang="en-AU" dirty="0" err="1"/>
              <a:t>bukan</a:t>
            </a:r>
            <a:r>
              <a:rPr lang="en-AU" dirty="0"/>
              <a:t> </a:t>
            </a:r>
            <a:r>
              <a:rPr lang="en-AU" dirty="0" err="1"/>
              <a:t>agraris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bersifat</a:t>
            </a:r>
            <a:r>
              <a:rPr lang="en-AU" dirty="0"/>
              <a:t> </a:t>
            </a:r>
            <a:r>
              <a:rPr lang="en-AU" dirty="0" err="1"/>
              <a:t>sambilan</a:t>
            </a:r>
            <a:r>
              <a:rPr lang="en-AU" dirty="0"/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13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sz="2400" dirty="0" err="1" smtClean="0"/>
              <a:t>Fungsi-fungsi</a:t>
            </a:r>
            <a:r>
              <a:rPr lang="en-AU" sz="2400" dirty="0" smtClean="0"/>
              <a:t> media </a:t>
            </a:r>
            <a:r>
              <a:rPr lang="en-AU" sz="2400" dirty="0" err="1" smtClean="0"/>
              <a:t>rakyat</a:t>
            </a:r>
            <a:r>
              <a:rPr lang="en-AU" sz="2400" dirty="0" smtClean="0"/>
              <a:t> </a:t>
            </a:r>
            <a:r>
              <a:rPr lang="en-AU" sz="2400" dirty="0" err="1" smtClean="0"/>
              <a:t>adalah</a:t>
            </a:r>
            <a:r>
              <a:rPr lang="en-AU" sz="2400" dirty="0" smtClean="0"/>
              <a:t> </a:t>
            </a:r>
            <a:r>
              <a:rPr lang="en-AU" sz="2400" dirty="0" err="1" smtClean="0"/>
              <a:t>sebagai</a:t>
            </a:r>
            <a:r>
              <a:rPr lang="en-AU" sz="2400" dirty="0" smtClean="0"/>
              <a:t> </a:t>
            </a:r>
            <a:r>
              <a:rPr lang="en-AU" sz="2400" dirty="0" err="1" smtClean="0"/>
              <a:t>berikut</a:t>
            </a:r>
            <a:r>
              <a:rPr lang="en-AU" sz="2400" dirty="0" smtClean="0"/>
              <a:t> (</a:t>
            </a:r>
            <a:r>
              <a:rPr lang="en-AU" sz="2400" dirty="0" err="1" smtClean="0"/>
              <a:t>Oepen</a:t>
            </a:r>
            <a:r>
              <a:rPr lang="en-AU" sz="2400" dirty="0" smtClean="0"/>
              <a:t>, 1988)</a:t>
            </a:r>
          </a:p>
          <a:p>
            <a:pPr marL="0" indent="0" algn="just">
              <a:buNone/>
            </a:pPr>
            <a:r>
              <a:rPr lang="en-AU" sz="2400" dirty="0" smtClean="0"/>
              <a:t>a) </a:t>
            </a:r>
            <a:r>
              <a:rPr lang="en-AU" sz="2400" dirty="0" err="1" smtClean="0"/>
              <a:t>Memberi</a:t>
            </a:r>
            <a:r>
              <a:rPr lang="en-AU" sz="2400" dirty="0" smtClean="0"/>
              <a:t> </a:t>
            </a:r>
            <a:r>
              <a:rPr lang="en-AU" sz="2400" dirty="0" err="1" smtClean="0"/>
              <a:t>saluran</a:t>
            </a:r>
            <a:r>
              <a:rPr lang="en-AU" sz="2400" dirty="0" smtClean="0"/>
              <a:t> </a:t>
            </a:r>
            <a:r>
              <a:rPr lang="en-AU" sz="2400" dirty="0" err="1" smtClean="0"/>
              <a:t>alternatif</a:t>
            </a:r>
            <a:r>
              <a:rPr lang="en-AU" sz="2400" dirty="0" smtClean="0"/>
              <a:t> </a:t>
            </a:r>
            <a:r>
              <a:rPr lang="en-AU" sz="2400" dirty="0" err="1" smtClean="0"/>
              <a:t>sebagai</a:t>
            </a:r>
            <a:r>
              <a:rPr lang="en-AU" sz="2400" dirty="0" smtClean="0"/>
              <a:t> </a:t>
            </a:r>
            <a:r>
              <a:rPr lang="en-AU" sz="2400" dirty="0" err="1" smtClean="0"/>
              <a:t>sarana</a:t>
            </a:r>
            <a:r>
              <a:rPr lang="en-AU" sz="2400" dirty="0" smtClean="0"/>
              <a:t> </a:t>
            </a:r>
            <a:r>
              <a:rPr lang="en-AU" sz="2400" dirty="0" err="1" smtClean="0"/>
              <a:t>bagi</a:t>
            </a:r>
            <a:r>
              <a:rPr lang="en-AU" sz="2400" dirty="0" smtClean="0"/>
              <a:t> </a:t>
            </a:r>
            <a:r>
              <a:rPr lang="en-AU" sz="2400" dirty="0" err="1" smtClean="0"/>
              <a:t>rakyat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mengemukakan</a:t>
            </a:r>
            <a:r>
              <a:rPr lang="en-AU" sz="2400" dirty="0" smtClean="0"/>
              <a:t> </a:t>
            </a:r>
            <a:r>
              <a:rPr lang="en-AU" sz="2400" dirty="0" err="1" smtClean="0"/>
              <a:t>kebutuhan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kepentingan</a:t>
            </a:r>
            <a:r>
              <a:rPr lang="en-AU" sz="2400" dirty="0" smtClean="0"/>
              <a:t> </a:t>
            </a:r>
            <a:r>
              <a:rPr lang="en-AU" sz="2400" dirty="0" err="1" smtClean="0"/>
              <a:t>mereka</a:t>
            </a:r>
            <a:r>
              <a:rPr lang="en-AU" sz="2400" dirty="0" smtClean="0"/>
              <a:t>.</a:t>
            </a:r>
          </a:p>
          <a:p>
            <a:pPr marL="0" indent="0" algn="just">
              <a:buNone/>
            </a:pPr>
            <a:r>
              <a:rPr lang="en-AU" sz="2400" dirty="0" smtClean="0"/>
              <a:t>b) </a:t>
            </a:r>
            <a:r>
              <a:rPr lang="en-AU" sz="2400" dirty="0" err="1" smtClean="0"/>
              <a:t>Berguna</a:t>
            </a:r>
            <a:r>
              <a:rPr lang="en-AU" sz="2400" dirty="0" smtClean="0"/>
              <a:t> </a:t>
            </a:r>
            <a:r>
              <a:rPr lang="en-AU" sz="2400" dirty="0" err="1" smtClean="0"/>
              <a:t>menyeimbangkan</a:t>
            </a:r>
            <a:r>
              <a:rPr lang="en-AU" sz="2400" dirty="0" smtClean="0"/>
              <a:t> </a:t>
            </a:r>
            <a:r>
              <a:rPr lang="en-AU" sz="2400" dirty="0" err="1" smtClean="0"/>
              <a:t>pemihakan</a:t>
            </a:r>
            <a:r>
              <a:rPr lang="en-AU" sz="2400" dirty="0" smtClean="0"/>
              <a:t> </a:t>
            </a:r>
            <a:r>
              <a:rPr lang="en-AU" sz="2400" dirty="0" err="1" smtClean="0"/>
              <a:t>kepada</a:t>
            </a:r>
            <a:r>
              <a:rPr lang="en-AU" sz="2400" dirty="0" smtClean="0"/>
              <a:t> </a:t>
            </a:r>
            <a:r>
              <a:rPr lang="en-AU" sz="2400" dirty="0" err="1" smtClean="0"/>
              <a:t>perkotaan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tercermin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isi</a:t>
            </a:r>
            <a:r>
              <a:rPr lang="en-AU" sz="2400" dirty="0" smtClean="0"/>
              <a:t> media.</a:t>
            </a:r>
          </a:p>
          <a:p>
            <a:pPr marL="0" indent="0" algn="just">
              <a:buNone/>
            </a:pPr>
            <a:r>
              <a:rPr lang="en-AU" sz="2400" dirty="0" smtClean="0"/>
              <a:t>c) </a:t>
            </a:r>
            <a:r>
              <a:rPr lang="en-AU" sz="2400" dirty="0" err="1" smtClean="0"/>
              <a:t>Membantu</a:t>
            </a:r>
            <a:r>
              <a:rPr lang="en-AU" sz="2400" dirty="0" smtClean="0"/>
              <a:t> </a:t>
            </a:r>
            <a:r>
              <a:rPr lang="en-AU" sz="2400" dirty="0" err="1" smtClean="0"/>
              <a:t>menjembatani</a:t>
            </a:r>
            <a:r>
              <a:rPr lang="en-AU" sz="2400" dirty="0" smtClean="0"/>
              <a:t> </a:t>
            </a:r>
            <a:r>
              <a:rPr lang="en-AU" sz="2400" dirty="0" err="1" smtClean="0"/>
              <a:t>kesenjangan</a:t>
            </a:r>
            <a:r>
              <a:rPr lang="en-AU" sz="2400" dirty="0" smtClean="0"/>
              <a:t> </a:t>
            </a:r>
            <a:r>
              <a:rPr lang="en-AU" sz="2400" dirty="0" err="1" smtClean="0"/>
              <a:t>antara</a:t>
            </a:r>
            <a:r>
              <a:rPr lang="en-AU" sz="2400" dirty="0" smtClean="0"/>
              <a:t> </a:t>
            </a:r>
            <a:r>
              <a:rPr lang="en-AU" sz="2400" dirty="0" err="1" smtClean="0"/>
              <a:t>pusat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/>
              <a:t> </a:t>
            </a:r>
            <a:r>
              <a:rPr lang="en-AU" sz="2400" dirty="0" err="1" smtClean="0"/>
              <a:t>pinggiran</a:t>
            </a:r>
            <a:r>
              <a:rPr lang="en-AU" sz="2400" dirty="0" smtClean="0"/>
              <a:t>.</a:t>
            </a:r>
          </a:p>
          <a:p>
            <a:pPr marL="0" indent="0" algn="just">
              <a:buNone/>
            </a:pPr>
            <a:r>
              <a:rPr lang="en-AU" sz="2400" dirty="0" smtClean="0"/>
              <a:t>d) </a:t>
            </a:r>
            <a:r>
              <a:rPr lang="en-AU" sz="2400" dirty="0" err="1" smtClean="0"/>
              <a:t>Mencegah</a:t>
            </a:r>
            <a:r>
              <a:rPr lang="en-AU" sz="2400" dirty="0" smtClean="0"/>
              <a:t> </a:t>
            </a:r>
            <a:r>
              <a:rPr lang="en-AU" sz="2400" dirty="0" err="1" smtClean="0"/>
              <a:t>membesarnya</a:t>
            </a:r>
            <a:r>
              <a:rPr lang="en-AU" sz="2400" dirty="0" smtClean="0"/>
              <a:t> rasa </a:t>
            </a:r>
            <a:r>
              <a:rPr lang="en-AU" sz="2400" dirty="0" err="1" smtClean="0"/>
              <a:t>kecewa</a:t>
            </a:r>
            <a:r>
              <a:rPr lang="en-AU" sz="2400" dirty="0" smtClean="0"/>
              <a:t>, rasa </a:t>
            </a:r>
            <a:r>
              <a:rPr lang="en-AU" sz="2400" dirty="0" err="1" smtClean="0"/>
              <a:t>puas</a:t>
            </a:r>
            <a:r>
              <a:rPr lang="en-AU" sz="2400" dirty="0" smtClean="0"/>
              <a:t> </a:t>
            </a:r>
            <a:r>
              <a:rPr lang="en-AU" sz="2400" dirty="0" err="1" smtClean="0"/>
              <a:t>diri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keterasingan</a:t>
            </a:r>
            <a:r>
              <a:rPr lang="en-AU" sz="2400" dirty="0" smtClean="0"/>
              <a:t> </a:t>
            </a:r>
            <a:r>
              <a:rPr lang="en-AU" sz="2400" dirty="0" err="1" smtClean="0"/>
              <a:t>dikalangan</a:t>
            </a:r>
            <a:r>
              <a:rPr lang="en-AU" sz="2400" dirty="0" smtClean="0"/>
              <a:t> </a:t>
            </a:r>
            <a:r>
              <a:rPr lang="en-AU" sz="2400" dirty="0" err="1" smtClean="0"/>
              <a:t>penduduk</a:t>
            </a:r>
            <a:r>
              <a:rPr lang="en-AU" sz="2400" dirty="0" smtClean="0"/>
              <a:t> </a:t>
            </a:r>
            <a:r>
              <a:rPr lang="en-AU" sz="2400" dirty="0" err="1" smtClean="0"/>
              <a:t>daerah</a:t>
            </a:r>
            <a:r>
              <a:rPr lang="en-AU" sz="2400" dirty="0" smtClean="0"/>
              <a:t> </a:t>
            </a:r>
            <a:r>
              <a:rPr lang="en-AU" sz="2400" dirty="0" err="1" smtClean="0"/>
              <a:t>pedesaan</a:t>
            </a:r>
            <a:r>
              <a:rPr lang="en-AU" sz="2400" dirty="0" smtClean="0"/>
              <a:t>.</a:t>
            </a:r>
          </a:p>
          <a:p>
            <a:pPr marL="0" indent="0" algn="just">
              <a:buNone/>
            </a:pPr>
            <a:r>
              <a:rPr lang="en-AU" sz="2400" dirty="0" smtClean="0"/>
              <a:t>e) </a:t>
            </a:r>
            <a:r>
              <a:rPr lang="en-AU" sz="2400" dirty="0" err="1" smtClean="0"/>
              <a:t>Memberi</a:t>
            </a:r>
            <a:r>
              <a:rPr lang="en-AU" sz="2400" dirty="0" smtClean="0"/>
              <a:t> </a:t>
            </a:r>
            <a:r>
              <a:rPr lang="en-AU" sz="2400" dirty="0" err="1" smtClean="0"/>
              <a:t>fasilitas</a:t>
            </a:r>
            <a:r>
              <a:rPr lang="en-AU" sz="2400" dirty="0" smtClean="0"/>
              <a:t> </a:t>
            </a:r>
            <a:r>
              <a:rPr lang="en-AU" sz="2400" dirty="0" err="1" smtClean="0"/>
              <a:t>berkembangnya</a:t>
            </a:r>
            <a:r>
              <a:rPr lang="en-AU" sz="2400" dirty="0" smtClean="0"/>
              <a:t> </a:t>
            </a:r>
            <a:r>
              <a:rPr lang="en-AU" sz="2400" dirty="0" err="1" smtClean="0"/>
              <a:t>keswadayaan</a:t>
            </a:r>
            <a:r>
              <a:rPr lang="en-AU" sz="2400" dirty="0" smtClean="0"/>
              <a:t>, </a:t>
            </a:r>
            <a:r>
              <a:rPr lang="en-AU" sz="2400" dirty="0" err="1" smtClean="0"/>
              <a:t>kemampuan</a:t>
            </a:r>
            <a:r>
              <a:rPr lang="en-AU" sz="2400" dirty="0" smtClean="0"/>
              <a:t> </a:t>
            </a:r>
            <a:r>
              <a:rPr lang="en-AU" sz="2400" dirty="0" err="1" smtClean="0"/>
              <a:t>menolong</a:t>
            </a:r>
            <a:r>
              <a:rPr lang="en-AU" sz="2400" dirty="0" smtClean="0"/>
              <a:t> </a:t>
            </a:r>
            <a:r>
              <a:rPr lang="en-AU" sz="2400" dirty="0" err="1" smtClean="0"/>
              <a:t>diri</a:t>
            </a:r>
            <a:r>
              <a:rPr lang="en-AU" sz="2400" dirty="0" smtClean="0"/>
              <a:t> </a:t>
            </a:r>
            <a:r>
              <a:rPr lang="en-AU" sz="2400" dirty="0" err="1" smtClean="0"/>
              <a:t>sendiri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kemampuan</a:t>
            </a:r>
            <a:r>
              <a:rPr lang="en-AU" sz="2400" dirty="0" smtClean="0"/>
              <a:t> </a:t>
            </a:r>
            <a:r>
              <a:rPr lang="en-AU" sz="2400" dirty="0" err="1" smtClean="0"/>
              <a:t>mengambil</a:t>
            </a:r>
            <a:r>
              <a:rPr lang="en-AU" sz="2400" dirty="0" smtClean="0"/>
              <a:t> </a:t>
            </a:r>
            <a:r>
              <a:rPr lang="en-AU" sz="2400" dirty="0" err="1" smtClean="0"/>
              <a:t>keputusan</a:t>
            </a:r>
            <a:r>
              <a:rPr lang="en-AU" sz="2400" dirty="0" smtClean="0"/>
              <a:t> </a:t>
            </a:r>
            <a:r>
              <a:rPr lang="en-AU" sz="2400" dirty="0" err="1" smtClean="0"/>
              <a:t>sendiri</a:t>
            </a:r>
            <a:r>
              <a:rPr lang="en-AU" sz="2400" dirty="0" smtClean="0"/>
              <a:t>.</a:t>
            </a:r>
          </a:p>
          <a:p>
            <a:pPr marL="0" indent="0" algn="just">
              <a:buNone/>
            </a:pPr>
            <a:r>
              <a:rPr lang="en-AU" sz="2400" dirty="0" smtClean="0"/>
              <a:t>f) </a:t>
            </a:r>
            <a:r>
              <a:rPr lang="en-AU" sz="2400" dirty="0" err="1" smtClean="0"/>
              <a:t>Berguna</a:t>
            </a:r>
            <a:r>
              <a:rPr lang="en-AU" sz="2400" dirty="0" smtClean="0"/>
              <a:t> </a:t>
            </a:r>
            <a:r>
              <a:rPr lang="en-AU" sz="2400" dirty="0" err="1" smtClean="0"/>
              <a:t>bagi</a:t>
            </a:r>
            <a:r>
              <a:rPr lang="en-AU" sz="2400" dirty="0" smtClean="0"/>
              <a:t> </a:t>
            </a:r>
            <a:r>
              <a:rPr lang="en-AU" sz="2400" dirty="0" err="1" smtClean="0"/>
              <a:t>umpan</a:t>
            </a:r>
            <a:r>
              <a:rPr lang="en-AU" sz="2400" dirty="0" smtClean="0"/>
              <a:t> </a:t>
            </a:r>
            <a:r>
              <a:rPr lang="en-AU" sz="2400" dirty="0" err="1" smtClean="0"/>
              <a:t>balik</a:t>
            </a:r>
            <a:r>
              <a:rPr lang="en-AU" sz="2400" dirty="0" smtClean="0"/>
              <a:t>, </a:t>
            </a:r>
            <a:r>
              <a:rPr lang="en-AU" sz="2400" dirty="0" err="1" smtClean="0"/>
              <a:t>sistem</a:t>
            </a:r>
            <a:r>
              <a:rPr lang="en-AU" sz="2400" dirty="0" smtClean="0"/>
              <a:t> </a:t>
            </a:r>
            <a:r>
              <a:rPr lang="en-AU" sz="2400" dirty="0" err="1" smtClean="0"/>
              <a:t>pemantauan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pengawasan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proyek</a:t>
            </a:r>
            <a:r>
              <a:rPr lang="en-AU" sz="2400" dirty="0" smtClean="0"/>
              <a:t> </a:t>
            </a:r>
            <a:r>
              <a:rPr lang="en-AU" sz="2400" dirty="0" err="1" smtClean="0"/>
              <a:t>tertentu</a:t>
            </a:r>
            <a:r>
              <a:rPr lang="en-AU" sz="2400" dirty="0" smtClean="0"/>
              <a:t>.</a:t>
            </a:r>
            <a:br>
              <a:rPr lang="en-AU" sz="2400" dirty="0" smtClean="0"/>
            </a:br>
            <a:r>
              <a:rPr lang="en-AU" sz="2400" dirty="0" err="1" smtClean="0"/>
              <a:t>Dengan</a:t>
            </a:r>
            <a:r>
              <a:rPr lang="en-AU" sz="2400" dirty="0" smtClean="0"/>
              <a:t> </a:t>
            </a:r>
            <a:r>
              <a:rPr lang="en-AU" sz="2400" dirty="0" err="1" smtClean="0"/>
              <a:t>demikian</a:t>
            </a:r>
            <a:r>
              <a:rPr lang="en-AU" sz="2400" dirty="0" smtClean="0"/>
              <a:t> </a:t>
            </a:r>
            <a:r>
              <a:rPr lang="en-AU" sz="2400" dirty="0" err="1" smtClean="0"/>
              <a:t>bisa</a:t>
            </a:r>
            <a:r>
              <a:rPr lang="en-AU" sz="2400" dirty="0" smtClean="0"/>
              <a:t> </a:t>
            </a:r>
            <a:r>
              <a:rPr lang="en-AU" sz="2400" dirty="0" err="1" smtClean="0"/>
              <a:t>dikatakan</a:t>
            </a:r>
            <a:r>
              <a:rPr lang="en-AU" sz="2400" dirty="0" smtClean="0"/>
              <a:t> </a:t>
            </a:r>
            <a:r>
              <a:rPr lang="en-AU" sz="2400" dirty="0" err="1" smtClean="0"/>
              <a:t>bahwa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82430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smtClean="0"/>
              <a:t>Media </a:t>
            </a:r>
            <a:r>
              <a:rPr lang="en-AU" dirty="0" err="1" smtClean="0"/>
              <a:t>Tradisional</a:t>
            </a:r>
            <a:r>
              <a:rPr lang="en-AU" dirty="0" smtClean="0"/>
              <a:t> (MT)</a:t>
            </a:r>
          </a:p>
          <a:p>
            <a:pPr marL="0" indent="0" algn="just">
              <a:buNone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Media </a:t>
            </a:r>
            <a:r>
              <a:rPr lang="en-AU" dirty="0" err="1" smtClean="0"/>
              <a:t>tradisional</a:t>
            </a:r>
            <a:r>
              <a:rPr lang="en-AU" dirty="0" smtClean="0"/>
              <a:t>, 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sama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. </a:t>
            </a:r>
            <a:r>
              <a:rPr lang="en-AU" dirty="0" err="1" smtClean="0"/>
              <a:t>Kalau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media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mengunakan</a:t>
            </a:r>
            <a:r>
              <a:rPr lang="en-AU" dirty="0" smtClean="0"/>
              <a:t> </a:t>
            </a:r>
            <a:r>
              <a:rPr lang="en-AU" dirty="0" err="1" smtClean="0"/>
              <a:t>alat</a:t>
            </a:r>
            <a:r>
              <a:rPr lang="en-AU" dirty="0" smtClean="0"/>
              <a:t> </a:t>
            </a:r>
            <a:r>
              <a:rPr lang="en-AU" dirty="0" err="1" smtClean="0"/>
              <a:t>teknologi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modern, </a:t>
            </a:r>
            <a:r>
              <a:rPr lang="en-AU" dirty="0" err="1" smtClean="0"/>
              <a:t>sedangkan</a:t>
            </a:r>
            <a:r>
              <a:rPr lang="en-AU" dirty="0" smtClean="0"/>
              <a:t> media </a:t>
            </a:r>
            <a:r>
              <a:rPr lang="en-AU" dirty="0" err="1" smtClean="0"/>
              <a:t>tradisional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alat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yang </a:t>
            </a:r>
            <a:r>
              <a:rPr lang="en-AU" dirty="0" err="1" smtClean="0"/>
              <a:t>sudah</a:t>
            </a:r>
            <a:r>
              <a:rPr lang="en-AU" dirty="0" smtClean="0"/>
              <a:t> lama </a:t>
            </a:r>
            <a:r>
              <a:rPr lang="en-AU" dirty="0" err="1" smtClean="0"/>
              <a:t>digunakan</a:t>
            </a:r>
            <a:r>
              <a:rPr lang="en-AU" dirty="0" smtClean="0"/>
              <a:t> </a:t>
            </a:r>
            <a:r>
              <a:rPr lang="en-AU" dirty="0" err="1" smtClean="0"/>
              <a:t>si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tempat</a:t>
            </a:r>
            <a:r>
              <a:rPr lang="en-AU" dirty="0" smtClean="0"/>
              <a:t> (</a:t>
            </a:r>
            <a:r>
              <a:rPr lang="en-AU" dirty="0" err="1" smtClean="0"/>
              <a:t>desa</a:t>
            </a:r>
            <a:r>
              <a:rPr lang="en-AU" dirty="0" smtClean="0"/>
              <a:t>) </a:t>
            </a:r>
            <a:r>
              <a:rPr lang="en-AU" dirty="0" err="1" smtClean="0"/>
              <a:t>sebelum</a:t>
            </a:r>
            <a:r>
              <a:rPr lang="en-AU" dirty="0" smtClean="0"/>
              <a:t> </a:t>
            </a:r>
            <a:r>
              <a:rPr lang="en-AU" dirty="0" err="1" smtClean="0"/>
              <a:t>kebudayaannya</a:t>
            </a:r>
            <a:r>
              <a:rPr lang="en-AU" dirty="0" smtClean="0"/>
              <a:t> </a:t>
            </a:r>
            <a:r>
              <a:rPr lang="en-AU" dirty="0" err="1" smtClean="0"/>
              <a:t>tesentuh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teknologi</a:t>
            </a:r>
            <a:r>
              <a:rPr lang="en-AU" dirty="0" smtClean="0"/>
              <a:t> modern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sampai</a:t>
            </a:r>
            <a:r>
              <a:rPr lang="en-AU" dirty="0" smtClean="0"/>
              <a:t> </a:t>
            </a:r>
            <a:r>
              <a:rPr lang="en-AU" dirty="0" err="1" smtClean="0"/>
              <a:t>sekarang</a:t>
            </a:r>
            <a:r>
              <a:rPr lang="en-AU" dirty="0" smtClean="0"/>
              <a:t> </a:t>
            </a:r>
            <a:r>
              <a:rPr lang="en-AU" dirty="0" err="1" smtClean="0"/>
              <a:t>masih</a:t>
            </a:r>
            <a:r>
              <a:rPr lang="en-AU" dirty="0" smtClean="0"/>
              <a:t> </a:t>
            </a:r>
            <a:r>
              <a:rPr lang="en-AU" dirty="0" err="1" smtClean="0"/>
              <a:t>digunakan</a:t>
            </a:r>
            <a:r>
              <a:rPr lang="en-AU" dirty="0" smtClean="0"/>
              <a:t> di </a:t>
            </a:r>
            <a:r>
              <a:rPr lang="en-AU" dirty="0" err="1" smtClean="0"/>
              <a:t>daerah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. </a:t>
            </a:r>
            <a:r>
              <a:rPr lang="en-AU" dirty="0" err="1" smtClean="0"/>
              <a:t>Adapun</a:t>
            </a:r>
            <a:r>
              <a:rPr lang="en-AU" dirty="0" smtClean="0"/>
              <a:t> </a:t>
            </a:r>
            <a:r>
              <a:rPr lang="en-AU" dirty="0" err="1" smtClean="0"/>
              <a:t>isinya</a:t>
            </a:r>
            <a:r>
              <a:rPr lang="en-AU" dirty="0" smtClean="0"/>
              <a:t> </a:t>
            </a:r>
            <a:r>
              <a:rPr lang="en-AU" dirty="0" err="1" smtClean="0"/>
              <a:t>masih</a:t>
            </a:r>
            <a:r>
              <a:rPr lang="en-AU" dirty="0" smtClean="0"/>
              <a:t> </a:t>
            </a:r>
            <a:r>
              <a:rPr lang="en-AU" dirty="0" err="1" smtClean="0"/>
              <a:t>berupa</a:t>
            </a:r>
            <a:r>
              <a:rPr lang="en-AU" dirty="0" smtClean="0"/>
              <a:t> </a:t>
            </a:r>
            <a:r>
              <a:rPr lang="en-AU" dirty="0" err="1" smtClean="0"/>
              <a:t>lisan</a:t>
            </a:r>
            <a:r>
              <a:rPr lang="en-AU" dirty="0" smtClean="0"/>
              <a:t>, </a:t>
            </a:r>
            <a:r>
              <a:rPr lang="en-AU" dirty="0" err="1" smtClean="0"/>
              <a:t>gerak</a:t>
            </a:r>
            <a:r>
              <a:rPr lang="en-AU" dirty="0" smtClean="0"/>
              <a:t> </a:t>
            </a:r>
            <a:r>
              <a:rPr lang="en-AU" dirty="0" err="1" smtClean="0"/>
              <a:t>isyarat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alat</a:t>
            </a:r>
            <a:r>
              <a:rPr lang="en-AU" dirty="0" smtClean="0"/>
              <a:t> </a:t>
            </a:r>
            <a:r>
              <a:rPr lang="en-AU" dirty="0" err="1" smtClean="0"/>
              <a:t>pengingat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alat</a:t>
            </a:r>
            <a:r>
              <a:rPr lang="en-AU" dirty="0" smtClean="0"/>
              <a:t> </a:t>
            </a:r>
            <a:r>
              <a:rPr lang="en-AU" dirty="0" err="1" smtClean="0"/>
              <a:t>bunyi-bunyian</a:t>
            </a:r>
            <a:r>
              <a:rPr lang="en-AU" dirty="0" smtClean="0"/>
              <a:t>.</a:t>
            </a:r>
          </a:p>
          <a:p>
            <a:pPr marL="0" indent="0" algn="just">
              <a:buNone/>
            </a:pPr>
            <a:r>
              <a:rPr lang="en-AU" dirty="0" smtClean="0"/>
              <a:t> (James </a:t>
            </a:r>
            <a:r>
              <a:rPr lang="en-AU" dirty="0" err="1" smtClean="0"/>
              <a:t>Danandjaja</a:t>
            </a:r>
            <a:r>
              <a:rPr lang="en-AU" dirty="0" smtClean="0"/>
              <a:t>, 1987)</a:t>
            </a:r>
          </a:p>
          <a:p>
            <a:pPr marL="0" indent="0" algn="just">
              <a:buNone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err="1" smtClean="0"/>
              <a:t>Membicarakan</a:t>
            </a:r>
            <a:r>
              <a:rPr lang="en-AU" dirty="0" smtClean="0"/>
              <a:t> media </a:t>
            </a:r>
            <a:r>
              <a:rPr lang="en-AU" dirty="0" err="1" smtClean="0"/>
              <a:t>tradisional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bisa</a:t>
            </a:r>
            <a:r>
              <a:rPr lang="en-AU" dirty="0" smtClean="0"/>
              <a:t> </a:t>
            </a:r>
            <a:r>
              <a:rPr lang="en-AU" dirty="0" err="1" smtClean="0"/>
              <a:t>dipisahkan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seni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r>
              <a:rPr lang="en-AU" dirty="0" smtClean="0"/>
              <a:t>, </a:t>
            </a:r>
            <a:r>
              <a:rPr lang="en-AU" dirty="0" err="1" smtClean="0"/>
              <a:t>yakni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kesenian</a:t>
            </a:r>
            <a:r>
              <a:rPr lang="en-AU" dirty="0" smtClean="0"/>
              <a:t> yang </a:t>
            </a:r>
            <a:r>
              <a:rPr lang="en-AU" dirty="0" err="1" smtClean="0"/>
              <a:t>digali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cerita-cerita</a:t>
            </a:r>
            <a:r>
              <a:rPr lang="en-AU" dirty="0" smtClean="0"/>
              <a:t> </a:t>
            </a:r>
            <a:r>
              <a:rPr lang="en-AU" dirty="0" err="1" smtClean="0"/>
              <a:t>rakyat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memakai</a:t>
            </a:r>
            <a:r>
              <a:rPr lang="en-AU" dirty="0" smtClean="0"/>
              <a:t> media </a:t>
            </a:r>
            <a:r>
              <a:rPr lang="en-AU" dirty="0" err="1" smtClean="0"/>
              <a:t>tradisional</a:t>
            </a:r>
            <a:r>
              <a:rPr lang="en-AU" dirty="0" smtClean="0"/>
              <a:t>. Media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r>
              <a:rPr lang="en-AU" dirty="0" smtClean="0"/>
              <a:t> </a:t>
            </a:r>
            <a:r>
              <a:rPr lang="en-AU" dirty="0" err="1" smtClean="0"/>
              <a:t>sering</a:t>
            </a:r>
            <a:r>
              <a:rPr lang="en-AU" dirty="0" smtClean="0"/>
              <a:t> </a:t>
            </a:r>
            <a:r>
              <a:rPr lang="en-AU" dirty="0" err="1" smtClean="0"/>
              <a:t>disebut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folklor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77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en-AU" dirty="0" err="1" smtClean="0"/>
              <a:t>Contoh</a:t>
            </a:r>
            <a:r>
              <a:rPr lang="en-AU" dirty="0" smtClean="0"/>
              <a:t> media </a:t>
            </a:r>
            <a:r>
              <a:rPr lang="en-AU" dirty="0" err="1" smtClean="0"/>
              <a:t>tradisional</a:t>
            </a:r>
            <a:r>
              <a:rPr lang="en-A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Tarian</a:t>
            </a:r>
            <a:r>
              <a:rPr lang="en-AU" dirty="0" smtClean="0"/>
              <a:t> </a:t>
            </a:r>
            <a:r>
              <a:rPr lang="en-AU" dirty="0" err="1" smtClean="0"/>
              <a:t>rakyat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Teater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Wayang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Dagelan</a:t>
            </a:r>
            <a:r>
              <a:rPr lang="en-AU" dirty="0" smtClean="0"/>
              <a:t>/</a:t>
            </a:r>
            <a:r>
              <a:rPr lang="en-AU" dirty="0" err="1" smtClean="0"/>
              <a:t>ludruk</a:t>
            </a:r>
            <a:r>
              <a:rPr lang="en-AU" dirty="0" smtClean="0"/>
              <a:t>/</a:t>
            </a:r>
            <a:r>
              <a:rPr lang="en-AU" dirty="0" err="1" smtClean="0"/>
              <a:t>lawak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Nyanyian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Puisi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Dongeng</a:t>
            </a:r>
            <a:r>
              <a:rPr lang="en-AU" dirty="0" smtClean="0"/>
              <a:t>/pantun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282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en-AU" sz="2400" dirty="0" smtClean="0"/>
              <a:t>Dari data </a:t>
            </a:r>
            <a:r>
              <a:rPr lang="en-AU" sz="2400" dirty="0" err="1" smtClean="0"/>
              <a:t>Kementerian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Negeri</a:t>
            </a:r>
            <a:r>
              <a:rPr lang="en-AU" sz="2400" dirty="0" smtClean="0"/>
              <a:t>, </a:t>
            </a:r>
            <a:r>
              <a:rPr lang="en-AU" sz="2400" dirty="0" err="1" smtClean="0"/>
              <a:t>sampai</a:t>
            </a:r>
            <a:r>
              <a:rPr lang="en-AU" sz="2400" dirty="0" smtClean="0"/>
              <a:t> </a:t>
            </a:r>
            <a:r>
              <a:rPr lang="en-AU" sz="2400" dirty="0" err="1" smtClean="0"/>
              <a:t>dengan</a:t>
            </a:r>
            <a:r>
              <a:rPr lang="en-AU" sz="2400" dirty="0" smtClean="0"/>
              <a:t> </a:t>
            </a:r>
            <a:r>
              <a:rPr lang="en-AU" sz="2400" dirty="0" err="1" smtClean="0"/>
              <a:t>Oktober</a:t>
            </a:r>
            <a:r>
              <a:rPr lang="en-AU" sz="2400" dirty="0" smtClean="0"/>
              <a:t> 2015 </a:t>
            </a:r>
            <a:r>
              <a:rPr lang="en-AU" sz="2400" dirty="0" err="1" smtClean="0"/>
              <a:t>tercatat</a:t>
            </a:r>
            <a:r>
              <a:rPr lang="en-AU" sz="2400" dirty="0" smtClean="0"/>
              <a:t> </a:t>
            </a:r>
            <a:r>
              <a:rPr lang="en-AU" sz="2400" dirty="0" err="1" smtClean="0"/>
              <a:t>ada</a:t>
            </a:r>
            <a:r>
              <a:rPr lang="en-AU" sz="2400" dirty="0" smtClean="0"/>
              <a:t> 74.053 </a:t>
            </a:r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8.300 </a:t>
            </a:r>
            <a:r>
              <a:rPr lang="en-AU" sz="2400" dirty="0" err="1" smtClean="0"/>
              <a:t>kelurahan</a:t>
            </a:r>
            <a:r>
              <a:rPr lang="en-AU" sz="2400" dirty="0" smtClean="0"/>
              <a:t> (total </a:t>
            </a:r>
            <a:r>
              <a:rPr lang="en-AU" sz="2400" dirty="0" err="1" smtClean="0"/>
              <a:t>jumlah</a:t>
            </a:r>
            <a:r>
              <a:rPr lang="en-AU" sz="2400" dirty="0" smtClean="0"/>
              <a:t> </a:t>
            </a:r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kelurahan</a:t>
            </a:r>
            <a:r>
              <a:rPr lang="en-AU" sz="2400" dirty="0" smtClean="0"/>
              <a:t> </a:t>
            </a:r>
            <a:r>
              <a:rPr lang="en-AU" sz="2400" dirty="0" err="1" smtClean="0"/>
              <a:t>menjadi</a:t>
            </a:r>
            <a:r>
              <a:rPr lang="en-AU" sz="2400" dirty="0" smtClean="0"/>
              <a:t> 82.353),</a:t>
            </a:r>
          </a:p>
          <a:p>
            <a:r>
              <a:rPr lang="en-AU" sz="2400" dirty="0" smtClean="0"/>
              <a:t>Data 2015 </a:t>
            </a:r>
            <a:r>
              <a:rPr lang="en-AU" sz="2400" dirty="0" err="1" smtClean="0"/>
              <a:t>Permendagri</a:t>
            </a:r>
            <a:r>
              <a:rPr lang="en-AU" sz="2400" dirty="0" smtClean="0"/>
              <a:t> </a:t>
            </a:r>
            <a:endParaRPr lang="en-AU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667961"/>
              </p:ext>
            </p:extLst>
          </p:nvPr>
        </p:nvGraphicFramePr>
        <p:xfrm>
          <a:off x="2051720" y="2617815"/>
          <a:ext cx="5328592" cy="2944770"/>
        </p:xfrm>
        <a:graphic>
          <a:graphicData uri="http://schemas.openxmlformats.org/drawingml/2006/table">
            <a:tbl>
              <a:tblPr firstRow="1" firstCol="1" bandRow="1"/>
              <a:tblGrid>
                <a:gridCol w="985350"/>
                <a:gridCol w="3146964"/>
                <a:gridCol w="1196278"/>
              </a:tblGrid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 b="1" dirty="0">
                          <a:solidFill>
                            <a:srgbClr val="000000"/>
                          </a:solidFill>
                          <a:effectLst/>
                        </a:rPr>
                        <a:t>Rank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>
                          <a:solidFill>
                            <a:srgbClr val="000000"/>
                          </a:solidFill>
                          <a:effectLst/>
                        </a:rPr>
                        <a:t>Provinsi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>
                          <a:solidFill>
                            <a:srgbClr val="000000"/>
                          </a:solidFill>
                          <a:effectLst/>
                        </a:rPr>
                        <a:t>Desa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 err="1">
                          <a:solidFill>
                            <a:srgbClr val="000000"/>
                          </a:solidFill>
                          <a:effectLst/>
                        </a:rPr>
                        <a:t>Jawa</a:t>
                      </a: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 Tengah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7.809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 err="1">
                          <a:solidFill>
                            <a:srgbClr val="000000"/>
                          </a:solidFill>
                          <a:effectLst/>
                        </a:rPr>
                        <a:t>Jawa</a:t>
                      </a: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AU" sz="1200" dirty="0" err="1">
                          <a:solidFill>
                            <a:srgbClr val="000000"/>
                          </a:solidFill>
                          <a:effectLst/>
                        </a:rPr>
                        <a:t>Timur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7.724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Aceh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6.474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Papua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5.419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Sumatera Utara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5.418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 err="1">
                          <a:solidFill>
                            <a:srgbClr val="000000"/>
                          </a:solidFill>
                          <a:effectLst/>
                        </a:rPr>
                        <a:t>Jawa</a:t>
                      </a: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 Barat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5.319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Nusa Tenggara </a:t>
                      </a:r>
                      <a:r>
                        <a:rPr lang="en-AU" sz="1200" dirty="0" err="1">
                          <a:solidFill>
                            <a:srgbClr val="000000"/>
                          </a:solidFill>
                          <a:effectLst/>
                        </a:rPr>
                        <a:t>Timur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2.995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Sumatera Selatan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2.859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Lampung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2.435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Sulawesi Selatan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2.253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11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Kalimantan Barat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1.977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12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Kalimantan Selatan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1.866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13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Sulawesi Tenggara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1.846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14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</a:rPr>
                        <a:t>Sulawesi Tengah</a:t>
                      </a:r>
                      <a:endParaRPr lang="en-AU" sz="120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</a:rPr>
                        <a:t>1.842</a:t>
                      </a:r>
                      <a:endParaRPr lang="en-AU" sz="12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78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kesatuan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hukum</a:t>
            </a:r>
            <a:r>
              <a:rPr lang="en-AU" dirty="0" smtClean="0"/>
              <a:t> yang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batas</a:t>
            </a:r>
            <a:r>
              <a:rPr lang="en-AU" dirty="0" smtClean="0"/>
              <a:t> </a:t>
            </a:r>
            <a:r>
              <a:rPr lang="en-AU" dirty="0" err="1" smtClean="0"/>
              <a:t>wilayah</a:t>
            </a:r>
            <a:r>
              <a:rPr lang="en-AU" dirty="0" smtClean="0"/>
              <a:t> yang </a:t>
            </a:r>
            <a:r>
              <a:rPr lang="en-AU" dirty="0" err="1" smtClean="0"/>
              <a:t>berwenang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mengatur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mengurus</a:t>
            </a:r>
            <a:r>
              <a:rPr lang="en-AU" dirty="0" smtClean="0"/>
              <a:t> </a:t>
            </a:r>
            <a:r>
              <a:rPr lang="en-AU" dirty="0" err="1" smtClean="0"/>
              <a:t>urusan</a:t>
            </a:r>
            <a:r>
              <a:rPr lang="en-AU" dirty="0" smtClean="0"/>
              <a:t> </a:t>
            </a:r>
            <a:r>
              <a:rPr lang="en-AU" dirty="0" err="1" smtClean="0"/>
              <a:t>Pemerintahan</a:t>
            </a:r>
            <a:r>
              <a:rPr lang="en-AU" dirty="0" smtClean="0"/>
              <a:t>, </a:t>
            </a:r>
            <a:r>
              <a:rPr lang="en-AU" dirty="0" err="1" smtClean="0"/>
              <a:t>kepentingan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setempat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prakarsa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, </a:t>
            </a:r>
            <a:r>
              <a:rPr lang="en-AU" dirty="0" err="1" smtClean="0"/>
              <a:t>hak</a:t>
            </a:r>
            <a:r>
              <a:rPr lang="en-AU" dirty="0" smtClean="0"/>
              <a:t> </a:t>
            </a:r>
            <a:r>
              <a:rPr lang="en-AU" dirty="0" err="1" smtClean="0"/>
              <a:t>asal-usul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/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hak</a:t>
            </a:r>
            <a:r>
              <a:rPr lang="en-AU" dirty="0" smtClean="0"/>
              <a:t> </a:t>
            </a:r>
            <a:r>
              <a:rPr lang="en-AU" dirty="0" err="1" smtClean="0"/>
              <a:t>tradisional</a:t>
            </a:r>
            <a:r>
              <a:rPr lang="en-AU" dirty="0" smtClean="0"/>
              <a:t> yang </a:t>
            </a:r>
            <a:r>
              <a:rPr lang="en-AU" dirty="0" err="1" smtClean="0"/>
              <a:t>diakui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dihormati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pemerintahan</a:t>
            </a:r>
            <a:r>
              <a:rPr lang="en-AU" dirty="0" smtClean="0"/>
              <a:t> Negara </a:t>
            </a:r>
            <a:r>
              <a:rPr lang="en-AU" dirty="0" err="1" smtClean="0"/>
              <a:t>Kesatuan</a:t>
            </a:r>
            <a:r>
              <a:rPr lang="en-AU" dirty="0" smtClean="0"/>
              <a:t> </a:t>
            </a:r>
            <a:r>
              <a:rPr lang="en-AU" dirty="0" err="1" smtClean="0"/>
              <a:t>Republik</a:t>
            </a:r>
            <a:r>
              <a:rPr lang="en-AU" dirty="0" smtClean="0"/>
              <a:t> Indonesia.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2400" dirty="0" err="1" smtClean="0"/>
              <a:t>Konsep</a:t>
            </a:r>
            <a:r>
              <a:rPr lang="en-AU" sz="2400" dirty="0" smtClean="0"/>
              <a:t> </a:t>
            </a:r>
            <a:r>
              <a:rPr lang="en-AU" sz="2400" dirty="0" err="1" smtClean="0"/>
              <a:t>desa</a:t>
            </a:r>
            <a:r>
              <a:rPr lang="en-AU" sz="2400" dirty="0" smtClean="0"/>
              <a:t> </a:t>
            </a:r>
            <a:br>
              <a:rPr lang="en-AU" sz="2400" dirty="0" smtClean="0"/>
            </a:br>
            <a:r>
              <a:rPr lang="en-AU" sz="2400" b="1" dirty="0" err="1" smtClean="0"/>
              <a:t>Undang-undang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Nomor</a:t>
            </a:r>
            <a:r>
              <a:rPr lang="en-AU" sz="2400" b="1" dirty="0" smtClean="0"/>
              <a:t> 6 </a:t>
            </a:r>
            <a:r>
              <a:rPr lang="en-AU" sz="2400" b="1" dirty="0" err="1" smtClean="0"/>
              <a:t>Tahun</a:t>
            </a:r>
            <a:r>
              <a:rPr lang="en-AU" sz="2400" b="1" dirty="0" smtClean="0"/>
              <a:t> 2014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279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571273"/>
              </p:ext>
            </p:extLst>
          </p:nvPr>
        </p:nvGraphicFramePr>
        <p:xfrm>
          <a:off x="457200" y="1196975"/>
          <a:ext cx="746760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Paradigma</a:t>
                      </a:r>
                      <a:r>
                        <a:rPr lang="en-US" dirty="0" smtClean="0"/>
                        <a:t> lama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Paradigma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berkualitas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berkelanjutan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Redistribusi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Proses </a:t>
                      </a:r>
                      <a:r>
                        <a:rPr lang="en-US" dirty="0" err="1" smtClean="0"/>
                        <a:t>demokrasi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keterlibatan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warga</a:t>
                      </a:r>
                      <a:r>
                        <a:rPr lang="en-US" dirty="0" smtClean="0"/>
                        <a:t> marginal </a:t>
                      </a:r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pengambilan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Otoritarianisme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ditolerir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hrs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dibayar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Menonjolkan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kebebasan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otonomi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Negara </a:t>
                      </a:r>
                      <a:r>
                        <a:rPr lang="en-US" dirty="0" err="1" smtClean="0"/>
                        <a:t>memberi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subsidi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pengusaha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kecil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Negara </a:t>
                      </a: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ling.yg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memungkinkan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Negara </a:t>
                      </a: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ketahanan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 </a:t>
                      </a:r>
                      <a:r>
                        <a:rPr lang="en-US" dirty="0" err="1" smtClean="0"/>
                        <a:t>teknologi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maju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Penghargaan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thd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kearifan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teknologi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scr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partisipatoris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 </a:t>
                      </a:r>
                      <a:r>
                        <a:rPr lang="en-US" dirty="0" err="1" smtClean="0"/>
                        <a:t>aset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maju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melindungi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aset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miskin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Paradigma</a:t>
            </a:r>
            <a:r>
              <a:rPr lang="en-US" dirty="0" smtClean="0"/>
              <a:t> lama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(</a:t>
            </a:r>
            <a:r>
              <a:rPr lang="en-US" dirty="0" err="1" smtClean="0"/>
              <a:t>Sutoro</a:t>
            </a:r>
            <a:r>
              <a:rPr lang="en-US" dirty="0" smtClean="0"/>
              <a:t> </a:t>
            </a:r>
            <a:r>
              <a:rPr lang="en-US" dirty="0" err="1" smtClean="0"/>
              <a:t>eko</a:t>
            </a:r>
            <a:r>
              <a:rPr lang="en-US" dirty="0" smtClean="0"/>
              <a:t>: 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342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208521"/>
              </p:ext>
            </p:extLst>
          </p:nvPr>
        </p:nvGraphicFramePr>
        <p:xfrm>
          <a:off x="457200" y="333374"/>
          <a:ext cx="7467600" cy="4565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44094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Paradigma</a:t>
                      </a:r>
                      <a:r>
                        <a:rPr lang="en-US" dirty="0" smtClean="0"/>
                        <a:t> lama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Paradigma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</a:tr>
              <a:tr h="1087253">
                <a:tc>
                  <a:txBody>
                    <a:bodyPr/>
                    <a:lstStyle/>
                    <a:p>
                      <a:r>
                        <a:rPr lang="en-US" dirty="0" smtClean="0"/>
                        <a:t>Pembangunan </a:t>
                      </a:r>
                      <a:r>
                        <a:rPr lang="en-US" dirty="0" err="1" smtClean="0"/>
                        <a:t>nyata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institusi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melindungi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aset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miskin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08725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Sektoral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Pembangunan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multidimensi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/>
                        <a:t>sering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nyata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dirumuskan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rakyat</a:t>
                      </a:r>
                      <a:endParaRPr lang="en-US" dirty="0"/>
                    </a:p>
                  </a:txBody>
                  <a:tcPr/>
                </a:tc>
              </a:tr>
              <a:tr h="76107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hirarkis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melaksanakan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proyek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Menyeluruh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/>
                        <a:t>terpadu</a:t>
                      </a:r>
                      <a:endParaRPr lang="en-US" dirty="0"/>
                    </a:p>
                  </a:txBody>
                  <a:tcPr/>
                </a:tc>
              </a:tr>
              <a:tr h="108725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:  </a:t>
                      </a:r>
                      <a:r>
                        <a:rPr lang="en-US" dirty="0" err="1" smtClean="0"/>
                        <a:t>produser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penyelenggara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pengatur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konsumen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terbesar</a:t>
                      </a:r>
                      <a:r>
                        <a:rPr lang="en-US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r>
                        <a:rPr lang="en-US" dirty="0" smtClean="0"/>
                        <a:t> : non </a:t>
                      </a:r>
                      <a:r>
                        <a:rPr lang="en-US" dirty="0" err="1" smtClean="0"/>
                        <a:t>hirarkis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menciptakan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kerangka</a:t>
                      </a:r>
                      <a:r>
                        <a:rPr lang="en-US" dirty="0" smtClean="0"/>
                        <a:t> legal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kondusif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kekuasaan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mendorong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tumbuhnya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institusi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23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201425"/>
              </p:ext>
            </p:extLst>
          </p:nvPr>
        </p:nvGraphicFramePr>
        <p:xfrm>
          <a:off x="457200" y="1700213"/>
          <a:ext cx="746760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374392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membangun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Perdesaan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Pendekatan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Rural development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Local development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Isu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/>
                        <a:t>konsep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terkait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Rural-urban linkage, market, </a:t>
                      </a:r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lapangan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pekerjaan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infrastruktur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kawasan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sektoral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Kemandirian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kearifan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r>
                        <a:rPr lang="en-US" dirty="0" smtClean="0"/>
                        <a:t>, modal </a:t>
                      </a:r>
                      <a:r>
                        <a:rPr lang="en-US" dirty="0" err="1" smtClean="0"/>
                        <a:t>sosial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demokrasi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partisipasi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kewenangan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alokasi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gerakan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pemberdayaan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Level, </a:t>
                      </a:r>
                      <a:r>
                        <a:rPr lang="en-US" dirty="0" err="1" smtClean="0"/>
                        <a:t>skala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cakupan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Kawasan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jangkauan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skala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yurisdiksi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(</a:t>
            </a:r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7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032020"/>
              </p:ext>
            </p:extLst>
          </p:nvPr>
        </p:nvGraphicFramePr>
        <p:xfrm>
          <a:off x="457200" y="260350"/>
          <a:ext cx="7467600" cy="677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374392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membangun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kelembagaan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perencanaan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didukung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alokasi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khusus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Pusat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fasilitasi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supervisi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akselerasi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Regulasi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menetapkan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kewenangan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skla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melembagakan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perencanaan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alokasi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kontrol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Pemegang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kewenangan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Mengurangi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keterbelakangan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ketertinggalan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kemiskinan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sekaligus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kesejahteraan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Menjadikan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basis </a:t>
                      </a:r>
                      <a:r>
                        <a:rPr lang="en-US" dirty="0" err="1" smtClean="0"/>
                        <a:t>kehidupan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penghidupan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scr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berkelanjutan</a:t>
                      </a: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Menjadikan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ujung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</a:t>
                      </a:r>
                      <a:r>
                        <a:rPr lang="en-US" dirty="0" smtClean="0"/>
                        <a:t>. Serta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mandiri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787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097412"/>
              </p:ext>
            </p:extLst>
          </p:nvPr>
        </p:nvGraphicFramePr>
        <p:xfrm>
          <a:off x="457200" y="260350"/>
          <a:ext cx="7467600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374392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membangun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daerah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Merencanakan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membiayai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melaksanakan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Fasilitasi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supervisi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kapasitas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Berpartisipasi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perencanaan</a:t>
                      </a:r>
                      <a:r>
                        <a:rPr lang="en-US" dirty="0" smtClean="0"/>
                        <a:t> &amp;</a:t>
                      </a:r>
                      <a:r>
                        <a:rPr lang="en-US" dirty="0" err="1" smtClean="0"/>
                        <a:t>pengambilan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utama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subjek</a:t>
                      </a:r>
                      <a:r>
                        <a:rPr lang="en-US" dirty="0" smtClean="0"/>
                        <a:t>)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merencanakan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membiayai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melaksankan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Infrastruktur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endParaRPr lang="en-US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Tumbuhnya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kota-kota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kecil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pusat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/>
                        <a:t>penghubung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transaksi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ekonomidesa-kota</a:t>
                      </a:r>
                      <a:endParaRPr lang="en-US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Terbangunnya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kawasan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hutan</a:t>
                      </a:r>
                      <a:r>
                        <a:rPr lang="en-US" dirty="0" smtClean="0"/>
                        <a:t>, collective farming, </a:t>
                      </a:r>
                      <a:r>
                        <a:rPr lang="en-US" dirty="0" err="1" smtClean="0"/>
                        <a:t>wisata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dll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ujung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warga</a:t>
                      </a:r>
                      <a:endParaRPr lang="en-US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mempunyai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unggulan</a:t>
                      </a:r>
                      <a:r>
                        <a:rPr lang="en-US" dirty="0" smtClean="0"/>
                        <a:t> (one village one product)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1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245</TotalTime>
  <Words>1671</Words>
  <Application>Microsoft Office PowerPoint</Application>
  <PresentationFormat>On-screen Show (4:3)</PresentationFormat>
  <Paragraphs>190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Elemental</vt:lpstr>
      <vt:lpstr>Ciri-ciri Masyarakat Pedesaan</vt:lpstr>
      <vt:lpstr>PowerPoint Presentation</vt:lpstr>
      <vt:lpstr>PowerPoint Presentation</vt:lpstr>
      <vt:lpstr>Konsep desa  Undang-undang Nomor 6 Tahun 2014</vt:lpstr>
      <vt:lpstr>Paradigma lama dan baru pembangunan perdesaan (Sutoro eko: 2014)</vt:lpstr>
      <vt:lpstr>PowerPoint Presentation</vt:lpstr>
      <vt:lpstr>Perbedaan konsep membangun desa (pembangunan perdesaan dan desa membangun (pemb desa)</vt:lpstr>
      <vt:lpstr>PowerPoint Presentation</vt:lpstr>
      <vt:lpstr>PowerPoint Presentation</vt:lpstr>
      <vt:lpstr>Komunikasi Masyarakat desa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Media rakyat menurut Dissanayake (1984)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Ciri-ciri Masyarakat Pedesaan</dc:title>
  <dc:creator>AFNAN TAM</dc:creator>
  <cp:lastModifiedBy>BU FAJAR</cp:lastModifiedBy>
  <cp:revision>39</cp:revision>
  <cp:lastPrinted>2018-06-22T02:54:43Z</cp:lastPrinted>
  <dcterms:created xsi:type="dcterms:W3CDTF">2017-02-20T01:24:52Z</dcterms:created>
  <dcterms:modified xsi:type="dcterms:W3CDTF">2019-02-25T09:26:11Z</dcterms:modified>
</cp:coreProperties>
</file>