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6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2ED25D-8D61-4CFB-A444-E2707F92FFE7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8885B9-0C4D-4349-A3A8-777241E11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 err="1" smtClean="0">
                <a:latin typeface="Comic Sans MS" pitchFamily="66" charset="0"/>
              </a:rPr>
              <a:t>Yuli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Setyowati</a:t>
            </a:r>
            <a:endParaRPr lang="en-US" sz="2800" b="1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dirty="0" smtClean="0">
                <a:latin typeface="Comic Sans MS" pitchFamily="66" charset="0"/>
              </a:rPr>
              <a:t>METODE PENELITIAN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KONSEP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Dari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yang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9050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TEORI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3581400"/>
            <a:ext cx="3048000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PROPOSISI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9400" y="52578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KONSEP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3771900" y="3162300"/>
            <a:ext cx="6858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733800" y="4800600"/>
            <a:ext cx="7620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Penelitian</a:t>
            </a:r>
            <a:r>
              <a:rPr lang="en-US" sz="3600" dirty="0" smtClean="0"/>
              <a:t> </a:t>
            </a:r>
            <a:r>
              <a:rPr lang="en-US" sz="3600" dirty="0" err="1" smtClean="0"/>
              <a:t>Ilmiah</a:t>
            </a:r>
            <a:r>
              <a:rPr lang="en-US" sz="3600" dirty="0" smtClean="0"/>
              <a:t> (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bertanya-menjawab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: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, </a:t>
            </a:r>
            <a:r>
              <a:rPr lang="en-US" dirty="0" err="1" smtClean="0"/>
              <a:t>mengapa</a:t>
            </a:r>
            <a:endParaRPr lang="en-US" dirty="0" smtClean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bertanya-menjawab</a:t>
            </a:r>
            <a:r>
              <a:rPr lang="en-US" dirty="0" smtClean="0"/>
              <a:t>, </a:t>
            </a:r>
            <a:r>
              <a:rPr lang="en-US" dirty="0" err="1" smtClean="0"/>
              <a:t>memerhatikan</a:t>
            </a:r>
            <a:r>
              <a:rPr lang="en-US" dirty="0" smtClean="0"/>
              <a:t> </a:t>
            </a:r>
            <a:r>
              <a:rPr lang="en-US" dirty="0" err="1" smtClean="0"/>
              <a:t>peristiwa-peristiwa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Kriteria</a:t>
            </a:r>
            <a:r>
              <a:rPr lang="en-US" dirty="0" smtClean="0"/>
              <a:t> :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terkontrol</a:t>
            </a:r>
            <a:r>
              <a:rPr lang="en-US" dirty="0" smtClean="0"/>
              <a:t>/</a:t>
            </a:r>
            <a:r>
              <a:rPr lang="en-US" dirty="0" err="1" smtClean="0"/>
              <a:t>terkendali</a:t>
            </a:r>
            <a:r>
              <a:rPr lang="en-US" dirty="0" smtClean="0"/>
              <a:t>, </a:t>
            </a:r>
            <a:r>
              <a:rPr lang="en-US" dirty="0" err="1" smtClean="0"/>
              <a:t>empiris</a:t>
            </a:r>
            <a:r>
              <a:rPr lang="en-US" dirty="0" smtClean="0"/>
              <a:t>, </a:t>
            </a:r>
            <a:r>
              <a:rPr lang="en-US" dirty="0" err="1" smtClean="0"/>
              <a:t>kritis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AutoNum type="arabicPeriod"/>
            </a:pPr>
            <a:r>
              <a:rPr lang="en-US" b="1" dirty="0" err="1" smtClean="0"/>
              <a:t>Eksploratif</a:t>
            </a:r>
            <a:r>
              <a:rPr lang="en-US" dirty="0" smtClean="0"/>
              <a:t>: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berkaitan</a:t>
            </a:r>
            <a:r>
              <a:rPr lang="en-US" dirty="0" smtClean="0"/>
              <a:t> dg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apa</a:t>
            </a:r>
            <a:r>
              <a:rPr lang="en-US" dirty="0" smtClean="0"/>
              <a:t>”. 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/</a:t>
            </a:r>
            <a:r>
              <a:rPr lang="en-US" dirty="0" err="1" smtClean="0"/>
              <a:t>peristiwa</a:t>
            </a:r>
            <a:r>
              <a:rPr lang="en-US" dirty="0" smtClean="0"/>
              <a:t> deg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penjajagan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tp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 smtClean="0"/>
              <a:t>snow ball </a:t>
            </a:r>
            <a:r>
              <a:rPr lang="en-US" dirty="0" smtClean="0"/>
              <a:t>(bola </a:t>
            </a:r>
            <a:r>
              <a:rPr lang="en-US" dirty="0" err="1" smtClean="0"/>
              <a:t>salju</a:t>
            </a:r>
            <a:r>
              <a:rPr lang="en-US" dirty="0" smtClean="0"/>
              <a:t>)</a:t>
            </a:r>
          </a:p>
          <a:p>
            <a:pPr marL="633222" indent="-514350">
              <a:buAutoNum type="arabicPeriod" startAt="2"/>
            </a:pPr>
            <a:r>
              <a:rPr lang="en-US" b="1" dirty="0" err="1" smtClean="0"/>
              <a:t>Deskriptif</a:t>
            </a:r>
            <a:endParaRPr lang="en-US" b="1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bagaimana</a:t>
            </a:r>
            <a:r>
              <a:rPr lang="en-US" dirty="0" smtClean="0"/>
              <a:t>”</a:t>
            </a:r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Temuannya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endParaRPr lang="en-US" dirty="0" smtClean="0"/>
          </a:p>
          <a:p>
            <a:pPr marL="633222" indent="-514350">
              <a:buFont typeface="Wingdings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smtClean="0"/>
              <a:t>sampel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Eksplanatif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Bertitik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mengapa</a:t>
            </a:r>
            <a:r>
              <a:rPr lang="en-US" dirty="0" smtClean="0"/>
              <a:t>” (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?)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Eksperimen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datanya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(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penemuan-penemuan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3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Pendekatan</a:t>
            </a:r>
            <a:r>
              <a:rPr lang="en-US" dirty="0" smtClean="0">
                <a:latin typeface="Adobe Heiti Std R" pitchFamily="34" charset="-128"/>
                <a:ea typeface="Adobe Heiti Std R" pitchFamily="34" charset="-128"/>
              </a:rPr>
              <a:t> </a:t>
            </a:r>
            <a:r>
              <a:rPr lang="en-US" dirty="0" err="1" smtClean="0">
                <a:latin typeface="Adobe Heiti Std R" pitchFamily="34" charset="-128"/>
                <a:ea typeface="Adobe Heiti Std R" pitchFamily="34" charset="-128"/>
              </a:rPr>
              <a:t>Keilmuan</a:t>
            </a:r>
            <a:endParaRPr lang="en-US" dirty="0">
              <a:latin typeface="Adobe Heiti Std R" pitchFamily="34" charset="-128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(</a:t>
            </a:r>
            <a:r>
              <a:rPr lang="en-US" dirty="0" err="1" smtClean="0"/>
              <a:t>positivistik</a:t>
            </a:r>
            <a:r>
              <a:rPr lang="en-US" dirty="0" smtClean="0"/>
              <a:t>): </a:t>
            </a:r>
            <a:r>
              <a:rPr lang="en-US" dirty="0" err="1" smtClean="0"/>
              <a:t>objektivitas</a:t>
            </a:r>
            <a:endParaRPr lang="en-US" dirty="0" smtClean="0"/>
          </a:p>
          <a:p>
            <a:r>
              <a:rPr lang="en-US" dirty="0" smtClean="0"/>
              <a:t>Humanistic  (non-</a:t>
            </a:r>
            <a:r>
              <a:rPr lang="en-US" dirty="0" err="1" smtClean="0"/>
              <a:t>positivistik</a:t>
            </a:r>
            <a:r>
              <a:rPr lang="en-US" dirty="0" smtClean="0"/>
              <a:t>): </a:t>
            </a:r>
            <a:r>
              <a:rPr lang="en-US" dirty="0" err="1" smtClean="0"/>
              <a:t>subyektivitas-interpretatif</a:t>
            </a:r>
            <a:endParaRPr lang="en-US" dirty="0" smtClean="0"/>
          </a:p>
          <a:p>
            <a:r>
              <a:rPr lang="en-US" dirty="0" smtClean="0"/>
              <a:t>Social sciences: </a:t>
            </a:r>
            <a:r>
              <a:rPr lang="en-US" dirty="0" err="1" smtClean="0"/>
              <a:t>gabungan</a:t>
            </a:r>
            <a:r>
              <a:rPr lang="en-US" dirty="0" smtClean="0"/>
              <a:t> scientific  &amp; humanistic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Babbie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i="1" dirty="0" smtClean="0"/>
              <a:t>	“Science is something characterized as </a:t>
            </a:r>
            <a:r>
              <a:rPr lang="en-US" sz="2400" i="1" dirty="0" err="1" smtClean="0"/>
              <a:t>logico</a:t>
            </a:r>
            <a:r>
              <a:rPr lang="en-US" sz="2400" i="1" dirty="0" smtClean="0"/>
              <a:t>-empirical. This ugly term carries an important  message: two pillars of science are </a:t>
            </a:r>
            <a:r>
              <a:rPr lang="en-US" sz="2400" i="1" dirty="0" smtClean="0">
                <a:solidFill>
                  <a:srgbClr val="FF0000"/>
                </a:solidFill>
              </a:rPr>
              <a:t>(1) logic or rationality and (2) the observation of empirical facts”</a:t>
            </a: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/>
              <a:t>                  </a:t>
            </a:r>
            <a:r>
              <a:rPr lang="en-US" sz="2400" dirty="0" err="1" smtClean="0"/>
              <a:t>Deduksi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          </a:t>
            </a:r>
            <a:r>
              <a:rPr lang="en-US" sz="2400" dirty="0" err="1" smtClean="0"/>
              <a:t>Induksi</a:t>
            </a:r>
            <a:endParaRPr lang="en-US" sz="2400" dirty="0" smtClean="0"/>
          </a:p>
        </p:txBody>
      </p:sp>
      <p:sp>
        <p:nvSpPr>
          <p:cNvPr id="4" name="Trapezoid 3"/>
          <p:cNvSpPr/>
          <p:nvPr/>
        </p:nvSpPr>
        <p:spPr>
          <a:xfrm>
            <a:off x="1219200" y="4191000"/>
            <a:ext cx="18288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LOGIKA</a:t>
            </a:r>
            <a:endParaRPr lang="en-US" b="1" dirty="0"/>
          </a:p>
        </p:txBody>
      </p:sp>
      <p:sp>
        <p:nvSpPr>
          <p:cNvPr id="5" name="Trapezoid 4"/>
          <p:cNvSpPr/>
          <p:nvPr/>
        </p:nvSpPr>
        <p:spPr>
          <a:xfrm>
            <a:off x="5334000" y="4267200"/>
            <a:ext cx="1828800" cy="11430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EMPIRIS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48000" y="45720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3200400" y="50292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838200" y="57150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838200" y="60960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38200" y="57150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err="1" smtClean="0"/>
              <a:t>Pilar</a:t>
            </a:r>
            <a:r>
              <a:rPr lang="en-US" sz="2000" dirty="0" smtClean="0"/>
              <a:t> I : </a:t>
            </a:r>
            <a:r>
              <a:rPr lang="en-US" sz="2000" dirty="0" err="1" smtClean="0"/>
              <a:t>logika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rasionalitas</a:t>
            </a:r>
            <a:endParaRPr lang="en-US" sz="2000" dirty="0" smtClean="0"/>
          </a:p>
          <a:p>
            <a:r>
              <a:rPr lang="en-US" sz="2000" dirty="0" err="1" smtClean="0"/>
              <a:t>Pilar</a:t>
            </a:r>
            <a:r>
              <a:rPr lang="en-US" sz="2000" dirty="0" smtClean="0"/>
              <a:t> II: </a:t>
            </a:r>
            <a:r>
              <a:rPr lang="en-US" sz="2000" dirty="0" err="1" smtClean="0"/>
              <a:t>pengamatan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ciri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i="1" dirty="0" smtClean="0"/>
              <a:t>logic-empirical, </a:t>
            </a:r>
            <a:r>
              <a:rPr lang="en-US" sz="2000" dirty="0" err="1" smtClean="0"/>
              <a:t>artinya</a:t>
            </a:r>
            <a:r>
              <a:rPr lang="en-US" sz="2000" dirty="0" smtClean="0"/>
              <a:t>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dg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ilmu</a:t>
            </a:r>
            <a:r>
              <a:rPr lang="en-US" sz="2000" dirty="0" smtClean="0"/>
              <a:t>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dibawa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kenyataan-kenyataan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lapangan</a:t>
            </a:r>
            <a:r>
              <a:rPr lang="en-US" sz="2000" dirty="0" smtClean="0"/>
              <a:t> </a:t>
            </a:r>
            <a:r>
              <a:rPr lang="en-US" sz="2000" b="1" dirty="0" smtClean="0"/>
              <a:t>(DEDUKTIF)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Sebaliknya,apabila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berhadapan</a:t>
            </a:r>
            <a:r>
              <a:rPr lang="en-US" sz="2000" dirty="0" smtClean="0"/>
              <a:t> dg </a:t>
            </a:r>
            <a:r>
              <a:rPr lang="en-US" sz="2000" dirty="0" err="1" smtClean="0"/>
              <a:t>peristiwa-peristiwa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faktual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dunia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pikiran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berhenti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masalah-masalah</a:t>
            </a:r>
            <a:r>
              <a:rPr lang="en-US" sz="2000" dirty="0" smtClean="0"/>
              <a:t> </a:t>
            </a:r>
            <a:r>
              <a:rPr lang="en-US" sz="2000" dirty="0" err="1" smtClean="0"/>
              <a:t>praktis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teori-teori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fenomena</a:t>
            </a:r>
            <a:r>
              <a:rPr lang="en-US" sz="2000" dirty="0" smtClean="0"/>
              <a:t> </a:t>
            </a:r>
            <a:r>
              <a:rPr lang="en-US" sz="2000" dirty="0" err="1" smtClean="0"/>
              <a:t>tsb</a:t>
            </a:r>
            <a:r>
              <a:rPr lang="en-US" sz="2000" dirty="0" smtClean="0"/>
              <a:t>.  </a:t>
            </a:r>
            <a:r>
              <a:rPr lang="en-US" sz="2000" b="1" dirty="0" smtClean="0"/>
              <a:t>(INDUKTIF)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Hal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timbal</a:t>
            </a:r>
            <a:r>
              <a:rPr lang="en-US" sz="2000" dirty="0" smtClean="0"/>
              <a:t> </a:t>
            </a:r>
            <a:r>
              <a:rPr lang="en-US" sz="2000" dirty="0" err="1" smtClean="0"/>
              <a:t>balik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teori-teori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peristiwa-peristiwa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err="1" smtClean="0"/>
              <a:t>Teori</a:t>
            </a:r>
            <a:r>
              <a:rPr lang="en-US" sz="2000" dirty="0" smtClean="0"/>
              <a:t> dg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dirty="0" smtClean="0"/>
              <a:t> </a:t>
            </a:r>
            <a:r>
              <a:rPr lang="en-US" sz="2000" b="1" dirty="0" err="1" smtClean="0"/>
              <a:t>deduktif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kenyataan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err="1" smtClean="0"/>
              <a:t>Kenyataan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empiris</a:t>
            </a:r>
            <a:r>
              <a:rPr lang="en-US" sz="2000" dirty="0" smtClean="0"/>
              <a:t> dg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induktif</a:t>
            </a:r>
            <a:r>
              <a:rPr lang="en-US" sz="2000" dirty="0" smtClean="0"/>
              <a:t> </a:t>
            </a:r>
            <a:r>
              <a:rPr lang="en-US" sz="2000" dirty="0" err="1" smtClean="0"/>
              <a:t>mengarahkan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Tahap-tahap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505200" y="15240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Konseptualisasi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58674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Pengumpulan</a:t>
            </a:r>
            <a:r>
              <a:rPr lang="en-US" b="1" dirty="0" smtClean="0">
                <a:solidFill>
                  <a:schemeClr val="tx1"/>
                </a:solidFill>
              </a:rPr>
              <a:t> data (6)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6400" y="22098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Tujuan</a:t>
            </a:r>
            <a:r>
              <a:rPr lang="en-US" b="1" dirty="0" smtClean="0">
                <a:solidFill>
                  <a:schemeClr val="tx1"/>
                </a:solidFill>
              </a:rPr>
              <a:t> &amp; </a:t>
            </a:r>
            <a:r>
              <a:rPr lang="en-US" b="1" dirty="0" err="1" smtClean="0">
                <a:solidFill>
                  <a:schemeClr val="tx1"/>
                </a:solidFill>
              </a:rPr>
              <a:t>hipotesis</a:t>
            </a:r>
            <a:r>
              <a:rPr lang="en-US" b="1" dirty="0" smtClean="0">
                <a:solidFill>
                  <a:schemeClr val="tx1"/>
                </a:solidFill>
              </a:rPr>
              <a:t> (2)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312420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Kerangka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) (3)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2600" y="41910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Sampling (4)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2600" y="5257800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Konstruksi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instrumen</a:t>
            </a:r>
            <a:r>
              <a:rPr lang="en-US" b="1" dirty="0" smtClean="0">
                <a:solidFill>
                  <a:schemeClr val="tx1"/>
                </a:solidFill>
              </a:rPr>
              <a:t> (5)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00200" y="2209800"/>
            <a:ext cx="1524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Interpretasi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(10)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00200" y="31242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Analisis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lanjut</a:t>
            </a:r>
            <a:r>
              <a:rPr lang="en-US" b="1" dirty="0" smtClean="0">
                <a:solidFill>
                  <a:schemeClr val="tx1"/>
                </a:solidFill>
              </a:rPr>
              <a:t> (9)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47800" y="4114800"/>
            <a:ext cx="1752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pendahuluan</a:t>
            </a:r>
            <a:r>
              <a:rPr lang="en-US" dirty="0" smtClean="0">
                <a:solidFill>
                  <a:schemeClr val="tx1"/>
                </a:solidFill>
              </a:rPr>
              <a:t> (8)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00200" y="50292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Pengolahan</a:t>
            </a:r>
            <a:r>
              <a:rPr lang="en-US" b="1" dirty="0" smtClean="0">
                <a:solidFill>
                  <a:schemeClr val="tx1"/>
                </a:solidFill>
              </a:rPr>
              <a:t> data (7)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6172200" y="2819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6172200" y="38100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6172200" y="48768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>
            <a:off x="2209800" y="4724400"/>
            <a:ext cx="762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2286000" y="37338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2286000" y="28194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257800" y="1828800"/>
            <a:ext cx="457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5181600" y="59436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2667000" y="5715000"/>
            <a:ext cx="685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743200" y="1752600"/>
            <a:ext cx="609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2820194" y="3961606"/>
            <a:ext cx="3505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2438400" y="3886200"/>
            <a:ext cx="3581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Tingkat </a:t>
            </a:r>
            <a:r>
              <a:rPr lang="en-US" b="1" dirty="0" err="1" smtClean="0"/>
              <a:t>pertama</a:t>
            </a:r>
            <a:r>
              <a:rPr lang="en-US" dirty="0" smtClean="0"/>
              <a:t> : </a:t>
            </a:r>
            <a:r>
              <a:rPr lang="en-US" dirty="0" err="1" smtClean="0"/>
              <a:t>tahap</a:t>
            </a:r>
            <a:r>
              <a:rPr lang="en-US" dirty="0" smtClean="0"/>
              <a:t> 1 – 6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deduksi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mendaratkan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yang </a:t>
            </a:r>
            <a:r>
              <a:rPr lang="en-US" dirty="0" err="1" smtClean="0"/>
              <a:t>konkret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Tingkat </a:t>
            </a:r>
            <a:r>
              <a:rPr lang="en-US" b="1" dirty="0" err="1" smtClean="0"/>
              <a:t>kedua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6 –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1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induksi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kenyataan-kenyataan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data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yang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penyederhanaan-penyederhanaan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&amp; </a:t>
            </a:r>
            <a:r>
              <a:rPr lang="en-US" dirty="0" err="1" smtClean="0"/>
              <a:t>kedua</a:t>
            </a:r>
            <a:r>
              <a:rPr lang="en-US" dirty="0" smtClean="0"/>
              <a:t> =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endParaRPr lang="en-US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‘</a:t>
            </a:r>
            <a:r>
              <a:rPr lang="en-US" dirty="0" err="1" smtClean="0"/>
              <a:t>pengetahuan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854209"/>
          </a:xfrm>
        </p:spPr>
        <p:txBody>
          <a:bodyPr>
            <a:normAutofit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b="1" dirty="0" err="1" smtClean="0"/>
              <a:t>ontologis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mengetahuinya</a:t>
            </a:r>
            <a:r>
              <a:rPr lang="en-US" dirty="0" smtClean="0"/>
              <a:t> (</a:t>
            </a:r>
            <a:r>
              <a:rPr lang="en-US" b="1" dirty="0" err="1" smtClean="0"/>
              <a:t>epistemologis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(</a:t>
            </a:r>
            <a:r>
              <a:rPr lang="en-US" b="1" dirty="0" err="1" smtClean="0"/>
              <a:t>aksiologis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diperoleh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tentu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nelayan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tahu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pasang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naik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purnama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surut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mati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knowledge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ttg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science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mgp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pasang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naik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tjd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pd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purnama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Mengetahui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29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Masalah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pengetahuan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bukan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hanya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tetapi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bgmn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mengetahui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 yang </a:t>
            </a:r>
            <a:r>
              <a:rPr lang="en-US" sz="24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benar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sz="2400" dirty="0" smtClean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:</a:t>
            </a:r>
          </a:p>
          <a:p>
            <a:pPr marL="633222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rasio</a:t>
            </a:r>
            <a:r>
              <a:rPr lang="en-US" dirty="0" smtClean="0"/>
              <a:t> (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rasionalis-paham</a:t>
            </a:r>
            <a:r>
              <a:rPr lang="en-US" dirty="0" smtClean="0"/>
              <a:t> </a:t>
            </a:r>
            <a:r>
              <a:rPr lang="en-US" dirty="0" err="1" smtClean="0"/>
              <a:t>rasionalisme</a:t>
            </a:r>
            <a:r>
              <a:rPr lang="en-US" dirty="0" smtClean="0"/>
              <a:t>)</a:t>
            </a:r>
          </a:p>
          <a:p>
            <a:pPr marL="633222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pengalaman</a:t>
            </a:r>
            <a:r>
              <a:rPr lang="en-US" dirty="0" smtClean="0"/>
              <a:t> (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empiris-paham</a:t>
            </a:r>
            <a:r>
              <a:rPr lang="en-US" dirty="0" smtClean="0"/>
              <a:t> </a:t>
            </a:r>
            <a:r>
              <a:rPr lang="en-US" dirty="0" err="1" smtClean="0"/>
              <a:t>empirisme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TEORI</a:t>
            </a:r>
            <a:endParaRPr lang="en-US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pernyataan-pernyataan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i="1" dirty="0" smtClean="0"/>
              <a:t>(Nan Lin)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Kerlinger</a:t>
            </a:r>
            <a:r>
              <a:rPr lang="en-US" i="1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konseptualisasi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  <p:pic>
        <p:nvPicPr>
          <p:cNvPr id="4" name="Picture 3" descr="Demonstrasi - Kerusuhan di Mesir - Revolusi Mesir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4191000"/>
            <a:ext cx="43434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854209"/>
          </a:xfrm>
        </p:spPr>
        <p:txBody>
          <a:bodyPr/>
          <a:lstStyle/>
          <a:p>
            <a:pPr algn="ctr"/>
            <a:r>
              <a:rPr lang="en-US" i="1" dirty="0" err="1" smtClean="0"/>
              <a:t>Terbatas</a:t>
            </a:r>
            <a:r>
              <a:rPr lang="en-US" dirty="0" smtClean="0"/>
              <a:t>: 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 smtClean="0"/>
          </a:p>
          <a:p>
            <a:pPr algn="ctr"/>
            <a:r>
              <a:rPr lang="en-US" i="1" dirty="0" err="1" smtClean="0"/>
              <a:t>Relatif</a:t>
            </a:r>
            <a:r>
              <a:rPr lang="en-US" i="1" dirty="0" smtClean="0"/>
              <a:t>	</a:t>
            </a:r>
            <a:r>
              <a:rPr lang="en-US" dirty="0" smtClean="0"/>
              <a:t>: 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u="sng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perspektifnya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i="1" dirty="0"/>
          </a:p>
        </p:txBody>
      </p:sp>
      <p:pic>
        <p:nvPicPr>
          <p:cNvPr id="4" name="Picture 3" descr="bekerja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4724400"/>
            <a:ext cx="22860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: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prediktif</a:t>
            </a:r>
            <a:r>
              <a:rPr lang="en-US" dirty="0" smtClean="0"/>
              <a:t> (</a:t>
            </a:r>
            <a:r>
              <a:rPr lang="en-US" dirty="0" err="1" smtClean="0"/>
              <a:t>peramalan</a:t>
            </a:r>
            <a:r>
              <a:rPr lang="en-US" dirty="0" smtClean="0"/>
              <a:t>/</a:t>
            </a:r>
            <a:r>
              <a:rPr lang="en-US" dirty="0" err="1" smtClean="0"/>
              <a:t>prakiraan</a:t>
            </a:r>
            <a:r>
              <a:rPr lang="en-US" dirty="0" smtClean="0"/>
              <a:t>),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probabilitis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: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jika</a:t>
            </a:r>
            <a:r>
              <a:rPr lang="en-US" i="1" dirty="0" smtClean="0">
                <a:solidFill>
                  <a:srgbClr val="FF0000"/>
                </a:solidFill>
              </a:rPr>
              <a:t>…….</a:t>
            </a:r>
            <a:r>
              <a:rPr lang="en-US" i="1" dirty="0" err="1" smtClean="0">
                <a:solidFill>
                  <a:srgbClr val="FF0000"/>
                </a:solidFill>
              </a:rPr>
              <a:t>maka</a:t>
            </a:r>
            <a:r>
              <a:rPr lang="en-US" i="1" dirty="0" smtClean="0">
                <a:solidFill>
                  <a:srgbClr val="FF0000"/>
                </a:solidFill>
              </a:rPr>
              <a:t>……..</a:t>
            </a:r>
          </a:p>
          <a:p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kausalitas</a:t>
            </a:r>
            <a:r>
              <a:rPr lang="en-US" dirty="0" smtClean="0"/>
              <a:t> (</a:t>
            </a:r>
            <a:r>
              <a:rPr lang="en-US" dirty="0" err="1" smtClean="0"/>
              <a:t>sebab-akibat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 (</a:t>
            </a:r>
            <a:r>
              <a:rPr lang="en-US" dirty="0" err="1" smtClean="0"/>
              <a:t>positif-negatif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Misal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dalam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Ilmu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persepsi</a:t>
            </a:r>
            <a:r>
              <a:rPr lang="en-US" dirty="0" smtClean="0"/>
              <a:t> interpersonal,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6451</TotalTime>
  <Words>619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Module</vt:lpstr>
      <vt:lpstr>Median</vt:lpstr>
      <vt:lpstr>Yuli Setyowati</vt:lpstr>
      <vt:lpstr>Mengapa melakukan penelitian?</vt:lpstr>
      <vt:lpstr>3 hal utama ‘pengetahuan’</vt:lpstr>
      <vt:lpstr>Mengetahui yang benar</vt:lpstr>
      <vt:lpstr>TEORI</vt:lpstr>
      <vt:lpstr>Pengertian teori</vt:lpstr>
      <vt:lpstr>Ciri umum teori</vt:lpstr>
      <vt:lpstr>Fungsi teori</vt:lpstr>
      <vt:lpstr>PROPOSISI</vt:lpstr>
      <vt:lpstr>KONSEP</vt:lpstr>
      <vt:lpstr>PowerPoint Presentation</vt:lpstr>
      <vt:lpstr>Penelitian Ilmiah (proses bertanya-menjawab)</vt:lpstr>
      <vt:lpstr>Tipe penelitian</vt:lpstr>
      <vt:lpstr>Lanjutan….</vt:lpstr>
      <vt:lpstr>3 Pendekatan Keilmuan</vt:lpstr>
      <vt:lpstr>2 Pilar Ilmu Pengetahuan </vt:lpstr>
      <vt:lpstr>Lanjutan….</vt:lpstr>
      <vt:lpstr>Tahap-tahap dalam proses penelitian</vt:lpstr>
      <vt:lpstr>Lanjut….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Yuli Setyowati</dc:title>
  <dc:creator>user</dc:creator>
  <cp:lastModifiedBy>Dell</cp:lastModifiedBy>
  <cp:revision>48</cp:revision>
  <dcterms:created xsi:type="dcterms:W3CDTF">2011-09-13T13:56:40Z</dcterms:created>
  <dcterms:modified xsi:type="dcterms:W3CDTF">2019-02-18T03:04:18Z</dcterms:modified>
</cp:coreProperties>
</file>