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E127-9276-4EC4-A6B5-24CDF116DE37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E0ABE127-9276-4EC4-A6B5-24CDF116DE37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97B21646-C5DB-4BBE-8DE9-0AFB16EC35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838200"/>
            <a:ext cx="7315200" cy="2595025"/>
          </a:xfrm>
        </p:spPr>
        <p:txBody>
          <a:bodyPr>
            <a:normAutofit/>
          </a:bodyPr>
          <a:lstStyle/>
          <a:p>
            <a:r>
              <a:rPr lang="en-US" sz="6600" b="1" dirty="0" smtClean="0"/>
              <a:t>HUMAS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3352800"/>
            <a:ext cx="1981200" cy="70087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</a:t>
            </a:r>
            <a:r>
              <a:rPr lang="id-ID" sz="2400" smtClean="0"/>
              <a:t>inggu Ke-</a:t>
            </a:r>
            <a:r>
              <a:rPr lang="en-US" sz="2400" smtClean="0"/>
              <a:t>4</a:t>
            </a:r>
            <a:endParaRPr lang="id-ID" sz="2400" dirty="0" smtClean="0"/>
          </a:p>
          <a:p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3733800" y="6019800"/>
            <a:ext cx="47201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800" dirty="0">
                <a:solidFill>
                  <a:srgbClr val="FFFF00"/>
                </a:solidFill>
              </a:rPr>
              <a:t>Dr. Yuli Setyowati, S.IP, M.Si</a:t>
            </a:r>
          </a:p>
        </p:txBody>
      </p:sp>
    </p:spTree>
    <p:extLst>
      <p:ext uri="{BB962C8B-B14F-4D97-AF65-F5344CB8AC3E}">
        <p14:creationId xmlns:p14="http://schemas.microsoft.com/office/powerpoint/2010/main" val="220948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66800"/>
            <a:ext cx="7315200" cy="1154097"/>
          </a:xfrm>
        </p:spPr>
        <p:txBody>
          <a:bodyPr/>
          <a:lstStyle/>
          <a:p>
            <a:r>
              <a:rPr lang="en-US" dirty="0" smtClean="0"/>
              <a:t>STAKEHOLDERS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1"/>
            <a:ext cx="8229600" cy="4099560"/>
          </a:xfrm>
        </p:spPr>
        <p:txBody>
          <a:bodyPr>
            <a:noAutofit/>
          </a:bodyPr>
          <a:lstStyle/>
          <a:p>
            <a:r>
              <a:rPr lang="en-US" dirty="0" smtClean="0"/>
              <a:t>INTERNAL (internal relations)</a:t>
            </a:r>
          </a:p>
          <a:p>
            <a:pPr>
              <a:buNone/>
            </a:pPr>
            <a:r>
              <a:rPr lang="en-US" dirty="0" smtClean="0"/>
              <a:t>	-  </a:t>
            </a:r>
            <a:r>
              <a:rPr lang="en-US" dirty="0" err="1" smtClean="0"/>
              <a:t>karyawan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-  </a:t>
            </a:r>
            <a:r>
              <a:rPr lang="en-US" dirty="0" err="1" smtClean="0"/>
              <a:t>keluarga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- 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saham</a:t>
            </a:r>
            <a:endParaRPr lang="en-US" dirty="0" smtClean="0"/>
          </a:p>
          <a:p>
            <a:r>
              <a:rPr lang="en-US" dirty="0" smtClean="0"/>
              <a:t>EKSTERNAL (external relations)</a:t>
            </a:r>
          </a:p>
          <a:p>
            <a:pPr>
              <a:buNone/>
            </a:pPr>
            <a:r>
              <a:rPr lang="en-US" dirty="0" smtClean="0"/>
              <a:t>	-  </a:t>
            </a:r>
            <a:r>
              <a:rPr lang="en-US" dirty="0" err="1" smtClean="0"/>
              <a:t>komunitas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-  </a:t>
            </a:r>
            <a:r>
              <a:rPr lang="en-US" dirty="0" err="1" smtClean="0"/>
              <a:t>konsumen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-  </a:t>
            </a:r>
            <a:r>
              <a:rPr lang="en-US" dirty="0" err="1" smtClean="0"/>
              <a:t>pemerhati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-  investor</a:t>
            </a:r>
          </a:p>
          <a:p>
            <a:pPr>
              <a:buNone/>
            </a:pPr>
            <a:r>
              <a:rPr lang="en-US" dirty="0" smtClean="0"/>
              <a:t>	-  </a:t>
            </a:r>
            <a:r>
              <a:rPr lang="en-US" dirty="0" err="1" smtClean="0"/>
              <a:t>pemerintah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-  media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7315200" cy="1154097"/>
          </a:xfrm>
        </p:spPr>
        <p:txBody>
          <a:bodyPr/>
          <a:lstStyle/>
          <a:p>
            <a:r>
              <a:rPr lang="en-US" dirty="0" smtClean="0"/>
              <a:t>RUANG LINGKUP HUMAS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1905000"/>
            <a:ext cx="4175760" cy="4724400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</a:t>
            </a:r>
            <a:r>
              <a:rPr lang="en-US" b="1" dirty="0" smtClean="0"/>
              <a:t>UTLIP &amp; CENTER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buku</a:t>
            </a:r>
            <a:r>
              <a:rPr lang="en-US" b="1" dirty="0" smtClean="0"/>
              <a:t> “Effective Public Relations”</a:t>
            </a:r>
          </a:p>
          <a:p>
            <a:pPr>
              <a:buNone/>
            </a:pPr>
            <a:r>
              <a:rPr lang="en-US" dirty="0" smtClean="0"/>
              <a:t>“The </a:t>
            </a:r>
            <a:r>
              <a:rPr lang="en-US" dirty="0" err="1" smtClean="0"/>
              <a:t>comtemporary</a:t>
            </a:r>
            <a:r>
              <a:rPr lang="en-US" dirty="0" smtClean="0"/>
              <a:t> meaning and practice of public relations includes all of the following activities and specialties :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Publicity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Advertising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Press </a:t>
            </a:r>
            <a:r>
              <a:rPr lang="en-US" dirty="0" err="1" smtClean="0"/>
              <a:t>agentry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Public affairs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Issues management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Lobbying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Investor relations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1981200"/>
            <a:ext cx="4233672" cy="4648200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60325" indent="-14288">
              <a:buNone/>
            </a:pPr>
            <a:r>
              <a:rPr lang="en-US" sz="2400" dirty="0" smtClean="0"/>
              <a:t>Dari 7 </a:t>
            </a:r>
            <a:r>
              <a:rPr lang="en-US" sz="2400" dirty="0" err="1" smtClean="0"/>
              <a:t>lingkup</a:t>
            </a:r>
            <a:r>
              <a:rPr lang="en-US" sz="2400" dirty="0" smtClean="0"/>
              <a:t> </a:t>
            </a:r>
            <a:r>
              <a:rPr lang="en-US" sz="2400" dirty="0" err="1" smtClean="0"/>
              <a:t>tsb</a:t>
            </a:r>
            <a:r>
              <a:rPr lang="en-US" sz="2400" dirty="0" smtClean="0"/>
              <a:t> </a:t>
            </a:r>
            <a:r>
              <a:rPr lang="en-US" sz="2400" dirty="0" err="1" smtClean="0"/>
              <a:t>dipadatkan</a:t>
            </a:r>
            <a:r>
              <a:rPr lang="en-US" sz="2400" dirty="0" smtClean="0"/>
              <a:t> </a:t>
            </a:r>
            <a:r>
              <a:rPr lang="en-US" sz="2400" dirty="0" err="1" smtClean="0"/>
              <a:t>mjd</a:t>
            </a:r>
            <a:r>
              <a:rPr lang="en-US" sz="2400" dirty="0" smtClean="0"/>
              <a:t> </a:t>
            </a:r>
            <a:r>
              <a:rPr lang="en-US" sz="2400" dirty="0" err="1" smtClean="0"/>
              <a:t>enam</a:t>
            </a:r>
            <a:r>
              <a:rPr lang="en-US" sz="2400" dirty="0" smtClean="0"/>
              <a:t>:</a:t>
            </a:r>
          </a:p>
          <a:p>
            <a:pPr marL="60325" indent="-14288">
              <a:buFont typeface="Wingdings" pitchFamily="2" charset="2"/>
              <a:buChar char="§"/>
            </a:pPr>
            <a:r>
              <a:rPr lang="en-US" sz="2400" dirty="0" smtClean="0"/>
              <a:t> </a:t>
            </a:r>
            <a:r>
              <a:rPr lang="en-US" sz="2400" dirty="0" err="1" smtClean="0"/>
              <a:t>publisitas</a:t>
            </a:r>
            <a:endParaRPr lang="en-US" sz="2400" dirty="0" smtClean="0"/>
          </a:p>
          <a:p>
            <a:pPr marL="60325" indent="-14288">
              <a:buFont typeface="Wingdings" pitchFamily="2" charset="2"/>
              <a:buChar char="§"/>
            </a:pPr>
            <a:r>
              <a:rPr lang="en-US" sz="2400" dirty="0" smtClean="0"/>
              <a:t> </a:t>
            </a:r>
            <a:r>
              <a:rPr lang="en-US" sz="2400" dirty="0" err="1" smtClean="0"/>
              <a:t>Pemasaran</a:t>
            </a:r>
            <a:endParaRPr lang="en-US" sz="2400" dirty="0" smtClean="0"/>
          </a:p>
          <a:p>
            <a:pPr marL="60325" indent="-14288">
              <a:buFont typeface="Wingdings" pitchFamily="2" charset="2"/>
              <a:buChar char="§"/>
            </a:pPr>
            <a:r>
              <a:rPr lang="en-US" sz="2400" dirty="0" smtClean="0"/>
              <a:t> Public affairs (</a:t>
            </a:r>
            <a:r>
              <a:rPr lang="en-US" sz="2400" dirty="0" err="1" smtClean="0"/>
              <a:t>pameran</a:t>
            </a:r>
            <a:r>
              <a:rPr lang="en-US" sz="2400" dirty="0" smtClean="0"/>
              <a:t>)</a:t>
            </a:r>
          </a:p>
          <a:p>
            <a:pPr marL="60325" indent="-14288">
              <a:buFont typeface="Wingdings" pitchFamily="2" charset="2"/>
              <a:buChar char="§"/>
            </a:pPr>
            <a:r>
              <a:rPr lang="en-US" sz="2400" dirty="0" smtClean="0"/>
              <a:t> </a:t>
            </a:r>
            <a:r>
              <a:rPr lang="en-US" sz="2400" dirty="0" err="1" smtClean="0"/>
              <a:t>Manajemen</a:t>
            </a:r>
            <a:r>
              <a:rPr lang="en-US" sz="2400" dirty="0" smtClean="0"/>
              <a:t> </a:t>
            </a:r>
            <a:r>
              <a:rPr lang="en-US" sz="2400" dirty="0" err="1" smtClean="0"/>
              <a:t>isu</a:t>
            </a:r>
            <a:endParaRPr lang="en-US" sz="2400" dirty="0" smtClean="0"/>
          </a:p>
          <a:p>
            <a:pPr marL="60325" indent="-14288">
              <a:buFont typeface="Wingdings" pitchFamily="2" charset="2"/>
              <a:buChar char="§"/>
            </a:pPr>
            <a:r>
              <a:rPr lang="en-US" sz="2400" dirty="0" smtClean="0"/>
              <a:t> </a:t>
            </a:r>
            <a:r>
              <a:rPr lang="en-US" sz="2400" dirty="0" err="1" smtClean="0"/>
              <a:t>Lobi</a:t>
            </a:r>
            <a:endParaRPr lang="en-US" sz="2400" dirty="0" smtClean="0"/>
          </a:p>
          <a:p>
            <a:pPr marL="60325" indent="-14288">
              <a:buFont typeface="Wingdings" pitchFamily="2" charset="2"/>
              <a:buChar char="§"/>
            </a:pPr>
            <a:r>
              <a:rPr lang="en-US" sz="2400" dirty="0" smtClean="0"/>
              <a:t> </a:t>
            </a:r>
            <a:r>
              <a:rPr lang="en-US" sz="2400" dirty="0" err="1" smtClean="0"/>
              <a:t>hubungan</a:t>
            </a:r>
            <a:r>
              <a:rPr lang="en-US" sz="2400" dirty="0" smtClean="0"/>
              <a:t> investor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143000"/>
            <a:ext cx="7315200" cy="1154097"/>
          </a:xfrm>
        </p:spPr>
        <p:txBody>
          <a:bodyPr/>
          <a:lstStyle/>
          <a:p>
            <a:r>
              <a:rPr lang="en-US" dirty="0" smtClean="0"/>
              <a:t>TUJUAN HUMAS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2590801"/>
            <a:ext cx="8610600" cy="3886200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  <a:r>
              <a:rPr lang="en-US" sz="2400" dirty="0" err="1" smtClean="0"/>
              <a:t>utama</a:t>
            </a:r>
            <a:r>
              <a:rPr lang="en-US" sz="2400" dirty="0" smtClean="0"/>
              <a:t>: </a:t>
            </a:r>
            <a:r>
              <a:rPr lang="en-US" sz="2400" dirty="0" err="1" smtClean="0"/>
              <a:t>membangun</a:t>
            </a:r>
            <a:r>
              <a:rPr lang="en-US" sz="2400" dirty="0" smtClean="0"/>
              <a:t> </a:t>
            </a:r>
            <a:r>
              <a:rPr lang="en-US" sz="2400" dirty="0" err="1" smtClean="0"/>
              <a:t>reputasi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bagus</a:t>
            </a:r>
            <a:endParaRPr lang="en-US" sz="2400" dirty="0" smtClean="0"/>
          </a:p>
          <a:p>
            <a:r>
              <a:rPr lang="en-US" sz="2400" dirty="0" err="1" smtClean="0"/>
              <a:t>Perkembangan</a:t>
            </a:r>
            <a:r>
              <a:rPr lang="en-US" sz="2400" dirty="0" smtClean="0"/>
              <a:t> 2 </a:t>
            </a:r>
            <a:r>
              <a:rPr lang="en-US" sz="2400" dirty="0" err="1" smtClean="0"/>
              <a:t>dekade</a:t>
            </a:r>
            <a:r>
              <a:rPr lang="en-US" sz="2400" dirty="0" smtClean="0"/>
              <a:t> </a:t>
            </a:r>
            <a:r>
              <a:rPr lang="en-US" sz="2400" dirty="0" err="1" smtClean="0"/>
              <a:t>terakhir</a:t>
            </a:r>
            <a:r>
              <a:rPr lang="en-US" sz="2400" dirty="0" smtClean="0"/>
              <a:t>, </a:t>
            </a:r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  <a:r>
              <a:rPr lang="en-US" sz="2400" dirty="0" err="1" smtClean="0"/>
              <a:t>humas</a:t>
            </a:r>
            <a:r>
              <a:rPr lang="en-US" sz="2400" dirty="0" smtClean="0"/>
              <a:t>: </a:t>
            </a:r>
          </a:p>
          <a:p>
            <a:pPr>
              <a:buNone/>
            </a:pPr>
            <a:r>
              <a:rPr lang="en-US" sz="2400" dirty="0" smtClean="0"/>
              <a:t>	1. </a:t>
            </a:r>
            <a:r>
              <a:rPr lang="en-US" sz="2400" dirty="0" err="1" smtClean="0"/>
              <a:t>memengaruhi</a:t>
            </a:r>
            <a:r>
              <a:rPr lang="en-US" sz="2400" dirty="0" smtClean="0"/>
              <a:t> </a:t>
            </a:r>
            <a:r>
              <a:rPr lang="en-US" sz="2400" dirty="0" err="1" smtClean="0"/>
              <a:t>perilaku</a:t>
            </a:r>
            <a:r>
              <a:rPr lang="en-US" sz="2400" dirty="0" smtClean="0"/>
              <a:t> </a:t>
            </a:r>
            <a:r>
              <a:rPr lang="en-US" sz="2400" dirty="0" err="1" smtClean="0"/>
              <a:t>orang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individu</a:t>
            </a:r>
            <a:r>
              <a:rPr lang="en-US" sz="2400" dirty="0" smtClean="0"/>
              <a:t>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berinteraksi</a:t>
            </a:r>
            <a:r>
              <a:rPr lang="en-US" sz="2400" dirty="0" smtClean="0"/>
              <a:t>, dg </a:t>
            </a:r>
            <a:r>
              <a:rPr lang="en-US" sz="2400" dirty="0" err="1" smtClean="0"/>
              <a:t>cara</a:t>
            </a:r>
            <a:r>
              <a:rPr lang="en-US" sz="2400" dirty="0" smtClean="0"/>
              <a:t> </a:t>
            </a:r>
            <a:r>
              <a:rPr lang="en-US" sz="2400" dirty="0" err="1" smtClean="0"/>
              <a:t>berdialog</a:t>
            </a:r>
            <a:r>
              <a:rPr lang="en-US" sz="2400" dirty="0" smtClean="0"/>
              <a:t> dg </a:t>
            </a:r>
            <a:r>
              <a:rPr lang="en-US" sz="2400" dirty="0" err="1" smtClean="0"/>
              <a:t>semua</a:t>
            </a:r>
            <a:r>
              <a:rPr lang="en-US" sz="2400" dirty="0" smtClean="0"/>
              <a:t> </a:t>
            </a:r>
            <a:r>
              <a:rPr lang="en-US" sz="2400" dirty="0" err="1" smtClean="0"/>
              <a:t>khalayak.atau</a:t>
            </a:r>
            <a:r>
              <a:rPr lang="en-US" sz="2400" dirty="0" smtClean="0"/>
              <a:t> </a:t>
            </a:r>
            <a:r>
              <a:rPr lang="en-US" sz="2400" dirty="0" err="1" smtClean="0"/>
              <a:t>lembaga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2. </a:t>
            </a:r>
            <a:r>
              <a:rPr lang="en-US" sz="2400" dirty="0" err="1" smtClean="0"/>
              <a:t>mempromosikan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membuat</a:t>
            </a:r>
            <a:r>
              <a:rPr lang="en-US" sz="2400" dirty="0" smtClean="0"/>
              <a:t> </a:t>
            </a:r>
            <a:r>
              <a:rPr lang="en-US" sz="2400" dirty="0" err="1" smtClean="0"/>
              <a:t>pihak</a:t>
            </a:r>
            <a:r>
              <a:rPr lang="en-US" sz="2400" dirty="0" smtClean="0"/>
              <a:t> lain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gambaran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bagus</a:t>
            </a:r>
            <a:r>
              <a:rPr lang="en-US" sz="2400" dirty="0" smtClean="0"/>
              <a:t> </a:t>
            </a:r>
            <a:r>
              <a:rPr lang="en-US" sz="2400" dirty="0" err="1" smtClean="0"/>
              <a:t>ttg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 </a:t>
            </a:r>
          </a:p>
          <a:p>
            <a:r>
              <a:rPr lang="en-US" sz="2400" dirty="0" err="1" smtClean="0"/>
              <a:t>Sasaran</a:t>
            </a:r>
            <a:r>
              <a:rPr lang="en-US" sz="2400" dirty="0" smtClean="0"/>
              <a:t> </a:t>
            </a:r>
            <a:r>
              <a:rPr lang="en-US" sz="2400" dirty="0" err="1" smtClean="0"/>
              <a:t>utk</a:t>
            </a:r>
            <a:r>
              <a:rPr lang="en-US" sz="2400" dirty="0" smtClean="0"/>
              <a:t> </a:t>
            </a:r>
            <a:r>
              <a:rPr lang="en-US" sz="2400" dirty="0" err="1" smtClean="0"/>
              <a:t>mencapai</a:t>
            </a:r>
            <a:r>
              <a:rPr lang="en-US" sz="2400" dirty="0" smtClean="0"/>
              <a:t> </a:t>
            </a:r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  <a:r>
              <a:rPr lang="en-US" sz="2400" dirty="0" err="1" smtClean="0"/>
              <a:t>tsb</a:t>
            </a:r>
            <a:r>
              <a:rPr lang="en-US" sz="2400" dirty="0" smtClean="0"/>
              <a:t> </a:t>
            </a:r>
            <a:r>
              <a:rPr lang="en-US" sz="2400" dirty="0" err="1" smtClean="0"/>
              <a:t>adl</a:t>
            </a:r>
            <a:r>
              <a:rPr lang="en-US" sz="2400" dirty="0" smtClean="0"/>
              <a:t>: </a:t>
            </a:r>
            <a:r>
              <a:rPr lang="en-US" sz="2400" dirty="0" err="1" smtClean="0"/>
              <a:t>persepsi</a:t>
            </a:r>
            <a:r>
              <a:rPr lang="en-US" sz="2400" dirty="0" smtClean="0"/>
              <a:t>, </a:t>
            </a:r>
            <a:r>
              <a:rPr lang="en-US" sz="2400" dirty="0" err="1" smtClean="0"/>
              <a:t>sikap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opini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315200" cy="1154097"/>
          </a:xfrm>
        </p:spPr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HUMAS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57400"/>
            <a:ext cx="8686800" cy="38443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err="1" smtClean="0">
                <a:solidFill>
                  <a:srgbClr val="FFFF00"/>
                </a:solidFill>
              </a:rPr>
              <a:t>Menurut</a:t>
            </a:r>
            <a:r>
              <a:rPr lang="en-US" sz="2800" b="1" dirty="0" smtClean="0">
                <a:solidFill>
                  <a:srgbClr val="FFFF00"/>
                </a:solidFill>
              </a:rPr>
              <a:t> L. </a:t>
            </a:r>
            <a:r>
              <a:rPr lang="en-US" sz="2800" b="1" dirty="0" err="1" smtClean="0">
                <a:solidFill>
                  <a:srgbClr val="FFFF00"/>
                </a:solidFill>
              </a:rPr>
              <a:t>Bernay</a:t>
            </a:r>
            <a:r>
              <a:rPr lang="en-US" sz="2800" dirty="0" smtClean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penerangan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endParaRPr lang="en-US" sz="2800" dirty="0" smtClean="0"/>
          </a:p>
          <a:p>
            <a:pPr>
              <a:buFont typeface="Wingdings" pitchFamily="2" charset="2"/>
              <a:buChar char="§"/>
            </a:pPr>
            <a:r>
              <a:rPr lang="en-US" sz="2800" dirty="0" err="1" smtClean="0"/>
              <a:t>Memberikan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persuasi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mengubah</a:t>
            </a:r>
            <a:r>
              <a:rPr lang="en-US" sz="2800" dirty="0" smtClean="0"/>
              <a:t> </a:t>
            </a:r>
            <a:r>
              <a:rPr lang="en-US" sz="2800" dirty="0" err="1" smtClean="0"/>
              <a:t>sikap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perbuatan</a:t>
            </a:r>
            <a:r>
              <a:rPr lang="en-US" sz="2800" dirty="0" smtClean="0"/>
              <a:t> </a:t>
            </a:r>
            <a:r>
              <a:rPr lang="en-US" sz="2800" dirty="0" err="1" smtClean="0"/>
              <a:t>masy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langsung</a:t>
            </a:r>
            <a:endParaRPr lang="en-US" sz="2800" dirty="0" smtClean="0"/>
          </a:p>
          <a:p>
            <a:pPr>
              <a:buFont typeface="Wingdings" pitchFamily="2" charset="2"/>
              <a:buChar char="§"/>
            </a:pPr>
            <a:r>
              <a:rPr lang="en-US" sz="2800" dirty="0" err="1" smtClean="0"/>
              <a:t>Berupaya</a:t>
            </a:r>
            <a:r>
              <a:rPr lang="en-US" sz="2800" dirty="0" smtClean="0"/>
              <a:t> </a:t>
            </a:r>
            <a:r>
              <a:rPr lang="en-US" sz="2800" dirty="0" err="1" smtClean="0"/>
              <a:t>utk</a:t>
            </a:r>
            <a:r>
              <a:rPr lang="en-US" sz="2800" dirty="0" smtClean="0"/>
              <a:t> </a:t>
            </a:r>
            <a:r>
              <a:rPr lang="en-US" sz="2800" dirty="0" err="1" smtClean="0"/>
              <a:t>mengintegrasikan</a:t>
            </a:r>
            <a:r>
              <a:rPr lang="en-US" sz="2800" dirty="0" smtClean="0"/>
              <a:t> </a:t>
            </a:r>
            <a:r>
              <a:rPr lang="en-US" sz="2800" dirty="0" err="1" smtClean="0"/>
              <a:t>sikap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perbuatan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badan</a:t>
            </a:r>
            <a:r>
              <a:rPr lang="en-US" sz="2800" dirty="0" smtClean="0"/>
              <a:t>/</a:t>
            </a:r>
            <a:r>
              <a:rPr lang="en-US" sz="2800" dirty="0" err="1" smtClean="0"/>
              <a:t>lembaga</a:t>
            </a:r>
            <a:r>
              <a:rPr lang="en-US" sz="2800" dirty="0" smtClean="0"/>
              <a:t>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sikap</a:t>
            </a:r>
            <a:r>
              <a:rPr lang="en-US" sz="2800" dirty="0" smtClean="0"/>
              <a:t> &amp; </a:t>
            </a:r>
            <a:r>
              <a:rPr lang="en-US" sz="2800" dirty="0" err="1" smtClean="0"/>
              <a:t>perbuatan</a:t>
            </a:r>
            <a:r>
              <a:rPr lang="en-US" sz="2800" dirty="0" smtClean="0"/>
              <a:t> </a:t>
            </a:r>
            <a:r>
              <a:rPr lang="en-US" sz="2800" dirty="0" err="1" smtClean="0"/>
              <a:t>masy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sebaliknya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1"/>
            <a:ext cx="8229600" cy="58521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200" b="1" dirty="0" err="1" smtClean="0">
                <a:solidFill>
                  <a:srgbClr val="FFFF00"/>
                </a:solidFill>
              </a:rPr>
              <a:t>Menurut</a:t>
            </a:r>
            <a:r>
              <a:rPr lang="en-US" sz="2200" b="1" dirty="0" smtClean="0">
                <a:solidFill>
                  <a:srgbClr val="FFFF00"/>
                </a:solidFill>
              </a:rPr>
              <a:t> </a:t>
            </a:r>
            <a:r>
              <a:rPr lang="en-US" sz="2200" b="1" dirty="0" err="1" smtClean="0">
                <a:solidFill>
                  <a:srgbClr val="FFFF00"/>
                </a:solidFill>
              </a:rPr>
              <a:t>Cutlip</a:t>
            </a:r>
            <a:r>
              <a:rPr lang="en-US" sz="2200" b="1" dirty="0" smtClean="0">
                <a:solidFill>
                  <a:srgbClr val="FFFF00"/>
                </a:solidFill>
              </a:rPr>
              <a:t> &amp; Center &amp; Canfield</a:t>
            </a:r>
          </a:p>
          <a:p>
            <a:pPr>
              <a:buFont typeface="Wingdings" pitchFamily="2" charset="2"/>
              <a:buChar char="§"/>
            </a:pPr>
            <a:r>
              <a:rPr lang="en-US" sz="2200" dirty="0" err="1" smtClean="0"/>
              <a:t>Menunjang</a:t>
            </a:r>
            <a:r>
              <a:rPr lang="en-US" sz="2200" dirty="0" smtClean="0"/>
              <a:t> </a:t>
            </a:r>
            <a:r>
              <a:rPr lang="en-US" sz="2200" dirty="0" err="1" smtClean="0"/>
              <a:t>aktivitas</a:t>
            </a:r>
            <a:r>
              <a:rPr lang="en-US" sz="2200" dirty="0" smtClean="0"/>
              <a:t> </a:t>
            </a:r>
            <a:r>
              <a:rPr lang="en-US" sz="2200" dirty="0" err="1" smtClean="0"/>
              <a:t>utama</a:t>
            </a:r>
            <a:r>
              <a:rPr lang="en-US" sz="2200" dirty="0" smtClean="0"/>
              <a:t> </a:t>
            </a:r>
            <a:r>
              <a:rPr lang="en-US" sz="2200" dirty="0" err="1" smtClean="0"/>
              <a:t>manajemen</a:t>
            </a:r>
            <a:r>
              <a:rPr lang="en-US" sz="2200" dirty="0" smtClean="0"/>
              <a:t> </a:t>
            </a:r>
            <a:r>
              <a:rPr lang="en-US" sz="2200" dirty="0" err="1" smtClean="0"/>
              <a:t>dlm</a:t>
            </a:r>
            <a:r>
              <a:rPr lang="en-US" sz="2200" dirty="0" smtClean="0"/>
              <a:t> </a:t>
            </a:r>
            <a:r>
              <a:rPr lang="en-US" sz="2200" dirty="0" err="1" smtClean="0"/>
              <a:t>mencapai</a:t>
            </a:r>
            <a:r>
              <a:rPr lang="en-US" sz="2200" dirty="0" smtClean="0"/>
              <a:t> </a:t>
            </a:r>
            <a:r>
              <a:rPr lang="en-US" sz="2200" dirty="0" err="1" smtClean="0"/>
              <a:t>tujuan</a:t>
            </a:r>
            <a:r>
              <a:rPr lang="en-US" sz="2200" dirty="0" smtClean="0"/>
              <a:t> </a:t>
            </a:r>
            <a:r>
              <a:rPr lang="en-US" sz="2200" dirty="0" err="1" smtClean="0"/>
              <a:t>bersama</a:t>
            </a:r>
            <a:r>
              <a:rPr lang="en-US" sz="2200" dirty="0" smtClean="0"/>
              <a:t> (</a:t>
            </a:r>
            <a:r>
              <a:rPr lang="en-US" sz="2200" dirty="0" err="1" smtClean="0"/>
              <a:t>fs</a:t>
            </a:r>
            <a:r>
              <a:rPr lang="en-US" sz="2200" dirty="0" smtClean="0"/>
              <a:t> </a:t>
            </a:r>
            <a:r>
              <a:rPr lang="en-US" sz="2200" dirty="0" err="1" smtClean="0"/>
              <a:t>melekat</a:t>
            </a:r>
            <a:r>
              <a:rPr lang="en-US" sz="2200" dirty="0" smtClean="0"/>
              <a:t> </a:t>
            </a:r>
            <a:r>
              <a:rPr lang="en-US" sz="2200" dirty="0" err="1" smtClean="0"/>
              <a:t>pada</a:t>
            </a:r>
            <a:r>
              <a:rPr lang="en-US" sz="2200" dirty="0" smtClean="0"/>
              <a:t> </a:t>
            </a:r>
            <a:r>
              <a:rPr lang="en-US" sz="2200" dirty="0" err="1" smtClean="0"/>
              <a:t>manajemen</a:t>
            </a:r>
            <a:r>
              <a:rPr lang="en-US" sz="2200" dirty="0" smtClean="0"/>
              <a:t> </a:t>
            </a:r>
            <a:r>
              <a:rPr lang="en-US" sz="2200" dirty="0" err="1" smtClean="0"/>
              <a:t>lembaga</a:t>
            </a:r>
            <a:r>
              <a:rPr lang="en-US" sz="2200" dirty="0" smtClean="0"/>
              <a:t>/</a:t>
            </a:r>
            <a:r>
              <a:rPr lang="en-US" sz="2200" dirty="0" err="1" smtClean="0"/>
              <a:t>organisasi</a:t>
            </a:r>
            <a:r>
              <a:rPr lang="en-US" sz="22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en-US" sz="2200" dirty="0" err="1" smtClean="0"/>
              <a:t>Membina</a:t>
            </a:r>
            <a:r>
              <a:rPr lang="en-US" sz="2200" dirty="0" smtClean="0"/>
              <a:t> </a:t>
            </a:r>
            <a:r>
              <a:rPr lang="en-US" sz="2200" dirty="0" err="1" smtClean="0"/>
              <a:t>hubungan</a:t>
            </a:r>
            <a:r>
              <a:rPr lang="en-US" sz="2200" dirty="0" smtClean="0"/>
              <a:t> </a:t>
            </a:r>
            <a:r>
              <a:rPr lang="en-US" sz="2200" dirty="0" err="1" smtClean="0"/>
              <a:t>yg</a:t>
            </a:r>
            <a:r>
              <a:rPr lang="en-US" sz="2200" dirty="0" smtClean="0"/>
              <a:t> </a:t>
            </a:r>
            <a:r>
              <a:rPr lang="en-US" sz="2200" dirty="0" err="1" smtClean="0"/>
              <a:t>harmonis</a:t>
            </a:r>
            <a:r>
              <a:rPr lang="en-US" sz="2200" dirty="0" smtClean="0"/>
              <a:t> </a:t>
            </a:r>
            <a:r>
              <a:rPr lang="en-US" sz="2200" dirty="0" err="1" smtClean="0"/>
              <a:t>antara</a:t>
            </a:r>
            <a:r>
              <a:rPr lang="en-US" sz="2200" dirty="0" smtClean="0"/>
              <a:t> </a:t>
            </a:r>
            <a:r>
              <a:rPr lang="en-US" sz="2200" dirty="0" err="1" smtClean="0"/>
              <a:t>badan</a:t>
            </a:r>
            <a:r>
              <a:rPr lang="en-US" sz="2200" dirty="0" smtClean="0"/>
              <a:t>/</a:t>
            </a:r>
            <a:r>
              <a:rPr lang="en-US" sz="2200" dirty="0" err="1" smtClean="0"/>
              <a:t>organisasi</a:t>
            </a:r>
            <a:r>
              <a:rPr lang="en-US" sz="2200" dirty="0" smtClean="0"/>
              <a:t> dg </a:t>
            </a:r>
            <a:r>
              <a:rPr lang="en-US" sz="2200" dirty="0" err="1" smtClean="0"/>
              <a:t>publiknya</a:t>
            </a:r>
            <a:r>
              <a:rPr lang="en-US" sz="2200" dirty="0" smtClean="0"/>
              <a:t>, </a:t>
            </a:r>
            <a:r>
              <a:rPr lang="en-US" sz="2200" dirty="0" err="1" smtClean="0"/>
              <a:t>sbg</a:t>
            </a:r>
            <a:r>
              <a:rPr lang="en-US" sz="2200" dirty="0" smtClean="0"/>
              <a:t> </a:t>
            </a:r>
            <a:r>
              <a:rPr lang="en-US" sz="2200" dirty="0" err="1" smtClean="0"/>
              <a:t>khalayak</a:t>
            </a:r>
            <a:r>
              <a:rPr lang="en-US" sz="2200" dirty="0" smtClean="0"/>
              <a:t> </a:t>
            </a:r>
            <a:r>
              <a:rPr lang="en-US" sz="2200" dirty="0" err="1" smtClean="0"/>
              <a:t>sasarannya</a:t>
            </a:r>
            <a:endParaRPr lang="en-US" sz="2200" dirty="0" smtClean="0"/>
          </a:p>
          <a:p>
            <a:pPr>
              <a:buFont typeface="Wingdings" pitchFamily="2" charset="2"/>
              <a:buChar char="§"/>
            </a:pPr>
            <a:r>
              <a:rPr lang="en-US" sz="2200" dirty="0" err="1" smtClean="0"/>
              <a:t>Mengidentifikasi</a:t>
            </a:r>
            <a:r>
              <a:rPr lang="en-US" sz="2200" dirty="0" smtClean="0"/>
              <a:t> </a:t>
            </a:r>
            <a:r>
              <a:rPr lang="en-US" sz="2200" dirty="0" err="1" smtClean="0"/>
              <a:t>yg</a:t>
            </a:r>
            <a:r>
              <a:rPr lang="en-US" sz="2200" dirty="0" smtClean="0"/>
              <a:t> </a:t>
            </a:r>
            <a:r>
              <a:rPr lang="en-US" sz="2200" dirty="0" err="1" smtClean="0"/>
              <a:t>menyangkut</a:t>
            </a:r>
            <a:r>
              <a:rPr lang="en-US" sz="2200" dirty="0" smtClean="0"/>
              <a:t> </a:t>
            </a:r>
            <a:r>
              <a:rPr lang="en-US" sz="2200" dirty="0" err="1" smtClean="0"/>
              <a:t>opini</a:t>
            </a:r>
            <a:r>
              <a:rPr lang="en-US" sz="2200" dirty="0" smtClean="0"/>
              <a:t>, </a:t>
            </a:r>
            <a:r>
              <a:rPr lang="en-US" sz="2200" dirty="0" err="1" smtClean="0"/>
              <a:t>persepsi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tanggapan</a:t>
            </a:r>
            <a:r>
              <a:rPr lang="en-US" sz="2200" dirty="0" smtClean="0"/>
              <a:t> </a:t>
            </a:r>
            <a:r>
              <a:rPr lang="en-US" sz="2200" dirty="0" err="1" smtClean="0"/>
              <a:t>masyarakat</a:t>
            </a:r>
            <a:r>
              <a:rPr lang="en-US" sz="2200" dirty="0" smtClean="0"/>
              <a:t> </a:t>
            </a:r>
            <a:r>
              <a:rPr lang="en-US" sz="2200" dirty="0" err="1" smtClean="0"/>
              <a:t>thd</a:t>
            </a:r>
            <a:r>
              <a:rPr lang="en-US" sz="2200" dirty="0" smtClean="0"/>
              <a:t> </a:t>
            </a:r>
            <a:r>
              <a:rPr lang="en-US" sz="2200" dirty="0" err="1" smtClean="0"/>
              <a:t>badan</a:t>
            </a:r>
            <a:r>
              <a:rPr lang="en-US" sz="2200" dirty="0" smtClean="0"/>
              <a:t>/</a:t>
            </a:r>
            <a:r>
              <a:rPr lang="en-US" sz="2200" dirty="0" err="1" smtClean="0"/>
              <a:t>organisasi</a:t>
            </a:r>
            <a:r>
              <a:rPr lang="en-US" sz="2200" dirty="0" smtClean="0"/>
              <a:t> </a:t>
            </a:r>
            <a:r>
              <a:rPr lang="en-US" sz="2200" dirty="0" err="1" smtClean="0"/>
              <a:t>yg</a:t>
            </a:r>
            <a:r>
              <a:rPr lang="en-US" sz="2200" dirty="0" smtClean="0"/>
              <a:t> </a:t>
            </a:r>
            <a:r>
              <a:rPr lang="en-US" sz="2200" dirty="0" err="1" smtClean="0"/>
              <a:t>diwakilinya</a:t>
            </a:r>
            <a:r>
              <a:rPr lang="en-US" sz="2200" dirty="0" smtClean="0"/>
              <a:t> </a:t>
            </a:r>
            <a:r>
              <a:rPr lang="en-US" sz="2200" dirty="0" err="1" smtClean="0"/>
              <a:t>atau</a:t>
            </a:r>
            <a:r>
              <a:rPr lang="en-US" sz="2200" dirty="0" smtClean="0"/>
              <a:t> </a:t>
            </a:r>
            <a:r>
              <a:rPr lang="en-US" sz="2200" dirty="0" err="1" smtClean="0"/>
              <a:t>sebaliknya</a:t>
            </a:r>
            <a:endParaRPr lang="en-US" sz="2200" dirty="0" smtClean="0"/>
          </a:p>
          <a:p>
            <a:pPr>
              <a:buFont typeface="Wingdings" pitchFamily="2" charset="2"/>
              <a:buChar char="§"/>
            </a:pPr>
            <a:r>
              <a:rPr lang="en-US" sz="2200" dirty="0" err="1" smtClean="0"/>
              <a:t>Melayani</a:t>
            </a:r>
            <a:r>
              <a:rPr lang="en-US" sz="2200" dirty="0" smtClean="0"/>
              <a:t> </a:t>
            </a:r>
            <a:r>
              <a:rPr lang="en-US" sz="2200" dirty="0" err="1" smtClean="0"/>
              <a:t>keinginan</a:t>
            </a:r>
            <a:r>
              <a:rPr lang="en-US" sz="2200" dirty="0" smtClean="0"/>
              <a:t> </a:t>
            </a:r>
            <a:r>
              <a:rPr lang="en-US" sz="2200" dirty="0" err="1" smtClean="0"/>
              <a:t>publiknya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memberikan</a:t>
            </a:r>
            <a:r>
              <a:rPr lang="en-US" sz="2200" dirty="0" smtClean="0"/>
              <a:t> </a:t>
            </a:r>
            <a:r>
              <a:rPr lang="en-US" sz="2200" dirty="0" err="1" smtClean="0"/>
              <a:t>sumbang</a:t>
            </a:r>
            <a:r>
              <a:rPr lang="en-US" sz="2200" dirty="0" smtClean="0"/>
              <a:t> saran </a:t>
            </a:r>
            <a:r>
              <a:rPr lang="en-US" sz="2200" dirty="0" err="1" smtClean="0"/>
              <a:t>kpd</a:t>
            </a:r>
            <a:r>
              <a:rPr lang="en-US" sz="2200" dirty="0" smtClean="0"/>
              <a:t> </a:t>
            </a:r>
            <a:r>
              <a:rPr lang="en-US" sz="2200" dirty="0" err="1" smtClean="0"/>
              <a:t>pimpinan</a:t>
            </a:r>
            <a:r>
              <a:rPr lang="en-US" sz="2200" dirty="0" smtClean="0"/>
              <a:t> </a:t>
            </a:r>
            <a:r>
              <a:rPr lang="en-US" sz="2200" dirty="0" err="1" smtClean="0"/>
              <a:t>manajemen</a:t>
            </a:r>
            <a:r>
              <a:rPr lang="en-US" sz="2200" dirty="0" smtClean="0"/>
              <a:t> </a:t>
            </a:r>
            <a:r>
              <a:rPr lang="en-US" sz="2200" dirty="0" err="1" smtClean="0"/>
              <a:t>demi</a:t>
            </a:r>
            <a:r>
              <a:rPr lang="en-US" sz="2200" dirty="0" smtClean="0"/>
              <a:t> </a:t>
            </a:r>
            <a:r>
              <a:rPr lang="en-US" sz="2200" dirty="0" err="1" smtClean="0"/>
              <a:t>tujuan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manfaat</a:t>
            </a:r>
            <a:r>
              <a:rPr lang="en-US" sz="2200" dirty="0" smtClean="0"/>
              <a:t> </a:t>
            </a:r>
            <a:r>
              <a:rPr lang="en-US" sz="2200" dirty="0" err="1" smtClean="0"/>
              <a:t>bersama</a:t>
            </a:r>
            <a:endParaRPr lang="en-US" sz="2200" dirty="0" smtClean="0"/>
          </a:p>
          <a:p>
            <a:pPr>
              <a:buFont typeface="Wingdings" pitchFamily="2" charset="2"/>
              <a:buChar char="§"/>
            </a:pPr>
            <a:r>
              <a:rPr lang="en-US" sz="2200" dirty="0" err="1" smtClean="0"/>
              <a:t>Menciptakan</a:t>
            </a:r>
            <a:r>
              <a:rPr lang="en-US" sz="2200" dirty="0" smtClean="0"/>
              <a:t> </a:t>
            </a:r>
            <a:r>
              <a:rPr lang="en-US" sz="2200" dirty="0" err="1" smtClean="0"/>
              <a:t>komunikasi</a:t>
            </a:r>
            <a:r>
              <a:rPr lang="en-US" sz="2200" dirty="0" smtClean="0"/>
              <a:t> 2 </a:t>
            </a:r>
            <a:r>
              <a:rPr lang="en-US" sz="2200" dirty="0" err="1" smtClean="0"/>
              <a:t>arah</a:t>
            </a:r>
            <a:r>
              <a:rPr lang="en-US" sz="2200" dirty="0" smtClean="0"/>
              <a:t> </a:t>
            </a:r>
            <a:r>
              <a:rPr lang="en-US" sz="2200" dirty="0" err="1" smtClean="0"/>
              <a:t>timbal</a:t>
            </a:r>
            <a:r>
              <a:rPr lang="en-US" sz="2200" dirty="0" smtClean="0"/>
              <a:t> </a:t>
            </a:r>
            <a:r>
              <a:rPr lang="en-US" sz="2200" dirty="0" err="1" smtClean="0"/>
              <a:t>balik</a:t>
            </a:r>
            <a:r>
              <a:rPr lang="en-US" sz="2200" dirty="0" smtClean="0"/>
              <a:t>, </a:t>
            </a:r>
            <a:r>
              <a:rPr lang="en-US" sz="2200" dirty="0" err="1" smtClean="0"/>
              <a:t>mengatur</a:t>
            </a:r>
            <a:r>
              <a:rPr lang="en-US" sz="2200" dirty="0" smtClean="0"/>
              <a:t> </a:t>
            </a:r>
            <a:r>
              <a:rPr lang="en-US" sz="2200" dirty="0" err="1" smtClean="0"/>
              <a:t>arus</a:t>
            </a:r>
            <a:r>
              <a:rPr lang="en-US" sz="2200" dirty="0" smtClean="0"/>
              <a:t> </a:t>
            </a:r>
            <a:r>
              <a:rPr lang="en-US" sz="2200" dirty="0" err="1" smtClean="0"/>
              <a:t>informasi</a:t>
            </a:r>
            <a:r>
              <a:rPr lang="en-US" sz="2200" dirty="0" smtClean="0"/>
              <a:t> </a:t>
            </a:r>
            <a:r>
              <a:rPr lang="en-US" sz="2200" dirty="0" err="1" smtClean="0"/>
              <a:t>publik</a:t>
            </a:r>
            <a:r>
              <a:rPr lang="en-US" sz="2200" dirty="0" smtClean="0"/>
              <a:t> </a:t>
            </a:r>
            <a:r>
              <a:rPr lang="en-US" sz="2200" dirty="0" err="1" smtClean="0"/>
              <a:t>serta</a:t>
            </a:r>
            <a:r>
              <a:rPr lang="en-US" sz="2200" dirty="0" smtClean="0"/>
              <a:t> </a:t>
            </a:r>
            <a:r>
              <a:rPr lang="en-US" sz="2200" dirty="0" err="1" smtClean="0"/>
              <a:t>pesan</a:t>
            </a:r>
            <a:r>
              <a:rPr lang="en-US" sz="2200" dirty="0" smtClean="0"/>
              <a:t> </a:t>
            </a:r>
            <a:r>
              <a:rPr lang="en-US" sz="2200" dirty="0" err="1" smtClean="0"/>
              <a:t>dari</a:t>
            </a:r>
            <a:r>
              <a:rPr lang="en-US" sz="2200" dirty="0" smtClean="0"/>
              <a:t> </a:t>
            </a:r>
            <a:r>
              <a:rPr lang="en-US" sz="2200" dirty="0" err="1" smtClean="0"/>
              <a:t>badan</a:t>
            </a:r>
            <a:r>
              <a:rPr lang="en-US" sz="2200" dirty="0" smtClean="0"/>
              <a:t>/</a:t>
            </a:r>
            <a:r>
              <a:rPr lang="en-US" sz="2200" dirty="0" err="1" smtClean="0"/>
              <a:t>organisasi</a:t>
            </a:r>
            <a:r>
              <a:rPr lang="en-US" sz="2200" dirty="0" smtClean="0"/>
              <a:t> </a:t>
            </a:r>
            <a:r>
              <a:rPr lang="en-US" sz="2200" dirty="0" err="1" smtClean="0"/>
              <a:t>ke</a:t>
            </a:r>
            <a:r>
              <a:rPr lang="en-US" sz="2200" dirty="0" smtClean="0"/>
              <a:t> </a:t>
            </a:r>
            <a:r>
              <a:rPr lang="en-US" sz="2200" dirty="0" err="1" smtClean="0"/>
              <a:t>publiknya</a:t>
            </a:r>
            <a:r>
              <a:rPr lang="en-US" sz="2200" dirty="0" smtClean="0"/>
              <a:t> </a:t>
            </a:r>
            <a:r>
              <a:rPr lang="en-US" sz="2200" dirty="0" err="1" smtClean="0"/>
              <a:t>atau</a:t>
            </a:r>
            <a:r>
              <a:rPr lang="en-US" sz="2200" dirty="0" smtClean="0"/>
              <a:t> </a:t>
            </a:r>
            <a:r>
              <a:rPr lang="en-US" sz="2200" dirty="0" err="1" smtClean="0"/>
              <a:t>terjadi</a:t>
            </a:r>
            <a:r>
              <a:rPr lang="en-US" sz="2200" dirty="0" smtClean="0"/>
              <a:t> </a:t>
            </a:r>
            <a:r>
              <a:rPr lang="en-US" sz="2200" dirty="0" err="1" smtClean="0"/>
              <a:t>sebaliknya</a:t>
            </a:r>
            <a:r>
              <a:rPr lang="en-US" sz="2200" dirty="0" smtClean="0"/>
              <a:t> </a:t>
            </a:r>
            <a:r>
              <a:rPr lang="en-US" sz="2200" dirty="0" err="1" smtClean="0"/>
              <a:t>demi</a:t>
            </a:r>
            <a:r>
              <a:rPr lang="en-US" sz="2200" dirty="0" smtClean="0"/>
              <a:t> </a:t>
            </a:r>
            <a:r>
              <a:rPr lang="en-US" sz="2200" dirty="0" err="1" smtClean="0"/>
              <a:t>tercapainya</a:t>
            </a:r>
            <a:r>
              <a:rPr lang="en-US" sz="2200" dirty="0" smtClean="0"/>
              <a:t> </a:t>
            </a:r>
            <a:r>
              <a:rPr lang="en-US" sz="2200" dirty="0" err="1" smtClean="0"/>
              <a:t>citra</a:t>
            </a:r>
            <a:r>
              <a:rPr lang="en-US" sz="2200" dirty="0" smtClean="0"/>
              <a:t> </a:t>
            </a:r>
            <a:r>
              <a:rPr lang="en-US" sz="2200" dirty="0" err="1" smtClean="0"/>
              <a:t>positif</a:t>
            </a:r>
            <a:r>
              <a:rPr lang="en-US" sz="2200" dirty="0" smtClean="0"/>
              <a:t> </a:t>
            </a:r>
            <a:r>
              <a:rPr lang="en-US" sz="2200" dirty="0" err="1" smtClean="0"/>
              <a:t>bagi</a:t>
            </a:r>
            <a:r>
              <a:rPr lang="en-US" sz="2200" dirty="0" smtClean="0"/>
              <a:t> </a:t>
            </a:r>
            <a:r>
              <a:rPr lang="en-US" sz="2200" dirty="0" err="1" smtClean="0"/>
              <a:t>kedua</a:t>
            </a:r>
            <a:r>
              <a:rPr lang="en-US" sz="2200" dirty="0" smtClean="0"/>
              <a:t> </a:t>
            </a:r>
            <a:r>
              <a:rPr lang="en-US" sz="2200" dirty="0" err="1" smtClean="0"/>
              <a:t>belah</a:t>
            </a:r>
            <a:r>
              <a:rPr lang="en-US" sz="2200" dirty="0" smtClean="0"/>
              <a:t> </a:t>
            </a:r>
            <a:r>
              <a:rPr lang="en-US" sz="2200" dirty="0" err="1" smtClean="0"/>
              <a:t>pihak</a:t>
            </a:r>
            <a:endParaRPr lang="en-US" sz="2200" dirty="0" smtClean="0"/>
          </a:p>
          <a:p>
            <a:pPr>
              <a:buFont typeface="Wingdings" pitchFamily="2" charset="2"/>
              <a:buChar char="§"/>
            </a:pP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8153400" cy="12192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Utk</a:t>
            </a:r>
            <a:r>
              <a:rPr lang="en-US" sz="3200" dirty="0" smtClean="0"/>
              <a:t> </a:t>
            </a:r>
            <a:r>
              <a:rPr lang="en-US" sz="3200" dirty="0" err="1" smtClean="0"/>
              <a:t>menjalankan</a:t>
            </a:r>
            <a:r>
              <a:rPr lang="en-US" sz="3200" dirty="0" smtClean="0"/>
              <a:t> </a:t>
            </a:r>
            <a:r>
              <a:rPr lang="en-US" sz="3200" dirty="0" err="1" smtClean="0"/>
              <a:t>fungsi</a:t>
            </a:r>
            <a:r>
              <a:rPr lang="en-US" sz="3200" dirty="0" smtClean="0"/>
              <a:t> </a:t>
            </a:r>
            <a:r>
              <a:rPr lang="en-US" sz="3200" dirty="0" err="1" smtClean="0"/>
              <a:t>tsb</a:t>
            </a:r>
            <a:r>
              <a:rPr lang="en-US" sz="3200" dirty="0" smtClean="0"/>
              <a:t>, </a:t>
            </a:r>
            <a:r>
              <a:rPr lang="en-US" sz="3200" dirty="0" err="1" smtClean="0"/>
              <a:t>Humas</a:t>
            </a:r>
            <a:r>
              <a:rPr lang="en-US" sz="3200" dirty="0" smtClean="0"/>
              <a:t> </a:t>
            </a:r>
            <a:r>
              <a:rPr lang="en-US" sz="3200" dirty="0" err="1" smtClean="0"/>
              <a:t>harus</a:t>
            </a:r>
            <a:r>
              <a:rPr lang="en-US" sz="3200" dirty="0" smtClean="0"/>
              <a:t>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438399"/>
            <a:ext cx="8305800" cy="3870961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rutin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memberikan</a:t>
            </a:r>
            <a:r>
              <a:rPr lang="en-US" sz="2800" dirty="0" smtClean="0"/>
              <a:t> saran </a:t>
            </a:r>
            <a:r>
              <a:rPr lang="en-US" sz="2800" dirty="0" err="1" smtClean="0"/>
              <a:t>kpd</a:t>
            </a:r>
            <a:r>
              <a:rPr lang="en-US" sz="2800" dirty="0" smtClean="0"/>
              <a:t> </a:t>
            </a:r>
            <a:r>
              <a:rPr lang="en-US" sz="2800" dirty="0" err="1" smtClean="0"/>
              <a:t>manajemen</a:t>
            </a:r>
            <a:endParaRPr lang="en-US" sz="2800" dirty="0" smtClean="0"/>
          </a:p>
          <a:p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terencana</a:t>
            </a:r>
            <a:r>
              <a:rPr lang="en-US" sz="2800" dirty="0" smtClean="0"/>
              <a:t> dg </a:t>
            </a:r>
            <a:r>
              <a:rPr lang="en-US" sz="2800" dirty="0" err="1" smtClean="0"/>
              <a:t>baik</a:t>
            </a:r>
            <a:endParaRPr lang="en-US" sz="2800" dirty="0" smtClean="0"/>
          </a:p>
          <a:p>
            <a:r>
              <a:rPr lang="en-US" sz="2800" dirty="0" err="1" smtClean="0"/>
              <a:t>Mampu</a:t>
            </a:r>
            <a:r>
              <a:rPr lang="en-US" sz="2800" dirty="0" smtClean="0"/>
              <a:t> </a:t>
            </a:r>
            <a:r>
              <a:rPr lang="en-US" sz="2800" dirty="0" err="1" smtClean="0"/>
              <a:t>mengorganisir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mengarahkan</a:t>
            </a:r>
            <a:r>
              <a:rPr lang="en-US" sz="2800" dirty="0" smtClean="0"/>
              <a:t> </a:t>
            </a:r>
            <a:r>
              <a:rPr lang="en-US" sz="2800" dirty="0" err="1" smtClean="0"/>
              <a:t>dirinya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mencapai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1"/>
            <a:ext cx="7315200" cy="1143000"/>
          </a:xfrm>
        </p:spPr>
        <p:txBody>
          <a:bodyPr/>
          <a:lstStyle/>
          <a:p>
            <a:r>
              <a:rPr lang="en-US" dirty="0" err="1" smtClean="0"/>
              <a:t>Manfaat</a:t>
            </a:r>
            <a:r>
              <a:rPr lang="en-US" dirty="0" smtClean="0"/>
              <a:t> HUMAS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953000"/>
          </a:xfrm>
        </p:spPr>
        <p:txBody>
          <a:bodyPr>
            <a:noAutofit/>
          </a:bodyPr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endParaRPr lang="en-US" dirty="0" smtClean="0"/>
          </a:p>
          <a:p>
            <a:pPr indent="-3175">
              <a:buNone/>
            </a:pPr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mengancam</a:t>
            </a:r>
            <a:r>
              <a:rPr lang="en-US" dirty="0" smtClean="0"/>
              <a:t> </a:t>
            </a:r>
            <a:r>
              <a:rPr lang="en-US" dirty="0" err="1" smtClean="0"/>
              <a:t>integritas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pemimpinnya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Penerbitan</a:t>
            </a:r>
            <a:r>
              <a:rPr lang="en-US" dirty="0" smtClean="0"/>
              <a:t> desktop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penerbitan</a:t>
            </a:r>
            <a:r>
              <a:rPr lang="en-US" dirty="0" smtClean="0"/>
              <a:t> </a:t>
            </a:r>
            <a:r>
              <a:rPr lang="en-US" dirty="0" err="1" smtClean="0"/>
              <a:t>jurnal-jurnal</a:t>
            </a:r>
            <a:r>
              <a:rPr lang="en-US" dirty="0" smtClean="0"/>
              <a:t> internal</a:t>
            </a:r>
          </a:p>
          <a:p>
            <a:r>
              <a:rPr lang="en-US" dirty="0" err="1" smtClean="0"/>
              <a:t>Identitas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identitas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(corporate identity)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&amp; </a:t>
            </a:r>
            <a:r>
              <a:rPr lang="en-US" dirty="0" err="1" smtClean="0"/>
              <a:t>dibedakan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perusahaan2 </a:t>
            </a:r>
            <a:r>
              <a:rPr lang="en-US" dirty="0" err="1" smtClean="0"/>
              <a:t>lainnya</a:t>
            </a:r>
            <a:r>
              <a:rPr lang="en-US" dirty="0" smtClean="0"/>
              <a:t>, </a:t>
            </a:r>
            <a:r>
              <a:rPr lang="en-US" dirty="0" err="1" smtClean="0"/>
              <a:t>yg</a:t>
            </a:r>
            <a:r>
              <a:rPr lang="en-US" dirty="0" smtClean="0"/>
              <a:t> hrs </a:t>
            </a:r>
            <a:r>
              <a:rPr lang="en-US" dirty="0" err="1" smtClean="0"/>
              <a:t>dirancang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endParaRPr lang="en-US" dirty="0" smtClean="0"/>
          </a:p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parlementer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mengacu</a:t>
            </a:r>
            <a:r>
              <a:rPr lang="en-US" dirty="0" smtClean="0"/>
              <a:t> pd hubungan2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dg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  <a:p>
            <a:r>
              <a:rPr lang="en-US" i="1" dirty="0" smtClean="0"/>
              <a:t>Public Relations</a:t>
            </a:r>
            <a:r>
              <a:rPr lang="en-US" dirty="0" smtClean="0"/>
              <a:t> </a:t>
            </a:r>
            <a:r>
              <a:rPr lang="en-US" dirty="0" err="1" smtClean="0"/>
              <a:t>Finansial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yaitu</a:t>
            </a:r>
            <a:r>
              <a:rPr lang="en-US" dirty="0" smtClean="0"/>
              <a:t> kegiatan2 </a:t>
            </a:r>
            <a:r>
              <a:rPr lang="en-US" dirty="0" err="1" smtClean="0"/>
              <a:t>humas</a:t>
            </a:r>
            <a:r>
              <a:rPr lang="en-US" dirty="0" smtClean="0"/>
              <a:t> </a:t>
            </a:r>
            <a:r>
              <a:rPr lang="en-US" dirty="0" err="1" smtClean="0"/>
              <a:t>seputar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296</TotalTime>
  <Words>288</Words>
  <Application>Microsoft Office PowerPoint</Application>
  <PresentationFormat>On-screen Show (4:3)</PresentationFormat>
  <Paragraphs>64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Perspective</vt:lpstr>
      <vt:lpstr>HUMAS</vt:lpstr>
      <vt:lpstr>STAKEHOLDERS</vt:lpstr>
      <vt:lpstr>RUANG LINGKUP HUMAS</vt:lpstr>
      <vt:lpstr>TUJUAN HUMAS</vt:lpstr>
      <vt:lpstr>Fungsi HUMAS</vt:lpstr>
      <vt:lpstr>PowerPoint Presentation</vt:lpstr>
      <vt:lpstr>Utk menjalankan fungsi tsb, Humas harus:</vt:lpstr>
      <vt:lpstr>Manfaat HUMAS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HUMAS</dc:title>
  <dc:creator>Acer1</dc:creator>
  <cp:lastModifiedBy>My Pc</cp:lastModifiedBy>
  <cp:revision>37</cp:revision>
  <dcterms:created xsi:type="dcterms:W3CDTF">2017-10-06T03:47:54Z</dcterms:created>
  <dcterms:modified xsi:type="dcterms:W3CDTF">2020-03-26T02:53:16Z</dcterms:modified>
</cp:coreProperties>
</file>