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 id="2147483918" r:id="rId2"/>
  </p:sldMasterIdLst>
  <p:handoutMasterIdLst>
    <p:handoutMasterId r:id="rId53"/>
  </p:handoutMasterIdLst>
  <p:sldIdLst>
    <p:sldId id="308" r:id="rId3"/>
    <p:sldId id="309" r:id="rId4"/>
    <p:sldId id="310" r:id="rId5"/>
    <p:sldId id="311" r:id="rId6"/>
    <p:sldId id="262" r:id="rId7"/>
    <p:sldId id="270" r:id="rId8"/>
    <p:sldId id="256" r:id="rId9"/>
    <p:sldId id="259" r:id="rId10"/>
    <p:sldId id="276" r:id="rId11"/>
    <p:sldId id="279" r:id="rId12"/>
    <p:sldId id="291" r:id="rId13"/>
    <p:sldId id="290" r:id="rId14"/>
    <p:sldId id="277" r:id="rId15"/>
    <p:sldId id="258" r:id="rId16"/>
    <p:sldId id="260" r:id="rId17"/>
    <p:sldId id="269" r:id="rId18"/>
    <p:sldId id="266" r:id="rId19"/>
    <p:sldId id="261" r:id="rId20"/>
    <p:sldId id="271" r:id="rId21"/>
    <p:sldId id="273" r:id="rId22"/>
    <p:sldId id="275" r:id="rId23"/>
    <p:sldId id="274" r:id="rId24"/>
    <p:sldId id="305" r:id="rId25"/>
    <p:sldId id="304" r:id="rId26"/>
    <p:sldId id="292" r:id="rId27"/>
    <p:sldId id="293" r:id="rId28"/>
    <p:sldId id="294" r:id="rId29"/>
    <p:sldId id="295" r:id="rId30"/>
    <p:sldId id="299" r:id="rId31"/>
    <p:sldId id="263" r:id="rId32"/>
    <p:sldId id="264" r:id="rId33"/>
    <p:sldId id="297" r:id="rId34"/>
    <p:sldId id="283" r:id="rId35"/>
    <p:sldId id="280" r:id="rId36"/>
    <p:sldId id="281" r:id="rId37"/>
    <p:sldId id="301" r:id="rId38"/>
    <p:sldId id="300" r:id="rId39"/>
    <p:sldId id="267" r:id="rId40"/>
    <p:sldId id="302" r:id="rId41"/>
    <p:sldId id="303" r:id="rId42"/>
    <p:sldId id="298" r:id="rId43"/>
    <p:sldId id="284" r:id="rId44"/>
    <p:sldId id="285" r:id="rId45"/>
    <p:sldId id="286" r:id="rId46"/>
    <p:sldId id="306" r:id="rId47"/>
    <p:sldId id="287" r:id="rId48"/>
    <p:sldId id="288" r:id="rId49"/>
    <p:sldId id="289" r:id="rId50"/>
    <p:sldId id="307" r:id="rId51"/>
    <p:sldId id="282" r:id="rId5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112" autoAdjust="0"/>
    <p:restoredTop sz="94660"/>
  </p:normalViewPr>
  <p:slideViewPr>
    <p:cSldViewPr>
      <p:cViewPr>
        <p:scale>
          <a:sx n="66" d="100"/>
          <a:sy n="66" d="100"/>
        </p:scale>
        <p:origin x="-1176" y="-1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1149E9D-160F-41F1-9103-F6D7C1FBDE51}" type="datetimeFigureOut">
              <a:rPr lang="en-US"/>
              <a:pPr>
                <a:defRPr/>
              </a:pPr>
              <a:t>2/21/2017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9CAEC6-5BFD-4DAD-B46C-0460D4F9399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3517D824-23DE-4621-A78A-BB5449F7C02B}" type="datetimeFigureOut">
              <a:rPr lang="en-US"/>
              <a:pPr>
                <a:defRPr/>
              </a:pPr>
              <a:t>2/21/2017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79CCEE0A-A079-49BE-9700-0779A003F8D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2E4F08-C07C-4A95-89EC-21D1B2C10634}" type="datetimeFigureOut">
              <a:rPr lang="en-US"/>
              <a:pPr>
                <a:defRPr/>
              </a:pPr>
              <a:t>2/21/2017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57F6A8F5-2526-4526-BCF3-2576B561C8B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B7FFB8F-3106-428D-B5C1-00168476232E}" type="datetimeFigureOut">
              <a:rPr lang="en-US"/>
              <a:pPr>
                <a:defRPr/>
              </a:pPr>
              <a:t>2/21/2017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24779D19-7BE4-471D-91F3-FA40F975EC8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5B4E1DFF-6A31-4D1B-868D-CB64064257DA}" type="datetimeFigureOut">
              <a:rPr lang="en-US"/>
              <a:pPr>
                <a:defRPr/>
              </a:pPr>
              <a:t>2/21/2017</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390EC876-E454-497D-8D33-5CEDC34D956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A92A44-7B06-4159-A33D-56F587D0CF08}" type="datetimeFigureOut">
              <a:rPr lang="en-US"/>
              <a:pPr>
                <a:defRPr/>
              </a:pPr>
              <a:t>2/21/2017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35C4AF3-9F9E-4E5D-8C8D-E98936F8E0E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D9D58AD-C32A-4873-9E98-E3D0A211D972}" type="datetimeFigureOut">
              <a:rPr lang="en-US"/>
              <a:pPr>
                <a:defRPr/>
              </a:pPr>
              <a:t>2/21/2017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9A2B83-F6FC-46F8-808E-28E74A0E045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EE43D85-5549-4546-8062-076870109774}" type="datetimeFigureOut">
              <a:rPr lang="en-US"/>
              <a:pPr>
                <a:defRPr/>
              </a:pPr>
              <a:t>2/21/2017</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9FF42928-078A-4160-A548-67A4B768DCD7}"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59A2F77-4EB4-4A6D-AB01-E2D11556519D}" type="datetimeFigureOut">
              <a:rPr lang="en-US"/>
              <a:pPr>
                <a:defRPr/>
              </a:pPr>
              <a:t>2/21/2017</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E9A61E1C-5A61-4206-A6C1-7185304C6F0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10604092-CEE4-405F-B46B-74E9763DA1C9}" type="datetimeFigureOut">
              <a:rPr lang="en-US"/>
              <a:pPr>
                <a:defRPr/>
              </a:pPr>
              <a:t>2/21/2017</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8F8D6AA7-09EC-47CE-97D7-CE811454FC72}"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C074DA2-7254-4908-B28F-3AB4C3CF8A73}" type="datetimeFigureOut">
              <a:rPr lang="en-US"/>
              <a:pPr>
                <a:defRPr/>
              </a:pPr>
              <a:t>2/21/2017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15D030C-BED1-4A18-BA6A-1938B64744F4}"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E9928A-77F4-4A46-AE97-B6547C65ABB6}" type="datetimeFigureOut">
              <a:rPr lang="en-US"/>
              <a:pPr>
                <a:defRPr/>
              </a:pPr>
              <a:t>2/21/2017</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8B031FD6-0C0E-469F-AA30-97CD5FCC15E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441B315-BBD1-4FC8-8793-D651ABFC529F}" type="datetimeFigureOut">
              <a:rPr lang="en-US"/>
              <a:pPr>
                <a:defRPr/>
              </a:pPr>
              <a:t>2/21/2017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2BB7AC2F-8EB8-4C85-955D-0B4C97572EBA}"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726CE89-115E-43BC-AA1A-FF17D737D9FD}" type="datetimeFigureOut">
              <a:rPr lang="en-US"/>
              <a:pPr>
                <a:defRPr/>
              </a:pPr>
              <a:t>2/21/2017</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21643962-79EC-4288-A605-186ED12D0A68}"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F05905E-570C-4F87-A14D-C80F45596779}" type="datetimeFigureOut">
              <a:rPr lang="en-US"/>
              <a:pPr>
                <a:defRPr/>
              </a:pPr>
              <a:t>2/21/2017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F94ADB0-E446-49BD-96ED-C7202CF7E4CE}"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F46A3C8-099B-438A-BC79-C4675D3744F9}" type="datetimeFigureOut">
              <a:rPr lang="en-US"/>
              <a:pPr>
                <a:defRPr/>
              </a:pPr>
              <a:t>2/21/2017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6F1F05E-2045-4DF8-A1F2-746D3F0F2A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3"/>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ight Triangle 4"/>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lvl="0"/>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804DD0F0-9912-4FE5-8D36-12A6E31D3C38}" type="datetimeFigureOut">
              <a:rPr lang="en-US"/>
              <a:pPr>
                <a:defRPr/>
              </a:pPr>
              <a:t>2/21/2017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4FDD4B5-930A-4D60-BEE8-A0C60BE218B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C633D4F4-46B5-485A-A114-45FE9247215B}" type="datetimeFigureOut">
              <a:rPr lang="en-US"/>
              <a:pPr>
                <a:defRPr/>
              </a:pPr>
              <a:t>2/21/2017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ln/>
        </p:spPr>
        <p:txBody>
          <a:bodyPr/>
          <a:lstStyle>
            <a:lvl1pPr>
              <a:defRPr/>
            </a:lvl1pPr>
          </a:lstStyle>
          <a:p>
            <a:pPr>
              <a:defRPr/>
            </a:pPr>
            <a:fld id="{562ACB29-BA3D-4BAD-9D42-E6BB4B57FF3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7EC14339-B310-4BB6-81E7-1A7CEF045512}" type="datetimeFigureOut">
              <a:rPr lang="en-US"/>
              <a:pPr>
                <a:defRPr/>
              </a:pPr>
              <a:t>2/21/2017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ln/>
        </p:spPr>
        <p:txBody>
          <a:bodyPr/>
          <a:lstStyle>
            <a:lvl1pPr>
              <a:defRPr/>
            </a:lvl1pPr>
          </a:lstStyle>
          <a:p>
            <a:pPr>
              <a:defRPr/>
            </a:pPr>
            <a:fld id="{E13590EA-1D2B-4354-A2CC-B5DCC453654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96FAC49-372B-4E1D-964F-07E155E7B1FC}" type="datetimeFigureOut">
              <a:rPr lang="en-US"/>
              <a:pPr>
                <a:defRPr/>
              </a:pPr>
              <a:t>2/21/2017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ln/>
        </p:spPr>
        <p:txBody>
          <a:bodyPr/>
          <a:lstStyle>
            <a:lvl1pPr>
              <a:defRPr/>
            </a:lvl1pPr>
          </a:lstStyle>
          <a:p>
            <a:pPr>
              <a:defRPr/>
            </a:pPr>
            <a:fld id="{421E384A-F198-4022-B4E6-8DC24A7C0E9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11F1B72-61FE-4A91-BF84-98BA0376BDA9}" type="datetimeFigureOut">
              <a:rPr lang="en-US"/>
              <a:pPr>
                <a:defRPr/>
              </a:pPr>
              <a:t>2/21/2017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a:ln/>
        </p:spPr>
        <p:txBody>
          <a:bodyPr/>
          <a:lstStyle>
            <a:lvl1pPr>
              <a:defRPr/>
            </a:lvl1pPr>
          </a:lstStyle>
          <a:p>
            <a:pPr>
              <a:defRPr/>
            </a:pPr>
            <a:fld id="{FDBE2C9C-8563-40C2-8E45-246A002F6BA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ight Triangle 4"/>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5400000">
            <a:off x="433388" y="-433388"/>
            <a:ext cx="6858000" cy="7724775"/>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C7B5CF7E-102D-4FF5-B638-CEFB4B66E619}" type="datetimeFigureOut">
              <a:rPr lang="en-US"/>
              <a:pPr>
                <a:defRPr/>
              </a:pPr>
              <a:t>2/21/2017</a:t>
            </a:fld>
            <a:endParaRPr lang="en-US"/>
          </a:p>
        </p:txBody>
      </p:sp>
      <p:sp>
        <p:nvSpPr>
          <p:cNvPr id="8" name="Footer Placeholder 5"/>
          <p:cNvSpPr>
            <a:spLocks noGrp="1"/>
          </p:cNvSpPr>
          <p:nvPr>
            <p:ph type="ftr" sz="quarter" idx="11"/>
          </p:nvPr>
        </p:nvSpPr>
        <p:spPr/>
        <p:txBody>
          <a:bodyPr/>
          <a:lstStyle>
            <a:lvl1pPr>
              <a:defRPr>
                <a:solidFill>
                  <a:schemeClr val="tx2"/>
                </a:solidFill>
              </a:defRPr>
            </a:lvl1pPr>
          </a:lstStyle>
          <a:p>
            <a:pPr>
              <a:defRPr/>
            </a:pPr>
            <a:endParaRPr lang="en-US"/>
          </a:p>
        </p:txBody>
      </p:sp>
      <p:sp>
        <p:nvSpPr>
          <p:cNvPr id="9"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pPr>
              <a:defRPr/>
            </a:pPr>
            <a:fld id="{781598B5-9604-43B3-B2EF-EC8D0880FCC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ight Triangle 4"/>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rtlCol="0" anchor="ctr">
            <a:normAutofit/>
          </a:bodyPr>
          <a:lstStyle>
            <a:lvl1pPr algn="r">
              <a:defRPr/>
            </a:lvl1pPr>
          </a:lstStyle>
          <a:p>
            <a:pPr lvl="0"/>
            <a:r>
              <a:rPr lang="en-US" noProof="0" smtClean="0"/>
              <a:t>Click icon to add picture</a:t>
            </a:r>
            <a:endParaRPr lang="en-US" noProof="0"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5"/>
          </p:nvPr>
        </p:nvSpPr>
        <p:spPr/>
        <p:txBody>
          <a:bodyPr/>
          <a:lstStyle>
            <a:lvl1pPr>
              <a:defRPr/>
            </a:lvl1pPr>
          </a:lstStyle>
          <a:p>
            <a:pPr>
              <a:defRPr/>
            </a:pPr>
            <a:fld id="{9ECFB6A2-C3C8-4E5F-9A5D-7A1E65C25D05}" type="datetimeFigureOut">
              <a:rPr lang="en-US"/>
              <a:pPr>
                <a:defRPr/>
              </a:pPr>
              <a:t>2/21/2017</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9" name="Slide Number Placeholder 6"/>
          <p:cNvSpPr>
            <a:spLocks noGrp="1"/>
          </p:cNvSpPr>
          <p:nvPr>
            <p:ph type="sldNum" sz="quarter" idx="17"/>
          </p:nvPr>
        </p:nvSpPr>
        <p:spPr/>
        <p:txBody>
          <a:bodyPr/>
          <a:lstStyle>
            <a:lvl1pPr>
              <a:defRPr/>
            </a:lvl1pPr>
          </a:lstStyle>
          <a:p>
            <a:pPr>
              <a:defRPr/>
            </a:pPr>
            <a:fld id="{605EDF67-B482-4659-A642-E955968D06C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822325" y="365125"/>
            <a:ext cx="7521575" cy="5492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822325" y="1100138"/>
            <a:ext cx="7521575" cy="35798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rot="19140000">
            <a:off x="201613" y="5870575"/>
            <a:ext cx="2176462" cy="201613"/>
          </a:xfrm>
          <a:prstGeom prst="rect">
            <a:avLst/>
          </a:prstGeom>
        </p:spPr>
        <p:txBody>
          <a:bodyPr vert="horz" lIns="91440" tIns="45720" rIns="91440" bIns="45720" rtlCol="0" anchor="ctr"/>
          <a:lstStyle>
            <a:lvl1pPr algn="l">
              <a:defRPr sz="1200">
                <a:solidFill>
                  <a:srgbClr val="FFFFFF"/>
                </a:solidFill>
                <a:cs typeface="+mn-cs"/>
              </a:defRPr>
            </a:lvl1pPr>
          </a:lstStyle>
          <a:p>
            <a:pPr>
              <a:defRPr/>
            </a:pPr>
            <a:fld id="{D5A21906-EA2F-4275-8BB0-75EC09E19642}" type="datetimeFigureOut">
              <a:rPr lang="en-US"/>
              <a:pPr>
                <a:defRPr/>
              </a:pPr>
              <a:t>2/21/2017</a:t>
            </a:fld>
            <a:endParaRPr lang="en-US"/>
          </a:p>
        </p:txBody>
      </p:sp>
      <p:sp>
        <p:nvSpPr>
          <p:cNvPr id="5" name="Footer Placeholder 4"/>
          <p:cNvSpPr>
            <a:spLocks noGrp="1"/>
          </p:cNvSpPr>
          <p:nvPr>
            <p:ph type="ftr" sz="quarter" idx="3"/>
          </p:nvPr>
        </p:nvSpPr>
        <p:spPr>
          <a:xfrm>
            <a:off x="3517900" y="6284913"/>
            <a:ext cx="4724400" cy="274637"/>
          </a:xfrm>
          <a:prstGeom prst="rect">
            <a:avLst/>
          </a:prstGeom>
        </p:spPr>
        <p:txBody>
          <a:bodyPr vert="horz" lIns="91440" tIns="45720" rIns="91440" bIns="45720" rtlCol="0" anchor="ctr"/>
          <a:lstStyle>
            <a:lvl1pPr algn="r">
              <a:defRPr sz="1000" cap="all" spc="200" baseline="0">
                <a:solidFill>
                  <a:srgbClr val="FFFFFF"/>
                </a:solidFill>
                <a:cs typeface="+mn-cs"/>
              </a:defRPr>
            </a:lvl1pPr>
          </a:lstStyle>
          <a:p>
            <a:pPr>
              <a:defRPr/>
            </a:pPr>
            <a:endParaRPr lang="en-US"/>
          </a:p>
        </p:txBody>
      </p:sp>
      <p:sp>
        <p:nvSpPr>
          <p:cNvPr id="6" name="Slide Number Placeholder 5"/>
          <p:cNvSpPr>
            <a:spLocks noGrp="1"/>
          </p:cNvSpPr>
          <p:nvPr>
            <p:ph type="sldNum" sz="quarter" idx="4"/>
          </p:nvPr>
        </p:nvSpPr>
        <p:spPr>
          <a:xfrm>
            <a:off x="8401050" y="6170613"/>
            <a:ext cx="503238" cy="503237"/>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cs typeface="+mn-cs"/>
              </a:defRPr>
            </a:lvl1pPr>
          </a:lstStyle>
          <a:p>
            <a:pPr>
              <a:defRPr/>
            </a:pPr>
            <a:fld id="{85E87573-3031-4A06-B319-4FC82BC36F1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4024" r:id="rId2"/>
    <p:sldLayoutId id="2147484040" r:id="rId3"/>
    <p:sldLayoutId id="2147484025" r:id="rId4"/>
    <p:sldLayoutId id="2147484026" r:id="rId5"/>
    <p:sldLayoutId id="2147484027" r:id="rId6"/>
    <p:sldLayoutId id="2147484028" r:id="rId7"/>
    <p:sldLayoutId id="2147484041" r:id="rId8"/>
    <p:sldLayoutId id="2147484042" r:id="rId9"/>
    <p:sldLayoutId id="2147484029" r:id="rId10"/>
    <p:sldLayoutId id="2147484030" r:id="rId11"/>
  </p:sldLayoutIdLst>
  <p:txStyles>
    <p:titleStyle>
      <a:lvl1pPr algn="l" rtl="0" eaLnBrk="0" fontAlgn="base" hangingPunct="0">
        <a:spcBef>
          <a:spcPct val="0"/>
        </a:spcBef>
        <a:spcAft>
          <a:spcPct val="0"/>
        </a:spcAft>
        <a:defRPr sz="2800" kern="1200" cap="all">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Franklin Gothic Medium" pitchFamily="34" charset="0"/>
        </a:defRPr>
      </a:lvl2pPr>
      <a:lvl3pPr algn="l" rtl="0" eaLnBrk="0" fontAlgn="base" hangingPunct="0">
        <a:spcBef>
          <a:spcPct val="0"/>
        </a:spcBef>
        <a:spcAft>
          <a:spcPct val="0"/>
        </a:spcAft>
        <a:defRPr sz="2800">
          <a:solidFill>
            <a:schemeClr val="tx1"/>
          </a:solidFill>
          <a:latin typeface="Franklin Gothic Medium" pitchFamily="34" charset="0"/>
        </a:defRPr>
      </a:lvl3pPr>
      <a:lvl4pPr algn="l" rtl="0" eaLnBrk="0" fontAlgn="base" hangingPunct="0">
        <a:spcBef>
          <a:spcPct val="0"/>
        </a:spcBef>
        <a:spcAft>
          <a:spcPct val="0"/>
        </a:spcAft>
        <a:defRPr sz="2800">
          <a:solidFill>
            <a:schemeClr val="tx1"/>
          </a:solidFill>
          <a:latin typeface="Franklin Gothic Medium" pitchFamily="34" charset="0"/>
        </a:defRPr>
      </a:lvl4pPr>
      <a:lvl5pPr algn="l" rtl="0" eaLnBrk="0" fontAlgn="base" hangingPunct="0">
        <a:spcBef>
          <a:spcPct val="0"/>
        </a:spcBef>
        <a:spcAft>
          <a:spcPct val="0"/>
        </a:spcAft>
        <a:defRPr sz="2800">
          <a:solidFill>
            <a:schemeClr val="tx1"/>
          </a:solidFill>
          <a:latin typeface="Franklin Gothic Medium" pitchFamily="34" charset="0"/>
        </a:defRPr>
      </a:lvl5pPr>
      <a:lvl6pPr marL="457200" algn="l" rtl="0" fontAlgn="base">
        <a:spcBef>
          <a:spcPct val="0"/>
        </a:spcBef>
        <a:spcAft>
          <a:spcPct val="0"/>
        </a:spcAft>
        <a:defRPr sz="2800">
          <a:solidFill>
            <a:schemeClr val="tx1"/>
          </a:solidFill>
          <a:latin typeface="Franklin Gothic Medium" pitchFamily="34" charset="0"/>
        </a:defRPr>
      </a:lvl6pPr>
      <a:lvl7pPr marL="914400" algn="l" rtl="0" fontAlgn="base">
        <a:spcBef>
          <a:spcPct val="0"/>
        </a:spcBef>
        <a:spcAft>
          <a:spcPct val="0"/>
        </a:spcAft>
        <a:defRPr sz="2800">
          <a:solidFill>
            <a:schemeClr val="tx1"/>
          </a:solidFill>
          <a:latin typeface="Franklin Gothic Medium" pitchFamily="34" charset="0"/>
        </a:defRPr>
      </a:lvl7pPr>
      <a:lvl8pPr marL="1371600" algn="l" rtl="0" fontAlgn="base">
        <a:spcBef>
          <a:spcPct val="0"/>
        </a:spcBef>
        <a:spcAft>
          <a:spcPct val="0"/>
        </a:spcAft>
        <a:defRPr sz="2800">
          <a:solidFill>
            <a:schemeClr val="tx1"/>
          </a:solidFill>
          <a:latin typeface="Franklin Gothic Medium" pitchFamily="34" charset="0"/>
        </a:defRPr>
      </a:lvl8pPr>
      <a:lvl9pPr marL="1828800" algn="l" rtl="0" fontAlgn="base">
        <a:spcBef>
          <a:spcPct val="0"/>
        </a:spcBef>
        <a:spcAft>
          <a:spcPct val="0"/>
        </a:spcAft>
        <a:defRPr sz="2800">
          <a:solidFill>
            <a:schemeClr val="tx1"/>
          </a:solidFill>
          <a:latin typeface="Franklin Gothic Medium" pitchFamily="34" charset="0"/>
        </a:defRPr>
      </a:lvl9pPr>
    </p:titleStyle>
    <p:bodyStyle>
      <a:lvl1pPr marL="342900" indent="-342900" algn="l" rtl="0" eaLnBrk="0" fontAlgn="base" hangingPunct="0">
        <a:spcBef>
          <a:spcPts val="800"/>
        </a:spcBef>
        <a:spcAft>
          <a:spcPct val="0"/>
        </a:spcAft>
        <a:buFont typeface="Arial" charset="0"/>
        <a:buChar char="•"/>
        <a:defRPr sz="1600" b="1" kern="1200">
          <a:solidFill>
            <a:schemeClr val="tx1"/>
          </a:solidFill>
          <a:latin typeface="+mn-lt"/>
          <a:ea typeface="+mn-ea"/>
          <a:cs typeface="+mn-cs"/>
        </a:defRPr>
      </a:lvl1pPr>
      <a:lvl2pPr marL="173038" indent="-173038" algn="l"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2pPr>
      <a:lvl3pPr marL="401638" indent="-163513" algn="l"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3pPr>
      <a:lvl4pPr marL="630238" indent="-163513" algn="l"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4pPr>
      <a:lvl5pPr marL="858838" indent="-173038" algn="l" rtl="0" eaLnBrk="0" fontAlgn="base" hangingPunct="0">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080EAB9B-8DF3-43C3-B48A-411DE4F36992}" type="datetimeFigureOut">
              <a:rPr lang="en-US"/>
              <a:pPr>
                <a:defRPr/>
              </a:pPr>
              <a:t>2/21/2017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EEBED2A2-5978-4ECB-B618-F0FA08E61BC6}" type="slidenum">
              <a:rPr lang="en-US"/>
              <a:pPr>
                <a:defRPr/>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43" r:id="rId1"/>
    <p:sldLayoutId id="2147484031" r:id="rId2"/>
    <p:sldLayoutId id="2147484044" r:id="rId3"/>
    <p:sldLayoutId id="2147484032" r:id="rId4"/>
    <p:sldLayoutId id="2147484033" r:id="rId5"/>
    <p:sldLayoutId id="2147484034" r:id="rId6"/>
    <p:sldLayoutId id="2147484035" r:id="rId7"/>
    <p:sldLayoutId id="2147484036" r:id="rId8"/>
    <p:sldLayoutId id="2147484045" r:id="rId9"/>
    <p:sldLayoutId id="2147484037" r:id="rId10"/>
    <p:sldLayoutId id="2147484038"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PENGORGANISASAN MASYARAKAT </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0" y="58738"/>
            <a:ext cx="8382000" cy="7294562"/>
          </a:xfrm>
          <a:prstGeom prst="rect">
            <a:avLst/>
          </a:prstGeom>
          <a:noFill/>
          <a:ln w="9525">
            <a:noFill/>
            <a:miter lim="800000"/>
            <a:headEnd/>
            <a:tailEnd/>
          </a:ln>
        </p:spPr>
        <p:txBody>
          <a:bodyPr>
            <a:spAutoFit/>
          </a:bodyPr>
          <a:lstStyle/>
          <a:p>
            <a:r>
              <a:rPr lang="id-ID"/>
              <a:t>Pengorganisasian masyarakat juga memaklumi arti penting pembangunan sarana-sarana fisik yang dapat menunjang kemajuan masyarakat, namun titik tekan pembangunan itu ialah </a:t>
            </a:r>
            <a:r>
              <a:rPr lang="id-ID" b="1" i="1"/>
              <a:t>pengembangan kesadaran masyarakat sehingga mampu mengelola potensi sumberdaya mereka.</a:t>
            </a:r>
            <a:endParaRPr lang="en-US" b="1" i="1"/>
          </a:p>
          <a:p>
            <a:endParaRPr lang="en-US"/>
          </a:p>
          <a:p>
            <a:r>
              <a:rPr lang="id-ID"/>
              <a:t>Secara umum, metode yang dipergunakan dalam pengorganisasian masyarakat adalah </a:t>
            </a:r>
            <a:endParaRPr lang="en-US"/>
          </a:p>
          <a:p>
            <a:r>
              <a:rPr lang="en-US" i="1">
                <a:solidFill>
                  <a:srgbClr val="C00000"/>
                </a:solidFill>
              </a:rPr>
              <a:t>	</a:t>
            </a:r>
            <a:r>
              <a:rPr lang="id-ID" i="1">
                <a:solidFill>
                  <a:srgbClr val="C00000"/>
                </a:solidFill>
              </a:rPr>
              <a:t>penumbuhan kesadaran kritis, partisipasi aktif, pendidikan </a:t>
            </a:r>
            <a:r>
              <a:rPr lang="en-US" i="1">
                <a:solidFill>
                  <a:srgbClr val="C00000"/>
                </a:solidFill>
              </a:rPr>
              <a:t>	</a:t>
            </a:r>
            <a:r>
              <a:rPr lang="id-ID" i="1">
                <a:solidFill>
                  <a:srgbClr val="C00000"/>
                </a:solidFill>
              </a:rPr>
              <a:t>berkelanjutan, pembentukan dan penguatan pengorganisasian </a:t>
            </a:r>
            <a:r>
              <a:rPr lang="en-US" i="1">
                <a:solidFill>
                  <a:srgbClr val="C00000"/>
                </a:solidFill>
              </a:rPr>
              <a:t>	</a:t>
            </a:r>
            <a:r>
              <a:rPr lang="id-ID" i="1">
                <a:solidFill>
                  <a:srgbClr val="C00000"/>
                </a:solidFill>
              </a:rPr>
              <a:t>masyarakat</a:t>
            </a:r>
            <a:r>
              <a:rPr lang="id-ID">
                <a:solidFill>
                  <a:srgbClr val="C00000"/>
                </a:solidFill>
              </a:rPr>
              <a:t>. </a:t>
            </a:r>
            <a:endParaRPr lang="en-US">
              <a:solidFill>
                <a:srgbClr val="C00000"/>
              </a:solidFill>
            </a:endParaRPr>
          </a:p>
          <a:p>
            <a:endParaRPr lang="en-US"/>
          </a:p>
          <a:p>
            <a:r>
              <a:rPr lang="id-ID"/>
              <a:t>Semua itu bertujuan untuk melakukan transformasi sistem sosial yang dipandang menghisap masyarakat dan menindas (represif). </a:t>
            </a:r>
            <a:endParaRPr lang="en-US"/>
          </a:p>
          <a:p>
            <a:endParaRPr lang="en-US"/>
          </a:p>
          <a:p>
            <a:r>
              <a:rPr lang="id-ID"/>
              <a:t>Tujuan pokok pengorganisasian masyarakat adalah </a:t>
            </a:r>
            <a:endParaRPr lang="en-US"/>
          </a:p>
          <a:p>
            <a:r>
              <a:rPr lang="en-US" i="1"/>
              <a:t>	</a:t>
            </a:r>
            <a:r>
              <a:rPr lang="id-ID" i="1">
                <a:solidFill>
                  <a:srgbClr val="002060"/>
                </a:solidFill>
              </a:rPr>
              <a:t>membentuk suatu tatanan masyarakat yang beradab dan </a:t>
            </a:r>
            <a:r>
              <a:rPr lang="en-US" i="1">
                <a:solidFill>
                  <a:srgbClr val="002060"/>
                </a:solidFill>
              </a:rPr>
              <a:t>	</a:t>
            </a:r>
            <a:r>
              <a:rPr lang="id-ID" i="1">
                <a:solidFill>
                  <a:srgbClr val="002060"/>
                </a:solidFill>
              </a:rPr>
              <a:t>berperikemanusiaan (civil society) yang menjunjung tinggi nilai-nilai </a:t>
            </a:r>
            <a:r>
              <a:rPr lang="en-US" i="1">
                <a:solidFill>
                  <a:srgbClr val="002060"/>
                </a:solidFill>
              </a:rPr>
              <a:t>	</a:t>
            </a:r>
            <a:r>
              <a:rPr lang="id-ID" i="1">
                <a:solidFill>
                  <a:srgbClr val="002060"/>
                </a:solidFill>
              </a:rPr>
              <a:t>demokratis, adil, terbuka, berkesejahteraan ekonomis, politik dan </a:t>
            </a:r>
            <a:r>
              <a:rPr lang="en-US" i="1">
                <a:solidFill>
                  <a:srgbClr val="002060"/>
                </a:solidFill>
              </a:rPr>
              <a:t>	</a:t>
            </a:r>
            <a:r>
              <a:rPr lang="id-ID" i="1">
                <a:solidFill>
                  <a:srgbClr val="002060"/>
                </a:solidFill>
              </a:rPr>
              <a:t>budaya.</a:t>
            </a:r>
            <a:endParaRPr lang="en-US" i="1">
              <a:solidFill>
                <a:srgbClr val="002060"/>
              </a:solidFill>
            </a:endParaRPr>
          </a:p>
          <a:p>
            <a:endParaRPr lang="en-US" i="1"/>
          </a:p>
          <a:p>
            <a:r>
              <a:rPr lang="id-ID"/>
              <a:t>Pengembangan masyarakat atau CD adalah </a:t>
            </a:r>
            <a:endParaRPr lang="en-US"/>
          </a:p>
          <a:p>
            <a:r>
              <a:rPr lang="en-US"/>
              <a:t>	</a:t>
            </a:r>
            <a:r>
              <a:rPr lang="id-ID"/>
              <a:t>pengembangan yang lebih mengutamakan sifat fisik masyarakat. CD </a:t>
            </a:r>
            <a:r>
              <a:rPr lang="en-US"/>
              <a:t>	</a:t>
            </a:r>
            <a:r>
              <a:rPr lang="id-ID"/>
              <a:t>mengutamakan pembangunan dan perbaikan atau pembuatan sarana-</a:t>
            </a:r>
            <a:r>
              <a:rPr lang="en-US"/>
              <a:t>	</a:t>
            </a:r>
            <a:r>
              <a:rPr lang="id-ID"/>
              <a:t>sarana sosial ekonomi masyarakat. Misalnya; pelatihan mengenai gizi, </a:t>
            </a:r>
            <a:r>
              <a:rPr lang="en-US"/>
              <a:t>	</a:t>
            </a:r>
            <a:r>
              <a:rPr lang="id-ID"/>
              <a:t>penyuluhan KB, bantuan hibah, bantuan sekolah dan sebagainya.</a:t>
            </a:r>
            <a:endParaRPr lang="en-US" b="1" i="1"/>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4800"/>
            <a:ext cx="8229600" cy="1066800"/>
          </a:xfrm>
        </p:spPr>
        <p:txBody>
          <a:bodyPr/>
          <a:lstStyle/>
          <a:p>
            <a:r>
              <a:rPr lang="id-ID" b="1" smtClean="0"/>
              <a:t/>
            </a:r>
            <a:br>
              <a:rPr lang="id-ID" b="1" smtClean="0"/>
            </a:br>
            <a:r>
              <a:rPr lang="id-ID" b="1" smtClean="0"/>
              <a:t/>
            </a:r>
            <a:br>
              <a:rPr lang="id-ID" b="1" smtClean="0"/>
            </a:br>
            <a:r>
              <a:rPr lang="id-ID" b="1" smtClean="0"/>
              <a:t/>
            </a:r>
            <a:br>
              <a:rPr lang="id-ID" b="1" smtClean="0"/>
            </a:br>
            <a:r>
              <a:rPr lang="id-ID" b="1" smtClean="0"/>
              <a:t>Arah Pengorganisasaian </a:t>
            </a:r>
            <a:r>
              <a:rPr lang="id-ID" smtClean="0"/>
              <a:t/>
            </a:r>
            <a:br>
              <a:rPr lang="id-ID" smtClean="0"/>
            </a:br>
            <a:endParaRPr lang="id-ID" smtClean="0"/>
          </a:p>
        </p:txBody>
      </p:sp>
      <p:sp>
        <p:nvSpPr>
          <p:cNvPr id="16387" name="Content Placeholder 2"/>
          <p:cNvSpPr>
            <a:spLocks noGrp="1"/>
          </p:cNvSpPr>
          <p:nvPr>
            <p:ph idx="1"/>
          </p:nvPr>
        </p:nvSpPr>
        <p:spPr/>
        <p:txBody>
          <a:bodyPr/>
          <a:lstStyle/>
          <a:p>
            <a:r>
              <a:rPr lang="id-ID" i="1" smtClean="0"/>
              <a:t>Pengorganisasian adalah untuk mengembangkan peningkatan kapasitas dan daya tawar masyarakat (komunitas). Pemikiran ini bermuara pada prinsip demokrasi, yang menegaskan bahwa kedaulatan ada di tangan rakyat, atau suatu proses dari, oleh dan untuk rakyat. Secara mendasar pengorganisasian diarahkan untuk meningkatkan kesadaran kritis masyarakat dan disisi lain mempersiapkan basis sosial bagi tatanan dan situasi yang baru dan lebih baik yang ingin diciptakan.</a:t>
            </a:r>
          </a:p>
          <a:p>
            <a:endParaRPr lang="id-ID" i="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4"/>
          <p:cNvSpPr>
            <a:spLocks noGrp="1"/>
          </p:cNvSpPr>
          <p:nvPr>
            <p:ph type="title"/>
          </p:nvPr>
        </p:nvSpPr>
        <p:spPr>
          <a:xfrm>
            <a:off x="457200" y="704850"/>
            <a:ext cx="8229600" cy="590550"/>
          </a:xfrm>
        </p:spPr>
        <p:txBody>
          <a:bodyPr/>
          <a:lstStyle/>
          <a:p>
            <a:r>
              <a:rPr lang="id-ID" b="1" smtClean="0"/>
              <a:t>Pentingnya Pengorganisasian</a:t>
            </a:r>
            <a:r>
              <a:rPr lang="id-ID" smtClean="0"/>
              <a:t/>
            </a:r>
            <a:br>
              <a:rPr lang="id-ID" smtClean="0"/>
            </a:br>
            <a:endParaRPr lang="id-ID" smtClean="0"/>
          </a:p>
        </p:txBody>
      </p:sp>
      <p:sp>
        <p:nvSpPr>
          <p:cNvPr id="17411" name="Content Placeholder 5"/>
          <p:cNvSpPr>
            <a:spLocks noGrp="1"/>
          </p:cNvSpPr>
          <p:nvPr>
            <p:ph idx="1"/>
          </p:nvPr>
        </p:nvSpPr>
        <p:spPr>
          <a:xfrm>
            <a:off x="457200" y="1295400"/>
            <a:ext cx="8229600" cy="5029200"/>
          </a:xfrm>
        </p:spPr>
        <p:txBody>
          <a:bodyPr/>
          <a:lstStyle/>
          <a:p>
            <a:pPr>
              <a:buFont typeface="Wingdings 2" pitchFamily="18" charset="2"/>
              <a:buNone/>
            </a:pPr>
            <a:r>
              <a:rPr lang="id-ID" sz="2000" smtClean="0"/>
              <a:t>Pengorganisasian masyarakat penting dilakukan karena:</a:t>
            </a:r>
          </a:p>
          <a:p>
            <a:r>
              <a:rPr lang="id-ID" sz="2000" smtClean="0"/>
              <a:t>Kenyataan  bahwa masyarakat pada kebanyakan berposisi dan berada dalam kondisi lemah, sehingga diperlukan wadah yang sedemikian rupa dapat dijadikan wahana untuk perlindungan dan peningkatan kapasitas “bargaining”;</a:t>
            </a:r>
          </a:p>
          <a:p>
            <a:r>
              <a:rPr lang="id-ID" sz="2000" smtClean="0"/>
              <a:t>Kenyataan masih adanya ketimpangan dan keterbelakangan, dimana sebagian kecil memilki akses dan asset untuk bisa memperbaiki keadaan, sementara sebagian besar yang lain tidak. Kenyataan ini menjadikan perubahan pada posisi sebagai jalan yang paling mungkin untuk memperbaiki keadaan. Tentu saja pengorganisasian tidak selalu bermakna persiapan melakukan “perlawanan” terhadap tekanan dari pihak-pihak tertentu, tetapi juga dapat bermakna sebagai upaya bersama dalam menghadapi masalah-masalah bersama seperti bagaimana meningkatkan produksi, memperbaiki tingkat kesehatan masyarakat, dan lain-lain.</a:t>
            </a:r>
          </a:p>
          <a:p>
            <a:endParaRPr lang="id-ID" sz="20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Tujuan dan strategi </a:t>
            </a:r>
          </a:p>
        </p:txBody>
      </p:sp>
      <p:sp>
        <p:nvSpPr>
          <p:cNvPr id="3" name="Content Placeholder 2"/>
          <p:cNvSpPr>
            <a:spLocks noGrp="1"/>
          </p:cNvSpPr>
          <p:nvPr>
            <p:ph idx="1"/>
          </p:nvPr>
        </p:nvSpPr>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dirty="0" err="1" smtClean="0"/>
              <a:t>Memecahkan</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kebutuhan</a:t>
            </a:r>
            <a:r>
              <a:rPr lang="en-US" dirty="0" smtClean="0"/>
              <a:t> yang </a:t>
            </a:r>
            <a:r>
              <a:rPr lang="en-US" dirty="0" err="1" smtClean="0"/>
              <a:t>dihadapi</a:t>
            </a:r>
            <a:endParaRPr lang="en-US" dirty="0" smtClean="0"/>
          </a:p>
          <a:p>
            <a:pPr marL="274320" indent="-274320" eaLnBrk="1" fontAlgn="auto" hangingPunct="1">
              <a:spcAft>
                <a:spcPts val="0"/>
              </a:spcAft>
              <a:buClr>
                <a:schemeClr val="accent3"/>
              </a:buClr>
              <a:buFont typeface="Arial" pitchFamily="34" charset="0"/>
              <a:buChar char="•"/>
              <a:defRPr/>
            </a:pPr>
            <a:r>
              <a:rPr lang="en-US" dirty="0" err="1" smtClean="0"/>
              <a:t>Mengembangkan</a:t>
            </a:r>
            <a:r>
              <a:rPr lang="en-US" dirty="0" smtClean="0"/>
              <a:t> </a:t>
            </a:r>
            <a:r>
              <a:rPr lang="en-US" dirty="0" err="1" smtClean="0"/>
              <a:t>potensi</a:t>
            </a:r>
            <a:r>
              <a:rPr lang="en-US" dirty="0" smtClean="0"/>
              <a:t> </a:t>
            </a:r>
          </a:p>
          <a:p>
            <a:pPr marL="274320" indent="-274320" eaLnBrk="1" fontAlgn="auto" hangingPunct="1">
              <a:spcAft>
                <a:spcPts val="0"/>
              </a:spcAft>
              <a:buClr>
                <a:schemeClr val="accent3"/>
              </a:buClr>
              <a:buFont typeface="Arial" pitchFamily="34" charset="0"/>
              <a:buChar char="•"/>
              <a:defRPr/>
            </a:pPr>
            <a:r>
              <a:rPr lang="en-US" dirty="0" err="1" smtClean="0"/>
              <a:t>Mengembangkan</a:t>
            </a:r>
            <a:r>
              <a:rPr lang="en-US" dirty="0" smtClean="0"/>
              <a:t> </a:t>
            </a:r>
            <a:r>
              <a:rPr lang="en-US" dirty="0" err="1" smtClean="0"/>
              <a:t>kemampuan</a:t>
            </a:r>
            <a:r>
              <a:rPr lang="en-US" dirty="0" smtClean="0"/>
              <a:t> </a:t>
            </a:r>
            <a:r>
              <a:rPr lang="en-US" dirty="0" err="1" smtClean="0"/>
              <a:t>masyartakat</a:t>
            </a:r>
            <a:r>
              <a:rPr lang="en-US" dirty="0" smtClean="0"/>
              <a:t> </a:t>
            </a:r>
            <a:r>
              <a:rPr lang="en-US" dirty="0" err="1" smtClean="0"/>
              <a:t>untuk</a:t>
            </a:r>
            <a:r>
              <a:rPr lang="en-US" dirty="0" smtClean="0"/>
              <a:t> </a:t>
            </a:r>
            <a:r>
              <a:rPr lang="en-US" dirty="0" err="1" smtClean="0"/>
              <a:t>memecahkan</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kebutuhan</a:t>
            </a:r>
            <a:r>
              <a:rPr lang="en-US" dirty="0" smtClean="0"/>
              <a:t> </a:t>
            </a:r>
            <a:r>
              <a:rPr lang="en-US" dirty="0" err="1" smtClean="0"/>
              <a:t>atas</a:t>
            </a:r>
            <a:r>
              <a:rPr lang="en-US" dirty="0" smtClean="0"/>
              <a:t> </a:t>
            </a:r>
            <a:r>
              <a:rPr lang="en-US" dirty="0" err="1" smtClean="0"/>
              <a:t>dasar</a:t>
            </a:r>
            <a:r>
              <a:rPr lang="en-US" dirty="0" smtClean="0"/>
              <a:t> </a:t>
            </a:r>
            <a:r>
              <a:rPr lang="en-US" dirty="0" err="1" smtClean="0"/>
              <a:t>kemampuan</a:t>
            </a:r>
            <a:r>
              <a:rPr lang="en-US" dirty="0" smtClean="0"/>
              <a:t> yang </a:t>
            </a:r>
            <a:r>
              <a:rPr lang="en-US" dirty="0" err="1" smtClean="0"/>
              <a:t>ada</a:t>
            </a:r>
            <a:r>
              <a:rPr lang="en-US" dirty="0" smtClean="0"/>
              <a:t> /</a:t>
            </a:r>
            <a:r>
              <a:rPr lang="en-US" dirty="0" err="1" smtClean="0"/>
              <a:t>dimiliki</a:t>
            </a:r>
            <a:r>
              <a:rPr lang="en-US" dirty="0" smtClean="0"/>
              <a:t>.</a:t>
            </a:r>
          </a:p>
          <a:p>
            <a:pPr marL="114300" indent="0" eaLnBrk="1" fontAlgn="auto" hangingPunct="1">
              <a:spcAft>
                <a:spcPts val="0"/>
              </a:spcAft>
              <a:buClr>
                <a:schemeClr val="accent3"/>
              </a:buClr>
              <a:buFont typeface="Arial" pitchFamily="34" charset="0"/>
              <a:buNone/>
              <a:defRPr/>
            </a:pPr>
            <a:r>
              <a:rPr lang="en-US" dirty="0" err="1" smtClean="0"/>
              <a:t>Strategi</a:t>
            </a:r>
            <a:endParaRPr lang="en-US" dirty="0" smtClean="0"/>
          </a:p>
          <a:p>
            <a:pPr marL="571500" indent="-457200" eaLnBrk="1" fontAlgn="auto" hangingPunct="1">
              <a:spcAft>
                <a:spcPts val="0"/>
              </a:spcAft>
              <a:buClr>
                <a:schemeClr val="accent3"/>
              </a:buClr>
              <a:buFont typeface="Arial" pitchFamily="34" charset="0"/>
              <a:buAutoNum type="arabicPeriod"/>
              <a:defRPr/>
            </a:pPr>
            <a:r>
              <a:rPr lang="en-US" dirty="0" err="1" smtClean="0"/>
              <a:t>Mengembangan</a:t>
            </a:r>
            <a:r>
              <a:rPr lang="en-US" dirty="0" smtClean="0"/>
              <a:t> Provider </a:t>
            </a:r>
          </a:p>
          <a:p>
            <a:pPr marL="571500" indent="-457200" eaLnBrk="1" fontAlgn="auto" hangingPunct="1">
              <a:spcAft>
                <a:spcPts val="0"/>
              </a:spcAft>
              <a:buClr>
                <a:schemeClr val="accent3"/>
              </a:buClr>
              <a:buFont typeface="Arial" pitchFamily="34" charset="0"/>
              <a:buAutoNum type="arabicPeriod"/>
              <a:defRPr/>
            </a:pPr>
            <a:r>
              <a:rPr lang="en-US" dirty="0" err="1" smtClean="0"/>
              <a:t>Partisipasi</a:t>
            </a:r>
            <a:endParaRPr lang="en-US" dirty="0" smtClean="0"/>
          </a:p>
          <a:p>
            <a:pPr marL="571500" indent="-457200" eaLnBrk="1" fontAlgn="auto" hangingPunct="1">
              <a:spcAft>
                <a:spcPts val="0"/>
              </a:spcAft>
              <a:buClr>
                <a:schemeClr val="accent3"/>
              </a:buClr>
              <a:buFont typeface="Arial" pitchFamily="34" charset="0"/>
              <a:buAutoNum type="arabicPeriod"/>
              <a:defRPr/>
            </a:pPr>
            <a:r>
              <a:rPr lang="en-US" dirty="0" err="1" smtClean="0"/>
              <a:t>Edukasi</a:t>
            </a:r>
            <a:r>
              <a:rPr lang="en-US" dirty="0" smtClean="0"/>
              <a:t> </a:t>
            </a:r>
          </a:p>
          <a:p>
            <a:pPr marL="114300" indent="0" eaLnBrk="1" fontAlgn="auto" hangingPunct="1">
              <a:spcAft>
                <a:spcPts val="0"/>
              </a:spcAft>
              <a:buClr>
                <a:schemeClr val="accent3"/>
              </a:buClr>
              <a:buFont typeface="Arial" pitchFamily="34" charset="0"/>
              <a:buNone/>
              <a:defRPr/>
            </a:pPr>
            <a:endParaRPr lang="en-US" dirty="0" smtClean="0"/>
          </a:p>
          <a:p>
            <a:pPr marL="274320" indent="-274320" eaLnBrk="1" fontAlgn="auto" hangingPunct="1">
              <a:spcAft>
                <a:spcPts val="0"/>
              </a:spcAft>
              <a:buClr>
                <a:schemeClr val="accent3"/>
              </a:buClr>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err="1" smtClean="0"/>
              <a:t>strategi</a:t>
            </a:r>
            <a:r>
              <a:rPr lang="en-US" dirty="0" smtClean="0"/>
              <a:t> </a:t>
            </a:r>
            <a:r>
              <a:rPr lang="en-US" dirty="0" err="1" smtClean="0"/>
              <a:t>dasarnya</a:t>
            </a:r>
            <a:r>
              <a:rPr lang="en-US" dirty="0" smtClean="0"/>
              <a:t> </a:t>
            </a:r>
            <a:r>
              <a:rPr lang="en-US" dirty="0" err="1" smtClean="0"/>
              <a:t>adalah</a:t>
            </a:r>
            <a:r>
              <a:rPr lang="en-US" dirty="0" smtClean="0"/>
              <a:t/>
            </a:r>
            <a:br>
              <a:rPr lang="en-US" dirty="0" smtClean="0"/>
            </a:br>
            <a:endParaRPr lang="en-US" dirty="0"/>
          </a:p>
        </p:txBody>
      </p:sp>
      <p:sp>
        <p:nvSpPr>
          <p:cNvPr id="3" name="Content Placeholder 2"/>
          <p:cNvSpPr>
            <a:spLocks noGrp="1"/>
          </p:cNvSpPr>
          <p:nvPr>
            <p:ph idx="1"/>
          </p:nvPr>
        </p:nvSpPr>
        <p:spPr>
          <a:xfrm>
            <a:off x="762000" y="2057400"/>
            <a:ext cx="7696200" cy="3775075"/>
          </a:xfrm>
        </p:spPr>
        <p:txBody>
          <a:bodyPr rtlCol="0">
            <a:normAutofit fontScale="55000" lnSpcReduction="20000"/>
          </a:bodyPr>
          <a:lstStyle/>
          <a:p>
            <a:pPr marL="274320" indent="-274320" algn="just" eaLnBrk="1" fontAlgn="auto" hangingPunct="1">
              <a:spcAft>
                <a:spcPts val="0"/>
              </a:spcAft>
              <a:buClr>
                <a:schemeClr val="accent3"/>
              </a:buClr>
              <a:buFont typeface="Arial" pitchFamily="34" charset="0"/>
              <a:buChar char="•"/>
              <a:defRPr/>
            </a:pPr>
            <a:r>
              <a:rPr lang="fi-FI" dirty="0" smtClean="0"/>
              <a:t>1</a:t>
            </a:r>
            <a:r>
              <a:rPr lang="fi-FI" dirty="0"/>
              <a:t>. </a:t>
            </a:r>
            <a:r>
              <a:rPr lang="fi-FI" sz="3800" b="1" dirty="0"/>
              <a:t>Menempatkan masyarakat sebagai </a:t>
            </a:r>
            <a:r>
              <a:rPr lang="fi-FI" sz="3800" b="1" dirty="0" smtClean="0"/>
              <a:t>SUBYEK  </a:t>
            </a:r>
            <a:r>
              <a:rPr lang="en-US" sz="3800" b="1" dirty="0" err="1" smtClean="0"/>
              <a:t>utama</a:t>
            </a:r>
            <a:r>
              <a:rPr lang="en-US" sz="3800" b="1" dirty="0" smtClean="0"/>
              <a:t> </a:t>
            </a:r>
            <a:r>
              <a:rPr lang="en-US" sz="3800" b="1" dirty="0" err="1" smtClean="0"/>
              <a:t>pembangunan</a:t>
            </a:r>
            <a:r>
              <a:rPr lang="en-US" sz="3800" b="1" dirty="0"/>
              <a:t>, </a:t>
            </a:r>
            <a:r>
              <a:rPr lang="en-US" sz="3800" b="1" dirty="0" err="1"/>
              <a:t>baik</a:t>
            </a:r>
            <a:r>
              <a:rPr lang="en-US" sz="3800" b="1" dirty="0"/>
              <a:t> </a:t>
            </a:r>
            <a:r>
              <a:rPr lang="en-US" sz="3800" b="1" dirty="0" err="1"/>
              <a:t>dalam</a:t>
            </a:r>
            <a:r>
              <a:rPr lang="en-US" sz="3800" b="1" dirty="0"/>
              <a:t> </a:t>
            </a:r>
            <a:r>
              <a:rPr lang="en-US" sz="3800" b="1" dirty="0" smtClean="0"/>
              <a:t>proses </a:t>
            </a:r>
            <a:r>
              <a:rPr lang="en-US" sz="3800" b="1" dirty="0" err="1" smtClean="0"/>
              <a:t>maupun</a:t>
            </a:r>
            <a:r>
              <a:rPr lang="en-US" sz="3800" b="1" dirty="0" smtClean="0"/>
              <a:t> </a:t>
            </a:r>
            <a:r>
              <a:rPr lang="en-US" sz="3800" b="1" dirty="0" err="1"/>
              <a:t>pencapaian</a:t>
            </a:r>
            <a:r>
              <a:rPr lang="en-US" sz="3800" b="1" dirty="0"/>
              <a:t> </a:t>
            </a:r>
            <a:r>
              <a:rPr lang="en-US" sz="3800" b="1" dirty="0" smtClean="0"/>
              <a:t>	</a:t>
            </a:r>
            <a:r>
              <a:rPr lang="en-US" sz="3800" b="1" dirty="0" err="1" smtClean="0"/>
              <a:t>hasil</a:t>
            </a:r>
            <a:r>
              <a:rPr lang="en-US" sz="3800" b="1" dirty="0" smtClean="0"/>
              <a:t> 	</a:t>
            </a:r>
            <a:r>
              <a:rPr lang="en-US" sz="3800" b="1" dirty="0" err="1" smtClean="0"/>
              <a:t>pembangunan</a:t>
            </a:r>
            <a:r>
              <a:rPr lang="en-US" sz="3800" b="1" dirty="0"/>
              <a:t>.</a:t>
            </a:r>
          </a:p>
          <a:p>
            <a:pPr marL="274320" indent="-274320" algn="just" eaLnBrk="1" fontAlgn="auto" hangingPunct="1">
              <a:spcAft>
                <a:spcPts val="0"/>
              </a:spcAft>
              <a:buClr>
                <a:schemeClr val="accent3"/>
              </a:buClr>
              <a:buFont typeface="Arial" pitchFamily="34" charset="0"/>
              <a:buChar char="•"/>
              <a:defRPr/>
            </a:pPr>
            <a:r>
              <a:rPr lang="fi-FI" sz="3800" b="1" dirty="0"/>
              <a:t>2. Gagasan suatu pembangunan </a:t>
            </a:r>
            <a:r>
              <a:rPr lang="fi-FI" sz="3800" b="1" dirty="0" smtClean="0"/>
              <a:t>masyarakat harus</a:t>
            </a:r>
            <a:r>
              <a:rPr lang="en-US" sz="3800" b="1" dirty="0" err="1" smtClean="0"/>
              <a:t>mengacu</a:t>
            </a:r>
            <a:r>
              <a:rPr lang="en-US" sz="3800" b="1" dirty="0" smtClean="0"/>
              <a:t> </a:t>
            </a:r>
            <a:r>
              <a:rPr lang="en-US" sz="3800" b="1" dirty="0" err="1"/>
              <a:t>pada</a:t>
            </a:r>
            <a:r>
              <a:rPr lang="en-US" sz="3800" b="1" dirty="0"/>
              <a:t> </a:t>
            </a:r>
            <a:r>
              <a:rPr lang="en-US" sz="3800" b="1" dirty="0" err="1"/>
              <a:t>kepentingan</a:t>
            </a:r>
            <a:r>
              <a:rPr lang="en-US" sz="3800" b="1" dirty="0"/>
              <a:t> </a:t>
            </a:r>
            <a:r>
              <a:rPr lang="en-US" sz="3800" b="1" dirty="0" err="1" smtClean="0"/>
              <a:t>dan</a:t>
            </a:r>
            <a:r>
              <a:rPr lang="en-US" sz="3800" b="1" dirty="0" smtClean="0"/>
              <a:t>    </a:t>
            </a:r>
            <a:r>
              <a:rPr lang="en-US" sz="3800" b="1" dirty="0" err="1" smtClean="0"/>
              <a:t>kebutuhan</a:t>
            </a:r>
            <a:r>
              <a:rPr lang="en-US" sz="3800" b="1" dirty="0" smtClean="0"/>
              <a:t> </a:t>
            </a:r>
            <a:r>
              <a:rPr lang="en-US" sz="3800" b="1" dirty="0" err="1" smtClean="0"/>
              <a:t>masyarakat</a:t>
            </a:r>
            <a:r>
              <a:rPr lang="en-US" sz="3800" b="1" dirty="0" smtClean="0"/>
              <a:t> 	</a:t>
            </a:r>
            <a:r>
              <a:rPr lang="en-US" sz="3800" b="1" dirty="0" err="1" smtClean="0"/>
              <a:t>itu</a:t>
            </a:r>
            <a:r>
              <a:rPr lang="en-US" sz="3800" b="1" dirty="0" smtClean="0"/>
              <a:t> </a:t>
            </a:r>
            <a:r>
              <a:rPr lang="en-US" sz="3800" b="1" dirty="0" err="1"/>
              <a:t>sendiri</a:t>
            </a:r>
            <a:r>
              <a:rPr lang="en-US" sz="3800" b="1" dirty="0"/>
              <a:t>; </a:t>
            </a:r>
            <a:r>
              <a:rPr lang="en-US" sz="3800" b="1" dirty="0" err="1"/>
              <a:t>serta</a:t>
            </a:r>
            <a:endParaRPr lang="en-US" sz="3800" b="1" dirty="0"/>
          </a:p>
          <a:p>
            <a:pPr marL="274320" indent="-274320" algn="just" eaLnBrk="1" fontAlgn="auto" hangingPunct="1">
              <a:spcAft>
                <a:spcPts val="0"/>
              </a:spcAft>
              <a:buClr>
                <a:schemeClr val="accent3"/>
              </a:buClr>
              <a:buFont typeface="Arial" pitchFamily="34" charset="0"/>
              <a:buChar char="•"/>
              <a:defRPr/>
            </a:pPr>
            <a:r>
              <a:rPr lang="es-ES" sz="3800" b="1" dirty="0"/>
              <a:t>3. </a:t>
            </a:r>
            <a:r>
              <a:rPr lang="es-ES" sz="3800" b="1" dirty="0" err="1"/>
              <a:t>Pembangunan</a:t>
            </a:r>
            <a:r>
              <a:rPr lang="es-ES" sz="3800" b="1" dirty="0"/>
              <a:t> </a:t>
            </a:r>
            <a:r>
              <a:rPr lang="es-ES" sz="3800" b="1" dirty="0" err="1"/>
              <a:t>harus</a:t>
            </a:r>
            <a:r>
              <a:rPr lang="es-ES" sz="3800" b="1" dirty="0"/>
              <a:t> </a:t>
            </a:r>
            <a:r>
              <a:rPr lang="es-ES" sz="3800" b="1" dirty="0" err="1"/>
              <a:t>bertumpu</a:t>
            </a:r>
            <a:r>
              <a:rPr lang="es-ES" sz="3800" b="1" dirty="0"/>
              <a:t> </a:t>
            </a:r>
            <a:r>
              <a:rPr lang="es-ES" sz="3800" b="1" dirty="0" smtClean="0"/>
              <a:t>pada </a:t>
            </a:r>
            <a:r>
              <a:rPr lang="es-ES" sz="3800" b="1" dirty="0" err="1" smtClean="0"/>
              <a:t>potensi</a:t>
            </a:r>
            <a:r>
              <a:rPr lang="es-ES" sz="3800" b="1" dirty="0" smtClean="0"/>
              <a:t> </a:t>
            </a:r>
            <a:r>
              <a:rPr lang="en-US" sz="3800" b="1" dirty="0" err="1" smtClean="0"/>
              <a:t>dan</a:t>
            </a:r>
            <a:r>
              <a:rPr lang="en-US" sz="3800" b="1" dirty="0" smtClean="0"/>
              <a:t> </a:t>
            </a:r>
            <a:r>
              <a:rPr lang="en-US" sz="3800" b="1" dirty="0" err="1" smtClean="0"/>
              <a:t>kemampuan</a:t>
            </a:r>
            <a:r>
              <a:rPr lang="en-US" sz="3800" b="1" dirty="0" smtClean="0"/>
              <a:t> </a:t>
            </a:r>
            <a:r>
              <a:rPr lang="en-US" sz="3800" b="1" dirty="0" err="1"/>
              <a:t>masyarakat</a:t>
            </a:r>
            <a:r>
              <a:rPr lang="en-US" sz="3800" b="1" dirty="0" smtClean="0"/>
              <a:t>.</a:t>
            </a:r>
          </a:p>
          <a:p>
            <a:pPr marL="274320" indent="-274320" algn="just" eaLnBrk="1" fontAlgn="auto" hangingPunct="1">
              <a:spcAft>
                <a:spcPts val="0"/>
              </a:spcAft>
              <a:buClr>
                <a:schemeClr val="accent3"/>
              </a:buClr>
              <a:buFont typeface="Arial" pitchFamily="34" charset="0"/>
              <a:buNone/>
              <a:defRPr/>
            </a:pPr>
            <a:endParaRPr lang="en-US" dirty="0" smtClean="0"/>
          </a:p>
          <a:p>
            <a:pPr marL="274320" indent="-274320" eaLnBrk="1" fontAlgn="auto" hangingPunct="1">
              <a:spcAft>
                <a:spcPts val="0"/>
              </a:spcAft>
              <a:buClr>
                <a:schemeClr val="accent3"/>
              </a:buClr>
              <a:buFont typeface="Arial" pitchFamily="34" charset="0"/>
              <a:buNone/>
              <a:defRPr/>
            </a:pPr>
            <a:r>
              <a:rPr lang="en-US" dirty="0" smtClean="0"/>
              <a:t>	( </a:t>
            </a:r>
            <a:r>
              <a:rPr lang="en-US" sz="2500" b="1" i="1" dirty="0" err="1" smtClean="0"/>
              <a:t>pada</a:t>
            </a:r>
            <a:r>
              <a:rPr lang="en-US" sz="2500" b="1" i="1" dirty="0" smtClean="0"/>
              <a:t> </a:t>
            </a:r>
            <a:r>
              <a:rPr lang="en-US" sz="2500" b="1" i="1" dirty="0" err="1" smtClean="0"/>
              <a:t>dasarnya</a:t>
            </a:r>
            <a:r>
              <a:rPr lang="en-US" sz="2500" b="1" i="1" dirty="0" smtClean="0"/>
              <a:t> </a:t>
            </a:r>
            <a:r>
              <a:rPr lang="en-US" sz="2500" b="1" i="1" dirty="0" err="1" smtClean="0"/>
              <a:t>bekerja</a:t>
            </a:r>
            <a:r>
              <a:rPr lang="en-US" sz="2500" b="1" i="1" dirty="0" smtClean="0"/>
              <a:t> </a:t>
            </a:r>
            <a:r>
              <a:rPr lang="en-US" sz="2500" b="1" i="1" dirty="0" err="1" smtClean="0"/>
              <a:t>dengan</a:t>
            </a:r>
            <a:r>
              <a:rPr lang="en-US" sz="2500" b="1" i="1" dirty="0" smtClean="0"/>
              <a:t> </a:t>
            </a:r>
            <a:r>
              <a:rPr lang="en-US" sz="2500" b="1" i="1" dirty="0" err="1" smtClean="0"/>
              <a:t>mengajak</a:t>
            </a:r>
            <a:r>
              <a:rPr lang="en-US" sz="2500" b="1" i="1" dirty="0" smtClean="0"/>
              <a:t> </a:t>
            </a:r>
            <a:r>
              <a:rPr lang="en-US" sz="2500" b="1" i="1" dirty="0" err="1"/>
              <a:t>komunitas</a:t>
            </a:r>
            <a:r>
              <a:rPr lang="en-US" sz="2500" b="1" i="1" dirty="0"/>
              <a:t> </a:t>
            </a:r>
            <a:r>
              <a:rPr lang="en-US" sz="2500" b="1" i="1" dirty="0" err="1"/>
              <a:t>atau</a:t>
            </a:r>
            <a:r>
              <a:rPr lang="en-US" sz="2500" b="1" i="1" dirty="0"/>
              <a:t> </a:t>
            </a:r>
            <a:r>
              <a:rPr lang="en-US" sz="2500" b="1" i="1" dirty="0" err="1"/>
              <a:t>masyarakat</a:t>
            </a:r>
            <a:r>
              <a:rPr lang="en-US" sz="2500" b="1" i="1" dirty="0"/>
              <a:t> </a:t>
            </a:r>
            <a:r>
              <a:rPr lang="en-US" sz="2500" b="1" i="1" dirty="0" err="1" smtClean="0"/>
              <a:t>untuk</a:t>
            </a:r>
            <a:r>
              <a:rPr lang="en-US" sz="2500" b="1" i="1" dirty="0" smtClean="0"/>
              <a:t> </a:t>
            </a:r>
            <a:r>
              <a:rPr lang="en-US" sz="2500" b="1" i="1" dirty="0" err="1" smtClean="0"/>
              <a:t>membongkar</a:t>
            </a:r>
            <a:r>
              <a:rPr lang="en-US" sz="2500" b="1" i="1" dirty="0" smtClean="0"/>
              <a:t> </a:t>
            </a:r>
            <a:r>
              <a:rPr lang="en-US" sz="2500" b="1" i="1" dirty="0" err="1"/>
              <a:t>bungkus</a:t>
            </a:r>
            <a:r>
              <a:rPr lang="en-US" sz="2500" b="1" i="1" dirty="0"/>
              <a:t> </a:t>
            </a:r>
            <a:r>
              <a:rPr lang="en-US" sz="2500" b="1" i="1" dirty="0" err="1"/>
              <a:t>alienasi</a:t>
            </a:r>
            <a:r>
              <a:rPr lang="en-US" sz="2500" b="1" i="1" dirty="0"/>
              <a:t> (</a:t>
            </a:r>
            <a:r>
              <a:rPr lang="en-US" sz="2500" b="1" i="1" dirty="0" err="1"/>
              <a:t>keterasingan</a:t>
            </a:r>
            <a:r>
              <a:rPr lang="en-US" sz="2500" b="1" i="1" dirty="0"/>
              <a:t>) </a:t>
            </a:r>
            <a:r>
              <a:rPr lang="en-US" sz="2500" b="1" i="1" dirty="0" err="1" smtClean="0"/>
              <a:t>dan</a:t>
            </a:r>
            <a:r>
              <a:rPr lang="en-US" sz="2500" b="1" i="1" dirty="0" smtClean="0"/>
              <a:t> </a:t>
            </a:r>
            <a:r>
              <a:rPr lang="fi-FI" sz="2500" b="1" i="1" dirty="0" smtClean="0"/>
              <a:t>marjinalisasi </a:t>
            </a:r>
            <a:r>
              <a:rPr lang="fi-FI" sz="2500" b="1" i="1" dirty="0"/>
              <a:t>(penyisihan) dengan jalan memerdekakan</a:t>
            </a:r>
            <a:r>
              <a:rPr lang="fi-FI" sz="2500" b="1" i="1" dirty="0" smtClean="0"/>
              <a:t>, </a:t>
            </a:r>
            <a:r>
              <a:rPr lang="en-US" sz="2500" b="1" i="1" dirty="0" err="1" smtClean="0"/>
              <a:t>melepaskan</a:t>
            </a:r>
            <a:r>
              <a:rPr lang="en-US" sz="2500" b="1" i="1" dirty="0" smtClean="0"/>
              <a:t> </a:t>
            </a:r>
            <a:r>
              <a:rPr lang="en-US" sz="2500" b="1" i="1" dirty="0" err="1"/>
              <a:t>diri</a:t>
            </a:r>
            <a:r>
              <a:rPr lang="en-US" sz="2500" b="1" i="1" dirty="0"/>
              <a:t> </a:t>
            </a:r>
            <a:r>
              <a:rPr lang="en-US" sz="2500" b="1" i="1" dirty="0" err="1"/>
              <a:t>dari</a:t>
            </a:r>
            <a:r>
              <a:rPr lang="en-US" sz="2500" b="1" i="1" dirty="0"/>
              <a:t> </a:t>
            </a:r>
            <a:r>
              <a:rPr lang="en-US" sz="2500" b="1" i="1" dirty="0" err="1"/>
              <a:t>proses</a:t>
            </a:r>
            <a:r>
              <a:rPr lang="en-US" sz="2500" b="1" i="1" dirty="0"/>
              <a:t> </a:t>
            </a:r>
            <a:r>
              <a:rPr lang="en-US" sz="2500" b="1" i="1" dirty="0" err="1"/>
              <a:t>pembodohan</a:t>
            </a:r>
            <a:r>
              <a:rPr lang="en-US" sz="2500" b="1" i="1" dirty="0"/>
              <a:t> </a:t>
            </a:r>
            <a:r>
              <a:rPr lang="en-US" sz="2500" b="1" i="1" dirty="0" err="1" smtClean="0"/>
              <a:t>dan</a:t>
            </a:r>
            <a:r>
              <a:rPr lang="en-US" sz="2500" b="1" i="1" dirty="0" smtClean="0"/>
              <a:t> </a:t>
            </a:r>
            <a:r>
              <a:rPr lang="en-US" sz="2500" b="1" i="1" dirty="0" err="1" smtClean="0"/>
              <a:t>pemiskinan</a:t>
            </a:r>
            <a:r>
              <a:rPr lang="en-US" sz="2500" b="1" i="1" dirty="0" smtClean="0"/>
              <a:t> </a:t>
            </a:r>
            <a:r>
              <a:rPr lang="en-US" sz="2500" b="1" i="1" dirty="0"/>
              <a:t>yang </a:t>
            </a:r>
            <a:r>
              <a:rPr lang="en-US" sz="2500" b="1" i="1" dirty="0" err="1"/>
              <a:t>sudah</a:t>
            </a:r>
            <a:r>
              <a:rPr lang="en-US" sz="2500" b="1" i="1" dirty="0"/>
              <a:t> </a:t>
            </a:r>
            <a:r>
              <a:rPr lang="en-US" sz="2500" b="1" i="1" dirty="0" err="1"/>
              <a:t>terjadi</a:t>
            </a:r>
            <a:r>
              <a:rPr lang="en-US" sz="2500" b="1" i="1" dirty="0"/>
              <a:t> </a:t>
            </a:r>
            <a:r>
              <a:rPr lang="en-US" sz="2500" b="1" i="1" dirty="0" err="1"/>
              <a:t>secara</a:t>
            </a:r>
            <a:r>
              <a:rPr lang="en-US" sz="2500" b="1" i="1" dirty="0"/>
              <a:t> </a:t>
            </a:r>
            <a:r>
              <a:rPr lang="en-US" sz="2500" b="1" i="1" dirty="0" err="1"/>
              <a:t>sistematis</a:t>
            </a:r>
            <a:r>
              <a:rPr lang="en-US" sz="2500" b="1" i="1" dirty="0"/>
              <a:t> </a:t>
            </a:r>
            <a:r>
              <a:rPr lang="en-US" sz="2500" b="1" i="1" dirty="0" err="1" smtClean="0"/>
              <a:t>dan</a:t>
            </a:r>
            <a:r>
              <a:rPr lang="en-US" sz="2500" b="1" i="1" dirty="0" smtClean="0"/>
              <a:t> </a:t>
            </a:r>
            <a:r>
              <a:rPr lang="en-US" sz="2500" b="1" i="1" dirty="0" err="1" smtClean="0"/>
              <a:t>terstruktur</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err="1" smtClean="0"/>
              <a:t>Prinsip-prinsip</a:t>
            </a:r>
            <a:r>
              <a:rPr lang="en-US" b="1" dirty="0" smtClean="0"/>
              <a:t> </a:t>
            </a:r>
            <a:br>
              <a:rPr lang="en-US" b="1" dirty="0" smtClean="0"/>
            </a:br>
            <a:r>
              <a:rPr lang="en-US" b="1" dirty="0" err="1" smtClean="0"/>
              <a:t>Pengorganisir</a:t>
            </a:r>
            <a:r>
              <a:rPr lang="en-US" b="1" dirty="0" smtClean="0"/>
              <a:t> </a:t>
            </a:r>
            <a:r>
              <a:rPr lang="en-US" b="1" dirty="0" err="1" smtClean="0"/>
              <a:t>Masyarakat</a:t>
            </a:r>
            <a:r>
              <a:rPr lang="en-US" b="1" dirty="0" smtClean="0"/>
              <a:t/>
            </a:r>
            <a:br>
              <a:rPr lang="en-US" b="1" dirty="0" smtClean="0"/>
            </a:br>
            <a:endParaRPr lang="en-US" dirty="0"/>
          </a:p>
        </p:txBody>
      </p:sp>
      <p:sp>
        <p:nvSpPr>
          <p:cNvPr id="3" name="Content Placeholder 2"/>
          <p:cNvSpPr>
            <a:spLocks noGrp="1"/>
          </p:cNvSpPr>
          <p:nvPr>
            <p:ph idx="1"/>
          </p:nvPr>
        </p:nvSpPr>
        <p:spPr/>
        <p:txBody>
          <a:bodyPr rtlCol="0">
            <a:normAutofit fontScale="40000" lnSpcReduction="20000"/>
          </a:bodyPr>
          <a:lstStyle/>
          <a:p>
            <a:pPr marL="274320" indent="-274320" eaLnBrk="1" fontAlgn="auto" hangingPunct="1">
              <a:spcAft>
                <a:spcPts val="0"/>
              </a:spcAft>
              <a:buClr>
                <a:schemeClr val="accent3"/>
              </a:buClr>
              <a:buFont typeface="Arial" pitchFamily="34" charset="0"/>
              <a:buNone/>
              <a:defRPr/>
            </a:pPr>
            <a:r>
              <a:rPr lang="en-US" sz="4900" b="1" dirty="0" smtClean="0"/>
              <a:t>•    </a:t>
            </a:r>
            <a:r>
              <a:rPr lang="en-US" sz="4900" b="1" dirty="0" err="1" smtClean="0"/>
              <a:t>Membangun</a:t>
            </a:r>
            <a:r>
              <a:rPr lang="en-US" sz="4900" b="1" dirty="0" smtClean="0"/>
              <a:t> </a:t>
            </a:r>
            <a:r>
              <a:rPr lang="en-US" sz="4900" b="1" dirty="0" err="1" smtClean="0"/>
              <a:t>pertemanan</a:t>
            </a:r>
            <a:r>
              <a:rPr lang="en-US" sz="4900" b="1" dirty="0" smtClean="0"/>
              <a:t>/</a:t>
            </a:r>
            <a:r>
              <a:rPr lang="en-US" sz="4900" b="1" dirty="0" err="1" smtClean="0"/>
              <a:t>persahabatan</a:t>
            </a:r>
            <a:r>
              <a:rPr lang="en-US" sz="4900" b="1" dirty="0" smtClean="0"/>
              <a:t> </a:t>
            </a:r>
            <a:r>
              <a:rPr lang="en-US" sz="4900" b="1" dirty="0" err="1" smtClean="0"/>
              <a:t>dengan</a:t>
            </a:r>
            <a:r>
              <a:rPr lang="en-US" sz="4900" b="1" dirty="0" smtClean="0"/>
              <a:t> </a:t>
            </a:r>
            <a:r>
              <a:rPr lang="en-US" sz="4900" b="1" dirty="0" err="1"/>
              <a:t>komunitas</a:t>
            </a:r>
            <a:r>
              <a:rPr lang="en-US" sz="4900" b="1" dirty="0"/>
              <a:t> </a:t>
            </a:r>
            <a:r>
              <a:rPr lang="en-US" sz="4900" b="1" dirty="0" err="1"/>
              <a:t>atau</a:t>
            </a:r>
            <a:r>
              <a:rPr lang="en-US" sz="4900" b="1" dirty="0"/>
              <a:t> </a:t>
            </a:r>
            <a:r>
              <a:rPr lang="en-US" sz="4900" b="1" dirty="0" err="1"/>
              <a:t>masyarakat</a:t>
            </a:r>
            <a:r>
              <a:rPr lang="en-US" sz="4900" b="1" dirty="0"/>
              <a:t>.</a:t>
            </a:r>
          </a:p>
          <a:p>
            <a:pPr marL="274320" indent="-274320" eaLnBrk="1" fontAlgn="auto" hangingPunct="1">
              <a:spcAft>
                <a:spcPts val="0"/>
              </a:spcAft>
              <a:buClr>
                <a:schemeClr val="accent3"/>
              </a:buClr>
              <a:buFont typeface="Arial" pitchFamily="34" charset="0"/>
              <a:buNone/>
              <a:defRPr/>
            </a:pPr>
            <a:r>
              <a:rPr lang="pt-BR" sz="4900" b="1" dirty="0"/>
              <a:t>• </a:t>
            </a:r>
            <a:r>
              <a:rPr lang="pt-BR" sz="4900" b="1" dirty="0" smtClean="0"/>
              <a:t>   Bersedia </a:t>
            </a:r>
            <a:r>
              <a:rPr lang="pt-BR" sz="4900" b="1" dirty="0"/>
              <a:t>belajar dari kehidupan </a:t>
            </a:r>
            <a:r>
              <a:rPr lang="pt-BR" sz="4900" b="1" dirty="0" smtClean="0"/>
              <a:t>komunitas </a:t>
            </a:r>
            <a:r>
              <a:rPr lang="en-US" sz="4900" b="1" dirty="0" err="1" smtClean="0"/>
              <a:t>bersangkutan</a:t>
            </a:r>
            <a:r>
              <a:rPr lang="en-US" sz="4900" b="1" dirty="0"/>
              <a:t>.</a:t>
            </a:r>
          </a:p>
          <a:p>
            <a:pPr marL="274320" indent="-274320" eaLnBrk="1" fontAlgn="auto" hangingPunct="1">
              <a:spcAft>
                <a:spcPts val="0"/>
              </a:spcAft>
              <a:buClr>
                <a:schemeClr val="accent3"/>
              </a:buClr>
              <a:buFont typeface="Arial" pitchFamily="34" charset="0"/>
              <a:buNone/>
              <a:defRPr/>
            </a:pPr>
            <a:r>
              <a:rPr lang="en-US" sz="4900" b="1" dirty="0"/>
              <a:t>• </a:t>
            </a:r>
            <a:r>
              <a:rPr lang="en-US" sz="4900" b="1" dirty="0" smtClean="0"/>
              <a:t>   </a:t>
            </a:r>
            <a:r>
              <a:rPr lang="en-US" sz="4900" b="1" dirty="0" err="1" smtClean="0"/>
              <a:t>Membangun</a:t>
            </a:r>
            <a:r>
              <a:rPr lang="en-US" sz="4900" b="1" dirty="0" smtClean="0"/>
              <a:t> </a:t>
            </a:r>
            <a:r>
              <a:rPr lang="en-US" sz="4900" b="1" dirty="0" err="1"/>
              <a:t>komunitas</a:t>
            </a:r>
            <a:r>
              <a:rPr lang="en-US" sz="4900" b="1" dirty="0"/>
              <a:t> </a:t>
            </a:r>
            <a:r>
              <a:rPr lang="en-US" sz="4900" b="1" dirty="0" err="1"/>
              <a:t>atau</a:t>
            </a:r>
            <a:r>
              <a:rPr lang="en-US" sz="4900" b="1" dirty="0"/>
              <a:t> </a:t>
            </a:r>
            <a:r>
              <a:rPr lang="en-US" sz="4900" b="1" dirty="0" err="1" smtClean="0"/>
              <a:t>masyarakat</a:t>
            </a:r>
            <a:r>
              <a:rPr lang="en-US" sz="4900" b="1" dirty="0" smtClean="0"/>
              <a:t> </a:t>
            </a:r>
            <a:r>
              <a:rPr lang="en-US" sz="4900" b="1" dirty="0" err="1" smtClean="0"/>
              <a:t>dengan</a:t>
            </a:r>
            <a:r>
              <a:rPr lang="en-US" sz="4900" b="1" dirty="0" smtClean="0"/>
              <a:t> </a:t>
            </a:r>
            <a:r>
              <a:rPr lang="en-US" sz="4900" b="1" dirty="0" err="1"/>
              <a:t>berangkat</a:t>
            </a:r>
            <a:r>
              <a:rPr lang="en-US" sz="4900" b="1" dirty="0"/>
              <a:t> </a:t>
            </a:r>
            <a:r>
              <a:rPr lang="en-US" sz="4900" b="1" dirty="0" err="1"/>
              <a:t>dari</a:t>
            </a:r>
            <a:r>
              <a:rPr lang="en-US" sz="4900" b="1" dirty="0"/>
              <a:t> </a:t>
            </a:r>
            <a:r>
              <a:rPr lang="en-US" sz="4900" b="1" dirty="0" err="1"/>
              <a:t>apa</a:t>
            </a:r>
            <a:r>
              <a:rPr lang="en-US" sz="4900" b="1" dirty="0"/>
              <a:t> yang </a:t>
            </a:r>
            <a:r>
              <a:rPr lang="en-US" sz="4900" b="1" dirty="0" err="1"/>
              <a:t>ada</a:t>
            </a:r>
            <a:r>
              <a:rPr lang="en-US" sz="4900" b="1" dirty="0"/>
              <a:t> </a:t>
            </a:r>
            <a:r>
              <a:rPr lang="en-US" sz="4900" b="1" dirty="0" err="1" smtClean="0"/>
              <a:t>atau</a:t>
            </a:r>
            <a:r>
              <a:rPr lang="en-US" sz="4900" b="1" dirty="0" smtClean="0"/>
              <a:t>  </a:t>
            </a:r>
            <a:r>
              <a:rPr lang="en-US" sz="4900" b="1" dirty="0" err="1" smtClean="0"/>
              <a:t>dimiliki</a:t>
            </a:r>
            <a:r>
              <a:rPr lang="en-US" sz="4900" b="1" dirty="0" smtClean="0"/>
              <a:t> </a:t>
            </a:r>
            <a:r>
              <a:rPr lang="en-US" sz="4900" b="1" dirty="0" err="1"/>
              <a:t>oleh</a:t>
            </a:r>
            <a:r>
              <a:rPr lang="en-US" sz="4900" b="1" dirty="0"/>
              <a:t> </a:t>
            </a:r>
            <a:r>
              <a:rPr lang="en-US" sz="4900" b="1" dirty="0" err="1"/>
              <a:t>komunitas</a:t>
            </a:r>
            <a:r>
              <a:rPr lang="en-US" sz="4900" b="1" dirty="0"/>
              <a:t> </a:t>
            </a:r>
            <a:r>
              <a:rPr lang="en-US" sz="4900" b="1" dirty="0" err="1"/>
              <a:t>tersebut</a:t>
            </a:r>
            <a:endParaRPr lang="en-US" sz="4900" b="1" dirty="0"/>
          </a:p>
          <a:p>
            <a:pPr marL="274320" indent="-274320" eaLnBrk="1" fontAlgn="auto" hangingPunct="1">
              <a:spcAft>
                <a:spcPts val="0"/>
              </a:spcAft>
              <a:buClr>
                <a:schemeClr val="accent3"/>
              </a:buClr>
              <a:buFont typeface="Arial" pitchFamily="34" charset="0"/>
              <a:buNone/>
              <a:defRPr/>
            </a:pPr>
            <a:r>
              <a:rPr lang="en-US" sz="4900" b="1" dirty="0"/>
              <a:t>• </a:t>
            </a:r>
            <a:r>
              <a:rPr lang="en-US" sz="4900" b="1" dirty="0" smtClean="0"/>
              <a:t>  </a:t>
            </a:r>
            <a:r>
              <a:rPr lang="en-US" sz="4900" b="1" dirty="0" err="1" smtClean="0"/>
              <a:t>Tidak</a:t>
            </a:r>
            <a:r>
              <a:rPr lang="en-US" sz="4900" b="1" dirty="0" smtClean="0"/>
              <a:t> </a:t>
            </a:r>
            <a:r>
              <a:rPr lang="en-US" sz="4900" b="1" dirty="0" err="1"/>
              <a:t>berpretensi</a:t>
            </a:r>
            <a:r>
              <a:rPr lang="en-US" sz="4900" b="1" dirty="0"/>
              <a:t> </a:t>
            </a:r>
            <a:r>
              <a:rPr lang="en-US" sz="4900" b="1" dirty="0" err="1"/>
              <a:t>untuk</a:t>
            </a:r>
            <a:r>
              <a:rPr lang="en-US" sz="4900" b="1" dirty="0"/>
              <a:t> </a:t>
            </a:r>
            <a:r>
              <a:rPr lang="en-US" sz="4900" b="1" dirty="0" err="1"/>
              <a:t>menjadi</a:t>
            </a:r>
            <a:r>
              <a:rPr lang="en-US" sz="4900" b="1" dirty="0"/>
              <a:t> </a:t>
            </a:r>
            <a:r>
              <a:rPr lang="en-US" sz="4900" b="1" dirty="0" err="1" smtClean="0"/>
              <a:t>pemimpin</a:t>
            </a:r>
            <a:r>
              <a:rPr lang="en-US" sz="4900" b="1" dirty="0" smtClean="0"/>
              <a:t> </a:t>
            </a:r>
            <a:r>
              <a:rPr lang="en-US" sz="4900" b="1" dirty="0" err="1" smtClean="0"/>
              <a:t>dan</a:t>
            </a:r>
            <a:r>
              <a:rPr lang="en-US" sz="4900" b="1" dirty="0" smtClean="0"/>
              <a:t> </a:t>
            </a:r>
            <a:r>
              <a:rPr lang="en-US" sz="4900" b="1" dirty="0"/>
              <a:t>“</a:t>
            </a:r>
            <a:r>
              <a:rPr lang="en-US" sz="4900" b="1" dirty="0" err="1"/>
              <a:t>tetua</a:t>
            </a:r>
            <a:r>
              <a:rPr lang="en-US" sz="4900" b="1" dirty="0"/>
              <a:t>” </a:t>
            </a:r>
            <a:r>
              <a:rPr lang="en-US" sz="4900" b="1" dirty="0" err="1"/>
              <a:t>dari</a:t>
            </a:r>
            <a:r>
              <a:rPr lang="en-US" sz="4900" b="1" dirty="0"/>
              <a:t> </a:t>
            </a:r>
            <a:r>
              <a:rPr lang="en-US" sz="4900" b="1" dirty="0" err="1"/>
              <a:t>komunitas</a:t>
            </a:r>
            <a:r>
              <a:rPr lang="en-US" sz="4900" b="1" dirty="0"/>
              <a:t> </a:t>
            </a:r>
            <a:r>
              <a:rPr lang="en-US" sz="4900" b="1" dirty="0" err="1"/>
              <a:t>tersebut</a:t>
            </a:r>
            <a:r>
              <a:rPr lang="en-US" sz="4900" b="1" dirty="0"/>
              <a:t>.</a:t>
            </a:r>
          </a:p>
          <a:p>
            <a:pPr marL="274320" indent="-274320" eaLnBrk="1" fontAlgn="auto" hangingPunct="1">
              <a:spcAft>
                <a:spcPts val="0"/>
              </a:spcAft>
              <a:buClr>
                <a:schemeClr val="accent3"/>
              </a:buClr>
              <a:buFont typeface="Arial" pitchFamily="34" charset="0"/>
              <a:buNone/>
              <a:defRPr/>
            </a:pPr>
            <a:r>
              <a:rPr lang="en-US" sz="4900" b="1" dirty="0"/>
              <a:t>• </a:t>
            </a:r>
            <a:r>
              <a:rPr lang="en-US" sz="4900" b="1" dirty="0" smtClean="0"/>
              <a:t>   </a:t>
            </a:r>
            <a:r>
              <a:rPr lang="en-US" sz="4900" b="1" dirty="0" err="1" smtClean="0"/>
              <a:t>Mempercayai</a:t>
            </a:r>
            <a:r>
              <a:rPr lang="en-US" sz="4900" b="1" dirty="0" smtClean="0"/>
              <a:t> </a:t>
            </a:r>
            <a:r>
              <a:rPr lang="en-US" sz="4900" b="1" dirty="0" err="1"/>
              <a:t>bahwa</a:t>
            </a:r>
            <a:r>
              <a:rPr lang="en-US" sz="4900" b="1" dirty="0"/>
              <a:t> </a:t>
            </a:r>
            <a:r>
              <a:rPr lang="en-US" sz="4900" b="1" dirty="0" err="1"/>
              <a:t>komunitas</a:t>
            </a:r>
            <a:r>
              <a:rPr lang="en-US" sz="4900" b="1" dirty="0"/>
              <a:t> </a:t>
            </a:r>
            <a:r>
              <a:rPr lang="en-US" sz="4900" b="1" dirty="0" err="1" smtClean="0"/>
              <a:t>memiliki</a:t>
            </a:r>
            <a:r>
              <a:rPr lang="en-US" sz="4900" b="1" dirty="0" smtClean="0"/>
              <a:t>  </a:t>
            </a:r>
            <a:r>
              <a:rPr lang="fi-FI" sz="4900" b="1" dirty="0" smtClean="0"/>
              <a:t>potensi </a:t>
            </a:r>
            <a:r>
              <a:rPr lang="fi-FI" sz="4900" b="1" dirty="0"/>
              <a:t>dan kemampuan untuk </a:t>
            </a:r>
            <a:r>
              <a:rPr lang="fi-FI" sz="4900" b="1" dirty="0" smtClean="0"/>
              <a:t>membangun </a:t>
            </a:r>
            <a:r>
              <a:rPr lang="en-US" sz="4900" b="1" dirty="0" err="1" smtClean="0"/>
              <a:t>dirinya</a:t>
            </a:r>
            <a:r>
              <a:rPr lang="en-US" sz="4900" b="1" dirty="0" smtClean="0"/>
              <a:t> </a:t>
            </a:r>
            <a:r>
              <a:rPr lang="en-US" sz="4900" b="1" dirty="0" err="1"/>
              <a:t>sendiri</a:t>
            </a:r>
            <a:r>
              <a:rPr lang="en-US" sz="4900" b="1" dirty="0"/>
              <a:t> </a:t>
            </a:r>
            <a:r>
              <a:rPr lang="en-US" sz="4900" b="1" dirty="0" err="1"/>
              <a:t>hingga</a:t>
            </a:r>
            <a:r>
              <a:rPr lang="en-US" sz="4900" b="1" dirty="0"/>
              <a:t> </a:t>
            </a:r>
            <a:r>
              <a:rPr lang="en-US" sz="4900" b="1" dirty="0" err="1"/>
              <a:t>tuntas</a:t>
            </a:r>
            <a:r>
              <a:rPr lang="en-US" sz="4900" b="1" dirty="0" smtClean="0"/>
              <a:t>. </a:t>
            </a:r>
            <a:endParaRPr lang="en-US" sz="4900" b="1" dirty="0"/>
          </a:p>
          <a:p>
            <a:pPr marL="274320" indent="-274320" eaLnBrk="1" fontAlgn="auto" hangingPunct="1">
              <a:spcAft>
                <a:spcPts val="0"/>
              </a:spcAft>
              <a:buClr>
                <a:schemeClr val="accent3"/>
              </a:buClr>
              <a:buFont typeface="Arial" pitchFamily="34" charset="0"/>
              <a:buNone/>
              <a:defRPr/>
            </a:pPr>
            <a:endParaRPr lang="en-US" dirty="0" smtClean="0"/>
          </a:p>
          <a:p>
            <a:pPr marL="274320" indent="-274320" eaLnBrk="1" fontAlgn="auto" hangingPunct="1">
              <a:spcAft>
                <a:spcPts val="0"/>
              </a:spcAft>
              <a:buClr>
                <a:schemeClr val="accent3"/>
              </a:buClr>
              <a:buFont typeface="Arial" pitchFamily="34" charset="0"/>
              <a:buNone/>
              <a:defRPr/>
            </a:pPr>
            <a:r>
              <a:rPr lang="en-US" sz="4300" dirty="0" smtClean="0"/>
              <a:t>(</a:t>
            </a:r>
            <a:r>
              <a:rPr lang="en-US" sz="4300" dirty="0" err="1" smtClean="0">
                <a:solidFill>
                  <a:srgbClr val="C00000"/>
                </a:solidFill>
              </a:rPr>
              <a:t>Prinsip</a:t>
            </a:r>
            <a:r>
              <a:rPr lang="en-US" sz="4300" dirty="0" smtClean="0">
                <a:solidFill>
                  <a:srgbClr val="C00000"/>
                </a:solidFill>
              </a:rPr>
              <a:t> </a:t>
            </a:r>
            <a:r>
              <a:rPr lang="en-US" sz="4300" dirty="0" err="1" smtClean="0">
                <a:solidFill>
                  <a:srgbClr val="C00000"/>
                </a:solidFill>
              </a:rPr>
              <a:t>ajaran</a:t>
            </a:r>
            <a:r>
              <a:rPr lang="en-US" sz="4300" dirty="0" smtClean="0">
                <a:solidFill>
                  <a:srgbClr val="C00000"/>
                </a:solidFill>
              </a:rPr>
              <a:t>  </a:t>
            </a:r>
            <a:r>
              <a:rPr lang="nb-NO" sz="4300" dirty="0" smtClean="0">
                <a:solidFill>
                  <a:srgbClr val="C00000"/>
                </a:solidFill>
              </a:rPr>
              <a:t>Lao </a:t>
            </a:r>
            <a:r>
              <a:rPr lang="nb-NO" sz="4300" dirty="0">
                <a:solidFill>
                  <a:srgbClr val="C00000"/>
                </a:solidFill>
              </a:rPr>
              <a:t>Tse (700 sm) yang lebih kurang berbunyi </a:t>
            </a:r>
            <a:r>
              <a:rPr lang="nb-NO" sz="4300" dirty="0" smtClean="0">
                <a:solidFill>
                  <a:srgbClr val="C00000"/>
                </a:solidFill>
              </a:rPr>
              <a:t>sebagai </a:t>
            </a:r>
            <a:r>
              <a:rPr lang="en-US" sz="4300" dirty="0" err="1" smtClean="0">
                <a:solidFill>
                  <a:srgbClr val="C00000"/>
                </a:solidFill>
              </a:rPr>
              <a:t>berikut</a:t>
            </a:r>
            <a:r>
              <a:rPr lang="en-US" sz="4300" dirty="0" smtClean="0">
                <a:solidFill>
                  <a:srgbClr val="C00000"/>
                </a:solidFill>
              </a:rPr>
              <a:t> </a:t>
            </a:r>
            <a:r>
              <a:rPr lang="en-US" sz="4300" dirty="0">
                <a:solidFill>
                  <a:srgbClr val="C00000"/>
                </a:solidFill>
              </a:rPr>
              <a:t>:</a:t>
            </a:r>
          </a:p>
          <a:p>
            <a:pPr marL="274320" indent="-274320" eaLnBrk="1" fontAlgn="auto" hangingPunct="1">
              <a:spcAft>
                <a:spcPts val="0"/>
              </a:spcAft>
              <a:buClr>
                <a:schemeClr val="accent3"/>
              </a:buClr>
              <a:buFont typeface="Arial" pitchFamily="34" charset="0"/>
              <a:buNone/>
              <a:defRPr/>
            </a:pPr>
            <a:r>
              <a:rPr lang="en-US" sz="4300" i="1" dirty="0" smtClean="0"/>
              <a:t>        “</a:t>
            </a:r>
            <a:r>
              <a:rPr lang="en-US" sz="4300" b="1" i="1" dirty="0" err="1"/>
              <a:t>Datanglah</a:t>
            </a:r>
            <a:r>
              <a:rPr lang="en-US" sz="4300" b="1" i="1" dirty="0"/>
              <a:t> </a:t>
            </a:r>
            <a:r>
              <a:rPr lang="en-US" sz="4300" b="1" i="1" dirty="0" err="1"/>
              <a:t>kepada</a:t>
            </a:r>
            <a:r>
              <a:rPr lang="en-US" sz="4300" b="1" i="1" dirty="0"/>
              <a:t> </a:t>
            </a:r>
            <a:r>
              <a:rPr lang="en-US" sz="4300" b="1" i="1" dirty="0" err="1"/>
              <a:t>rakyat</a:t>
            </a:r>
            <a:r>
              <a:rPr lang="en-US" sz="4300" b="1" i="1" dirty="0"/>
              <a:t>, </a:t>
            </a:r>
            <a:r>
              <a:rPr lang="en-US" sz="4300" b="1" i="1" dirty="0" err="1"/>
              <a:t>hiduplah</a:t>
            </a:r>
            <a:r>
              <a:rPr lang="en-US" sz="4300" b="1" i="1" dirty="0"/>
              <a:t> </a:t>
            </a:r>
            <a:r>
              <a:rPr lang="en-US" sz="4300" b="1" i="1" dirty="0" err="1"/>
              <a:t>bersama</a:t>
            </a:r>
            <a:r>
              <a:rPr lang="en-US" sz="4300" b="1" i="1" dirty="0"/>
              <a:t> </a:t>
            </a:r>
            <a:r>
              <a:rPr lang="en-US" sz="4300" b="1" i="1" dirty="0" err="1"/>
              <a:t>mereka</a:t>
            </a:r>
            <a:r>
              <a:rPr lang="en-US" sz="4300" b="1" i="1" dirty="0" smtClean="0"/>
              <a:t>, </a:t>
            </a:r>
            <a:r>
              <a:rPr lang="en-US" sz="4300" b="1" i="1" dirty="0" err="1" smtClean="0"/>
              <a:t>belajarlah</a:t>
            </a:r>
            <a:r>
              <a:rPr lang="en-US" sz="4300" b="1" i="1" dirty="0" smtClean="0"/>
              <a:t> </a:t>
            </a:r>
            <a:r>
              <a:rPr lang="en-US" sz="4300" b="1" i="1" dirty="0" err="1"/>
              <a:t>dari</a:t>
            </a:r>
            <a:r>
              <a:rPr lang="en-US" sz="4300" b="1" i="1" dirty="0"/>
              <a:t> </a:t>
            </a:r>
            <a:r>
              <a:rPr lang="en-US" sz="4300" b="1" i="1" dirty="0" err="1"/>
              <a:t>mereka</a:t>
            </a:r>
            <a:r>
              <a:rPr lang="en-US" sz="4300" b="1" i="1" dirty="0"/>
              <a:t>, </a:t>
            </a:r>
            <a:r>
              <a:rPr lang="en-US" sz="4300" b="1" i="1" dirty="0" err="1"/>
              <a:t>cintailah</a:t>
            </a:r>
            <a:r>
              <a:rPr lang="en-US" sz="4300" b="1" i="1" dirty="0"/>
              <a:t> </a:t>
            </a:r>
            <a:r>
              <a:rPr lang="en-US" sz="4300" b="1" i="1" dirty="0" err="1"/>
              <a:t>mereka</a:t>
            </a:r>
            <a:r>
              <a:rPr lang="en-US" sz="4300" b="1" i="1" dirty="0"/>
              <a:t>, </a:t>
            </a:r>
            <a:r>
              <a:rPr lang="en-US" sz="4300" b="1" i="1" dirty="0" err="1"/>
              <a:t>mulailah</a:t>
            </a:r>
            <a:r>
              <a:rPr lang="en-US" sz="4300" b="1" i="1" dirty="0"/>
              <a:t> </a:t>
            </a:r>
            <a:r>
              <a:rPr lang="en-US" sz="4300" b="1" i="1" dirty="0" err="1"/>
              <a:t>dari</a:t>
            </a:r>
            <a:r>
              <a:rPr lang="en-US" sz="4300" b="1" i="1" dirty="0"/>
              <a:t> </a:t>
            </a:r>
            <a:r>
              <a:rPr lang="en-US" sz="4300" b="1" i="1" dirty="0" err="1" smtClean="0"/>
              <a:t>apa</a:t>
            </a:r>
            <a:r>
              <a:rPr lang="en-US" sz="4300" b="1" i="1" dirty="0" smtClean="0"/>
              <a:t> yang </a:t>
            </a:r>
            <a:r>
              <a:rPr lang="en-US" sz="4300" b="1" i="1" dirty="0" err="1"/>
              <a:t>mereka</a:t>
            </a:r>
            <a:r>
              <a:rPr lang="en-US" sz="4300" b="1" i="1" dirty="0"/>
              <a:t> </a:t>
            </a:r>
            <a:r>
              <a:rPr lang="en-US" sz="4300" b="1" i="1" dirty="0" err="1"/>
              <a:t>tahu</a:t>
            </a:r>
            <a:r>
              <a:rPr lang="en-US" sz="4300" b="1" i="1" dirty="0"/>
              <a:t>; </a:t>
            </a:r>
            <a:r>
              <a:rPr lang="en-US" sz="4300" b="1" i="1" dirty="0" err="1"/>
              <a:t>bangunlah</a:t>
            </a:r>
            <a:r>
              <a:rPr lang="en-US" sz="4300" b="1" i="1" dirty="0"/>
              <a:t> </a:t>
            </a:r>
            <a:r>
              <a:rPr lang="en-US" sz="4300" b="1" i="1" dirty="0" err="1"/>
              <a:t>dari</a:t>
            </a:r>
            <a:r>
              <a:rPr lang="en-US" sz="4300" b="1" i="1" dirty="0"/>
              <a:t> </a:t>
            </a:r>
            <a:r>
              <a:rPr lang="en-US" sz="4300" b="1" i="1" dirty="0" err="1"/>
              <a:t>apa</a:t>
            </a:r>
            <a:r>
              <a:rPr lang="en-US" sz="4300" b="1" i="1" dirty="0"/>
              <a:t> yang </a:t>
            </a:r>
            <a:r>
              <a:rPr lang="en-US" sz="4300" b="1" i="1" dirty="0" err="1"/>
              <a:t>mereka</a:t>
            </a:r>
            <a:r>
              <a:rPr lang="en-US" sz="4300" b="1" i="1" dirty="0"/>
              <a:t> </a:t>
            </a:r>
            <a:r>
              <a:rPr lang="en-US" sz="4300" b="1" i="1" dirty="0" err="1" smtClean="0"/>
              <a:t>punya</a:t>
            </a:r>
            <a:r>
              <a:rPr lang="en-US" sz="4300" b="1" i="1" dirty="0" smtClean="0"/>
              <a:t>  </a:t>
            </a:r>
            <a:r>
              <a:rPr lang="en-US" sz="4300" b="1" i="1" dirty="0" err="1" smtClean="0"/>
              <a:t>tetapi</a:t>
            </a:r>
            <a:r>
              <a:rPr lang="en-US" sz="4300" b="1" i="1" dirty="0" smtClean="0"/>
              <a:t> </a:t>
            </a:r>
            <a:r>
              <a:rPr lang="en-US" sz="4300" b="1" i="1" dirty="0" err="1"/>
              <a:t>pedamping</a:t>
            </a:r>
            <a:r>
              <a:rPr lang="en-US" sz="4300" b="1" i="1" dirty="0"/>
              <a:t> yang </a:t>
            </a:r>
            <a:r>
              <a:rPr lang="en-US" sz="4300" b="1" i="1" dirty="0" err="1"/>
              <a:t>baik</a:t>
            </a:r>
            <a:r>
              <a:rPr lang="en-US" sz="4300" b="1" i="1" dirty="0"/>
              <a:t> </a:t>
            </a:r>
            <a:r>
              <a:rPr lang="en-US" sz="4300" b="1" i="1" dirty="0" err="1"/>
              <a:t>adalah</a:t>
            </a:r>
            <a:r>
              <a:rPr lang="en-US" sz="4300" b="1" i="1" dirty="0"/>
              <a:t>, </a:t>
            </a:r>
            <a:r>
              <a:rPr lang="en-US" sz="4300" b="1" i="1" dirty="0" err="1"/>
              <a:t>ketika</a:t>
            </a:r>
            <a:r>
              <a:rPr lang="en-US" sz="4300" b="1" i="1" dirty="0"/>
              <a:t> </a:t>
            </a:r>
            <a:r>
              <a:rPr lang="en-US" sz="4300" b="1" i="1" dirty="0" err="1"/>
              <a:t>pekerjaan</a:t>
            </a:r>
            <a:r>
              <a:rPr lang="en-US" sz="4300" b="1" i="1" dirty="0"/>
              <a:t> </a:t>
            </a:r>
            <a:r>
              <a:rPr lang="en-US" sz="4300" b="1" i="1" dirty="0" err="1" smtClean="0"/>
              <a:t>selesai</a:t>
            </a:r>
            <a:r>
              <a:rPr lang="en-US" sz="4300" b="1" i="1" dirty="0" smtClean="0"/>
              <a:t> </a:t>
            </a:r>
            <a:r>
              <a:rPr lang="en-US" sz="4300" b="1" i="1" dirty="0" err="1" smtClean="0"/>
              <a:t>dan</a:t>
            </a:r>
            <a:r>
              <a:rPr lang="en-US" sz="4300" b="1" i="1" dirty="0" smtClean="0"/>
              <a:t> </a:t>
            </a:r>
            <a:r>
              <a:rPr lang="en-US" sz="4300" b="1" i="1" dirty="0" err="1"/>
              <a:t>tugas</a:t>
            </a:r>
            <a:r>
              <a:rPr lang="en-US" sz="4300" b="1" i="1" dirty="0"/>
              <a:t> </a:t>
            </a:r>
            <a:r>
              <a:rPr lang="en-US" sz="4300" b="1" i="1" dirty="0" err="1"/>
              <a:t>dirampungkan</a:t>
            </a:r>
            <a:r>
              <a:rPr lang="en-US" sz="4300" b="1" i="1" dirty="0"/>
              <a:t>, </a:t>
            </a:r>
            <a:r>
              <a:rPr lang="en-US" sz="4300" b="1" i="1" dirty="0" err="1"/>
              <a:t>rakyat</a:t>
            </a:r>
            <a:r>
              <a:rPr lang="en-US" sz="4300" b="1" i="1" dirty="0"/>
              <a:t> </a:t>
            </a:r>
            <a:r>
              <a:rPr lang="en-US" sz="4300" b="1" i="1" dirty="0" err="1"/>
              <a:t>berkata</a:t>
            </a:r>
            <a:r>
              <a:rPr lang="en-US" sz="4300" b="1" i="1" dirty="0"/>
              <a:t>, “</a:t>
            </a:r>
            <a:r>
              <a:rPr lang="en-US" sz="4300" b="1" i="1" dirty="0" err="1"/>
              <a:t>Kami</a:t>
            </a:r>
            <a:r>
              <a:rPr lang="en-US" sz="4300" b="1" i="1" dirty="0"/>
              <a:t> </a:t>
            </a:r>
            <a:r>
              <a:rPr lang="en-US" sz="4300" b="1" i="1" dirty="0" err="1" smtClean="0"/>
              <a:t>sendirilah</a:t>
            </a:r>
            <a:r>
              <a:rPr lang="en-US" sz="4300" b="1" i="1" dirty="0" smtClean="0"/>
              <a:t> yang </a:t>
            </a:r>
            <a:r>
              <a:rPr lang="en-US" sz="4300" b="1" i="1" dirty="0" err="1"/>
              <a:t>mengerjakannya</a:t>
            </a:r>
            <a:r>
              <a:rPr lang="en-US" sz="4300" b="1" i="1" dirty="0"/>
              <a:t>”.</a:t>
            </a:r>
            <a:endParaRPr lang="en-US" sz="43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8229600" cy="563562"/>
          </a:xfrm>
        </p:spPr>
        <p:txBody>
          <a:bodyPr/>
          <a:lstStyle/>
          <a:p>
            <a:pPr eaLnBrk="1" hangingPunct="1"/>
            <a:r>
              <a:rPr lang="en-US" sz="2400" b="1" dirty="0" smtClean="0"/>
              <a:t>3 </a:t>
            </a:r>
            <a:r>
              <a:rPr lang="en-US" sz="2400" b="1" dirty="0" err="1" smtClean="0"/>
              <a:t>aspek</a:t>
            </a:r>
            <a:r>
              <a:rPr lang="en-US" sz="2400" b="1" dirty="0" smtClean="0"/>
              <a:t> </a:t>
            </a:r>
            <a:r>
              <a:rPr lang="en-US" sz="2400" b="1" dirty="0" err="1" smtClean="0"/>
              <a:t>penting</a:t>
            </a:r>
            <a:r>
              <a:rPr lang="en-US" sz="2400" b="1" dirty="0" smtClean="0"/>
              <a:t> yang </a:t>
            </a:r>
            <a:r>
              <a:rPr lang="en-US" sz="2400" b="1" dirty="0" err="1" smtClean="0"/>
              <a:t>terkandung</a:t>
            </a:r>
            <a:r>
              <a:rPr lang="en-US" sz="2400" b="1" dirty="0" smtClean="0"/>
              <a:t> </a:t>
            </a:r>
            <a:r>
              <a:rPr lang="en-US" sz="2400" b="1" dirty="0" err="1" smtClean="0"/>
              <a:t>di</a:t>
            </a:r>
            <a:r>
              <a:rPr lang="en-US" sz="2400" b="1" dirty="0" smtClean="0"/>
              <a:t> </a:t>
            </a:r>
            <a:r>
              <a:rPr lang="en-US" sz="2400" b="1" dirty="0" err="1" smtClean="0"/>
              <a:t>dalamnya</a:t>
            </a:r>
            <a:endParaRPr lang="en-US" sz="2400" b="1" dirty="0" smtClean="0"/>
          </a:p>
        </p:txBody>
      </p:sp>
      <p:sp>
        <p:nvSpPr>
          <p:cNvPr id="3" name="Content Placeholder 2"/>
          <p:cNvSpPr>
            <a:spLocks noGrp="1"/>
          </p:cNvSpPr>
          <p:nvPr>
            <p:ph idx="1"/>
          </p:nvPr>
        </p:nvSpPr>
        <p:spPr>
          <a:xfrm>
            <a:off x="228600" y="1295400"/>
            <a:ext cx="8458200" cy="5562600"/>
          </a:xfrm>
        </p:spPr>
        <p:txBody>
          <a:bodyPr rtlCol="0">
            <a:normAutofit fontScale="55000" lnSpcReduction="20000"/>
          </a:bodyPr>
          <a:lstStyle/>
          <a:p>
            <a:pPr marL="274320" indent="-274320" eaLnBrk="1" fontAlgn="auto" hangingPunct="1">
              <a:spcAft>
                <a:spcPts val="0"/>
              </a:spcAft>
              <a:buClr>
                <a:schemeClr val="accent3"/>
              </a:buClr>
              <a:buFont typeface="Wingdings 2" pitchFamily="18" charset="2"/>
              <a:buNone/>
              <a:defRPr/>
            </a:pPr>
            <a:endParaRPr lang="en-US" i="1"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r>
              <a:rPr lang="en-US" b="1" i="1" dirty="0">
                <a:latin typeface="Arial" pitchFamily="34" charset="0"/>
                <a:cs typeface="Arial" pitchFamily="34" charset="0"/>
              </a:rPr>
              <a:t>1. </a:t>
            </a:r>
            <a:r>
              <a:rPr lang="en-US" b="1" i="1" dirty="0" err="1">
                <a:latin typeface="Arial" pitchFamily="34" charset="0"/>
                <a:cs typeface="Arial" pitchFamily="34" charset="0"/>
              </a:rPr>
              <a:t>Proses</a:t>
            </a:r>
            <a:endParaRPr lang="en-US" b="1" i="1"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a</a:t>
            </a:r>
            <a:r>
              <a:rPr lang="en-US" dirty="0">
                <a:latin typeface="Arial" pitchFamily="34" charset="0"/>
                <a:cs typeface="Arial" pitchFamily="34" charset="0"/>
              </a:rPr>
              <a:t>. </a:t>
            </a:r>
            <a:r>
              <a:rPr lang="en-US" dirty="0" err="1">
                <a:latin typeface="Arial" pitchFamily="34" charset="0"/>
                <a:cs typeface="Arial" pitchFamily="34" charset="0"/>
              </a:rPr>
              <a:t>Merupakan</a:t>
            </a:r>
            <a:r>
              <a:rPr lang="en-US" dirty="0">
                <a:latin typeface="Arial" pitchFamily="34" charset="0"/>
                <a:cs typeface="Arial" pitchFamily="34" charset="0"/>
              </a:rPr>
              <a:t> </a:t>
            </a:r>
            <a:r>
              <a:rPr lang="en-US" dirty="0" err="1">
                <a:latin typeface="Arial" pitchFamily="34" charset="0"/>
                <a:cs typeface="Arial" pitchFamily="34" charset="0"/>
              </a:rPr>
              <a:t>proses</a:t>
            </a:r>
            <a:r>
              <a:rPr lang="en-US" dirty="0">
                <a:latin typeface="Arial" pitchFamily="34" charset="0"/>
                <a:cs typeface="Arial" pitchFamily="34" charset="0"/>
              </a:rPr>
              <a:t> yang </a:t>
            </a:r>
            <a:r>
              <a:rPr lang="en-US" dirty="0" err="1">
                <a:latin typeface="Arial" pitchFamily="34" charset="0"/>
                <a:cs typeface="Arial" pitchFamily="34" charset="0"/>
              </a:rPr>
              <a:t>terjadi</a:t>
            </a:r>
            <a:r>
              <a:rPr lang="en-US" dirty="0">
                <a:latin typeface="Arial" pitchFamily="34" charset="0"/>
                <a:cs typeface="Arial" pitchFamily="34" charset="0"/>
              </a:rPr>
              <a:t> </a:t>
            </a:r>
            <a:r>
              <a:rPr lang="en-US" dirty="0" err="1">
                <a:latin typeface="Arial" pitchFamily="34" charset="0"/>
                <a:cs typeface="Arial" pitchFamily="34" charset="0"/>
              </a:rPr>
              <a:t>secara</a:t>
            </a:r>
            <a:r>
              <a:rPr lang="en-US" dirty="0">
                <a:latin typeface="Arial" pitchFamily="34" charset="0"/>
                <a:cs typeface="Arial" pitchFamily="34" charset="0"/>
              </a:rPr>
              <a:t> </a:t>
            </a:r>
            <a:r>
              <a:rPr lang="en-US" dirty="0" err="1">
                <a:latin typeface="Arial" pitchFamily="34" charset="0"/>
                <a:cs typeface="Arial" pitchFamily="34" charset="0"/>
              </a:rPr>
              <a:t>sadar</a:t>
            </a:r>
            <a:r>
              <a:rPr lang="en-US" dirty="0">
                <a:latin typeface="Arial" pitchFamily="34" charset="0"/>
                <a:cs typeface="Arial" pitchFamily="34" charset="0"/>
              </a:rPr>
              <a:t>, </a:t>
            </a:r>
            <a:r>
              <a:rPr lang="en-US" dirty="0" err="1">
                <a:latin typeface="Arial" pitchFamily="34" charset="0"/>
                <a:cs typeface="Arial" pitchFamily="34" charset="0"/>
              </a:rPr>
              <a:t>tetapi</a:t>
            </a:r>
            <a:r>
              <a:rPr lang="en-US" dirty="0">
                <a:latin typeface="Arial" pitchFamily="34" charset="0"/>
                <a:cs typeface="Arial" pitchFamily="34" charset="0"/>
              </a:rPr>
              <a:t> </a:t>
            </a:r>
            <a:r>
              <a:rPr lang="en-US" dirty="0" err="1">
                <a:latin typeface="Arial" pitchFamily="34" charset="0"/>
                <a:cs typeface="Arial" pitchFamily="34" charset="0"/>
              </a:rPr>
              <a:t>mungkin</a:t>
            </a:r>
            <a:r>
              <a:rPr lang="en-US" dirty="0">
                <a:latin typeface="Arial" pitchFamily="34" charset="0"/>
                <a:cs typeface="Arial" pitchFamily="34" charset="0"/>
              </a:rPr>
              <a:t> pula </a:t>
            </a:r>
            <a:r>
              <a:rPr lang="en-US" dirty="0" err="1">
                <a:latin typeface="Arial" pitchFamily="34" charset="0"/>
                <a:cs typeface="Arial" pitchFamily="34" charset="0"/>
              </a:rPr>
              <a:t>tidak</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b</a:t>
            </a:r>
            <a:r>
              <a:rPr lang="en-US" dirty="0">
                <a:latin typeface="Arial" pitchFamily="34" charset="0"/>
                <a:cs typeface="Arial" pitchFamily="34" charset="0"/>
              </a:rPr>
              <a:t>. </a:t>
            </a:r>
            <a:r>
              <a:rPr lang="en-US" dirty="0" err="1">
                <a:latin typeface="Arial" pitchFamily="34" charset="0"/>
                <a:cs typeface="Arial" pitchFamily="34" charset="0"/>
              </a:rPr>
              <a:t>Jika</a:t>
            </a:r>
            <a:r>
              <a:rPr lang="en-US" dirty="0">
                <a:latin typeface="Arial" pitchFamily="34" charset="0"/>
                <a:cs typeface="Arial" pitchFamily="34" charset="0"/>
              </a:rPr>
              <a:t> </a:t>
            </a:r>
            <a:r>
              <a:rPr lang="en-US" dirty="0" err="1">
                <a:latin typeface="Arial" pitchFamily="34" charset="0"/>
                <a:cs typeface="Arial" pitchFamily="34" charset="0"/>
              </a:rPr>
              <a:t>proses</a:t>
            </a:r>
            <a:r>
              <a:rPr lang="en-US" dirty="0">
                <a:latin typeface="Arial" pitchFamily="34" charset="0"/>
                <a:cs typeface="Arial" pitchFamily="34" charset="0"/>
              </a:rPr>
              <a:t> </a:t>
            </a:r>
            <a:r>
              <a:rPr lang="en-US" dirty="0" err="1">
                <a:latin typeface="Arial" pitchFamily="34" charset="0"/>
                <a:cs typeface="Arial" pitchFamily="34" charset="0"/>
              </a:rPr>
              <a:t>disadari,berarti</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menyadari</a:t>
            </a:r>
            <a:r>
              <a:rPr lang="en-US" dirty="0">
                <a:latin typeface="Arial" pitchFamily="34" charset="0"/>
                <a:cs typeface="Arial" pitchFamily="34" charset="0"/>
              </a:rPr>
              <a:t> </a:t>
            </a:r>
            <a:r>
              <a:rPr lang="en-US" dirty="0" err="1">
                <a:latin typeface="Arial" pitchFamily="34" charset="0"/>
                <a:cs typeface="Arial" pitchFamily="34" charset="0"/>
              </a:rPr>
              <a:t>adanya</a:t>
            </a:r>
            <a:r>
              <a:rPr lang="en-US" dirty="0">
                <a:latin typeface="Arial" pitchFamily="34" charset="0"/>
                <a:cs typeface="Arial" pitchFamily="34" charset="0"/>
              </a:rPr>
              <a:t> </a:t>
            </a:r>
            <a:r>
              <a:rPr lang="en-US" dirty="0" err="1">
                <a:latin typeface="Arial" pitchFamily="34" charset="0"/>
                <a:cs typeface="Arial" pitchFamily="34" charset="0"/>
              </a:rPr>
              <a:t>kebutuhan</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c</a:t>
            </a:r>
            <a:r>
              <a:rPr lang="en-US" dirty="0">
                <a:latin typeface="Arial" pitchFamily="34" charset="0"/>
                <a:cs typeface="Arial" pitchFamily="34" charset="0"/>
              </a:rPr>
              <a:t>. </a:t>
            </a:r>
            <a:r>
              <a:rPr lang="en-US" dirty="0" err="1">
                <a:latin typeface="Arial" pitchFamily="34" charset="0"/>
                <a:cs typeface="Arial" pitchFamily="34" charset="0"/>
              </a:rPr>
              <a:t>Dalam</a:t>
            </a:r>
            <a:r>
              <a:rPr lang="en-US" dirty="0">
                <a:latin typeface="Arial" pitchFamily="34" charset="0"/>
                <a:cs typeface="Arial" pitchFamily="34" charset="0"/>
              </a:rPr>
              <a:t> </a:t>
            </a:r>
            <a:r>
              <a:rPr lang="en-US" dirty="0" err="1">
                <a:latin typeface="Arial" pitchFamily="34" charset="0"/>
                <a:cs typeface="Arial" pitchFamily="34" charset="0"/>
              </a:rPr>
              <a:t>prosesnya</a:t>
            </a:r>
            <a:r>
              <a:rPr lang="en-US" dirty="0">
                <a:latin typeface="Arial" pitchFamily="34" charset="0"/>
                <a:cs typeface="Arial" pitchFamily="34" charset="0"/>
              </a:rPr>
              <a:t> </a:t>
            </a:r>
            <a:r>
              <a:rPr lang="en-US" dirty="0" err="1">
                <a:latin typeface="Arial" pitchFamily="34" charset="0"/>
                <a:cs typeface="Arial" pitchFamily="34" charset="0"/>
              </a:rPr>
              <a:t>ditemukan</a:t>
            </a:r>
            <a:r>
              <a:rPr lang="en-US" dirty="0">
                <a:latin typeface="Arial" pitchFamily="34" charset="0"/>
                <a:cs typeface="Arial" pitchFamily="34" charset="0"/>
              </a:rPr>
              <a:t> </a:t>
            </a:r>
            <a:r>
              <a:rPr lang="en-US" dirty="0" err="1">
                <a:latin typeface="Arial" pitchFamily="34" charset="0"/>
                <a:cs typeface="Arial" pitchFamily="34" charset="0"/>
              </a:rPr>
              <a:t>unsur-unsur</a:t>
            </a:r>
            <a:r>
              <a:rPr lang="en-US" dirty="0">
                <a:latin typeface="Arial" pitchFamily="34" charset="0"/>
                <a:cs typeface="Arial" pitchFamily="34" charset="0"/>
              </a:rPr>
              <a:t> </a:t>
            </a:r>
            <a:r>
              <a:rPr lang="en-US" dirty="0" err="1">
                <a:latin typeface="Arial" pitchFamily="34" charset="0"/>
                <a:cs typeface="Arial" pitchFamily="34" charset="0"/>
              </a:rPr>
              <a:t>kesukarelaan</a:t>
            </a:r>
            <a:r>
              <a:rPr lang="en-US" dirty="0">
                <a:latin typeface="Arial" pitchFamily="34" charset="0"/>
                <a:cs typeface="Arial" pitchFamily="34" charset="0"/>
              </a:rPr>
              <a:t>, </a:t>
            </a:r>
            <a:r>
              <a:rPr lang="en-US" dirty="0" err="1">
                <a:latin typeface="Arial" pitchFamily="34" charset="0"/>
                <a:cs typeface="Arial" pitchFamily="34" charset="0"/>
              </a:rPr>
              <a:t>kesukarelaan</a:t>
            </a:r>
            <a:r>
              <a:rPr lang="en-US" dirty="0">
                <a:latin typeface="Arial" pitchFamily="34" charset="0"/>
                <a:cs typeface="Arial" pitchFamily="34" charset="0"/>
              </a:rPr>
              <a:t> </a:t>
            </a:r>
            <a:r>
              <a:rPr lang="en-US" dirty="0" err="1">
                <a:latin typeface="Arial" pitchFamily="34" charset="0"/>
                <a:cs typeface="Arial" pitchFamily="34" charset="0"/>
              </a:rPr>
              <a:t>timbul</a:t>
            </a:r>
            <a:r>
              <a:rPr lang="en-US" dirty="0">
                <a:latin typeface="Arial" pitchFamily="34" charset="0"/>
                <a:cs typeface="Arial" pitchFamily="34" charset="0"/>
              </a:rPr>
              <a:t> </a:t>
            </a:r>
            <a:r>
              <a:rPr lang="en-US" dirty="0" err="1">
                <a:latin typeface="Arial" pitchFamily="34" charset="0"/>
                <a:cs typeface="Arial" pitchFamily="34" charset="0"/>
              </a:rPr>
              <a:t>karena</a:t>
            </a:r>
            <a:r>
              <a:rPr lang="en-US" dirty="0">
                <a:latin typeface="Arial" pitchFamily="34" charset="0"/>
                <a:cs typeface="Arial" pitchFamily="34" charset="0"/>
              </a:rPr>
              <a:t> </a:t>
            </a:r>
            <a:r>
              <a:rPr lang="en-US" dirty="0" err="1">
                <a:latin typeface="Arial" pitchFamily="34" charset="0"/>
                <a:cs typeface="Arial" pitchFamily="34" charset="0"/>
              </a:rPr>
              <a:t>adanya</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sehingga</a:t>
            </a:r>
            <a:r>
              <a:rPr lang="en-US" dirty="0">
                <a:latin typeface="Arial" pitchFamily="34" charset="0"/>
                <a:cs typeface="Arial" pitchFamily="34" charset="0"/>
              </a:rPr>
              <a:t> </a:t>
            </a:r>
            <a:r>
              <a:rPr lang="en-US" dirty="0" err="1">
                <a:latin typeface="Arial" pitchFamily="34" charset="0"/>
                <a:cs typeface="Arial" pitchFamily="34" charset="0"/>
              </a:rPr>
              <a:t>mengambil</a:t>
            </a:r>
            <a:r>
              <a:rPr lang="en-US" dirty="0">
                <a:latin typeface="Arial" pitchFamily="34" charset="0"/>
                <a:cs typeface="Arial" pitchFamily="34" charset="0"/>
              </a:rPr>
              <a:t> </a:t>
            </a:r>
            <a:r>
              <a:rPr lang="en-US" dirty="0" err="1">
                <a:latin typeface="Arial" pitchFamily="34" charset="0"/>
                <a:cs typeface="Arial" pitchFamily="34" charset="0"/>
              </a:rPr>
              <a:t>inisiatif</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prakarsa</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mengatasinya</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d</a:t>
            </a:r>
            <a:r>
              <a:rPr lang="en-US" dirty="0">
                <a:latin typeface="Arial" pitchFamily="34" charset="0"/>
                <a:cs typeface="Arial" pitchFamily="34" charset="0"/>
              </a:rPr>
              <a:t>. </a:t>
            </a:r>
            <a:r>
              <a:rPr lang="en-US" dirty="0" err="1">
                <a:latin typeface="Arial" pitchFamily="34" charset="0"/>
                <a:cs typeface="Arial" pitchFamily="34" charset="0"/>
              </a:rPr>
              <a:t>Kesukarelaan</a:t>
            </a:r>
            <a:r>
              <a:rPr lang="en-US" dirty="0">
                <a:latin typeface="Arial" pitchFamily="34" charset="0"/>
                <a:cs typeface="Arial" pitchFamily="34" charset="0"/>
              </a:rPr>
              <a:t> </a:t>
            </a:r>
            <a:r>
              <a:rPr lang="en-US" dirty="0" err="1">
                <a:latin typeface="Arial" pitchFamily="34" charset="0"/>
                <a:cs typeface="Arial" pitchFamily="34" charset="0"/>
              </a:rPr>
              <a:t>terjadi</a:t>
            </a:r>
            <a:r>
              <a:rPr lang="en-US" dirty="0">
                <a:latin typeface="Arial" pitchFamily="34" charset="0"/>
                <a:cs typeface="Arial" pitchFamily="34" charset="0"/>
              </a:rPr>
              <a:t> </a:t>
            </a:r>
            <a:r>
              <a:rPr lang="en-US" dirty="0" err="1">
                <a:latin typeface="Arial" pitchFamily="34" charset="0"/>
                <a:cs typeface="Arial" pitchFamily="34" charset="0"/>
              </a:rPr>
              <a:t>karena</a:t>
            </a:r>
            <a:r>
              <a:rPr lang="en-US" dirty="0">
                <a:latin typeface="Arial" pitchFamily="34" charset="0"/>
                <a:cs typeface="Arial" pitchFamily="34" charset="0"/>
              </a:rPr>
              <a:t> </a:t>
            </a:r>
            <a:r>
              <a:rPr lang="en-US" dirty="0" err="1">
                <a:latin typeface="Arial" pitchFamily="34" charset="0"/>
                <a:cs typeface="Arial" pitchFamily="34" charset="0"/>
              </a:rPr>
              <a:t>dirongan</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memenuhi</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e</a:t>
            </a:r>
            <a:r>
              <a:rPr lang="en-US" dirty="0">
                <a:latin typeface="Arial" pitchFamily="34" charset="0"/>
                <a:cs typeface="Arial" pitchFamily="34" charset="0"/>
              </a:rPr>
              <a:t>. </a:t>
            </a:r>
            <a:r>
              <a:rPr lang="en-US" dirty="0" err="1">
                <a:latin typeface="Arial" pitchFamily="34" charset="0"/>
                <a:cs typeface="Arial" pitchFamily="34" charset="0"/>
              </a:rPr>
              <a:t>Kesadaran</a:t>
            </a:r>
            <a:r>
              <a:rPr lang="en-US" dirty="0">
                <a:latin typeface="Arial" pitchFamily="34" charset="0"/>
                <a:cs typeface="Arial" pitchFamily="34" charset="0"/>
              </a:rPr>
              <a:t> </a:t>
            </a:r>
            <a:r>
              <a:rPr lang="en-US" dirty="0" err="1">
                <a:latin typeface="Arial" pitchFamily="34" charset="0"/>
                <a:cs typeface="Arial" pitchFamily="34" charset="0"/>
              </a:rPr>
              <a:t>terhadap</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masalah</a:t>
            </a:r>
            <a:r>
              <a:rPr lang="en-US" dirty="0">
                <a:latin typeface="Arial" pitchFamily="34" charset="0"/>
                <a:cs typeface="Arial" pitchFamily="34" charset="0"/>
              </a:rPr>
              <a:t> yang </a:t>
            </a:r>
            <a:r>
              <a:rPr lang="en-US" dirty="0" err="1">
                <a:latin typeface="Arial" pitchFamily="34" charset="0"/>
                <a:cs typeface="Arial" pitchFamily="34" charset="0"/>
              </a:rPr>
              <a:t>dihadapi</a:t>
            </a:r>
            <a:r>
              <a:rPr lang="en-US" dirty="0">
                <a:latin typeface="Arial" pitchFamily="34" charset="0"/>
                <a:cs typeface="Arial" pitchFamily="34" charset="0"/>
              </a:rPr>
              <a:t> </a:t>
            </a:r>
            <a:r>
              <a:rPr lang="en-US" dirty="0" err="1">
                <a:latin typeface="Arial" pitchFamily="34" charset="0"/>
                <a:cs typeface="Arial" pitchFamily="34" charset="0"/>
              </a:rPr>
              <a:t>biasanya</a:t>
            </a:r>
            <a:r>
              <a:rPr lang="en-US" dirty="0">
                <a:latin typeface="Arial" pitchFamily="34" charset="0"/>
                <a:cs typeface="Arial" pitchFamily="34" charset="0"/>
              </a:rPr>
              <a:t> </a:t>
            </a:r>
            <a:r>
              <a:rPr lang="en-US" dirty="0" err="1">
                <a:latin typeface="Arial" pitchFamily="34" charset="0"/>
                <a:cs typeface="Arial" pitchFamily="34" charset="0"/>
              </a:rPr>
              <a:t>ditemukan</a:t>
            </a:r>
            <a:r>
              <a:rPr lang="en-US" dirty="0">
                <a:latin typeface="Arial" pitchFamily="34" charset="0"/>
                <a:cs typeface="Arial" pitchFamily="34" charset="0"/>
              </a:rPr>
              <a:t> </a:t>
            </a:r>
            <a:r>
              <a:rPr lang="en-US" dirty="0" err="1">
                <a:latin typeface="Arial" pitchFamily="34" charset="0"/>
                <a:cs typeface="Arial" pitchFamily="34" charset="0"/>
              </a:rPr>
              <a:t>pada</a:t>
            </a:r>
            <a:r>
              <a:rPr lang="en-US" dirty="0">
                <a:latin typeface="Arial" pitchFamily="34" charset="0"/>
                <a:cs typeface="Arial" pitchFamily="34" charset="0"/>
              </a:rPr>
              <a:t> </a:t>
            </a:r>
            <a:r>
              <a:rPr lang="en-US" dirty="0" err="1">
                <a:latin typeface="Arial" pitchFamily="34" charset="0"/>
                <a:cs typeface="Arial" pitchFamily="34" charset="0"/>
              </a:rPr>
              <a:t>segelintir</a:t>
            </a:r>
            <a:r>
              <a:rPr lang="en-US" dirty="0">
                <a:latin typeface="Arial" pitchFamily="34" charset="0"/>
                <a:cs typeface="Arial" pitchFamily="34" charset="0"/>
              </a:rPr>
              <a:t> </a:t>
            </a:r>
            <a:r>
              <a:rPr lang="en-US" dirty="0" err="1">
                <a:latin typeface="Arial" pitchFamily="34" charset="0"/>
                <a:cs typeface="Arial" pitchFamily="34" charset="0"/>
              </a:rPr>
              <a:t>orang</a:t>
            </a:r>
            <a:r>
              <a:rPr lang="en-US" dirty="0">
                <a:latin typeface="Arial" pitchFamily="34" charset="0"/>
                <a:cs typeface="Arial" pitchFamily="34" charset="0"/>
              </a:rPr>
              <a:t> </a:t>
            </a:r>
            <a:r>
              <a:rPr lang="en-US" dirty="0" err="1">
                <a:latin typeface="Arial" pitchFamily="34" charset="0"/>
                <a:cs typeface="Arial" pitchFamily="34" charset="0"/>
              </a:rPr>
              <a:t>saja</a:t>
            </a:r>
            <a:r>
              <a:rPr lang="en-US" dirty="0">
                <a:latin typeface="Arial" pitchFamily="34" charset="0"/>
                <a:cs typeface="Arial" pitchFamily="34" charset="0"/>
              </a:rPr>
              <a:t> yang </a:t>
            </a:r>
            <a:r>
              <a:rPr lang="en-US" dirty="0" err="1">
                <a:latin typeface="Arial" pitchFamily="34" charset="0"/>
                <a:cs typeface="Arial" pitchFamily="34" charset="0"/>
              </a:rPr>
              <a:t>kemudian</a:t>
            </a:r>
            <a:r>
              <a:rPr lang="en-US" dirty="0">
                <a:latin typeface="Arial" pitchFamily="34" charset="0"/>
                <a:cs typeface="Arial" pitchFamily="34" charset="0"/>
              </a:rPr>
              <a:t> </a:t>
            </a:r>
            <a:r>
              <a:rPr lang="en-US" dirty="0" err="1">
                <a:latin typeface="Arial" pitchFamily="34" charset="0"/>
                <a:cs typeface="Arial" pitchFamily="34" charset="0"/>
              </a:rPr>
              <a:t>melakukan</a:t>
            </a:r>
            <a:r>
              <a:rPr lang="en-US" dirty="0">
                <a:latin typeface="Arial" pitchFamily="34" charset="0"/>
                <a:cs typeface="Arial" pitchFamily="34" charset="0"/>
              </a:rPr>
              <a:t> </a:t>
            </a:r>
            <a:r>
              <a:rPr lang="en-US" dirty="0" err="1">
                <a:latin typeface="Arial" pitchFamily="34" charset="0"/>
                <a:cs typeface="Arial" pitchFamily="34" charset="0"/>
              </a:rPr>
              <a:t>upaya</a:t>
            </a:r>
            <a:r>
              <a:rPr lang="en-US" dirty="0">
                <a:latin typeface="Arial" pitchFamily="34" charset="0"/>
                <a:cs typeface="Arial" pitchFamily="34" charset="0"/>
              </a:rPr>
              <a:t> </a:t>
            </a:r>
            <a:r>
              <a:rPr lang="en-US" dirty="0" err="1">
                <a:latin typeface="Arial" pitchFamily="34" charset="0"/>
                <a:cs typeface="Arial" pitchFamily="34" charset="0"/>
              </a:rPr>
              <a:t>menyadarkan</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mengatasinya</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f</a:t>
            </a:r>
            <a:r>
              <a:rPr lang="en-US" dirty="0">
                <a:latin typeface="Arial" pitchFamily="34" charset="0"/>
                <a:cs typeface="Arial" pitchFamily="34" charset="0"/>
              </a:rPr>
              <a:t>. </a:t>
            </a:r>
            <a:r>
              <a:rPr lang="en-US" dirty="0" err="1">
                <a:latin typeface="Arial" pitchFamily="34" charset="0"/>
                <a:cs typeface="Arial" pitchFamily="34" charset="0"/>
              </a:rPr>
              <a:t>Selanjutnya</a:t>
            </a:r>
            <a:r>
              <a:rPr lang="en-US" dirty="0">
                <a:latin typeface="Arial" pitchFamily="34" charset="0"/>
                <a:cs typeface="Arial" pitchFamily="34" charset="0"/>
              </a:rPr>
              <a:t> </a:t>
            </a:r>
            <a:r>
              <a:rPr lang="en-US" dirty="0" err="1">
                <a:latin typeface="Arial" pitchFamily="34" charset="0"/>
                <a:cs typeface="Arial" pitchFamily="34" charset="0"/>
              </a:rPr>
              <a:t>menginstruksikan</a:t>
            </a:r>
            <a:r>
              <a:rPr lang="en-US" dirty="0">
                <a:latin typeface="Arial" pitchFamily="34" charset="0"/>
                <a:cs typeface="Arial" pitchFamily="34" charset="0"/>
              </a:rPr>
              <a:t> </a:t>
            </a:r>
            <a:r>
              <a:rPr lang="en-US" dirty="0" err="1">
                <a:latin typeface="Arial" pitchFamily="34" charset="0"/>
                <a:cs typeface="Arial" pitchFamily="34" charset="0"/>
              </a:rPr>
              <a:t>kepada</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bersama-sama</a:t>
            </a:r>
            <a:r>
              <a:rPr lang="en-US" dirty="0">
                <a:latin typeface="Arial" pitchFamily="34" charset="0"/>
                <a:cs typeface="Arial" pitchFamily="34" charset="0"/>
              </a:rPr>
              <a:t> </a:t>
            </a:r>
            <a:r>
              <a:rPr lang="en-US" dirty="0" err="1">
                <a:latin typeface="Arial" pitchFamily="34" charset="0"/>
                <a:cs typeface="Arial" pitchFamily="34" charset="0"/>
              </a:rPr>
              <a:t>mengatasinya</a:t>
            </a:r>
            <a:r>
              <a:rPr lang="en-US" dirty="0">
                <a:latin typeface="Arial" pitchFamily="34" charset="0"/>
                <a:cs typeface="Arial" pitchFamily="34" charset="0"/>
              </a:rPr>
              <a:t>. </a:t>
            </a:r>
            <a:endParaRPr lang="en-US" dirty="0" smtClean="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endParaRPr lang="en-US"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r>
              <a:rPr lang="en-US" b="1" i="1" dirty="0">
                <a:latin typeface="Arial" pitchFamily="34" charset="0"/>
                <a:cs typeface="Arial" pitchFamily="34" charset="0"/>
              </a:rPr>
              <a:t>2. </a:t>
            </a:r>
            <a:r>
              <a:rPr lang="en-US" b="1" i="1" dirty="0" err="1">
                <a:latin typeface="Arial" pitchFamily="34" charset="0"/>
                <a:cs typeface="Arial" pitchFamily="34" charset="0"/>
              </a:rPr>
              <a:t>Masyarakat</a:t>
            </a:r>
            <a:r>
              <a:rPr lang="en-US" b="1" i="1" dirty="0">
                <a:latin typeface="Arial" pitchFamily="34" charset="0"/>
                <a:cs typeface="Arial" pitchFamily="34" charset="0"/>
              </a:rPr>
              <a:t>, </a:t>
            </a:r>
            <a:r>
              <a:rPr lang="en-US" b="1" i="1" dirty="0" err="1">
                <a:latin typeface="Arial" pitchFamily="34" charset="0"/>
                <a:cs typeface="Arial" pitchFamily="34" charset="0"/>
              </a:rPr>
              <a:t>diartikan</a:t>
            </a:r>
            <a:r>
              <a:rPr lang="en-US" b="1" i="1" dirty="0">
                <a:latin typeface="Arial" pitchFamily="34" charset="0"/>
                <a:cs typeface="Arial" pitchFamily="34" charset="0"/>
              </a:rPr>
              <a:t> </a:t>
            </a:r>
            <a:r>
              <a:rPr lang="en-US" b="1" i="1" dirty="0" err="1">
                <a:latin typeface="Arial" pitchFamily="34" charset="0"/>
                <a:cs typeface="Arial" pitchFamily="34" charset="0"/>
              </a:rPr>
              <a:t>sebagai</a:t>
            </a:r>
            <a:r>
              <a:rPr lang="en-US" b="1" i="1" dirty="0">
                <a:latin typeface="Arial" pitchFamily="34" charset="0"/>
                <a:cs typeface="Arial" pitchFamily="34" charset="0"/>
              </a:rPr>
              <a:t> </a:t>
            </a:r>
            <a:r>
              <a:rPr lang="en-US" b="1" i="1" dirty="0" err="1">
                <a:latin typeface="Arial" pitchFamily="34" charset="0"/>
                <a:cs typeface="Arial" pitchFamily="34" charset="0"/>
              </a:rPr>
              <a:t>kelompok</a:t>
            </a:r>
            <a:r>
              <a:rPr lang="en-US" b="1" i="1" dirty="0">
                <a:latin typeface="Arial" pitchFamily="34" charset="0"/>
                <a:cs typeface="Arial" pitchFamily="34" charset="0"/>
              </a:rPr>
              <a:t> </a:t>
            </a:r>
            <a:r>
              <a:rPr lang="en-US" b="1" i="1" dirty="0" err="1">
                <a:latin typeface="Arial" pitchFamily="34" charset="0"/>
                <a:cs typeface="Arial" pitchFamily="34" charset="0"/>
              </a:rPr>
              <a:t>besar</a:t>
            </a:r>
            <a:r>
              <a:rPr lang="en-US" b="1" i="1" dirty="0">
                <a:latin typeface="Arial" pitchFamily="34" charset="0"/>
                <a:cs typeface="Arial" pitchFamily="34" charset="0"/>
              </a:rPr>
              <a:t> yang </a:t>
            </a:r>
            <a:r>
              <a:rPr lang="en-US" b="1" i="1" dirty="0" err="1">
                <a:latin typeface="Arial" pitchFamily="34" charset="0"/>
                <a:cs typeface="Arial" pitchFamily="34" charset="0"/>
              </a:rPr>
              <a:t>mempunyai</a:t>
            </a:r>
            <a:r>
              <a:rPr lang="en-US" b="1" i="1" dirty="0">
                <a:latin typeface="Arial" pitchFamily="34" charset="0"/>
                <a:cs typeface="Arial" pitchFamily="34" charset="0"/>
              </a:rPr>
              <a:t> </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a</a:t>
            </a:r>
            <a:r>
              <a:rPr lang="en-US" dirty="0">
                <a:latin typeface="Arial" pitchFamily="34" charset="0"/>
                <a:cs typeface="Arial" pitchFamily="34" charset="0"/>
              </a:rPr>
              <a:t>. Batas-</a:t>
            </a:r>
            <a:r>
              <a:rPr lang="en-US" dirty="0" err="1">
                <a:latin typeface="Arial" pitchFamily="34" charset="0"/>
                <a:cs typeface="Arial" pitchFamily="34" charset="0"/>
              </a:rPr>
              <a:t>batas</a:t>
            </a:r>
            <a:r>
              <a:rPr lang="en-US" dirty="0">
                <a:latin typeface="Arial" pitchFamily="34" charset="0"/>
                <a:cs typeface="Arial" pitchFamily="34" charset="0"/>
              </a:rPr>
              <a:t> </a:t>
            </a:r>
            <a:r>
              <a:rPr lang="en-US" dirty="0" err="1">
                <a:latin typeface="Arial" pitchFamily="34" charset="0"/>
                <a:cs typeface="Arial" pitchFamily="34" charset="0"/>
              </a:rPr>
              <a:t>geografis</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b</a:t>
            </a:r>
            <a:r>
              <a:rPr lang="en-US" dirty="0">
                <a:latin typeface="Arial" pitchFamily="34" charset="0"/>
                <a:cs typeface="Arial" pitchFamily="34" charset="0"/>
              </a:rPr>
              <a:t>. </a:t>
            </a:r>
            <a:r>
              <a:rPr lang="en-US" dirty="0" err="1">
                <a:latin typeface="Arial" pitchFamily="34" charset="0"/>
                <a:cs typeface="Arial" pitchFamily="34" charset="0"/>
              </a:rPr>
              <a:t>Suatu</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a:t>
            </a:r>
            <a:r>
              <a:rPr lang="en-US" dirty="0" err="1">
                <a:latin typeface="Arial" pitchFamily="34" charset="0"/>
                <a:cs typeface="Arial" pitchFamily="34" charset="0"/>
              </a:rPr>
              <a:t>dari</a:t>
            </a:r>
            <a:r>
              <a:rPr lang="en-US" dirty="0">
                <a:latin typeface="Arial" pitchFamily="34" charset="0"/>
                <a:cs typeface="Arial" pitchFamily="34" charset="0"/>
              </a:rPr>
              <a:t> </a:t>
            </a:r>
            <a:r>
              <a:rPr lang="en-US" dirty="0" err="1">
                <a:latin typeface="Arial" pitchFamily="34" charset="0"/>
                <a:cs typeface="Arial" pitchFamily="34" charset="0"/>
              </a:rPr>
              <a:t>mereka</a:t>
            </a:r>
            <a:r>
              <a:rPr lang="en-US" dirty="0">
                <a:latin typeface="Arial" pitchFamily="34" charset="0"/>
                <a:cs typeface="Arial" pitchFamily="34" charset="0"/>
              </a:rPr>
              <a:t> yang </a:t>
            </a:r>
            <a:r>
              <a:rPr lang="en-US" dirty="0" err="1">
                <a:latin typeface="Arial" pitchFamily="34" charset="0"/>
                <a:cs typeface="Arial" pitchFamily="34" charset="0"/>
              </a:rPr>
              <a:t>mempunyai</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bersama</a:t>
            </a:r>
            <a:r>
              <a:rPr lang="en-US" dirty="0">
                <a:latin typeface="Arial" pitchFamily="34" charset="0"/>
                <a:cs typeface="Arial" pitchFamily="34" charset="0"/>
              </a:rPr>
              <a:t> </a:t>
            </a:r>
            <a:r>
              <a:rPr lang="en-US" dirty="0" err="1">
                <a:latin typeface="Arial" pitchFamily="34" charset="0"/>
                <a:cs typeface="Arial" pitchFamily="34" charset="0"/>
              </a:rPr>
              <a:t>dari</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yang </a:t>
            </a:r>
            <a:r>
              <a:rPr lang="en-US" dirty="0" err="1">
                <a:latin typeface="Arial" pitchFamily="34" charset="0"/>
                <a:cs typeface="Arial" pitchFamily="34" charset="0"/>
              </a:rPr>
              <a:t>lebih</a:t>
            </a:r>
            <a:r>
              <a:rPr lang="en-US" dirty="0">
                <a:latin typeface="Arial" pitchFamily="34" charset="0"/>
                <a:cs typeface="Arial" pitchFamily="34" charset="0"/>
              </a:rPr>
              <a:t> </a:t>
            </a:r>
            <a:r>
              <a:rPr lang="en-US" dirty="0" err="1">
                <a:latin typeface="Arial" pitchFamily="34" charset="0"/>
                <a:cs typeface="Arial" pitchFamily="34" charset="0"/>
              </a:rPr>
              <a:t>besar</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c</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a:t>
            </a:r>
            <a:r>
              <a:rPr lang="en-US" dirty="0" err="1">
                <a:latin typeface="Arial" pitchFamily="34" charset="0"/>
                <a:cs typeface="Arial" pitchFamily="34" charset="0"/>
              </a:rPr>
              <a:t>kecil</a:t>
            </a:r>
            <a:r>
              <a:rPr lang="en-US" dirty="0">
                <a:latin typeface="Arial" pitchFamily="34" charset="0"/>
                <a:cs typeface="Arial" pitchFamily="34" charset="0"/>
              </a:rPr>
              <a:t> yang </a:t>
            </a:r>
            <a:r>
              <a:rPr lang="en-US" dirty="0" err="1">
                <a:latin typeface="Arial" pitchFamily="34" charset="0"/>
                <a:cs typeface="Arial" pitchFamily="34" charset="0"/>
              </a:rPr>
              <a:t>menyadari</a:t>
            </a:r>
            <a:r>
              <a:rPr lang="en-US" dirty="0">
                <a:latin typeface="Arial" pitchFamily="34" charset="0"/>
                <a:cs typeface="Arial" pitchFamily="34" charset="0"/>
              </a:rPr>
              <a:t> </a:t>
            </a:r>
            <a:r>
              <a:rPr lang="en-US" dirty="0" err="1">
                <a:latin typeface="Arial" pitchFamily="34" charset="0"/>
                <a:cs typeface="Arial" pitchFamily="34" charset="0"/>
              </a:rPr>
              <a:t>masalah</a:t>
            </a:r>
            <a:r>
              <a:rPr lang="en-US" dirty="0">
                <a:latin typeface="Arial" pitchFamily="34" charset="0"/>
                <a:cs typeface="Arial" pitchFamily="34" charset="0"/>
              </a:rPr>
              <a:t> </a:t>
            </a:r>
            <a:r>
              <a:rPr lang="en-US" dirty="0" err="1">
                <a:latin typeface="Arial" pitchFamily="34" charset="0"/>
                <a:cs typeface="Arial" pitchFamily="34" charset="0"/>
              </a:rPr>
              <a:t>harus</a:t>
            </a:r>
            <a:r>
              <a:rPr lang="en-US" dirty="0">
                <a:latin typeface="Arial" pitchFamily="34" charset="0"/>
                <a:cs typeface="Arial" pitchFamily="34" charset="0"/>
              </a:rPr>
              <a:t>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menyadarkan</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yang </a:t>
            </a:r>
            <a:r>
              <a:rPr lang="en-US" dirty="0" err="1">
                <a:latin typeface="Arial" pitchFamily="34" charset="0"/>
                <a:cs typeface="Arial" pitchFamily="34" charset="0"/>
              </a:rPr>
              <a:t>lebih</a:t>
            </a:r>
            <a:r>
              <a:rPr lang="en-US" dirty="0">
                <a:latin typeface="Arial" pitchFamily="34" charset="0"/>
                <a:cs typeface="Arial" pitchFamily="34" charset="0"/>
              </a:rPr>
              <a:t> </a:t>
            </a:r>
            <a:r>
              <a:rPr lang="en-US" dirty="0" err="1">
                <a:latin typeface="Arial" pitchFamily="34" charset="0"/>
                <a:cs typeface="Arial" pitchFamily="34" charset="0"/>
              </a:rPr>
              <a:t>besar</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d</a:t>
            </a:r>
            <a:r>
              <a:rPr lang="en-US" dirty="0">
                <a:latin typeface="Arial" pitchFamily="34" charset="0"/>
                <a:cs typeface="Arial" pitchFamily="34" charset="0"/>
              </a:rPr>
              <a:t>. </a:t>
            </a:r>
            <a:r>
              <a:rPr lang="en-US" dirty="0" err="1">
                <a:latin typeface="Arial" pitchFamily="34" charset="0"/>
                <a:cs typeface="Arial" pitchFamily="34" charset="0"/>
              </a:rPr>
              <a:t>Secara</a:t>
            </a:r>
            <a:r>
              <a:rPr lang="en-US" dirty="0">
                <a:latin typeface="Arial" pitchFamily="34" charset="0"/>
                <a:cs typeface="Arial" pitchFamily="34" charset="0"/>
              </a:rPr>
              <a:t> </a:t>
            </a:r>
            <a:r>
              <a:rPr lang="en-US" dirty="0" err="1">
                <a:latin typeface="Arial" pitchFamily="34" charset="0"/>
                <a:cs typeface="Arial" pitchFamily="34" charset="0"/>
              </a:rPr>
              <a:t>bersama-sama</a:t>
            </a:r>
            <a:r>
              <a:rPr lang="en-US" dirty="0">
                <a:latin typeface="Arial" pitchFamily="34" charset="0"/>
                <a:cs typeface="Arial" pitchFamily="34" charset="0"/>
              </a:rPr>
              <a:t> </a:t>
            </a:r>
            <a:r>
              <a:rPr lang="en-US" dirty="0" err="1">
                <a:latin typeface="Arial" pitchFamily="34" charset="0"/>
                <a:cs typeface="Arial" pitchFamily="34" charset="0"/>
              </a:rPr>
              <a:t>mereka</a:t>
            </a:r>
            <a:r>
              <a:rPr lang="en-US" dirty="0">
                <a:latin typeface="Arial" pitchFamily="34" charset="0"/>
                <a:cs typeface="Arial" pitchFamily="34" charset="0"/>
              </a:rPr>
              <a:t> </a:t>
            </a:r>
            <a:r>
              <a:rPr lang="en-US" dirty="0" err="1">
                <a:latin typeface="Arial" pitchFamily="34" charset="0"/>
                <a:cs typeface="Arial" pitchFamily="34" charset="0"/>
              </a:rPr>
              <a:t>mencoba</a:t>
            </a:r>
            <a:r>
              <a:rPr lang="en-US" dirty="0">
                <a:latin typeface="Arial" pitchFamily="34" charset="0"/>
                <a:cs typeface="Arial" pitchFamily="34" charset="0"/>
              </a:rPr>
              <a:t> </a:t>
            </a:r>
            <a:r>
              <a:rPr lang="en-US" dirty="0" err="1">
                <a:latin typeface="Arial" pitchFamily="34" charset="0"/>
                <a:cs typeface="Arial" pitchFamily="34" charset="0"/>
              </a:rPr>
              <a:t>mengatasi</a:t>
            </a:r>
            <a:r>
              <a:rPr lang="en-US" dirty="0">
                <a:latin typeface="Arial" pitchFamily="34" charset="0"/>
                <a:cs typeface="Arial" pitchFamily="34" charset="0"/>
              </a:rPr>
              <a:t> </a:t>
            </a:r>
            <a:r>
              <a:rPr lang="en-US" dirty="0" err="1">
                <a:latin typeface="Arial" pitchFamily="34" charset="0"/>
                <a:cs typeface="Arial" pitchFamily="34" charset="0"/>
              </a:rPr>
              <a:t>masalah</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memenuhi</a:t>
            </a:r>
            <a:r>
              <a:rPr lang="en-US" dirty="0">
                <a:latin typeface="Arial" pitchFamily="34" charset="0"/>
                <a:cs typeface="Arial" pitchFamily="34" charset="0"/>
              </a:rPr>
              <a:t> </a:t>
            </a:r>
            <a:r>
              <a:rPr lang="en-US" dirty="0" err="1">
                <a:latin typeface="Arial" pitchFamily="34" charset="0"/>
                <a:cs typeface="Arial" pitchFamily="34" charset="0"/>
              </a:rPr>
              <a:t>kebutuhannya</a:t>
            </a:r>
            <a:r>
              <a:rPr lang="en-US" dirty="0" smtClean="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endParaRPr lang="en-US"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r>
              <a:rPr lang="en-US" b="1" i="1" dirty="0">
                <a:latin typeface="Arial" pitchFamily="34" charset="0"/>
                <a:cs typeface="Arial" pitchFamily="34" charset="0"/>
              </a:rPr>
              <a:t>3. </a:t>
            </a:r>
            <a:r>
              <a:rPr lang="en-US" b="1" i="1" dirty="0" err="1">
                <a:latin typeface="Arial" pitchFamily="34" charset="0"/>
                <a:cs typeface="Arial" pitchFamily="34" charset="0"/>
              </a:rPr>
              <a:t>Memfungsikan</a:t>
            </a:r>
            <a:r>
              <a:rPr lang="en-US" b="1" i="1" dirty="0">
                <a:latin typeface="Arial" pitchFamily="34" charset="0"/>
                <a:cs typeface="Arial" pitchFamily="34" charset="0"/>
              </a:rPr>
              <a:t> </a:t>
            </a:r>
            <a:r>
              <a:rPr lang="en-US" b="1" i="1" dirty="0" err="1">
                <a:latin typeface="Arial" pitchFamily="34" charset="0"/>
                <a:cs typeface="Arial" pitchFamily="34" charset="0"/>
              </a:rPr>
              <a:t>masyarakat</a:t>
            </a:r>
            <a:r>
              <a:rPr lang="en-US" b="1" i="1" dirty="0">
                <a:latin typeface="Arial" pitchFamily="34" charset="0"/>
                <a:cs typeface="Arial" pitchFamily="34" charset="0"/>
              </a:rPr>
              <a:t>, </a:t>
            </a:r>
            <a:r>
              <a:rPr lang="en-US" b="1" i="1" dirty="0" err="1">
                <a:latin typeface="Arial" pitchFamily="34" charset="0"/>
                <a:cs typeface="Arial" pitchFamily="34" charset="0"/>
              </a:rPr>
              <a:t>untuk</a:t>
            </a:r>
            <a:r>
              <a:rPr lang="en-US" b="1" i="1" dirty="0">
                <a:latin typeface="Arial" pitchFamily="34" charset="0"/>
                <a:cs typeface="Arial" pitchFamily="34" charset="0"/>
              </a:rPr>
              <a:t> </a:t>
            </a:r>
            <a:r>
              <a:rPr lang="en-US" b="1" i="1" dirty="0" err="1">
                <a:latin typeface="Arial" pitchFamily="34" charset="0"/>
                <a:cs typeface="Arial" pitchFamily="34" charset="0"/>
              </a:rPr>
              <a:t>dapat</a:t>
            </a:r>
            <a:r>
              <a:rPr lang="en-US" b="1" i="1" dirty="0">
                <a:latin typeface="Arial" pitchFamily="34" charset="0"/>
                <a:cs typeface="Arial" pitchFamily="34" charset="0"/>
              </a:rPr>
              <a:t> </a:t>
            </a:r>
            <a:r>
              <a:rPr lang="en-US" b="1" i="1" dirty="0" err="1">
                <a:latin typeface="Arial" pitchFamily="34" charset="0"/>
                <a:cs typeface="Arial" pitchFamily="34" charset="0"/>
              </a:rPr>
              <a:t>memfungsikan</a:t>
            </a:r>
            <a:r>
              <a:rPr lang="en-US" b="1" i="1" dirty="0">
                <a:latin typeface="Arial" pitchFamily="34" charset="0"/>
                <a:cs typeface="Arial" pitchFamily="34" charset="0"/>
              </a:rPr>
              <a:t> </a:t>
            </a:r>
            <a:r>
              <a:rPr lang="en-US" b="1" i="1" dirty="0" err="1">
                <a:latin typeface="Arial" pitchFamily="34" charset="0"/>
                <a:cs typeface="Arial" pitchFamily="34" charset="0"/>
              </a:rPr>
              <a:t>masyarakat</a:t>
            </a:r>
            <a:r>
              <a:rPr lang="en-US" b="1" i="1" dirty="0">
                <a:latin typeface="Arial" pitchFamily="34" charset="0"/>
                <a:cs typeface="Arial" pitchFamily="34" charset="0"/>
              </a:rPr>
              <a:t>, </a:t>
            </a:r>
            <a:r>
              <a:rPr lang="en-US" b="1" i="1" dirty="0" err="1">
                <a:latin typeface="Arial" pitchFamily="34" charset="0"/>
                <a:cs typeface="Arial" pitchFamily="34" charset="0"/>
              </a:rPr>
              <a:t>maka</a:t>
            </a:r>
            <a:r>
              <a:rPr lang="en-US" b="1" i="1" dirty="0">
                <a:latin typeface="Arial" pitchFamily="34" charset="0"/>
                <a:cs typeface="Arial" pitchFamily="34" charset="0"/>
              </a:rPr>
              <a:t> </a:t>
            </a:r>
            <a:r>
              <a:rPr lang="en-US" b="1" i="1" dirty="0" err="1">
                <a:latin typeface="Arial" pitchFamily="34" charset="0"/>
                <a:cs typeface="Arial" pitchFamily="34" charset="0"/>
              </a:rPr>
              <a:t>harus</a:t>
            </a:r>
            <a:r>
              <a:rPr lang="en-US" b="1" i="1" dirty="0">
                <a:latin typeface="Arial" pitchFamily="34" charset="0"/>
                <a:cs typeface="Arial" pitchFamily="34" charset="0"/>
              </a:rPr>
              <a:t> </a:t>
            </a:r>
            <a:r>
              <a:rPr lang="en-US" b="1" i="1" dirty="0" err="1">
                <a:latin typeface="Arial" pitchFamily="34" charset="0"/>
                <a:cs typeface="Arial" pitchFamily="34" charset="0"/>
              </a:rPr>
              <a:t>dilakukan</a:t>
            </a:r>
            <a:r>
              <a:rPr lang="en-US" b="1" i="1" dirty="0">
                <a:latin typeface="Arial" pitchFamily="34" charset="0"/>
                <a:cs typeface="Arial" pitchFamily="34" charset="0"/>
              </a:rPr>
              <a:t> </a:t>
            </a:r>
            <a:r>
              <a:rPr lang="en-US" b="1" i="1" dirty="0" err="1">
                <a:latin typeface="Arial" pitchFamily="34" charset="0"/>
                <a:cs typeface="Arial" pitchFamily="34" charset="0"/>
              </a:rPr>
              <a:t>langkah-langkah</a:t>
            </a:r>
            <a:r>
              <a:rPr lang="en-US" b="1" i="1" dirty="0">
                <a:latin typeface="Arial" pitchFamily="34" charset="0"/>
                <a:cs typeface="Arial" pitchFamily="34" charset="0"/>
              </a:rPr>
              <a:t> </a:t>
            </a:r>
            <a:r>
              <a:rPr lang="en-US" b="1" i="1" dirty="0" err="1">
                <a:latin typeface="Arial" pitchFamily="34" charset="0"/>
                <a:cs typeface="Arial" pitchFamily="34" charset="0"/>
              </a:rPr>
              <a:t>sebagai</a:t>
            </a:r>
            <a:r>
              <a:rPr lang="en-US" b="1" i="1" dirty="0">
                <a:latin typeface="Arial" pitchFamily="34" charset="0"/>
                <a:cs typeface="Arial" pitchFamily="34" charset="0"/>
              </a:rPr>
              <a:t> </a:t>
            </a:r>
            <a:r>
              <a:rPr lang="en-US" b="1" i="1" dirty="0" err="1">
                <a:latin typeface="Arial" pitchFamily="34" charset="0"/>
                <a:cs typeface="Arial" pitchFamily="34" charset="0"/>
              </a:rPr>
              <a:t>berikut</a:t>
            </a:r>
            <a:r>
              <a:rPr lang="en-US" b="1" i="1" dirty="0">
                <a:latin typeface="Arial" pitchFamily="34" charset="0"/>
                <a:cs typeface="Arial" pitchFamily="34" charset="0"/>
              </a:rPr>
              <a:t> </a:t>
            </a:r>
            <a:r>
              <a:rPr lang="en-US" dirty="0">
                <a:latin typeface="Arial" pitchFamily="34" charset="0"/>
                <a:cs typeface="Arial" pitchFamily="34" charset="0"/>
              </a:rPr>
              <a:t>: </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a</a:t>
            </a:r>
            <a:r>
              <a:rPr lang="en-US" dirty="0">
                <a:latin typeface="Arial" pitchFamily="34" charset="0"/>
                <a:cs typeface="Arial" pitchFamily="34" charset="0"/>
              </a:rPr>
              <a:t>. </a:t>
            </a:r>
            <a:r>
              <a:rPr lang="en-US" dirty="0" err="1">
                <a:latin typeface="Arial" pitchFamily="34" charset="0"/>
                <a:cs typeface="Arial" pitchFamily="34" charset="0"/>
              </a:rPr>
              <a:t>Menarik</a:t>
            </a:r>
            <a:r>
              <a:rPr lang="en-US" dirty="0">
                <a:latin typeface="Arial" pitchFamily="34" charset="0"/>
                <a:cs typeface="Arial" pitchFamily="34" charset="0"/>
              </a:rPr>
              <a:t> </a:t>
            </a:r>
            <a:r>
              <a:rPr lang="en-US" dirty="0" err="1">
                <a:latin typeface="Arial" pitchFamily="34" charset="0"/>
                <a:cs typeface="Arial" pitchFamily="34" charset="0"/>
              </a:rPr>
              <a:t>orang-orang</a:t>
            </a:r>
            <a:r>
              <a:rPr lang="en-US" dirty="0">
                <a:latin typeface="Arial" pitchFamily="34" charset="0"/>
                <a:cs typeface="Arial" pitchFamily="34" charset="0"/>
              </a:rPr>
              <a:t> yang </a:t>
            </a:r>
            <a:r>
              <a:rPr lang="en-US" dirty="0" err="1">
                <a:latin typeface="Arial" pitchFamily="34" charset="0"/>
                <a:cs typeface="Arial" pitchFamily="34" charset="0"/>
              </a:rPr>
              <a:t>mempunyai</a:t>
            </a:r>
            <a:r>
              <a:rPr lang="en-US" dirty="0">
                <a:latin typeface="Arial" pitchFamily="34" charset="0"/>
                <a:cs typeface="Arial" pitchFamily="34" charset="0"/>
              </a:rPr>
              <a:t> </a:t>
            </a:r>
            <a:r>
              <a:rPr lang="en-US" dirty="0" err="1">
                <a:latin typeface="Arial" pitchFamily="34" charset="0"/>
                <a:cs typeface="Arial" pitchFamily="34" charset="0"/>
              </a:rPr>
              <a:t>inisiatif</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bekerja</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membentuk</a:t>
            </a:r>
            <a:r>
              <a:rPr lang="en-US" dirty="0">
                <a:latin typeface="Arial" pitchFamily="34" charset="0"/>
                <a:cs typeface="Arial" pitchFamily="34" charset="0"/>
              </a:rPr>
              <a:t> </a:t>
            </a:r>
            <a:r>
              <a:rPr lang="en-US" dirty="0" err="1">
                <a:latin typeface="Arial" pitchFamily="34" charset="0"/>
                <a:cs typeface="Arial" pitchFamily="34" charset="0"/>
              </a:rPr>
              <a:t>kepanitiaan</a:t>
            </a:r>
            <a:r>
              <a:rPr lang="en-US" dirty="0">
                <a:latin typeface="Arial" pitchFamily="34" charset="0"/>
                <a:cs typeface="Arial" pitchFamily="34" charset="0"/>
              </a:rPr>
              <a:t> yang </a:t>
            </a:r>
            <a:r>
              <a:rPr lang="en-US" dirty="0" err="1">
                <a:latin typeface="Arial" pitchFamily="34" charset="0"/>
                <a:cs typeface="Arial" pitchFamily="34" charset="0"/>
              </a:rPr>
              <a:t>akan</a:t>
            </a:r>
            <a:r>
              <a:rPr lang="en-US" dirty="0">
                <a:latin typeface="Arial" pitchFamily="34" charset="0"/>
                <a:cs typeface="Arial" pitchFamily="34" charset="0"/>
              </a:rPr>
              <a:t> </a:t>
            </a:r>
            <a:r>
              <a:rPr lang="en-US" dirty="0" err="1">
                <a:latin typeface="Arial" pitchFamily="34" charset="0"/>
                <a:cs typeface="Arial" pitchFamily="34" charset="0"/>
              </a:rPr>
              <a:t>menangani</a:t>
            </a:r>
            <a:r>
              <a:rPr lang="en-US" dirty="0">
                <a:latin typeface="Arial" pitchFamily="34" charset="0"/>
                <a:cs typeface="Arial" pitchFamily="34" charset="0"/>
              </a:rPr>
              <a:t> </a:t>
            </a:r>
            <a:r>
              <a:rPr lang="en-US" dirty="0" err="1">
                <a:latin typeface="Arial" pitchFamily="34" charset="0"/>
                <a:cs typeface="Arial" pitchFamily="34" charset="0"/>
              </a:rPr>
              <a:t>masalah-masalah</a:t>
            </a:r>
            <a:r>
              <a:rPr lang="en-US" dirty="0">
                <a:latin typeface="Arial" pitchFamily="34" charset="0"/>
                <a:cs typeface="Arial" pitchFamily="34" charset="0"/>
              </a:rPr>
              <a:t> yang </a:t>
            </a:r>
            <a:r>
              <a:rPr lang="en-US" dirty="0" err="1">
                <a:latin typeface="Arial" pitchFamily="34" charset="0"/>
                <a:cs typeface="Arial" pitchFamily="34" charset="0"/>
              </a:rPr>
              <a:t>berhubungan</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kesehatan</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b</a:t>
            </a:r>
            <a:r>
              <a:rPr lang="en-US" dirty="0">
                <a:latin typeface="Arial" pitchFamily="34" charset="0"/>
                <a:cs typeface="Arial" pitchFamily="34" charset="0"/>
              </a:rPr>
              <a:t>. </a:t>
            </a:r>
            <a:r>
              <a:rPr lang="en-US" dirty="0" err="1">
                <a:latin typeface="Arial" pitchFamily="34" charset="0"/>
                <a:cs typeface="Arial" pitchFamily="34" charset="0"/>
              </a:rPr>
              <a:t>Menyusun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t>
            </a:r>
            <a:r>
              <a:rPr lang="en-US" dirty="0" err="1">
                <a:latin typeface="Arial" pitchFamily="34" charset="0"/>
                <a:cs typeface="Arial" pitchFamily="34" charset="0"/>
              </a:rPr>
              <a:t>kerja</a:t>
            </a:r>
            <a:r>
              <a:rPr lang="en-US" dirty="0">
                <a:latin typeface="Arial" pitchFamily="34" charset="0"/>
                <a:cs typeface="Arial" pitchFamily="34" charset="0"/>
              </a:rPr>
              <a:t> yang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diterima</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dilaksanakan</a:t>
            </a:r>
            <a:r>
              <a:rPr lang="en-US" dirty="0">
                <a:latin typeface="Arial" pitchFamily="34" charset="0"/>
                <a:cs typeface="Arial" pitchFamily="34" charset="0"/>
              </a:rPr>
              <a:t> </a:t>
            </a:r>
            <a:r>
              <a:rPr lang="en-US" dirty="0" err="1">
                <a:latin typeface="Arial" pitchFamily="34" charset="0"/>
                <a:cs typeface="Arial" pitchFamily="34" charset="0"/>
              </a:rPr>
              <a:t>oleh</a:t>
            </a:r>
            <a:r>
              <a:rPr lang="en-US" dirty="0">
                <a:latin typeface="Arial" pitchFamily="34" charset="0"/>
                <a:cs typeface="Arial" pitchFamily="34" charset="0"/>
              </a:rPr>
              <a:t> </a:t>
            </a:r>
            <a:r>
              <a:rPr lang="en-US" dirty="0" err="1">
                <a:latin typeface="Arial" pitchFamily="34" charset="0"/>
                <a:cs typeface="Arial" pitchFamily="34" charset="0"/>
              </a:rPr>
              <a:t>keseluruhan</a:t>
            </a:r>
            <a:r>
              <a:rPr lang="en-US" dirty="0">
                <a:latin typeface="Arial" pitchFamily="34" charset="0"/>
                <a:cs typeface="Arial" pitchFamily="34" charset="0"/>
              </a:rPr>
              <a:t> </a:t>
            </a:r>
            <a:r>
              <a:rPr lang="en-US" dirty="0" err="1">
                <a:latin typeface="Arial" pitchFamily="34" charset="0"/>
                <a:cs typeface="Arial" pitchFamily="34" charset="0"/>
              </a:rPr>
              <a:t>masyarakat</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c</a:t>
            </a:r>
            <a:r>
              <a:rPr lang="en-US" dirty="0">
                <a:latin typeface="Arial" pitchFamily="34" charset="0"/>
                <a:cs typeface="Arial" pitchFamily="34" charset="0"/>
              </a:rPr>
              <a:t>. </a:t>
            </a:r>
            <a:r>
              <a:rPr lang="en-US" dirty="0" err="1">
                <a:latin typeface="Arial" pitchFamily="34" charset="0"/>
                <a:cs typeface="Arial" pitchFamily="34" charset="0"/>
              </a:rPr>
              <a:t>Melakukan</a:t>
            </a:r>
            <a:r>
              <a:rPr lang="en-US" dirty="0">
                <a:latin typeface="Arial" pitchFamily="34" charset="0"/>
                <a:cs typeface="Arial" pitchFamily="34" charset="0"/>
              </a:rPr>
              <a:t> </a:t>
            </a:r>
            <a:r>
              <a:rPr lang="en-US" dirty="0" err="1">
                <a:latin typeface="Arial" pitchFamily="34" charset="0"/>
                <a:cs typeface="Arial" pitchFamily="34" charset="0"/>
              </a:rPr>
              <a:t>upaya</a:t>
            </a:r>
            <a:r>
              <a:rPr lang="en-US" dirty="0">
                <a:latin typeface="Arial" pitchFamily="34" charset="0"/>
                <a:cs typeface="Arial" pitchFamily="34" charset="0"/>
              </a:rPr>
              <a:t> </a:t>
            </a:r>
            <a:r>
              <a:rPr lang="en-US" dirty="0" err="1">
                <a:latin typeface="Arial" pitchFamily="34" charset="0"/>
                <a:cs typeface="Arial" pitchFamily="34" charset="0"/>
              </a:rPr>
              <a:t>penyebaran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agar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menyebarkan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t>
            </a:r>
            <a:r>
              <a:rPr lang="en-US" dirty="0" err="1">
                <a:latin typeface="Arial" pitchFamily="34" charset="0"/>
                <a:cs typeface="Arial" pitchFamily="34" charset="0"/>
              </a:rPr>
              <a:t>tersebut</a:t>
            </a:r>
            <a:r>
              <a:rPr lang="en-US" dirty="0" smtClean="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4. </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BEBERAPA PANDANGAN</a:t>
            </a:r>
            <a:br>
              <a:rPr lang="en-US" dirty="0" smtClean="0"/>
            </a:br>
            <a:r>
              <a:rPr lang="en-US" dirty="0" smtClean="0"/>
              <a:t>“</a:t>
            </a:r>
            <a:r>
              <a:rPr lang="en-US" dirty="0" err="1" smtClean="0"/>
              <a:t>Pengorganisasian</a:t>
            </a:r>
            <a:r>
              <a:rPr lang="en-US" dirty="0" smtClean="0"/>
              <a:t> </a:t>
            </a:r>
            <a:r>
              <a:rPr lang="en-US" dirty="0" err="1" smtClean="0"/>
              <a:t>Masyarakat</a:t>
            </a:r>
            <a:r>
              <a:rPr lang="en-US" dirty="0" smtClean="0"/>
              <a:t>”  </a:t>
            </a:r>
            <a:endParaRPr lang="en-US" dirty="0"/>
          </a:p>
        </p:txBody>
      </p:sp>
      <p:sp>
        <p:nvSpPr>
          <p:cNvPr id="3" name="Content Placeholder 2"/>
          <p:cNvSpPr>
            <a:spLocks noGrp="1"/>
          </p:cNvSpPr>
          <p:nvPr>
            <p:ph idx="1"/>
          </p:nvPr>
        </p:nvSpPr>
        <p:spPr/>
        <p:txBody>
          <a:bodyPr rtlCol="0">
            <a:normAutofit fontScale="77500" lnSpcReduction="20000"/>
          </a:bodyPr>
          <a:lstStyle/>
          <a:p>
            <a:pPr marL="274320" indent="-274320" eaLnBrk="1" fontAlgn="auto" hangingPunct="1">
              <a:spcAft>
                <a:spcPts val="0"/>
              </a:spcAft>
              <a:buClr>
                <a:schemeClr val="accent3"/>
              </a:buClr>
              <a:buFont typeface="Arial" pitchFamily="34" charset="0"/>
              <a:buChar char="•"/>
              <a:defRPr/>
            </a:pPr>
            <a:r>
              <a:rPr lang="en-US" dirty="0" err="1" smtClean="0"/>
              <a:t>Kelompok</a:t>
            </a:r>
            <a:r>
              <a:rPr lang="en-US" dirty="0" smtClean="0"/>
              <a:t> </a:t>
            </a:r>
            <a:r>
              <a:rPr lang="en-US" dirty="0" err="1" smtClean="0"/>
              <a:t>pertama</a:t>
            </a:r>
            <a:r>
              <a:rPr lang="en-US" dirty="0" smtClean="0"/>
              <a:t> </a:t>
            </a:r>
            <a:r>
              <a:rPr lang="en-US" dirty="0" err="1" smtClean="0"/>
              <a:t>melihat</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b="1" i="1" dirty="0" err="1" smtClean="0"/>
              <a:t>alat</a:t>
            </a:r>
            <a:r>
              <a:rPr lang="en-US" b="1" i="1" dirty="0" smtClean="0"/>
              <a:t> </a:t>
            </a:r>
            <a:r>
              <a:rPr lang="en-US" dirty="0" err="1" smtClean="0"/>
              <a:t>untuk</a:t>
            </a:r>
            <a:r>
              <a:rPr lang="en-US" dirty="0" smtClean="0"/>
              <a:t> </a:t>
            </a:r>
            <a:r>
              <a:rPr lang="en-US" dirty="0" err="1" smtClean="0"/>
              <a:t>mensukseskan</a:t>
            </a:r>
            <a:r>
              <a:rPr lang="en-US" dirty="0" smtClean="0"/>
              <a:t> program-program </a:t>
            </a:r>
            <a:r>
              <a:rPr lang="en-US" dirty="0" err="1" smtClean="0"/>
              <a:t>pemerintah</a:t>
            </a:r>
            <a:endParaRPr lang="en-US" dirty="0" smtClean="0"/>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r>
              <a:rPr lang="en-US" dirty="0" err="1" smtClean="0"/>
              <a:t>Kelompok</a:t>
            </a:r>
            <a:r>
              <a:rPr lang="en-US" dirty="0" smtClean="0"/>
              <a:t> </a:t>
            </a:r>
            <a:r>
              <a:rPr lang="en-US" dirty="0" err="1" smtClean="0"/>
              <a:t>kedua</a:t>
            </a:r>
            <a:r>
              <a:rPr lang="en-US" dirty="0" smtClean="0"/>
              <a:t> </a:t>
            </a:r>
            <a:r>
              <a:rPr lang="en-US" dirty="0" err="1" smtClean="0"/>
              <a:t>melihat</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b="1" i="1" dirty="0" err="1" smtClean="0"/>
              <a:t>tujuan</a:t>
            </a:r>
            <a:r>
              <a:rPr lang="en-US" b="1" i="1" dirty="0" smtClean="0"/>
              <a:t> </a:t>
            </a:r>
            <a:r>
              <a:rPr lang="en-US" b="1" i="1" dirty="0" err="1" smtClean="0"/>
              <a:t>akhir</a:t>
            </a:r>
            <a:r>
              <a:rPr lang="en-US" b="1" i="1" dirty="0" smtClean="0"/>
              <a:t> </a:t>
            </a:r>
            <a:r>
              <a:rPr lang="en-US" dirty="0" smtClean="0"/>
              <a:t>yang </a:t>
            </a:r>
            <a:r>
              <a:rPr lang="en-US" dirty="0" err="1" smtClean="0"/>
              <a:t>perlu</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kelompok</a:t>
            </a:r>
            <a:r>
              <a:rPr lang="en-US" dirty="0" smtClean="0"/>
              <a:t> </a:t>
            </a:r>
            <a:r>
              <a:rPr lang="en-US" dirty="0" err="1" smtClean="0"/>
              <a:t>ini</a:t>
            </a:r>
            <a:r>
              <a:rPr lang="en-US" dirty="0" smtClean="0"/>
              <a:t> </a:t>
            </a:r>
            <a:r>
              <a:rPr lang="en-US" dirty="0" err="1" smtClean="0"/>
              <a:t>meskipun</a:t>
            </a:r>
            <a:r>
              <a:rPr lang="en-US" dirty="0" smtClean="0"/>
              <a:t> </a:t>
            </a:r>
            <a:r>
              <a:rPr lang="en-US" dirty="0" err="1" smtClean="0"/>
              <a:t>percaya</a:t>
            </a:r>
            <a:r>
              <a:rPr lang="en-US" dirty="0" smtClean="0"/>
              <a:t> </a:t>
            </a:r>
            <a:r>
              <a:rPr lang="en-US" dirty="0" err="1" smtClean="0"/>
              <a:t>bahwa</a:t>
            </a:r>
            <a:r>
              <a:rPr lang="en-US" dirty="0" smtClean="0"/>
              <a:t> </a:t>
            </a:r>
            <a:r>
              <a:rPr lang="en-US" dirty="0" err="1" smtClean="0"/>
              <a:t>sistem</a:t>
            </a:r>
            <a:r>
              <a:rPr lang="en-US" dirty="0" smtClean="0"/>
              <a:t> yang </a:t>
            </a:r>
            <a:r>
              <a:rPr lang="en-US" dirty="0" err="1" smtClean="0"/>
              <a:t>ada</a:t>
            </a:r>
            <a:r>
              <a:rPr lang="en-US" dirty="0" smtClean="0"/>
              <a:t> </a:t>
            </a:r>
            <a:r>
              <a:rPr lang="en-US" dirty="0" err="1" smtClean="0"/>
              <a:t>adalah</a:t>
            </a:r>
            <a:r>
              <a:rPr lang="en-US" dirty="0" smtClean="0"/>
              <a:t> </a:t>
            </a:r>
            <a:r>
              <a:rPr lang="en-US" dirty="0" err="1" smtClean="0"/>
              <a:t>layak</a:t>
            </a:r>
            <a:r>
              <a:rPr lang="en-US" dirty="0" smtClean="0"/>
              <a:t> </a:t>
            </a:r>
            <a:r>
              <a:rPr lang="en-US" dirty="0" err="1" smtClean="0"/>
              <a:t>dan</a:t>
            </a:r>
            <a:r>
              <a:rPr lang="en-US" dirty="0" smtClean="0"/>
              <a:t> </a:t>
            </a:r>
            <a:r>
              <a:rPr lang="en-US" dirty="0" err="1" smtClean="0"/>
              <a:t>berfungsi</a:t>
            </a:r>
            <a:r>
              <a:rPr lang="en-US" dirty="0" smtClean="0"/>
              <a:t> </a:t>
            </a:r>
            <a:r>
              <a:rPr lang="en-US" dirty="0" err="1" smtClean="0"/>
              <a:t>tetapi</a:t>
            </a:r>
            <a:r>
              <a:rPr lang="en-US" dirty="0" smtClean="0"/>
              <a:t> </a:t>
            </a:r>
            <a:r>
              <a:rPr lang="en-US" dirty="0" err="1" smtClean="0"/>
              <a:t>ada</a:t>
            </a:r>
            <a:r>
              <a:rPr lang="en-US" dirty="0" smtClean="0"/>
              <a:t> </a:t>
            </a:r>
            <a:r>
              <a:rPr lang="en-US" dirty="0" err="1" smtClean="0"/>
              <a:t>penyimpangan-penyimpangan</a:t>
            </a:r>
            <a:r>
              <a:rPr lang="en-US" dirty="0" smtClean="0"/>
              <a:t> yang </a:t>
            </a:r>
            <a:r>
              <a:rPr lang="en-US" dirty="0" err="1" smtClean="0"/>
              <a:t>perlu</a:t>
            </a:r>
            <a:r>
              <a:rPr lang="en-US" dirty="0" smtClean="0"/>
              <a:t> </a:t>
            </a:r>
            <a:r>
              <a:rPr lang="en-US" dirty="0" err="1" smtClean="0"/>
              <a:t>diperbaiki</a:t>
            </a:r>
            <a:r>
              <a:rPr lang="en-US" dirty="0" smtClean="0"/>
              <a:t> </a:t>
            </a:r>
            <a:r>
              <a:rPr lang="en-US" dirty="0" err="1" smtClean="0"/>
              <a:t>dan</a:t>
            </a:r>
            <a:r>
              <a:rPr lang="en-US" dirty="0" smtClean="0"/>
              <a:t> </a:t>
            </a:r>
            <a:r>
              <a:rPr lang="en-US" dirty="0" err="1" smtClean="0"/>
              <a:t>masyarakat</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unsur</a:t>
            </a:r>
            <a:r>
              <a:rPr lang="en-US" dirty="0" smtClean="0"/>
              <a:t> yang </a:t>
            </a:r>
            <a:r>
              <a:rPr lang="en-US" dirty="0" err="1" smtClean="0"/>
              <a:t>bersifat</a:t>
            </a:r>
            <a:r>
              <a:rPr lang="en-US" dirty="0" smtClean="0"/>
              <a:t> </a:t>
            </a:r>
            <a:r>
              <a:rPr lang="en-US" dirty="0" err="1" smtClean="0"/>
              <a:t>majemuk</a:t>
            </a:r>
            <a:r>
              <a:rPr lang="en-US" dirty="0" smtClean="0"/>
              <a:t> </a:t>
            </a:r>
            <a:r>
              <a:rPr lang="en-US" dirty="0" err="1" smtClean="0"/>
              <a:t>sehingga</a:t>
            </a:r>
            <a:r>
              <a:rPr lang="en-US" dirty="0" smtClean="0"/>
              <a:t> </a:t>
            </a:r>
            <a:r>
              <a:rPr lang="en-US" dirty="0" err="1" smtClean="0"/>
              <a:t>perlu</a:t>
            </a:r>
            <a:r>
              <a:rPr lang="en-US" dirty="0" smtClean="0"/>
              <a:t> </a:t>
            </a:r>
            <a:r>
              <a:rPr lang="en-US" dirty="0" err="1" smtClean="0"/>
              <a:t>wadah</a:t>
            </a:r>
            <a:r>
              <a:rPr lang="en-US" dirty="0" smtClean="0"/>
              <a:t> </a:t>
            </a:r>
            <a:r>
              <a:rPr lang="en-US" dirty="0" err="1" smtClean="0"/>
              <a:t>organisasi</a:t>
            </a:r>
            <a:r>
              <a:rPr lang="en-US" dirty="0" smtClean="0"/>
              <a:t> </a:t>
            </a:r>
            <a:r>
              <a:rPr lang="en-US" dirty="0" err="1" smtClean="0"/>
              <a:t>dimana</a:t>
            </a:r>
            <a:r>
              <a:rPr lang="en-US" dirty="0" smtClean="0"/>
              <a:t> </a:t>
            </a:r>
            <a:r>
              <a:rPr lang="en-US" dirty="0" err="1" smtClean="0"/>
              <a:t>berbagai</a:t>
            </a:r>
            <a:r>
              <a:rPr lang="en-US" dirty="0" smtClean="0"/>
              <a:t> </a:t>
            </a:r>
            <a:r>
              <a:rPr lang="en-US" dirty="0" err="1" smtClean="0"/>
              <a:t>kepentingan</a:t>
            </a:r>
            <a:r>
              <a:rPr lang="en-US" dirty="0" smtClean="0"/>
              <a:t> </a:t>
            </a:r>
            <a:r>
              <a:rPr lang="en-US" dirty="0" err="1" smtClean="0"/>
              <a:t>dapat</a:t>
            </a:r>
            <a:r>
              <a:rPr lang="en-US" dirty="0" smtClean="0"/>
              <a:t> </a:t>
            </a:r>
            <a:r>
              <a:rPr lang="en-US" dirty="0" err="1" smtClean="0"/>
              <a:t>dipertemukan</a:t>
            </a:r>
            <a:endParaRPr lang="en-US" dirty="0" smtClean="0"/>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r>
              <a:rPr lang="en-US" dirty="0" err="1" smtClean="0"/>
              <a:t>Kelompok</a:t>
            </a:r>
            <a:r>
              <a:rPr lang="en-US" dirty="0" smtClean="0"/>
              <a:t> </a:t>
            </a:r>
            <a:r>
              <a:rPr lang="en-US" dirty="0" err="1" smtClean="0"/>
              <a:t>ketiga</a:t>
            </a:r>
            <a:r>
              <a:rPr lang="en-US" dirty="0" smtClean="0"/>
              <a:t> </a:t>
            </a:r>
            <a:r>
              <a:rPr lang="en-US" dirty="0" err="1" smtClean="0"/>
              <a:t>melihat</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b="1" i="1" dirty="0" err="1" smtClean="0"/>
              <a:t>upaya</a:t>
            </a:r>
            <a:r>
              <a:rPr lang="en-US" b="1" i="1" dirty="0" smtClean="0"/>
              <a:t> </a:t>
            </a:r>
            <a:r>
              <a:rPr lang="en-US" b="1" i="1" dirty="0" err="1" smtClean="0"/>
              <a:t>terstruktur</a:t>
            </a:r>
            <a:r>
              <a:rPr lang="en-US" b="1" i="1" dirty="0" smtClean="0"/>
              <a:t> </a:t>
            </a:r>
            <a:r>
              <a:rPr lang="en-US" dirty="0" err="1" smtClean="0"/>
              <a:t>untuk</a:t>
            </a:r>
            <a:r>
              <a:rPr lang="en-US" dirty="0" smtClean="0"/>
              <a:t> </a:t>
            </a:r>
            <a:r>
              <a:rPr lang="en-US" dirty="0" err="1" smtClean="0"/>
              <a:t>menyadarkan</a:t>
            </a:r>
            <a:r>
              <a:rPr lang="en-US" dirty="0" smtClean="0"/>
              <a:t> </a:t>
            </a:r>
            <a:r>
              <a:rPr lang="en-US" dirty="0" err="1" smtClean="0"/>
              <a:t>masyarakat</a:t>
            </a:r>
            <a:r>
              <a:rPr lang="en-US" dirty="0" smtClean="0"/>
              <a:t> </a:t>
            </a:r>
            <a:r>
              <a:rPr lang="en-US" dirty="0" err="1" smtClean="0"/>
              <a:t>akan</a:t>
            </a:r>
            <a:r>
              <a:rPr lang="en-US" dirty="0" smtClean="0"/>
              <a:t> </a:t>
            </a:r>
            <a:r>
              <a:rPr lang="en-US" dirty="0" err="1" smtClean="0"/>
              <a:t>kondisi</a:t>
            </a:r>
            <a:r>
              <a:rPr lang="en-US" dirty="0" smtClean="0"/>
              <a:t> </a:t>
            </a:r>
            <a:r>
              <a:rPr lang="en-US" dirty="0" err="1" smtClean="0"/>
              <a:t>mereka</a:t>
            </a:r>
            <a:r>
              <a:rPr lang="en-US" dirty="0" smtClean="0"/>
              <a:t> </a:t>
            </a:r>
            <a:r>
              <a:rPr lang="en-US" dirty="0" err="1" smtClean="0"/>
              <a:t>dan</a:t>
            </a:r>
            <a:r>
              <a:rPr lang="en-US" dirty="0" smtClean="0"/>
              <a:t> </a:t>
            </a:r>
            <a:r>
              <a:rPr lang="en-US" dirty="0" err="1" smtClean="0"/>
              <a:t>perlunya</a:t>
            </a:r>
            <a:r>
              <a:rPr lang="en-US" dirty="0" smtClean="0"/>
              <a:t> </a:t>
            </a:r>
            <a:r>
              <a:rPr lang="en-US" dirty="0" err="1" smtClean="0"/>
              <a:t>menggalang</a:t>
            </a:r>
            <a:r>
              <a:rPr lang="en-US" dirty="0" smtClean="0"/>
              <a:t> </a:t>
            </a:r>
            <a:r>
              <a:rPr lang="en-US" dirty="0" err="1" smtClean="0"/>
              <a:t>potensi</a:t>
            </a:r>
            <a:r>
              <a:rPr lang="en-US" dirty="0" smtClean="0"/>
              <a:t> </a:t>
            </a:r>
            <a:r>
              <a:rPr lang="en-US" dirty="0" err="1" smtClean="0"/>
              <a:t>untuk</a:t>
            </a:r>
            <a:r>
              <a:rPr lang="en-US" dirty="0" smtClean="0"/>
              <a:t> </a:t>
            </a:r>
            <a:r>
              <a:rPr lang="en-US" dirty="0" err="1" smtClean="0"/>
              <a:t>melangkah</a:t>
            </a:r>
            <a:r>
              <a:rPr lang="en-US" dirty="0" smtClean="0"/>
              <a:t> </a:t>
            </a:r>
            <a:r>
              <a:rPr lang="en-US" dirty="0" err="1" smtClean="0"/>
              <a:t>menuju</a:t>
            </a:r>
            <a:r>
              <a:rPr lang="en-US" dirty="0" smtClean="0"/>
              <a:t> </a:t>
            </a:r>
            <a:r>
              <a:rPr lang="en-US" dirty="0" err="1" smtClean="0"/>
              <a:t>perbaikan</a:t>
            </a:r>
            <a:r>
              <a:rPr lang="en-US" dirty="0" smtClean="0"/>
              <a:t> </a:t>
            </a:r>
            <a:r>
              <a:rPr lang="en-US" dirty="0" err="1" smtClean="0"/>
              <a:t>dalam</a:t>
            </a:r>
            <a:r>
              <a:rPr lang="en-US" dirty="0" smtClean="0"/>
              <a:t> </a:t>
            </a:r>
            <a:r>
              <a:rPr lang="en-US" dirty="0" err="1" smtClean="0"/>
              <a:t>konteks</a:t>
            </a:r>
            <a:r>
              <a:rPr lang="en-US" dirty="0" smtClean="0"/>
              <a:t> </a:t>
            </a:r>
            <a:r>
              <a:rPr lang="en-US" dirty="0" err="1" smtClean="0"/>
              <a:t>tatanan</a:t>
            </a:r>
            <a:r>
              <a:rPr lang="en-US" dirty="0" smtClean="0"/>
              <a:t> </a:t>
            </a:r>
            <a:r>
              <a:rPr lang="en-US" dirty="0" err="1" smtClean="0"/>
              <a:t>sosial</a:t>
            </a:r>
            <a:r>
              <a:rPr lang="en-US" dirty="0" smtClean="0"/>
              <a:t> </a:t>
            </a:r>
            <a:r>
              <a:rPr lang="en-US" dirty="0" err="1" smtClean="0"/>
              <a:t>politik</a:t>
            </a:r>
            <a:r>
              <a:rPr lang="en-US" dirty="0" smtClean="0"/>
              <a:t> yang </a:t>
            </a:r>
            <a:r>
              <a:rPr lang="en-US" dirty="0" err="1" smtClean="0"/>
              <a:t>lebih</a:t>
            </a:r>
            <a:r>
              <a:rPr lang="en-US" dirty="0" smtClean="0"/>
              <a:t> </a:t>
            </a:r>
            <a:r>
              <a:rPr lang="en-US" dirty="0" err="1" smtClean="0"/>
              <a:t>luas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042988" y="457200"/>
            <a:ext cx="7024687" cy="1066800"/>
          </a:xfrm>
        </p:spPr>
        <p:txBody>
          <a:bodyPr/>
          <a:lstStyle/>
          <a:p>
            <a:pPr eaLnBrk="1" hangingPunct="1"/>
            <a:r>
              <a:rPr lang="en-US" sz="2800" b="1" smtClean="0"/>
              <a:t>Model-Model dan Strategi Pengorganisasian Masyarakat</a:t>
            </a:r>
            <a:endParaRPr lang="en-US" sz="2800" smtClean="0"/>
          </a:p>
        </p:txBody>
      </p:sp>
      <p:sp>
        <p:nvSpPr>
          <p:cNvPr id="3" name="Content Placeholder 2"/>
          <p:cNvSpPr>
            <a:spLocks noGrp="1"/>
          </p:cNvSpPr>
          <p:nvPr>
            <p:ph idx="1"/>
          </p:nvPr>
        </p:nvSpPr>
        <p:spPr/>
        <p:txBody>
          <a:bodyPr rtlCol="0">
            <a:normAutofit fontScale="70000" lnSpcReduction="20000"/>
          </a:bodyPr>
          <a:lstStyle/>
          <a:p>
            <a:pPr marL="274320" indent="-274320" eaLnBrk="1" fontAlgn="auto" hangingPunct="1">
              <a:spcAft>
                <a:spcPts val="0"/>
              </a:spcAft>
              <a:buClr>
                <a:schemeClr val="accent3"/>
              </a:buClr>
              <a:buFont typeface="Arial" pitchFamily="34" charset="0"/>
              <a:buChar char="•"/>
              <a:defRPr/>
            </a:pPr>
            <a:r>
              <a:rPr lang="en-US" sz="4200" dirty="0" smtClean="0"/>
              <a:t>1. </a:t>
            </a:r>
            <a:r>
              <a:rPr lang="en-US" sz="4200" b="1" dirty="0"/>
              <a:t>Model </a:t>
            </a:r>
            <a:r>
              <a:rPr lang="en-US" sz="4200" b="1" dirty="0" err="1"/>
              <a:t>dan</a:t>
            </a:r>
            <a:r>
              <a:rPr lang="en-US" sz="4200" b="1" dirty="0"/>
              <a:t> </a:t>
            </a:r>
            <a:r>
              <a:rPr lang="en-US" sz="4200" b="1" dirty="0" err="1"/>
              <a:t>Strategi</a:t>
            </a:r>
            <a:r>
              <a:rPr lang="en-US" sz="4200" b="1" dirty="0"/>
              <a:t> </a:t>
            </a:r>
            <a:r>
              <a:rPr lang="en-US" sz="4200" b="1" dirty="0" err="1" smtClean="0"/>
              <a:t>Freire</a:t>
            </a:r>
            <a:endParaRPr lang="en-US" sz="4200" b="1" dirty="0" smtClean="0"/>
          </a:p>
          <a:p>
            <a:pPr marL="274320" indent="-274320" eaLnBrk="1" fontAlgn="auto" hangingPunct="1">
              <a:spcAft>
                <a:spcPts val="0"/>
              </a:spcAft>
              <a:buClr>
                <a:schemeClr val="accent3"/>
              </a:buClr>
              <a:buFont typeface="Arial" pitchFamily="34" charset="0"/>
              <a:buNone/>
              <a:defRPr/>
            </a:pPr>
            <a:r>
              <a:rPr lang="en-US" b="1" dirty="0" smtClean="0"/>
              <a:t>	</a:t>
            </a:r>
            <a:r>
              <a:rPr lang="en-US" sz="3800" dirty="0" smtClean="0">
                <a:solidFill>
                  <a:srgbClr val="C00000"/>
                </a:solidFill>
              </a:rPr>
              <a:t>model </a:t>
            </a:r>
            <a:r>
              <a:rPr lang="en-US" sz="3800" dirty="0" err="1" smtClean="0">
                <a:solidFill>
                  <a:srgbClr val="C00000"/>
                </a:solidFill>
              </a:rPr>
              <a:t>pengorganisasian</a:t>
            </a:r>
            <a:r>
              <a:rPr lang="en-US" sz="3800" dirty="0" smtClean="0">
                <a:solidFill>
                  <a:srgbClr val="C00000"/>
                </a:solidFill>
              </a:rPr>
              <a:t>  </a:t>
            </a:r>
            <a:r>
              <a:rPr lang="en-US" sz="3800" dirty="0" err="1" smtClean="0">
                <a:solidFill>
                  <a:srgbClr val="C00000"/>
                </a:solidFill>
              </a:rPr>
              <a:t>masyarakat</a:t>
            </a:r>
            <a:r>
              <a:rPr lang="en-US" sz="3800" dirty="0" smtClean="0">
                <a:solidFill>
                  <a:srgbClr val="C00000"/>
                </a:solidFill>
              </a:rPr>
              <a:t> </a:t>
            </a:r>
            <a:r>
              <a:rPr lang="en-US" sz="3800" dirty="0" err="1" smtClean="0">
                <a:solidFill>
                  <a:srgbClr val="C00000"/>
                </a:solidFill>
              </a:rPr>
              <a:t>tradisional</a:t>
            </a:r>
            <a:r>
              <a:rPr lang="en-US" sz="3800" dirty="0" smtClean="0">
                <a:solidFill>
                  <a:srgbClr val="C00000"/>
                </a:solidFill>
              </a:rPr>
              <a:t> (</a:t>
            </a:r>
            <a:r>
              <a:rPr lang="en-US" sz="3800" dirty="0" err="1" smtClean="0">
                <a:solidFill>
                  <a:srgbClr val="C00000"/>
                </a:solidFill>
              </a:rPr>
              <a:t>pedesaan</a:t>
            </a:r>
            <a:r>
              <a:rPr lang="en-US" sz="3800" dirty="0" smtClean="0">
                <a:solidFill>
                  <a:srgbClr val="C00000"/>
                </a:solidFill>
              </a:rPr>
              <a:t> </a:t>
            </a:r>
            <a:r>
              <a:rPr lang="en-US" sz="3800" dirty="0" err="1" smtClean="0">
                <a:solidFill>
                  <a:srgbClr val="C00000"/>
                </a:solidFill>
              </a:rPr>
              <a:t>dan</a:t>
            </a:r>
            <a:r>
              <a:rPr lang="en-US" sz="3800" dirty="0" smtClean="0">
                <a:solidFill>
                  <a:srgbClr val="C00000"/>
                </a:solidFill>
              </a:rPr>
              <a:t> </a:t>
            </a:r>
            <a:r>
              <a:rPr lang="en-US" sz="3800" i="1" dirty="0" err="1" smtClean="0">
                <a:solidFill>
                  <a:srgbClr val="C00000"/>
                </a:solidFill>
              </a:rPr>
              <a:t>indegenous</a:t>
            </a:r>
            <a:r>
              <a:rPr lang="en-US" sz="3800" i="1" dirty="0" smtClean="0">
                <a:solidFill>
                  <a:srgbClr val="C00000"/>
                </a:solidFill>
              </a:rPr>
              <a:t> people) yang </a:t>
            </a:r>
            <a:r>
              <a:rPr lang="en-US" sz="3800" i="1" dirty="0" err="1" smtClean="0">
                <a:solidFill>
                  <a:srgbClr val="C00000"/>
                </a:solidFill>
              </a:rPr>
              <a:t>agraris</a:t>
            </a:r>
            <a:r>
              <a:rPr lang="en-US" sz="3800" i="1" dirty="0" smtClean="0">
                <a:solidFill>
                  <a:srgbClr val="C00000"/>
                </a:solidFill>
              </a:rPr>
              <a:t>.</a:t>
            </a:r>
            <a:r>
              <a:rPr lang="en-US" sz="3800" b="1" dirty="0" smtClean="0">
                <a:solidFill>
                  <a:srgbClr val="C00000"/>
                </a:solidFill>
              </a:rPr>
              <a:t> </a:t>
            </a:r>
          </a:p>
          <a:p>
            <a:pPr marL="274320" indent="-274320" eaLnBrk="1" fontAlgn="auto" hangingPunct="1">
              <a:spcAft>
                <a:spcPts val="0"/>
              </a:spcAft>
              <a:buClr>
                <a:schemeClr val="accent3"/>
              </a:buClr>
              <a:buFont typeface="Arial" pitchFamily="34" charset="0"/>
              <a:buChar char="•"/>
              <a:defRPr/>
            </a:pPr>
            <a:r>
              <a:rPr lang="en-US" sz="3800" i="1" dirty="0">
                <a:solidFill>
                  <a:srgbClr val="C00000"/>
                </a:solidFill>
              </a:rPr>
              <a:t>(</a:t>
            </a:r>
            <a:r>
              <a:rPr lang="en-US" sz="3800" i="1" dirty="0" err="1" smtClean="0">
                <a:solidFill>
                  <a:srgbClr val="C00000"/>
                </a:solidFill>
              </a:rPr>
              <a:t>Freire</a:t>
            </a:r>
            <a:r>
              <a:rPr lang="en-US" sz="3800" i="1" dirty="0" smtClean="0">
                <a:solidFill>
                  <a:srgbClr val="C00000"/>
                </a:solidFill>
              </a:rPr>
              <a:t> </a:t>
            </a:r>
            <a:r>
              <a:rPr lang="en-US" sz="3800" b="1" i="1" dirty="0" err="1">
                <a:solidFill>
                  <a:srgbClr val="C00000"/>
                </a:solidFill>
              </a:rPr>
              <a:t>menekankan</a:t>
            </a:r>
            <a:r>
              <a:rPr lang="en-US" sz="3800" b="1" i="1" dirty="0">
                <a:solidFill>
                  <a:srgbClr val="C00000"/>
                </a:solidFill>
              </a:rPr>
              <a:t> </a:t>
            </a:r>
            <a:r>
              <a:rPr lang="en-US" sz="3800" b="1" i="1" dirty="0" err="1" smtClean="0">
                <a:solidFill>
                  <a:srgbClr val="C00000"/>
                </a:solidFill>
              </a:rPr>
              <a:t>pentingnya</a:t>
            </a:r>
            <a:r>
              <a:rPr lang="en-US" sz="3800" b="1" i="1" dirty="0" smtClean="0">
                <a:solidFill>
                  <a:srgbClr val="C00000"/>
                </a:solidFill>
              </a:rPr>
              <a:t> </a:t>
            </a:r>
            <a:r>
              <a:rPr lang="en-US" sz="3800" b="1" dirty="0" err="1" smtClean="0">
                <a:solidFill>
                  <a:srgbClr val="C00000"/>
                </a:solidFill>
              </a:rPr>
              <a:t>pendekatan</a:t>
            </a:r>
            <a:r>
              <a:rPr lang="en-US" sz="3800" b="1" dirty="0" smtClean="0">
                <a:solidFill>
                  <a:srgbClr val="C00000"/>
                </a:solidFill>
              </a:rPr>
              <a:t> </a:t>
            </a:r>
            <a:r>
              <a:rPr lang="en-US" sz="3800" b="1" dirty="0" err="1">
                <a:solidFill>
                  <a:srgbClr val="C00000"/>
                </a:solidFill>
              </a:rPr>
              <a:t>budaya</a:t>
            </a:r>
            <a:r>
              <a:rPr lang="en-US" sz="3800" b="1" dirty="0">
                <a:solidFill>
                  <a:srgbClr val="C00000"/>
                </a:solidFill>
              </a:rPr>
              <a:t> </a:t>
            </a:r>
            <a:r>
              <a:rPr lang="en-US" sz="3800" b="1" dirty="0" err="1">
                <a:solidFill>
                  <a:srgbClr val="C00000"/>
                </a:solidFill>
              </a:rPr>
              <a:t>dalam</a:t>
            </a:r>
            <a:r>
              <a:rPr lang="en-US" sz="3800" b="1" dirty="0">
                <a:solidFill>
                  <a:srgbClr val="C00000"/>
                </a:solidFill>
              </a:rPr>
              <a:t> </a:t>
            </a:r>
            <a:r>
              <a:rPr lang="en-US" sz="3800" b="1" dirty="0" err="1">
                <a:solidFill>
                  <a:srgbClr val="C00000"/>
                </a:solidFill>
              </a:rPr>
              <a:t>upaya</a:t>
            </a:r>
            <a:r>
              <a:rPr lang="en-US" sz="3800" b="1" dirty="0">
                <a:solidFill>
                  <a:srgbClr val="C00000"/>
                </a:solidFill>
              </a:rPr>
              <a:t> </a:t>
            </a:r>
            <a:r>
              <a:rPr lang="en-US" sz="3800" b="1" dirty="0" err="1" smtClean="0">
                <a:solidFill>
                  <a:srgbClr val="C00000"/>
                </a:solidFill>
              </a:rPr>
              <a:t>membangun</a:t>
            </a:r>
            <a:r>
              <a:rPr lang="en-US" sz="3800" b="1" dirty="0" smtClean="0">
                <a:solidFill>
                  <a:srgbClr val="C00000"/>
                </a:solidFill>
              </a:rPr>
              <a:t> </a:t>
            </a:r>
            <a:r>
              <a:rPr lang="en-US" sz="3800" b="1" dirty="0" err="1" smtClean="0">
                <a:solidFill>
                  <a:srgbClr val="C00000"/>
                </a:solidFill>
              </a:rPr>
              <a:t>kehidupan</a:t>
            </a:r>
            <a:r>
              <a:rPr lang="en-US" sz="3800" b="1" dirty="0" smtClean="0">
                <a:solidFill>
                  <a:srgbClr val="C00000"/>
                </a:solidFill>
              </a:rPr>
              <a:t> </a:t>
            </a:r>
            <a:r>
              <a:rPr lang="en-US" sz="3800" b="1" dirty="0">
                <a:solidFill>
                  <a:srgbClr val="C00000"/>
                </a:solidFill>
              </a:rPr>
              <a:t>yang </a:t>
            </a:r>
            <a:r>
              <a:rPr lang="en-US" sz="3800" b="1" dirty="0" err="1">
                <a:solidFill>
                  <a:srgbClr val="C00000"/>
                </a:solidFill>
              </a:rPr>
              <a:t>lebih</a:t>
            </a:r>
            <a:r>
              <a:rPr lang="en-US" sz="3800" b="1" dirty="0">
                <a:solidFill>
                  <a:srgbClr val="C00000"/>
                </a:solidFill>
              </a:rPr>
              <a:t> </a:t>
            </a:r>
            <a:r>
              <a:rPr lang="en-US" sz="3800" b="1" dirty="0" err="1">
                <a:solidFill>
                  <a:srgbClr val="C00000"/>
                </a:solidFill>
              </a:rPr>
              <a:t>baik</a:t>
            </a:r>
            <a:r>
              <a:rPr lang="en-US" sz="3800" b="1" dirty="0">
                <a:solidFill>
                  <a:srgbClr val="C00000"/>
                </a:solidFill>
              </a:rPr>
              <a:t> </a:t>
            </a:r>
            <a:r>
              <a:rPr lang="en-US" sz="3800" b="1" dirty="0" err="1">
                <a:solidFill>
                  <a:srgbClr val="C00000"/>
                </a:solidFill>
              </a:rPr>
              <a:t>melalui</a:t>
            </a:r>
            <a:r>
              <a:rPr lang="en-US" sz="3800" b="1" dirty="0">
                <a:solidFill>
                  <a:srgbClr val="C00000"/>
                </a:solidFill>
              </a:rPr>
              <a:t> </a:t>
            </a:r>
            <a:r>
              <a:rPr lang="en-US" sz="3800" b="1" dirty="0" err="1" smtClean="0">
                <a:solidFill>
                  <a:srgbClr val="C00000"/>
                </a:solidFill>
              </a:rPr>
              <a:t>kegiatan</a:t>
            </a:r>
            <a:r>
              <a:rPr lang="en-US" sz="3800" b="1" dirty="0" smtClean="0">
                <a:solidFill>
                  <a:srgbClr val="C00000"/>
                </a:solidFill>
              </a:rPr>
              <a:t>  </a:t>
            </a:r>
            <a:r>
              <a:rPr lang="nb-NO" sz="3800" b="1" dirty="0" smtClean="0">
                <a:solidFill>
                  <a:srgbClr val="C00000"/>
                </a:solidFill>
              </a:rPr>
              <a:t>pendidikan </a:t>
            </a:r>
            <a:r>
              <a:rPr lang="nb-NO" sz="3800" b="1" dirty="0">
                <a:solidFill>
                  <a:srgbClr val="C00000"/>
                </a:solidFill>
              </a:rPr>
              <a:t>yang dialogis, yang </a:t>
            </a:r>
            <a:r>
              <a:rPr lang="nb-NO" sz="3800" b="1" dirty="0" smtClean="0">
                <a:solidFill>
                  <a:srgbClr val="C00000"/>
                </a:solidFill>
              </a:rPr>
              <a:t>bertujuan </a:t>
            </a:r>
            <a:r>
              <a:rPr lang="en-US" sz="3800" dirty="0" err="1" smtClean="0">
                <a:solidFill>
                  <a:srgbClr val="C00000"/>
                </a:solidFill>
              </a:rPr>
              <a:t>membangun</a:t>
            </a:r>
            <a:r>
              <a:rPr lang="en-US" sz="3800" dirty="0" smtClean="0">
                <a:solidFill>
                  <a:srgbClr val="C00000"/>
                </a:solidFill>
              </a:rPr>
              <a:t> </a:t>
            </a:r>
            <a:r>
              <a:rPr lang="en-US" sz="3800" dirty="0" err="1" smtClean="0">
                <a:solidFill>
                  <a:srgbClr val="C00000"/>
                </a:solidFill>
              </a:rPr>
              <a:t>pemahaman</a:t>
            </a:r>
            <a:r>
              <a:rPr lang="en-US" sz="3800" dirty="0" smtClean="0">
                <a:solidFill>
                  <a:srgbClr val="C00000"/>
                </a:solidFill>
              </a:rPr>
              <a:t> </a:t>
            </a:r>
            <a:r>
              <a:rPr lang="en-US" sz="3800" dirty="0" err="1" smtClean="0">
                <a:solidFill>
                  <a:srgbClr val="C00000"/>
                </a:solidFill>
              </a:rPr>
              <a:t>baru</a:t>
            </a:r>
            <a:r>
              <a:rPr lang="en-US" sz="3800" dirty="0" smtClean="0">
                <a:solidFill>
                  <a:srgbClr val="C00000"/>
                </a:solidFill>
              </a:rPr>
              <a:t> </a:t>
            </a:r>
            <a:r>
              <a:rPr lang="en-US" sz="3800" dirty="0" err="1" smtClean="0">
                <a:solidFill>
                  <a:srgbClr val="C00000"/>
                </a:solidFill>
              </a:rPr>
              <a:t>namun</a:t>
            </a:r>
            <a:r>
              <a:rPr lang="en-US" sz="3800" dirty="0" smtClean="0">
                <a:solidFill>
                  <a:srgbClr val="C00000"/>
                </a:solidFill>
              </a:rPr>
              <a:t> </a:t>
            </a:r>
            <a:r>
              <a:rPr lang="en-US" sz="3800" dirty="0" err="1" smtClean="0">
                <a:solidFill>
                  <a:srgbClr val="C00000"/>
                </a:solidFill>
              </a:rPr>
              <a:t>masih</a:t>
            </a:r>
            <a:r>
              <a:rPr lang="en-US" sz="3800" dirty="0" smtClean="0">
                <a:solidFill>
                  <a:srgbClr val="C00000"/>
                </a:solidFill>
              </a:rPr>
              <a:t> </a:t>
            </a:r>
            <a:r>
              <a:rPr lang="en-US" sz="3800" dirty="0" err="1" smtClean="0">
                <a:solidFill>
                  <a:srgbClr val="C00000"/>
                </a:solidFill>
              </a:rPr>
              <a:t>dalam</a:t>
            </a:r>
            <a:r>
              <a:rPr lang="en-US" sz="3800" dirty="0" smtClean="0">
                <a:solidFill>
                  <a:srgbClr val="C00000"/>
                </a:solidFill>
              </a:rPr>
              <a:t> </a:t>
            </a:r>
            <a:r>
              <a:rPr lang="en-US" sz="3800" dirty="0" err="1" smtClean="0">
                <a:solidFill>
                  <a:srgbClr val="C00000"/>
                </a:solidFill>
              </a:rPr>
              <a:t>konteks</a:t>
            </a:r>
            <a:r>
              <a:rPr lang="en-US" sz="3800" dirty="0" smtClean="0">
                <a:solidFill>
                  <a:srgbClr val="C00000"/>
                </a:solidFill>
              </a:rPr>
              <a:t> </a:t>
            </a:r>
            <a:r>
              <a:rPr lang="en-US" sz="3800" dirty="0" err="1" smtClean="0">
                <a:solidFill>
                  <a:srgbClr val="C00000"/>
                </a:solidFill>
              </a:rPr>
              <a:t>setempat</a:t>
            </a:r>
            <a:r>
              <a:rPr lang="en-US" sz="3800" dirty="0" smtClean="0">
                <a:solidFill>
                  <a:srgbClr val="C00000"/>
                </a:solidFill>
              </a:rPr>
              <a:t>. </a:t>
            </a:r>
            <a:r>
              <a:rPr lang="en-US" sz="3800" dirty="0" err="1">
                <a:solidFill>
                  <a:srgbClr val="C00000"/>
                </a:solidFill>
              </a:rPr>
              <a:t>Sehingga</a:t>
            </a:r>
            <a:r>
              <a:rPr lang="en-US" sz="3800" dirty="0">
                <a:solidFill>
                  <a:srgbClr val="C00000"/>
                </a:solidFill>
              </a:rPr>
              <a:t> </a:t>
            </a:r>
            <a:r>
              <a:rPr lang="en-US" sz="3800" dirty="0" err="1">
                <a:solidFill>
                  <a:srgbClr val="C00000"/>
                </a:solidFill>
              </a:rPr>
              <a:t>kelak</a:t>
            </a:r>
            <a:r>
              <a:rPr lang="en-US" sz="3800" dirty="0">
                <a:solidFill>
                  <a:srgbClr val="C00000"/>
                </a:solidFill>
              </a:rPr>
              <a:t> </a:t>
            </a:r>
            <a:r>
              <a:rPr lang="en-US" sz="3800" dirty="0" err="1">
                <a:solidFill>
                  <a:srgbClr val="C00000"/>
                </a:solidFill>
              </a:rPr>
              <a:t>bisa</a:t>
            </a:r>
            <a:r>
              <a:rPr lang="en-US" sz="3800" dirty="0">
                <a:solidFill>
                  <a:srgbClr val="C00000"/>
                </a:solidFill>
              </a:rPr>
              <a:t> </a:t>
            </a:r>
            <a:r>
              <a:rPr lang="en-US" sz="3800" dirty="0" err="1">
                <a:solidFill>
                  <a:srgbClr val="C00000"/>
                </a:solidFill>
              </a:rPr>
              <a:t>dihasilkan</a:t>
            </a:r>
            <a:r>
              <a:rPr lang="en-US" sz="3800" dirty="0">
                <a:solidFill>
                  <a:srgbClr val="C00000"/>
                </a:solidFill>
              </a:rPr>
              <a:t> </a:t>
            </a:r>
            <a:r>
              <a:rPr lang="en-US" sz="3800" dirty="0" err="1" smtClean="0">
                <a:solidFill>
                  <a:srgbClr val="C00000"/>
                </a:solidFill>
              </a:rPr>
              <a:t>isi</a:t>
            </a:r>
            <a:r>
              <a:rPr lang="en-US" sz="3800" dirty="0" smtClean="0">
                <a:solidFill>
                  <a:srgbClr val="C00000"/>
                </a:solidFill>
              </a:rPr>
              <a:t> </a:t>
            </a:r>
            <a:r>
              <a:rPr lang="sv-SE" sz="3800" dirty="0" smtClean="0">
                <a:solidFill>
                  <a:srgbClr val="C00000"/>
                </a:solidFill>
              </a:rPr>
              <a:t>dan </a:t>
            </a:r>
            <a:r>
              <a:rPr lang="sv-SE" sz="3800" dirty="0">
                <a:solidFill>
                  <a:srgbClr val="C00000"/>
                </a:solidFill>
              </a:rPr>
              <a:t>bentuk ekspresi budaya baru sebagai </a:t>
            </a:r>
            <a:r>
              <a:rPr lang="sv-SE" sz="3800" dirty="0" smtClean="0">
                <a:solidFill>
                  <a:srgbClr val="C00000"/>
                </a:solidFill>
              </a:rPr>
              <a:t>instrumen </a:t>
            </a:r>
            <a:r>
              <a:rPr lang="fi-FI" sz="3800" dirty="0" smtClean="0">
                <a:solidFill>
                  <a:srgbClr val="C00000"/>
                </a:solidFill>
              </a:rPr>
              <a:t>penting </a:t>
            </a:r>
            <a:r>
              <a:rPr lang="fi-FI" sz="3800" dirty="0">
                <a:solidFill>
                  <a:srgbClr val="C00000"/>
                </a:solidFill>
              </a:rPr>
              <a:t>dalam mencapai kemajuan </a:t>
            </a:r>
            <a:r>
              <a:rPr lang="fi-FI" sz="3800" dirty="0" smtClean="0">
                <a:solidFill>
                  <a:srgbClr val="C00000"/>
                </a:solidFill>
              </a:rPr>
              <a:t>hidup.)</a:t>
            </a:r>
          </a:p>
          <a:p>
            <a:pPr marL="274320" indent="-274320" eaLnBrk="1" fontAlgn="auto" hangingPunct="1">
              <a:spcAft>
                <a:spcPts val="0"/>
              </a:spcAft>
              <a:buClr>
                <a:schemeClr val="accent3"/>
              </a:buClr>
              <a:buFont typeface="Arial" pitchFamily="34" charset="0"/>
              <a:buChar char="•"/>
              <a:defRPr/>
            </a:pPr>
            <a:endParaRPr lang="en-US" b="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027113"/>
            <a:ext cx="7024687" cy="801687"/>
          </a:xfrm>
        </p:spPr>
        <p:txBody>
          <a:bodyPr>
            <a:normAutofit fontScale="90000"/>
          </a:bodyPr>
          <a:lstStyle/>
          <a:p>
            <a:pPr eaLnBrk="1" fontAlgn="auto" hangingPunct="1">
              <a:spcAft>
                <a:spcPts val="0"/>
              </a:spcAft>
              <a:defRPr/>
            </a:pPr>
            <a:r>
              <a:rPr lang="en-US" sz="2800" b="1" dirty="0" smtClean="0"/>
              <a:t>2. Model </a:t>
            </a:r>
            <a:r>
              <a:rPr lang="en-US" sz="2800" b="1" dirty="0" err="1" smtClean="0"/>
              <a:t>dan</a:t>
            </a:r>
            <a:r>
              <a:rPr lang="en-US" sz="2800" b="1" dirty="0" smtClean="0"/>
              <a:t> </a:t>
            </a:r>
            <a:r>
              <a:rPr lang="en-US" sz="2800" b="1" dirty="0" err="1" smtClean="0"/>
              <a:t>Strategi</a:t>
            </a:r>
            <a:r>
              <a:rPr lang="en-US" sz="2800" b="1" dirty="0" smtClean="0"/>
              <a:t> </a:t>
            </a:r>
            <a:r>
              <a:rPr lang="en-US" sz="2800" b="1" dirty="0" err="1" smtClean="0"/>
              <a:t>Alinsky</a:t>
            </a:r>
            <a:r>
              <a:rPr lang="en-US" sz="2800" b="1" dirty="0" smtClean="0"/>
              <a:t> </a:t>
            </a:r>
            <a:br>
              <a:rPr lang="en-US" sz="2800" b="1" dirty="0" smtClean="0"/>
            </a:br>
            <a:endParaRPr lang="en-US" sz="2800" dirty="0"/>
          </a:p>
        </p:txBody>
      </p:sp>
      <p:sp>
        <p:nvSpPr>
          <p:cNvPr id="24579" name="Content Placeholder 2"/>
          <p:cNvSpPr>
            <a:spLocks noGrp="1"/>
          </p:cNvSpPr>
          <p:nvPr>
            <p:ph idx="1"/>
          </p:nvPr>
        </p:nvSpPr>
        <p:spPr>
          <a:xfrm>
            <a:off x="533400" y="1828800"/>
            <a:ext cx="8001000" cy="4572000"/>
          </a:xfrm>
        </p:spPr>
        <p:txBody>
          <a:bodyPr/>
          <a:lstStyle/>
          <a:p>
            <a:pPr eaLnBrk="1" hangingPunct="1">
              <a:buFont typeface="Arial" charset="0"/>
              <a:buChar char="•"/>
            </a:pPr>
            <a:r>
              <a:rPr lang="en-US" sz="1800" smtClean="0">
                <a:solidFill>
                  <a:srgbClr val="00B050"/>
                </a:solidFill>
              </a:rPr>
              <a:t>Pemikiran dan pengalaman Saul Alinsky dalam </a:t>
            </a:r>
            <a:r>
              <a:rPr lang="fi-FI" sz="1800" smtClean="0">
                <a:solidFill>
                  <a:srgbClr val="00B050"/>
                </a:solidFill>
              </a:rPr>
              <a:t>melakukan pengorganisasian masyarakat di perkotaan </a:t>
            </a:r>
            <a:r>
              <a:rPr lang="en-US" sz="1800" smtClean="0">
                <a:solidFill>
                  <a:srgbClr val="00B050"/>
                </a:solidFill>
              </a:rPr>
              <a:t>dipenuhi dengan aksi-aksi yang bersifat konfrontasikonflik.</a:t>
            </a:r>
            <a:r>
              <a:rPr lang="en-US" sz="1800" b="1" smtClean="0">
                <a:solidFill>
                  <a:srgbClr val="00B050"/>
                </a:solidFill>
              </a:rPr>
              <a:t> </a:t>
            </a:r>
          </a:p>
          <a:p>
            <a:pPr eaLnBrk="1" hangingPunct="1">
              <a:buFont typeface="Arial" charset="0"/>
              <a:buChar char="•"/>
            </a:pPr>
            <a:r>
              <a:rPr lang="en-US" sz="1800" b="1" smtClean="0">
                <a:solidFill>
                  <a:srgbClr val="00B050"/>
                </a:solidFill>
              </a:rPr>
              <a:t>(</a:t>
            </a:r>
            <a:r>
              <a:rPr lang="en-US" sz="1800" b="1" i="1" smtClean="0">
                <a:solidFill>
                  <a:srgbClr val="002060"/>
                </a:solidFill>
              </a:rPr>
              <a:t>strategi utamanya adalah mengajak anggota komunitas untuk membangun organisasi  komunitas (organisasi rakyat) yang kuat dan </a:t>
            </a:r>
            <a:r>
              <a:rPr lang="fi-FI" sz="1800" b="1" i="1" smtClean="0">
                <a:solidFill>
                  <a:srgbClr val="002060"/>
                </a:solidFill>
              </a:rPr>
              <a:t>mampu menjalankan aksi-aksi umum (public a</a:t>
            </a:r>
            <a:r>
              <a:rPr lang="en-US" sz="1800" b="1" i="1" smtClean="0">
                <a:solidFill>
                  <a:srgbClr val="002060"/>
                </a:solidFill>
              </a:rPr>
              <a:t>ction), termasuk kalau harus melakukan konfrontasi </a:t>
            </a:r>
            <a:r>
              <a:rPr lang="sv-SE" sz="1800" i="1" smtClean="0">
                <a:solidFill>
                  <a:srgbClr val="002060"/>
                </a:solidFill>
              </a:rPr>
              <a:t>terhadap pelaku penindasan.  Bahkan kalau memang </a:t>
            </a:r>
            <a:r>
              <a:rPr lang="fi-FI" sz="1800" i="1" smtClean="0">
                <a:solidFill>
                  <a:srgbClr val="002060"/>
                </a:solidFill>
              </a:rPr>
              <a:t>dibutuhkan, organisasi komunitas/rakyat ini bisa</a:t>
            </a:r>
            <a:r>
              <a:rPr lang="en-US" sz="1800" i="1" smtClean="0">
                <a:solidFill>
                  <a:srgbClr val="002060"/>
                </a:solidFill>
              </a:rPr>
              <a:t>mengambil peran langsung dalam pekerjaan-pekerjaan  politik, seperti terlibat dalam kepanitiaan pemilihan umum, menjadi pendukung calon partai tertentu dalam suatu pemilihan</a:t>
            </a:r>
            <a:r>
              <a:rPr lang="en-US" smtClean="0">
                <a:solidFill>
                  <a:srgbClr val="00B050"/>
                </a:solidFill>
              </a:rPr>
              <a:t>.</a:t>
            </a:r>
            <a:r>
              <a:rPr lang="it-IT" smtClean="0"/>
              <a:t> </a:t>
            </a:r>
            <a:r>
              <a:rPr lang="it-IT" sz="1800" smtClean="0"/>
              <a:t>Semua ini tentu didasari oleh </a:t>
            </a:r>
            <a:r>
              <a:rPr lang="en-US" sz="1800" smtClean="0"/>
              <a:t>pemikiran bahwa kerja politik tersebut suatu saat bisa menghasilkan penyelesaian atas masalah ketidakadilan yang terjadi.</a:t>
            </a:r>
            <a:endParaRPr lang="en-US" sz="1800" smtClean="0">
              <a:solidFill>
                <a:srgbClr val="00B05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 MATERI </a:t>
            </a:r>
            <a:endParaRPr lang="id-ID" dirty="0"/>
          </a:p>
        </p:txBody>
      </p:sp>
      <p:sp>
        <p:nvSpPr>
          <p:cNvPr id="4" name="Content Placeholder 3"/>
          <p:cNvSpPr>
            <a:spLocks noGrp="1"/>
          </p:cNvSpPr>
          <p:nvPr>
            <p:ph idx="1"/>
          </p:nvPr>
        </p:nvSpPr>
        <p:spPr/>
        <p:txBody>
          <a:bodyPr/>
          <a:lstStyle/>
          <a:p>
            <a:r>
              <a:rPr lang="id-ID" sz="2000" i="1" dirty="0" smtClean="0">
                <a:latin typeface="Arial" pitchFamily="34" charset="0"/>
                <a:cs typeface="Arial" pitchFamily="34" charset="0"/>
              </a:rPr>
              <a:t>LATAR BALAKANG </a:t>
            </a:r>
          </a:p>
          <a:p>
            <a:r>
              <a:rPr lang="id-ID" sz="2000" i="1" dirty="0" smtClean="0">
                <a:latin typeface="Arial" pitchFamily="34" charset="0"/>
                <a:cs typeface="Arial" pitchFamily="34" charset="0"/>
              </a:rPr>
              <a:t>KONSEP &amp; PENGERTIAN PENGORGANISASIAN  DAN PENGEMBANGAN  MASYARAKAT  DAN SEJENISNYA </a:t>
            </a:r>
          </a:p>
          <a:p>
            <a:r>
              <a:rPr lang="id-ID" sz="2000" i="1" dirty="0" smtClean="0">
                <a:latin typeface="Arial" pitchFamily="34" charset="0"/>
                <a:cs typeface="Arial" pitchFamily="34" charset="0"/>
              </a:rPr>
              <a:t>MAKSUD DAN TUJUAN </a:t>
            </a:r>
          </a:p>
          <a:p>
            <a:r>
              <a:rPr lang="id-ID" sz="2000" i="1" dirty="0" smtClean="0">
                <a:latin typeface="Arial" pitchFamily="34" charset="0"/>
                <a:cs typeface="Arial" pitchFamily="34" charset="0"/>
              </a:rPr>
              <a:t>ASAS , PRINSIP-PRINSIP  PPM </a:t>
            </a:r>
          </a:p>
          <a:p>
            <a:r>
              <a:rPr lang="id-ID" sz="2000" i="1" dirty="0" smtClean="0">
                <a:latin typeface="Arial" pitchFamily="34" charset="0"/>
                <a:cs typeface="Arial" pitchFamily="34" charset="0"/>
              </a:rPr>
              <a:t>ARAH &amp; STRATEGI – LANGKAH DLM PPM</a:t>
            </a:r>
          </a:p>
          <a:p>
            <a:r>
              <a:rPr lang="id-ID" sz="2000" i="1" dirty="0" smtClean="0">
                <a:latin typeface="Arial" pitchFamily="34" charset="0"/>
                <a:cs typeface="Arial" pitchFamily="34" charset="0"/>
              </a:rPr>
              <a:t>PENDEKATAN &amp; METODE ANSOS  ( PRA ) DALAM ppm</a:t>
            </a:r>
          </a:p>
          <a:p>
            <a:r>
              <a:rPr lang="id-ID" sz="2000" i="1" dirty="0" smtClean="0">
                <a:latin typeface="Arial" pitchFamily="34" charset="0"/>
                <a:cs typeface="Arial" pitchFamily="34" charset="0"/>
              </a:rPr>
              <a:t>BEBERAPA PENDEKATAN  INTERVENSI  PPM</a:t>
            </a:r>
          </a:p>
          <a:p>
            <a:r>
              <a:rPr lang="id-ID" sz="2000" i="1" dirty="0" smtClean="0">
                <a:latin typeface="Arial" pitchFamily="34" charset="0"/>
                <a:cs typeface="Arial" pitchFamily="34" charset="0"/>
              </a:rPr>
              <a:t>STUDY KASUS BSEBAGAI TUGAS </a:t>
            </a:r>
          </a:p>
          <a:p>
            <a:endParaRPr lang="id-ID" sz="2000" i="1"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z="2400" b="1" smtClean="0"/>
              <a:t>Relevansi Pengorganisasian Masyarakat di</a:t>
            </a:r>
            <a:br>
              <a:rPr lang="en-US" sz="2400" b="1" smtClean="0"/>
            </a:br>
            <a:r>
              <a:rPr lang="en-US" sz="2400" b="1" smtClean="0"/>
              <a:t>Indonesia</a:t>
            </a:r>
            <a:endParaRPr lang="en-US" sz="2400" smtClean="0"/>
          </a:p>
        </p:txBody>
      </p:sp>
      <p:sp>
        <p:nvSpPr>
          <p:cNvPr id="25603" name="Content Placeholder 2"/>
          <p:cNvSpPr>
            <a:spLocks noGrp="1"/>
          </p:cNvSpPr>
          <p:nvPr>
            <p:ph idx="1"/>
          </p:nvPr>
        </p:nvSpPr>
        <p:spPr/>
        <p:txBody>
          <a:bodyPr/>
          <a:lstStyle/>
          <a:p>
            <a:pPr eaLnBrk="1" hangingPunct="1"/>
            <a:endParaRPr lang="id-ID" smtClean="0"/>
          </a:p>
        </p:txBody>
      </p:sp>
      <p:sp>
        <p:nvSpPr>
          <p:cNvPr id="4" name="Oval 3"/>
          <p:cNvSpPr/>
          <p:nvPr/>
        </p:nvSpPr>
        <p:spPr>
          <a:xfrm>
            <a:off x="5486400" y="2667000"/>
            <a:ext cx="1905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Modal </a:t>
            </a:r>
          </a:p>
        </p:txBody>
      </p:sp>
      <p:sp>
        <p:nvSpPr>
          <p:cNvPr id="5" name="Oval 4"/>
          <p:cNvSpPr/>
          <p:nvPr/>
        </p:nvSpPr>
        <p:spPr>
          <a:xfrm>
            <a:off x="3581400" y="4395788"/>
            <a:ext cx="1905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Rakyat </a:t>
            </a:r>
          </a:p>
        </p:txBody>
      </p:sp>
      <p:sp>
        <p:nvSpPr>
          <p:cNvPr id="6" name="Oval 5"/>
          <p:cNvSpPr/>
          <p:nvPr/>
        </p:nvSpPr>
        <p:spPr>
          <a:xfrm>
            <a:off x="1752600" y="2667000"/>
            <a:ext cx="1905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Negara</a:t>
            </a:r>
          </a:p>
        </p:txBody>
      </p:sp>
      <p:cxnSp>
        <p:nvCxnSpPr>
          <p:cNvPr id="8" name="Straight Connector 7"/>
          <p:cNvCxnSpPr>
            <a:endCxn id="4" idx="2"/>
          </p:cNvCxnSpPr>
          <p:nvPr/>
        </p:nvCxnSpPr>
        <p:spPr>
          <a:xfrm>
            <a:off x="3657600" y="3200400"/>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5" idx="1"/>
          </p:cNvCxnSpPr>
          <p:nvPr/>
        </p:nvCxnSpPr>
        <p:spPr>
          <a:xfrm>
            <a:off x="2705100" y="3733800"/>
            <a:ext cx="1155700" cy="819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86400" y="3733800"/>
            <a:ext cx="952500" cy="9144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z="2400" b="1" smtClean="0"/>
              <a:t>Implementasi relevansi dan bentuk  Pengorganisasian Masyarakat di Indonesia</a:t>
            </a:r>
            <a:endParaRPr lang="en-US" sz="2400" smtClean="0"/>
          </a:p>
        </p:txBody>
      </p:sp>
      <p:sp>
        <p:nvSpPr>
          <p:cNvPr id="26627" name="Content Placeholder 2"/>
          <p:cNvSpPr>
            <a:spLocks noGrp="1"/>
          </p:cNvSpPr>
          <p:nvPr>
            <p:ph idx="1"/>
          </p:nvPr>
        </p:nvSpPr>
        <p:spPr>
          <a:xfrm>
            <a:off x="1042988" y="2324100"/>
            <a:ext cx="6777037" cy="3924300"/>
          </a:xfrm>
        </p:spPr>
        <p:txBody>
          <a:bodyPr/>
          <a:lstStyle/>
          <a:p>
            <a:pPr marL="69850" indent="0" eaLnBrk="1" hangingPunct="1">
              <a:buFont typeface="Arial" charset="0"/>
              <a:buNone/>
            </a:pPr>
            <a:endParaRPr lang="en-US" smtClean="0"/>
          </a:p>
          <a:p>
            <a:pPr marL="69850" indent="0" eaLnBrk="1" hangingPunct="1">
              <a:buFont typeface="Arial" charset="0"/>
              <a:buNone/>
            </a:pPr>
            <a:r>
              <a:rPr lang="en-US" smtClean="0"/>
              <a:t>    	                           -------------</a:t>
            </a:r>
          </a:p>
        </p:txBody>
      </p:sp>
      <p:sp>
        <p:nvSpPr>
          <p:cNvPr id="4" name="Oval 3"/>
          <p:cNvSpPr/>
          <p:nvPr/>
        </p:nvSpPr>
        <p:spPr>
          <a:xfrm>
            <a:off x="5257800" y="2209800"/>
            <a:ext cx="2438400" cy="152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b="1" dirty="0" err="1">
                <a:solidFill>
                  <a:srgbClr val="002060"/>
                </a:solidFill>
              </a:rPr>
              <a:t>Kelompok-kelompok</a:t>
            </a:r>
            <a:endParaRPr lang="en-US" sz="900" b="1" dirty="0">
              <a:solidFill>
                <a:srgbClr val="002060"/>
              </a:solidFill>
            </a:endParaRPr>
          </a:p>
          <a:p>
            <a:pPr>
              <a:defRPr/>
            </a:pPr>
            <a:r>
              <a:rPr lang="en-US" sz="900" b="1" dirty="0" err="1">
                <a:solidFill>
                  <a:srgbClr val="002060"/>
                </a:solidFill>
              </a:rPr>
              <a:t>pemodal</a:t>
            </a:r>
            <a:r>
              <a:rPr lang="en-US" sz="900" b="1" dirty="0">
                <a:solidFill>
                  <a:srgbClr val="002060"/>
                </a:solidFill>
              </a:rPr>
              <a:t> yang </a:t>
            </a:r>
            <a:r>
              <a:rPr lang="en-US" sz="900" b="1" dirty="0" err="1">
                <a:solidFill>
                  <a:srgbClr val="002060"/>
                </a:solidFill>
              </a:rPr>
              <a:t>persaing</a:t>
            </a:r>
            <a:r>
              <a:rPr lang="en-US" sz="900" b="1" dirty="0">
                <a:solidFill>
                  <a:srgbClr val="002060"/>
                </a:solidFill>
              </a:rPr>
              <a:t> </a:t>
            </a:r>
            <a:r>
              <a:rPr lang="en-US" sz="900" b="1" dirty="0" err="1">
                <a:solidFill>
                  <a:srgbClr val="002060"/>
                </a:solidFill>
              </a:rPr>
              <a:t>untuk</a:t>
            </a:r>
            <a:r>
              <a:rPr lang="en-US" sz="900" b="1" dirty="0">
                <a:solidFill>
                  <a:srgbClr val="002060"/>
                </a:solidFill>
              </a:rPr>
              <a:t> </a:t>
            </a:r>
            <a:r>
              <a:rPr lang="en-US" sz="900" b="1" dirty="0" err="1">
                <a:solidFill>
                  <a:srgbClr val="002060"/>
                </a:solidFill>
              </a:rPr>
              <a:t>mengusai</a:t>
            </a:r>
            <a:r>
              <a:rPr lang="en-US" sz="900" b="1" dirty="0">
                <a:solidFill>
                  <a:srgbClr val="002060"/>
                </a:solidFill>
              </a:rPr>
              <a:t> </a:t>
            </a:r>
            <a:r>
              <a:rPr lang="en-US" sz="900" b="1" dirty="0" err="1">
                <a:solidFill>
                  <a:srgbClr val="002060"/>
                </a:solidFill>
              </a:rPr>
              <a:t>sumber</a:t>
            </a:r>
            <a:endParaRPr lang="en-US" sz="900" b="1" dirty="0">
              <a:solidFill>
                <a:srgbClr val="002060"/>
              </a:solidFill>
            </a:endParaRPr>
          </a:p>
          <a:p>
            <a:pPr>
              <a:defRPr/>
            </a:pPr>
            <a:r>
              <a:rPr lang="en-US" sz="900" b="1" dirty="0" err="1">
                <a:solidFill>
                  <a:srgbClr val="002060"/>
                </a:solidFill>
              </a:rPr>
              <a:t>daya</a:t>
            </a:r>
            <a:r>
              <a:rPr lang="en-US" sz="900" b="1" dirty="0">
                <a:solidFill>
                  <a:srgbClr val="002060"/>
                </a:solidFill>
              </a:rPr>
              <a:t> </a:t>
            </a:r>
            <a:r>
              <a:rPr lang="en-US" sz="900" b="1" dirty="0" err="1">
                <a:solidFill>
                  <a:srgbClr val="002060"/>
                </a:solidFill>
              </a:rPr>
              <a:t>alamModal</a:t>
            </a:r>
            <a:r>
              <a:rPr lang="en-US" sz="900" b="1" dirty="0">
                <a:solidFill>
                  <a:srgbClr val="002060"/>
                </a:solidFill>
              </a:rPr>
              <a:t> (  investor, Perusahaan </a:t>
            </a:r>
            <a:r>
              <a:rPr lang="en-US" sz="900" b="1" dirty="0" err="1">
                <a:solidFill>
                  <a:srgbClr val="002060"/>
                </a:solidFill>
              </a:rPr>
              <a:t>swsata</a:t>
            </a:r>
            <a:r>
              <a:rPr lang="en-US" sz="900" b="1" dirty="0">
                <a:solidFill>
                  <a:srgbClr val="002060"/>
                </a:solidFill>
              </a:rPr>
              <a:t> </a:t>
            </a:r>
            <a:r>
              <a:rPr lang="en-US" sz="900" b="1" dirty="0" err="1">
                <a:solidFill>
                  <a:srgbClr val="002060"/>
                </a:solidFill>
              </a:rPr>
              <a:t>dll</a:t>
            </a:r>
            <a:r>
              <a:rPr lang="en-US" sz="900" b="1" dirty="0">
                <a:solidFill>
                  <a:srgbClr val="002060"/>
                </a:solidFill>
              </a:rPr>
              <a:t>)</a:t>
            </a:r>
          </a:p>
        </p:txBody>
      </p:sp>
      <p:sp>
        <p:nvSpPr>
          <p:cNvPr id="5" name="Oval 4"/>
          <p:cNvSpPr/>
          <p:nvPr/>
        </p:nvSpPr>
        <p:spPr>
          <a:xfrm>
            <a:off x="3282950" y="4395788"/>
            <a:ext cx="2432050" cy="17002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900" b="1" dirty="0">
                <a:solidFill>
                  <a:srgbClr val="C00000"/>
                </a:solidFill>
              </a:rPr>
              <a:t>Rakyat </a:t>
            </a:r>
            <a:r>
              <a:rPr lang="en-US" sz="900" b="1" dirty="0" err="1">
                <a:solidFill>
                  <a:srgbClr val="C00000"/>
                </a:solidFill>
              </a:rPr>
              <a:t>terfragmentasi</a:t>
            </a:r>
            <a:endParaRPr lang="en-US" sz="900" b="1" dirty="0">
              <a:solidFill>
                <a:srgbClr val="C00000"/>
              </a:solidFill>
            </a:endParaRPr>
          </a:p>
          <a:p>
            <a:pPr algn="ctr">
              <a:defRPr/>
            </a:pPr>
            <a:r>
              <a:rPr lang="en-US" sz="900" b="1" dirty="0" err="1">
                <a:solidFill>
                  <a:srgbClr val="C00000"/>
                </a:solidFill>
              </a:rPr>
              <a:t>berdasarkan</a:t>
            </a:r>
            <a:r>
              <a:rPr lang="en-US" sz="900" b="1" dirty="0">
                <a:solidFill>
                  <a:srgbClr val="C00000"/>
                </a:solidFill>
              </a:rPr>
              <a:t> </a:t>
            </a:r>
            <a:r>
              <a:rPr lang="en-US" sz="900" b="1" dirty="0" err="1">
                <a:solidFill>
                  <a:srgbClr val="C00000"/>
                </a:solidFill>
              </a:rPr>
              <a:t>pengaruh</a:t>
            </a:r>
            <a:endParaRPr lang="en-US" sz="900" b="1" dirty="0">
              <a:solidFill>
                <a:srgbClr val="C00000"/>
              </a:solidFill>
            </a:endParaRPr>
          </a:p>
          <a:p>
            <a:pPr algn="ctr">
              <a:defRPr/>
            </a:pPr>
            <a:r>
              <a:rPr lang="en-US" sz="900" b="1" dirty="0" err="1">
                <a:solidFill>
                  <a:srgbClr val="C00000"/>
                </a:solidFill>
              </a:rPr>
              <a:t>kelompok-kelompok</a:t>
            </a:r>
            <a:r>
              <a:rPr lang="en-US" sz="900" b="1" dirty="0">
                <a:solidFill>
                  <a:srgbClr val="C00000"/>
                </a:solidFill>
              </a:rPr>
              <a:t> </a:t>
            </a:r>
            <a:r>
              <a:rPr lang="en-US" sz="900" b="1" dirty="0" err="1">
                <a:solidFill>
                  <a:srgbClr val="C00000"/>
                </a:solidFill>
              </a:rPr>
              <a:t>diatasRakyat</a:t>
            </a:r>
            <a:r>
              <a:rPr lang="en-US" sz="900" b="1" dirty="0">
                <a:solidFill>
                  <a:srgbClr val="C00000"/>
                </a:solidFill>
              </a:rPr>
              <a:t> </a:t>
            </a:r>
          </a:p>
        </p:txBody>
      </p:sp>
      <p:sp>
        <p:nvSpPr>
          <p:cNvPr id="6" name="Oval 5"/>
          <p:cNvSpPr/>
          <p:nvPr/>
        </p:nvSpPr>
        <p:spPr>
          <a:xfrm>
            <a:off x="1371600" y="2209800"/>
            <a:ext cx="2286000" cy="152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b="1" dirty="0" err="1">
                <a:solidFill>
                  <a:srgbClr val="002060"/>
                </a:solidFill>
                <a:latin typeface="Arial" pitchFamily="34" charset="0"/>
                <a:cs typeface="Arial" pitchFamily="34" charset="0"/>
              </a:rPr>
              <a:t>Beberapa</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kelompok</a:t>
            </a:r>
            <a:endParaRPr lang="en-US" sz="900" b="1" dirty="0">
              <a:solidFill>
                <a:srgbClr val="002060"/>
              </a:solidFill>
              <a:latin typeface="Arial" pitchFamily="34" charset="0"/>
              <a:cs typeface="Arial" pitchFamily="34" charset="0"/>
            </a:endParaRPr>
          </a:p>
          <a:p>
            <a:pPr>
              <a:defRPr/>
            </a:pPr>
            <a:r>
              <a:rPr lang="en-US" sz="900" b="1" dirty="0" err="1">
                <a:solidFill>
                  <a:srgbClr val="002060"/>
                </a:solidFill>
                <a:latin typeface="Arial" pitchFamily="34" charset="0"/>
                <a:cs typeface="Arial" pitchFamily="34" charset="0"/>
              </a:rPr>
              <a:t>kepentingan</a:t>
            </a:r>
            <a:r>
              <a:rPr lang="en-US" sz="900" b="1" dirty="0">
                <a:solidFill>
                  <a:srgbClr val="002060"/>
                </a:solidFill>
                <a:latin typeface="Arial" pitchFamily="34" charset="0"/>
                <a:cs typeface="Arial" pitchFamily="34" charset="0"/>
              </a:rPr>
              <a:t> yang</a:t>
            </a:r>
          </a:p>
          <a:p>
            <a:pPr>
              <a:defRPr/>
            </a:pPr>
            <a:r>
              <a:rPr lang="en-US" sz="900" b="1" dirty="0" err="1">
                <a:solidFill>
                  <a:srgbClr val="002060"/>
                </a:solidFill>
                <a:latin typeface="Arial" pitchFamily="34" charset="0"/>
                <a:cs typeface="Arial" pitchFamily="34" charset="0"/>
              </a:rPr>
              <a:t>mengatas-namakan</a:t>
            </a:r>
            <a:endParaRPr lang="en-US" sz="900" b="1" dirty="0">
              <a:solidFill>
                <a:srgbClr val="002060"/>
              </a:solidFill>
              <a:latin typeface="Arial" pitchFamily="34" charset="0"/>
              <a:cs typeface="Arial" pitchFamily="34" charset="0"/>
            </a:endParaRPr>
          </a:p>
          <a:p>
            <a:pPr>
              <a:defRPr/>
            </a:pPr>
            <a:r>
              <a:rPr lang="en-US" sz="900" b="1" dirty="0">
                <a:solidFill>
                  <a:srgbClr val="002060"/>
                </a:solidFill>
                <a:latin typeface="Arial" pitchFamily="34" charset="0"/>
                <a:cs typeface="Arial" pitchFamily="34" charset="0"/>
              </a:rPr>
              <a:t>Negara (</a:t>
            </a:r>
            <a:r>
              <a:rPr lang="en-US" sz="900" b="1" dirty="0" err="1">
                <a:solidFill>
                  <a:srgbClr val="002060"/>
                </a:solidFill>
                <a:latin typeface="Arial" pitchFamily="34" charset="0"/>
                <a:cs typeface="Arial" pitchFamily="34" charset="0"/>
              </a:rPr>
              <a:t>departemen</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Birokrat</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lembaga</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lainnya</a:t>
            </a:r>
            <a:r>
              <a:rPr lang="en-US" sz="900" b="1" dirty="0">
                <a:solidFill>
                  <a:srgbClr val="002060"/>
                </a:solidFill>
                <a:latin typeface="Arial" pitchFamily="34" charset="0"/>
                <a:cs typeface="Arial" pitchFamily="34" charset="0"/>
              </a:rPr>
              <a:t>)</a:t>
            </a:r>
            <a:endParaRPr lang="en-US" sz="1000" b="1" dirty="0">
              <a:solidFill>
                <a:srgbClr val="002060"/>
              </a:solidFill>
            </a:endParaRPr>
          </a:p>
        </p:txBody>
      </p:sp>
      <p:cxnSp>
        <p:nvCxnSpPr>
          <p:cNvPr id="10" name="Straight Connector 9"/>
          <p:cNvCxnSpPr>
            <a:endCxn id="5" idx="1"/>
          </p:cNvCxnSpPr>
          <p:nvPr/>
        </p:nvCxnSpPr>
        <p:spPr>
          <a:xfrm>
            <a:off x="2705100" y="3733800"/>
            <a:ext cx="933450" cy="9112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86400" y="3733800"/>
            <a:ext cx="952500" cy="9144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74638"/>
            <a:ext cx="8229600" cy="868362"/>
          </a:xfrm>
        </p:spPr>
        <p:txBody>
          <a:bodyPr/>
          <a:lstStyle/>
          <a:p>
            <a:pPr algn="ctr" eaLnBrk="1" hangingPunct="1"/>
            <a:r>
              <a:rPr lang="en-US" sz="3200" b="1" dirty="0" smtClean="0"/>
              <a:t>PENDEKATAN </a:t>
            </a:r>
            <a:r>
              <a:rPr lang="id-ID" sz="3200" b="1" dirty="0" smtClean="0"/>
              <a:t>PENGENBANGAN DAN </a:t>
            </a:r>
            <a:r>
              <a:rPr lang="en-US" sz="3200" b="1" dirty="0" smtClean="0"/>
              <a:t>PENGORGANISASIAN MASYARAKAT</a:t>
            </a:r>
          </a:p>
        </p:txBody>
      </p:sp>
      <p:sp>
        <p:nvSpPr>
          <p:cNvPr id="3" name="Content Placeholder 2"/>
          <p:cNvSpPr>
            <a:spLocks noGrp="1"/>
          </p:cNvSpPr>
          <p:nvPr>
            <p:ph idx="1"/>
          </p:nvPr>
        </p:nvSpPr>
        <p:spPr>
          <a:xfrm>
            <a:off x="457200" y="1295400"/>
            <a:ext cx="8229600" cy="5562599"/>
          </a:xfrm>
        </p:spPr>
        <p:txBody>
          <a:bodyPr rtlCol="0">
            <a:normAutofit fontScale="77500" lnSpcReduction="20000"/>
          </a:bodyPr>
          <a:lstStyle/>
          <a:p>
            <a:r>
              <a:rPr lang="id-ID" sz="3100" b="1" i="1" dirty="0" smtClean="0"/>
              <a:t>Spesific content objective approach</a:t>
            </a:r>
          </a:p>
          <a:p>
            <a:r>
              <a:rPr lang="id-ID" dirty="0" smtClean="0"/>
              <a:t>Seseorang atau badan/lembaga yang telah merasakan adanya kepentingan bagi masyarakat dapat mengajukan suatu program untuk memenuhi kebutuhan yang dirasakan. Hal ini bisa dilakukan oleh yayasan, lembaga swadaya masyarakat, atau atas nama perorangan.</a:t>
            </a:r>
          </a:p>
          <a:p>
            <a:pPr>
              <a:buNone/>
            </a:pPr>
            <a:endParaRPr lang="id-ID" dirty="0" smtClean="0"/>
          </a:p>
          <a:p>
            <a:r>
              <a:rPr lang="id-ID" sz="3100" b="1" i="1" dirty="0" smtClean="0"/>
              <a:t>General content objective approach</a:t>
            </a:r>
          </a:p>
          <a:p>
            <a:r>
              <a:rPr lang="id-ID" dirty="0" smtClean="0"/>
              <a:t>Tujuan pendekatan ini adalah untuk mengoordinasi berbagai usaha dalam wadah tertentu. Kegiatan ini dapat dilakukan baik oleh pemerintah maupun organisasi nonpemerintah (nongoverment organization).</a:t>
            </a:r>
          </a:p>
          <a:p>
            <a:endParaRPr lang="id-ID" dirty="0" smtClean="0"/>
          </a:p>
          <a:p>
            <a:r>
              <a:rPr lang="id-ID" sz="3100" b="1" i="1" dirty="0" smtClean="0"/>
              <a:t>Process organization approach</a:t>
            </a:r>
          </a:p>
          <a:p>
            <a:r>
              <a:rPr lang="id-ID" dirty="0" smtClean="0"/>
              <a:t>Penggunaannya berasal dari prakarsa masyarakat, timbul kerjasama dari anggota masyarakat untuk akhirnya masyarakat sendiri mengembangkan kemampuannnya sesuai dengan kapasitas mereka dalam melakukan usaha mengatasi masalah. Salah satu contohnya adalah kelompok kerja kesehatan (pokjakes) yang dibentuk dengan prinsip dari, oleh, dan untuk masyarakat.</a:t>
            </a:r>
          </a:p>
          <a:p>
            <a:pPr marL="274320" indent="-274320" eaLnBrk="1" fontAlgn="auto" hangingPunct="1">
              <a:spcAft>
                <a:spcPts val="0"/>
              </a:spcAft>
              <a:buClr>
                <a:schemeClr val="accent3"/>
              </a:buClr>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lstStyle/>
          <a:p>
            <a:r>
              <a:rPr lang="id-ID" sz="2400" dirty="0" smtClean="0"/>
              <a:t>Twelvetress membagi perspektif teoritis PPM kedalam dua bingkai, yakni pendekatan profesional dan pendekatan radikal.</a:t>
            </a:r>
            <a:endParaRPr lang="id-ID" sz="2400" dirty="0"/>
          </a:p>
        </p:txBody>
      </p:sp>
      <p:sp>
        <p:nvSpPr>
          <p:cNvPr id="3" name="Content Placeholder 2"/>
          <p:cNvSpPr>
            <a:spLocks noGrp="1"/>
          </p:cNvSpPr>
          <p:nvPr>
            <p:ph idx="1"/>
          </p:nvPr>
        </p:nvSpPr>
        <p:spPr/>
        <p:txBody>
          <a:bodyPr/>
          <a:lstStyle/>
          <a:p>
            <a:r>
              <a:rPr lang="id-ID" sz="2000" i="1" dirty="0" smtClean="0"/>
              <a:t>Pendekatan profesional </a:t>
            </a:r>
            <a:r>
              <a:rPr lang="id-ID" sz="2000" dirty="0" smtClean="0"/>
              <a:t>menunjuk upaya untuk meningkatkan kemandirian dan memperbaiki sistem pemberian pelayanan dalam kerangka relasi-relasi sosial.Sementara berpijak pada teori Marxis, feminisme, dan analisis anti-rasis, </a:t>
            </a:r>
          </a:p>
          <a:p>
            <a:r>
              <a:rPr lang="id-ID" sz="2000" dirty="0" smtClean="0"/>
              <a:t>Pendekatan ini diberi label sebagai </a:t>
            </a:r>
            <a:r>
              <a:rPr lang="id-ID" sz="2000" i="1" dirty="0" smtClean="0"/>
              <a:t>matra tradisional, netral dan teknikal</a:t>
            </a:r>
          </a:p>
          <a:p>
            <a:pPr>
              <a:buNone/>
            </a:pPr>
            <a:endParaRPr lang="id-ID" sz="2000" i="1" dirty="0" smtClean="0"/>
          </a:p>
          <a:p>
            <a:r>
              <a:rPr lang="id-ID" sz="2000" i="1" dirty="0" smtClean="0"/>
              <a:t>Pendekatan radikal </a:t>
            </a:r>
            <a:r>
              <a:rPr lang="id-ID" sz="2000" dirty="0" smtClean="0"/>
              <a:t>lebih terfokus pada upaya pemberdayaan kelompok-kelompok lemah, mencari sebab-sebab kelemahan mereka,serta menganalisis sumber-sumber ketertindasannya.</a:t>
            </a:r>
          </a:p>
          <a:p>
            <a:r>
              <a:rPr lang="id-ID" sz="2000" dirty="0" smtClean="0"/>
              <a:t>Sedangkan pendekatan radikal diberi label sebagai pendekatan yanng bermatra transformasional.</a:t>
            </a:r>
          </a:p>
          <a:p>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lstStyle/>
          <a:p>
            <a:pPr algn="ctr"/>
            <a:r>
              <a:rPr lang="id-ID" sz="2800" b="1" dirty="0" smtClean="0"/>
              <a:t>Dua perspektif Pengorganisasian dan Pengembangan Masyarakat</a:t>
            </a:r>
            <a:r>
              <a:rPr lang="id-ID" sz="2800" dirty="0" smtClean="0"/>
              <a:t/>
            </a:r>
            <a:br>
              <a:rPr lang="id-ID" sz="2800" dirty="0" smtClean="0"/>
            </a:br>
            <a:endParaRPr lang="id-ID" sz="2800" dirty="0"/>
          </a:p>
        </p:txBody>
      </p:sp>
      <p:graphicFrame>
        <p:nvGraphicFramePr>
          <p:cNvPr id="4" name="Content Placeholder 3"/>
          <p:cNvGraphicFramePr>
            <a:graphicFrameLocks noGrp="1"/>
          </p:cNvGraphicFramePr>
          <p:nvPr>
            <p:ph idx="1"/>
          </p:nvPr>
        </p:nvGraphicFramePr>
        <p:xfrm>
          <a:off x="0" y="1295400"/>
          <a:ext cx="9144000" cy="6658030"/>
        </p:xfrm>
        <a:graphic>
          <a:graphicData uri="http://schemas.openxmlformats.org/drawingml/2006/table">
            <a:tbl>
              <a:tblPr firstRow="1" bandRow="1">
                <a:tableStyleId>{5C22544A-7EE6-4342-B048-85BDC9FD1C3A}</a:tableStyleId>
              </a:tblPr>
              <a:tblGrid>
                <a:gridCol w="2590800"/>
                <a:gridCol w="3048000"/>
                <a:gridCol w="3505200"/>
              </a:tblGrid>
              <a:tr h="525109">
                <a:tc>
                  <a:txBody>
                    <a:bodyPr/>
                    <a:lstStyle/>
                    <a:p>
                      <a:pPr>
                        <a:lnSpc>
                          <a:spcPct val="150000"/>
                        </a:lnSpc>
                        <a:spcAft>
                          <a:spcPts val="0"/>
                        </a:spcAft>
                      </a:pPr>
                      <a:r>
                        <a:rPr lang="id-ID" sz="1600" b="1" dirty="0">
                          <a:latin typeface="Times New Roman"/>
                          <a:ea typeface="Times New Roman"/>
                          <a:cs typeface="Times New Roman"/>
                        </a:rPr>
                        <a:t>Pendekatan</a:t>
                      </a:r>
                      <a:endParaRPr lang="id-ID" sz="1600" dirty="0">
                        <a:latin typeface="Calibri"/>
                        <a:ea typeface="Calibri"/>
                        <a:cs typeface="Times New Roman"/>
                      </a:endParaRPr>
                    </a:p>
                  </a:txBody>
                  <a:tcPr marL="68580" marR="68580" marT="0" marB="0"/>
                </a:tc>
                <a:tc>
                  <a:txBody>
                    <a:bodyPr/>
                    <a:lstStyle/>
                    <a:p>
                      <a:pPr>
                        <a:lnSpc>
                          <a:spcPct val="150000"/>
                        </a:lnSpc>
                        <a:spcAft>
                          <a:spcPts val="0"/>
                        </a:spcAft>
                      </a:pPr>
                      <a:r>
                        <a:rPr lang="id-ID" sz="1600" b="1" dirty="0">
                          <a:latin typeface="Times New Roman"/>
                          <a:ea typeface="Times New Roman"/>
                          <a:cs typeface="Times New Roman"/>
                        </a:rPr>
                        <a:t>Perspektif</a:t>
                      </a:r>
                      <a:endParaRPr lang="id-ID" sz="1600" dirty="0">
                        <a:latin typeface="Calibri"/>
                        <a:ea typeface="Calibri"/>
                        <a:cs typeface="Times New Roman"/>
                      </a:endParaRPr>
                    </a:p>
                  </a:txBody>
                  <a:tcPr marL="68580" marR="68580" marT="0" marB="0"/>
                </a:tc>
                <a:tc>
                  <a:txBody>
                    <a:bodyPr/>
                    <a:lstStyle/>
                    <a:p>
                      <a:pPr>
                        <a:lnSpc>
                          <a:spcPct val="150000"/>
                        </a:lnSpc>
                        <a:spcAft>
                          <a:spcPts val="0"/>
                        </a:spcAft>
                      </a:pPr>
                      <a:r>
                        <a:rPr lang="id-ID" sz="1600" b="1">
                          <a:latin typeface="Times New Roman"/>
                          <a:ea typeface="Times New Roman"/>
                          <a:cs typeface="Times New Roman"/>
                        </a:rPr>
                        <a:t>Tujuan/asumsi</a:t>
                      </a:r>
                      <a:endParaRPr lang="id-ID" sz="1600">
                        <a:latin typeface="Calibri"/>
                        <a:ea typeface="Calibri"/>
                        <a:cs typeface="Times New Roman"/>
                      </a:endParaRPr>
                    </a:p>
                  </a:txBody>
                  <a:tcPr marL="68580" marR="68580" marT="0" marB="0"/>
                </a:tc>
              </a:tr>
              <a:tr h="1916538">
                <a:tc>
                  <a:txBody>
                    <a:bodyPr/>
                    <a:lstStyle/>
                    <a:p>
                      <a:pPr>
                        <a:lnSpc>
                          <a:spcPct val="150000"/>
                        </a:lnSpc>
                        <a:spcAft>
                          <a:spcPts val="0"/>
                        </a:spcAft>
                      </a:pPr>
                      <a:r>
                        <a:rPr lang="id-ID" sz="1600">
                          <a:latin typeface="Times New Roman"/>
                          <a:ea typeface="Times New Roman"/>
                          <a:cs typeface="Times New Roman"/>
                        </a:rPr>
                        <a:t>Profesional (tradisional, netral, teknikal)</a:t>
                      </a:r>
                      <a:endParaRPr lang="id-ID" sz="160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Perawatan </a:t>
                      </a:r>
                      <a:r>
                        <a:rPr lang="id-ID" sz="1600" dirty="0">
                          <a:latin typeface="Times New Roman"/>
                          <a:ea typeface="Times New Roman"/>
                          <a:cs typeface="Times New Roman"/>
                        </a:rPr>
                        <a:t>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Pengorganisasian </a:t>
                      </a:r>
                      <a:r>
                        <a:rPr lang="id-ID" sz="1600" dirty="0">
                          <a:latin typeface="Times New Roman"/>
                          <a:ea typeface="Times New Roman"/>
                          <a:cs typeface="Times New Roman"/>
                        </a:rPr>
                        <a:t>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Pembangunan </a:t>
                      </a:r>
                      <a:r>
                        <a:rPr lang="id-ID" sz="1600" dirty="0">
                          <a:latin typeface="Times New Roman"/>
                          <a:ea typeface="Times New Roman"/>
                          <a:cs typeface="Times New Roman"/>
                        </a:rPr>
                        <a:t>masyarakat</a:t>
                      </a:r>
                      <a:endParaRPr lang="id-ID" sz="1600" dirty="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Meningkatkan </a:t>
                      </a:r>
                      <a:r>
                        <a:rPr lang="id-ID" sz="1600" dirty="0">
                          <a:latin typeface="Times New Roman"/>
                          <a:ea typeface="Times New Roman"/>
                          <a:cs typeface="Times New Roman"/>
                        </a:rPr>
                        <a:t>inisiatif dan kemandirian 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Memperbaiki </a:t>
                      </a:r>
                      <a:r>
                        <a:rPr lang="id-ID" sz="1600" dirty="0">
                          <a:latin typeface="Times New Roman"/>
                          <a:ea typeface="Times New Roman"/>
                          <a:cs typeface="Times New Roman"/>
                        </a:rPr>
                        <a:t>pemberian pelayanan sosial dalam kerangka relasi sosial yang ada</a:t>
                      </a:r>
                      <a:endParaRPr lang="id-ID" sz="1600" dirty="0">
                        <a:latin typeface="Calibri"/>
                        <a:ea typeface="Calibri"/>
                        <a:cs typeface="Times New Roman"/>
                      </a:endParaRPr>
                    </a:p>
                  </a:txBody>
                  <a:tcPr marL="68580" marR="68580" marT="0" marB="0"/>
                </a:tc>
              </a:tr>
              <a:tr h="4216383">
                <a:tc>
                  <a:txBody>
                    <a:bodyPr/>
                    <a:lstStyle/>
                    <a:p>
                      <a:pPr>
                        <a:lnSpc>
                          <a:spcPct val="150000"/>
                        </a:lnSpc>
                        <a:spcAft>
                          <a:spcPts val="0"/>
                        </a:spcAft>
                      </a:pPr>
                      <a:r>
                        <a:rPr lang="id-ID" sz="1600">
                          <a:latin typeface="Times New Roman"/>
                          <a:ea typeface="Times New Roman"/>
                          <a:cs typeface="Times New Roman"/>
                        </a:rPr>
                        <a:t>Radikal (transformasional)</a:t>
                      </a:r>
                      <a:endParaRPr lang="id-ID" sz="160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Aksi </a:t>
                      </a:r>
                      <a:r>
                        <a:rPr lang="id-ID" sz="1600" dirty="0">
                          <a:latin typeface="Times New Roman"/>
                          <a:ea typeface="Times New Roman"/>
                          <a:cs typeface="Times New Roman"/>
                        </a:rPr>
                        <a:t>masyarakat berdasarkan kelas</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Aksi </a:t>
                      </a:r>
                      <a:r>
                        <a:rPr lang="id-ID" sz="1600" dirty="0">
                          <a:latin typeface="Times New Roman"/>
                          <a:ea typeface="Times New Roman"/>
                          <a:cs typeface="Times New Roman"/>
                        </a:rPr>
                        <a:t>masyarakat berdasarkan jender</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Aksi </a:t>
                      </a:r>
                      <a:r>
                        <a:rPr lang="id-ID" sz="1600" dirty="0">
                          <a:latin typeface="Times New Roman"/>
                          <a:ea typeface="Times New Roman"/>
                          <a:cs typeface="Times New Roman"/>
                        </a:rPr>
                        <a:t>masyarakat berdasarkan ras</a:t>
                      </a:r>
                      <a:endParaRPr lang="id-ID" sz="1600" dirty="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Meningkatkan </a:t>
                      </a:r>
                      <a:r>
                        <a:rPr lang="id-ID" sz="1600" dirty="0">
                          <a:latin typeface="Times New Roman"/>
                          <a:ea typeface="Times New Roman"/>
                          <a:cs typeface="Times New Roman"/>
                        </a:rPr>
                        <a:t>kesadaran dan inisiatif 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Memberdayakan </a:t>
                      </a:r>
                      <a:r>
                        <a:rPr lang="id-ID" sz="1600" dirty="0">
                          <a:latin typeface="Times New Roman"/>
                          <a:ea typeface="Times New Roman"/>
                          <a:cs typeface="Times New Roman"/>
                        </a:rPr>
                        <a:t>masyarakat guna mencari akar penyebab ketertindasan dan diskriminasi</a:t>
                      </a:r>
                      <a:endParaRPr lang="id-ID" sz="1600" dirty="0">
                        <a:latin typeface="Calibri"/>
                        <a:ea typeface="Calibri"/>
                        <a:cs typeface="Times New Roman"/>
                      </a:endParaRPr>
                    </a:p>
                    <a:p>
                      <a:pPr indent="-228600">
                        <a:lnSpc>
                          <a:spcPct val="10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Mengembangkan </a:t>
                      </a:r>
                      <a:r>
                        <a:rPr lang="id-ID" sz="1600" dirty="0">
                          <a:latin typeface="Times New Roman"/>
                          <a:ea typeface="Times New Roman"/>
                          <a:cs typeface="Times New Roman"/>
                        </a:rPr>
                        <a:t>strategi dan membangun  kerjasama dalam melakukan perubahan sosial sebagai bagian dari upaya mengubah relasi sosial yang menindas, deskriminatif, dan eksporatif.</a:t>
                      </a:r>
                      <a:endParaRPr lang="id-ID" sz="16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lstStyle/>
          <a:p>
            <a:r>
              <a:rPr lang="id-ID" sz="3200" i="1" u="sng" dirty="0" smtClean="0"/>
              <a:t/>
            </a:r>
            <a:br>
              <a:rPr lang="id-ID" sz="3200" i="1" u="sng" dirty="0" smtClean="0"/>
            </a:br>
            <a:r>
              <a:rPr lang="id-ID" sz="3200" i="1" u="sng" dirty="0" smtClean="0"/>
              <a:t/>
            </a:r>
            <a:br>
              <a:rPr lang="id-ID" sz="3200" i="1" u="sng" dirty="0" smtClean="0"/>
            </a:br>
            <a:r>
              <a:rPr lang="id-ID" sz="3200" i="1" u="sng" dirty="0" smtClean="0"/>
              <a:t/>
            </a:r>
            <a:br>
              <a:rPr lang="id-ID" sz="3200" i="1" u="sng" dirty="0" smtClean="0"/>
            </a:br>
            <a:r>
              <a:rPr lang="id-ID" sz="3200" i="1" u="sng" dirty="0" smtClean="0"/>
              <a:t/>
            </a:r>
            <a:br>
              <a:rPr lang="id-ID" sz="3200" i="1" u="sng" dirty="0" smtClean="0"/>
            </a:br>
            <a:r>
              <a:rPr lang="id-ID" sz="3200" i="1" u="sng" dirty="0" smtClean="0"/>
              <a:t>Unsur-unsur program pengembangan dan pengorganisasaian  masyarakat</a:t>
            </a:r>
            <a:r>
              <a:rPr lang="id-ID" dirty="0" smtClean="0"/>
              <a:t/>
            </a:r>
            <a:br>
              <a:rPr lang="id-ID" dirty="0" smtClean="0"/>
            </a:br>
            <a:endParaRPr lang="id-ID" dirty="0"/>
          </a:p>
        </p:txBody>
      </p:sp>
      <p:sp>
        <p:nvSpPr>
          <p:cNvPr id="3" name="Content Placeholder 2"/>
          <p:cNvSpPr>
            <a:spLocks noGrp="1"/>
          </p:cNvSpPr>
          <p:nvPr>
            <p:ph idx="1"/>
          </p:nvPr>
        </p:nvSpPr>
        <p:spPr>
          <a:xfrm>
            <a:off x="0" y="1143000"/>
            <a:ext cx="9144000" cy="5486399"/>
          </a:xfrm>
        </p:spPr>
        <p:txBody>
          <a:bodyPr/>
          <a:lstStyle/>
          <a:p>
            <a:r>
              <a:rPr lang="id-ID" dirty="0" smtClean="0"/>
              <a:t>a. Program terencana yang berfokus pada kebutuhan-kebutuhan menyeluruh (</a:t>
            </a:r>
            <a:r>
              <a:rPr lang="id-ID" i="1" dirty="0" smtClean="0"/>
              <a:t>total needs</a:t>
            </a:r>
            <a:r>
              <a:rPr lang="id-ID" dirty="0" smtClean="0"/>
              <a:t>) dari masyarakat yang bersangkutan.</a:t>
            </a:r>
          </a:p>
          <a:p>
            <a:r>
              <a:rPr lang="id-ID" dirty="0" smtClean="0"/>
              <a:t>b. Mendorong kemandirian atau swadaya masyarakat.</a:t>
            </a:r>
          </a:p>
          <a:p>
            <a:r>
              <a:rPr lang="id-ID" dirty="0" smtClean="0"/>
              <a:t>c. Adanya bantuan teknis dari pemerintah, badan-badan swasta, atau organisai-organisai sukarela, yang meliputi tenaga, peralatan, bahan, ataupun dana.</a:t>
            </a:r>
          </a:p>
          <a:p>
            <a:r>
              <a:rPr lang="id-ID" dirty="0" smtClean="0"/>
              <a:t>d. Mempersatukan berbagai disiplin ilmu seperti pertanian, peternakan, kesehatan masyarakat, pendidikan kesejahteraan keluarga, kewanitaan, kepemudaan, dan lainnya untuk membantu msayarakat.</a:t>
            </a:r>
          </a:p>
          <a:p>
            <a:r>
              <a:rPr lang="id-ID" dirty="0" smtClean="0"/>
              <a:t> </a:t>
            </a:r>
          </a:p>
          <a:p>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i="1" u="sng" dirty="0" smtClean="0"/>
              <a:t>Bentuk-bentuk program pengembangan dan pengorganisasian masyarakat.</a:t>
            </a:r>
            <a:r>
              <a:rPr lang="id-ID" sz="3200" dirty="0" smtClean="0"/>
              <a:t/>
            </a:r>
            <a:br>
              <a:rPr lang="id-ID" sz="3200" dirty="0" smtClean="0"/>
            </a:br>
            <a:endParaRPr lang="id-ID" sz="3200" dirty="0"/>
          </a:p>
        </p:txBody>
      </p:sp>
      <p:sp>
        <p:nvSpPr>
          <p:cNvPr id="3" name="Content Placeholder 2"/>
          <p:cNvSpPr>
            <a:spLocks noGrp="1"/>
          </p:cNvSpPr>
          <p:nvPr>
            <p:ph idx="1"/>
          </p:nvPr>
        </p:nvSpPr>
        <p:spPr>
          <a:xfrm>
            <a:off x="228600" y="1524001"/>
            <a:ext cx="8915400" cy="4800600"/>
          </a:xfrm>
        </p:spPr>
        <p:txBody>
          <a:bodyPr/>
          <a:lstStyle/>
          <a:p>
            <a:pPr>
              <a:buNone/>
            </a:pPr>
            <a:r>
              <a:rPr lang="id-ID" dirty="0" smtClean="0"/>
              <a:t>Menurut Mezirow (1997), terdapat tiga jenis program dalam usaha pengembangan  dan pengorganisasian masyarakat, yaitu sebagai berikut:</a:t>
            </a:r>
          </a:p>
          <a:p>
            <a:pPr>
              <a:tabLst>
                <a:tab pos="623888" algn="l"/>
              </a:tabLst>
            </a:pPr>
            <a:r>
              <a:rPr lang="id-ID" dirty="0" smtClean="0"/>
              <a:t>a. Program integratif, memerlukan pengembangan melalui koordinasi dinas-dinas teknis.</a:t>
            </a:r>
          </a:p>
          <a:p>
            <a:r>
              <a:rPr lang="id-ID" dirty="0" smtClean="0"/>
              <a:t>b. Program adaptif, fungsi pengembangan masyarakat cukup ditugaskan pada salah satu kementrian.</a:t>
            </a:r>
          </a:p>
          <a:p>
            <a:r>
              <a:rPr lang="id-ID" dirty="0" smtClean="0"/>
              <a:t>c. Program proyek, dalam bentuk usaha-usaha terbatas pada wilayah tertentu dan program di sesuaikan khusus kepada daera daerah yang bersngkutan.</a:t>
            </a:r>
          </a:p>
          <a:p>
            <a:r>
              <a:rPr lang="id-ID" dirty="0" smtClean="0"/>
              <a:t> </a:t>
            </a:r>
          </a:p>
          <a:p>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lstStyle/>
          <a:p>
            <a:r>
              <a:rPr lang="id-ID" sz="3200" i="1" u="sng" dirty="0" smtClean="0">
                <a:solidFill>
                  <a:srgbClr val="FF0000"/>
                </a:solidFill>
              </a:rPr>
              <a:t>Strategi operasional pengembangan dan pengorganisasian masyarakat </a:t>
            </a:r>
            <a:r>
              <a:rPr lang="id-ID" sz="3200" dirty="0" smtClean="0">
                <a:solidFill>
                  <a:srgbClr val="FF0000"/>
                </a:solidFill>
              </a:rPr>
              <a:t/>
            </a:r>
            <a:br>
              <a:rPr lang="id-ID" sz="3200" dirty="0" smtClean="0">
                <a:solidFill>
                  <a:srgbClr val="FF0000"/>
                </a:solidFill>
              </a:rPr>
            </a:br>
            <a:endParaRPr lang="id-ID" sz="3200" dirty="0">
              <a:solidFill>
                <a:srgbClr val="FF0000"/>
              </a:solidFill>
            </a:endParaRPr>
          </a:p>
        </p:txBody>
      </p:sp>
      <p:sp>
        <p:nvSpPr>
          <p:cNvPr id="3" name="Content Placeholder 2"/>
          <p:cNvSpPr>
            <a:spLocks noGrp="1"/>
          </p:cNvSpPr>
          <p:nvPr>
            <p:ph idx="1"/>
          </p:nvPr>
        </p:nvSpPr>
        <p:spPr>
          <a:xfrm>
            <a:off x="0" y="1066800"/>
            <a:ext cx="9144000" cy="5791200"/>
          </a:xfrm>
        </p:spPr>
        <p:txBody>
          <a:bodyPr/>
          <a:lstStyle/>
          <a:p>
            <a:r>
              <a:rPr lang="id-ID" dirty="0" smtClean="0"/>
              <a:t>a. Biarkan masyarakat sendiri yang menentukan masalah, baik yang di hadapi secara perorangan atau kelompok. Perawat hanya sebagai fasilitator atau memberikan arahan selama jalannya proses lokakarya.</a:t>
            </a:r>
          </a:p>
          <a:p>
            <a:r>
              <a:rPr lang="id-ID" dirty="0" smtClean="0"/>
              <a:t>b. Biarkan masyarakat sendiri yang membuat analisis untuk selanjutnya menyusun rencana usaha perbaikan atau solusi yang akan dilakukan.</a:t>
            </a:r>
          </a:p>
          <a:p>
            <a:r>
              <a:rPr lang="id-ID" dirty="0" smtClean="0"/>
              <a:t>c. Biarkan agar masyarakat sendiri yang mengorganisai diri untuk melaksanakan usaha perbaikan tersebut.</a:t>
            </a:r>
          </a:p>
          <a:p>
            <a:r>
              <a:rPr lang="id-ID" dirty="0" smtClean="0"/>
              <a:t>d. Gali sumber-sumber yang ada dalam masyarakat seoptimal mungkin, minta bantuan dari luar jika benar-benar memerlukannya.</a:t>
            </a:r>
          </a:p>
          <a:p>
            <a:r>
              <a:rPr lang="id-ID" dirty="0" smtClean="0"/>
              <a:t> </a:t>
            </a:r>
          </a:p>
          <a:p>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sz="2800" dirty="0" smtClean="0">
                <a:solidFill>
                  <a:srgbClr val="FF0000"/>
                </a:solidFill>
              </a:rPr>
              <a:t>langkah-langkah yang perlu ditempuh dan pengembangan dan pengorganisasian sebagai berikut :</a:t>
            </a:r>
            <a:r>
              <a:rPr lang="id-ID" dirty="0" smtClean="0">
                <a:solidFill>
                  <a:srgbClr val="FF0000"/>
                </a:solidFill>
              </a:rPr>
              <a:t/>
            </a:r>
            <a:br>
              <a:rPr lang="id-ID" dirty="0" smtClean="0">
                <a:solidFill>
                  <a:srgbClr val="FF0000"/>
                </a:solidFill>
              </a:rPr>
            </a:br>
            <a:endParaRPr lang="id-ID" dirty="0">
              <a:solidFill>
                <a:srgbClr val="FF0000"/>
              </a:solidFill>
            </a:endParaRPr>
          </a:p>
        </p:txBody>
      </p:sp>
      <p:sp>
        <p:nvSpPr>
          <p:cNvPr id="3" name="Content Placeholder 2"/>
          <p:cNvSpPr>
            <a:spLocks noGrp="1"/>
          </p:cNvSpPr>
          <p:nvPr>
            <p:ph idx="1"/>
          </p:nvPr>
        </p:nvSpPr>
        <p:spPr>
          <a:xfrm>
            <a:off x="0" y="1371601"/>
            <a:ext cx="9144000" cy="4953000"/>
          </a:xfrm>
        </p:spPr>
        <p:txBody>
          <a:bodyPr/>
          <a:lstStyle/>
          <a:p>
            <a:r>
              <a:rPr lang="id-ID" sz="2000" dirty="0" smtClean="0"/>
              <a:t>a.Ciptakan kondisi agar potensi/ kemampuan masyarakat setempat dapat dimanfaatkan dan dikembangkan. Potensi setempat seringkali tidak dapat dimanfaatkan untuk meningkatkan taraf hidup masyarakat karena adanya berbagai hambatan. Oleh karena itu, diperlukan kemampuan mengenal hambatan-hambatan ini untuk selanjutnya bersama masyarakat menciptakan suatu kondisi agar potensi yang sudah ada dapat dimanfaatkan untuk peningkatan taraf hidup.</a:t>
            </a:r>
          </a:p>
          <a:p>
            <a:r>
              <a:rPr lang="id-ID" sz="2000" dirty="0" smtClean="0"/>
              <a:t>b. Tingkatkan mutu potensi yang ada. Tergalinya potensi setempat harus diikuti dengan peningkatan mutu agar dapat diperoleh manfaat yang optimal. Hal ini dapat dilakukan dengan jalan mengikut sertakan masyarakat setempat sejak awal kegiatan dengan mengadakan kegiatan-kegiatan yang bersifat non formal.</a:t>
            </a:r>
          </a:p>
          <a:p>
            <a:r>
              <a:rPr lang="id-ID" sz="2000" dirty="0" smtClean="0"/>
              <a:t>C.Usahakan kelangsungan kegiatan yang sudah ada. Terlaksananya kegiatan sebagai wujud pemanfaatan potensi yang ada bukanlah suatu tujuan akhir, tetapi harus diusahakan agar kegiatan tersebut tidak berhenti begitu saja tetapi diikuti dengan kegiatan-kegiatan lain sebagi hasil daya cipta masayarakat.</a:t>
            </a:r>
          </a:p>
          <a:p>
            <a:endParaRPr lang="id-ID"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lstStyle/>
          <a:p>
            <a:r>
              <a:rPr lang="id-ID" sz="3200" dirty="0" smtClean="0"/>
              <a:t>Untuk itu hal yang perlu diperhatikan adalah </a:t>
            </a:r>
            <a:endParaRPr lang="id-ID" sz="3200" dirty="0"/>
          </a:p>
        </p:txBody>
      </p:sp>
      <p:sp>
        <p:nvSpPr>
          <p:cNvPr id="3" name="Content Placeholder 2"/>
          <p:cNvSpPr>
            <a:spLocks noGrp="1"/>
          </p:cNvSpPr>
          <p:nvPr>
            <p:ph idx="1"/>
          </p:nvPr>
        </p:nvSpPr>
        <p:spPr>
          <a:xfrm>
            <a:off x="0" y="1524001"/>
            <a:ext cx="9144000" cy="4800600"/>
          </a:xfrm>
        </p:spPr>
        <p:txBody>
          <a:bodyPr/>
          <a:lstStyle/>
          <a:p>
            <a:r>
              <a:rPr lang="id-ID" dirty="0" smtClean="0"/>
              <a:t>a.Setiap kegiatan harus menimbulkan kepuasan agar timbul gairah dan daya cipta dari seluruh komponen masyarakat.</a:t>
            </a:r>
          </a:p>
          <a:p>
            <a:r>
              <a:rPr lang="id-ID" dirty="0" smtClean="0"/>
              <a:t>b. Kegiatan-kegiatan yang dilakukan harus berkelanjutan.</a:t>
            </a:r>
          </a:p>
          <a:p>
            <a:r>
              <a:rPr lang="id-ID" dirty="0" smtClean="0"/>
              <a:t>c. Harus ada latihan untuk pembentukan kader yang diikuti dengan usaha meningkatkan keterampilan.</a:t>
            </a:r>
          </a:p>
          <a:p>
            <a:r>
              <a:rPr lang="id-ID" dirty="0" smtClean="0"/>
              <a:t>d. Tingkatkan kesejahteraan masyarakat secara keseluruhan. Tujuan akhir dari peningkatan pengembangan dan pengorganisasian masyarakat adalah agar proses tersebut mampu menghasilkan peningkatan kesejahteraan masyarakat secara keseluruhan. </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BAHAN BACAAN </a:t>
            </a:r>
            <a:endParaRPr lang="id-ID" dirty="0"/>
          </a:p>
        </p:txBody>
      </p:sp>
      <p:sp>
        <p:nvSpPr>
          <p:cNvPr id="3" name="Content Placeholder 2"/>
          <p:cNvSpPr>
            <a:spLocks noGrp="1"/>
          </p:cNvSpPr>
          <p:nvPr>
            <p:ph idx="1"/>
          </p:nvPr>
        </p:nvSpPr>
        <p:spPr>
          <a:xfrm>
            <a:off x="1" y="685800"/>
            <a:ext cx="9144000" cy="6172200"/>
          </a:xfrm>
        </p:spPr>
        <p:txBody>
          <a:bodyPr/>
          <a:lstStyle/>
          <a:p>
            <a:pPr algn="just"/>
            <a:r>
              <a:rPr lang="id-ID" dirty="0" smtClean="0">
                <a:solidFill>
                  <a:schemeClr val="bg1"/>
                </a:solidFill>
              </a:rPr>
              <a:t>Buku “Intervensi Komunitas Pengembangan Masyarakat sebagai Upaya </a:t>
            </a:r>
            <a:endParaRPr lang="id-ID" dirty="0" smtClean="0">
              <a:solidFill>
                <a:schemeClr val="bg1"/>
              </a:solidFill>
            </a:endParaRPr>
          </a:p>
          <a:p>
            <a:pPr algn="just"/>
            <a:r>
              <a:rPr lang="id-ID" sz="1200" dirty="0" smtClean="0">
                <a:latin typeface="Arial Unicode MS" pitchFamily="34" charset="-128"/>
                <a:ea typeface="Arial Unicode MS" pitchFamily="34" charset="-128"/>
                <a:cs typeface="Arial Unicode MS" pitchFamily="34" charset="-128"/>
              </a:rPr>
              <a:t>1. Intervensi </a:t>
            </a:r>
            <a:r>
              <a:rPr lang="id-ID" sz="1200" dirty="0" smtClean="0">
                <a:latin typeface="Arial Unicode MS" pitchFamily="34" charset="-128"/>
                <a:ea typeface="Arial Unicode MS" pitchFamily="34" charset="-128"/>
                <a:cs typeface="Arial Unicode MS" pitchFamily="34" charset="-128"/>
              </a:rPr>
              <a:t>Komunitas Pengembangan Masyarakat sebagai Upaya Pemberdayaan Masyarakat</a:t>
            </a:r>
            <a:r>
              <a:rPr lang="id-ID" sz="1200" dirty="0" smtClean="0">
                <a:latin typeface="Arial Unicode MS" pitchFamily="34" charset="-128"/>
                <a:ea typeface="Arial Unicode MS" pitchFamily="34" charset="-128"/>
                <a:cs typeface="Arial Unicode MS" pitchFamily="34" charset="-128"/>
              </a:rPr>
              <a:t>” OLEH   </a:t>
            </a:r>
            <a:r>
              <a:rPr lang="id-ID" sz="1200" dirty="0" smtClean="0">
                <a:latin typeface="Arial Unicode MS" pitchFamily="34" charset="-128"/>
                <a:ea typeface="Arial Unicode MS" pitchFamily="34" charset="-128"/>
                <a:cs typeface="Arial Unicode MS" pitchFamily="34" charset="-128"/>
              </a:rPr>
              <a:t>Isbandi Rukminto </a:t>
            </a:r>
            <a:r>
              <a:rPr lang="id-ID" sz="1200" dirty="0" smtClean="0">
                <a:latin typeface="Arial Unicode MS" pitchFamily="34" charset="-128"/>
                <a:ea typeface="Arial Unicode MS" pitchFamily="34" charset="-128"/>
                <a:cs typeface="Arial Unicode MS" pitchFamily="34" charset="-128"/>
              </a:rPr>
              <a:t>Adi, Penerbit </a:t>
            </a:r>
            <a:r>
              <a:rPr lang="id-ID" sz="1200" dirty="0" smtClean="0">
                <a:latin typeface="Arial Unicode MS" pitchFamily="34" charset="-128"/>
                <a:ea typeface="Arial Unicode MS" pitchFamily="34" charset="-128"/>
                <a:cs typeface="Arial Unicode MS" pitchFamily="34" charset="-128"/>
              </a:rPr>
              <a:t>: Rajawali </a:t>
            </a:r>
            <a:r>
              <a:rPr lang="id-ID" sz="1200" dirty="0" smtClean="0">
                <a:latin typeface="Arial Unicode MS" pitchFamily="34" charset="-128"/>
                <a:ea typeface="Arial Unicode MS" pitchFamily="34" charset="-128"/>
                <a:cs typeface="Arial Unicode MS" pitchFamily="34" charset="-128"/>
              </a:rPr>
              <a:t>Pers ,  2008</a:t>
            </a:r>
          </a:p>
          <a:p>
            <a:r>
              <a:rPr lang="id-ID" sz="1200" dirty="0" smtClean="0">
                <a:latin typeface="Arial Unicode MS" pitchFamily="34" charset="-128"/>
                <a:ea typeface="Arial Unicode MS" pitchFamily="34" charset="-128"/>
                <a:cs typeface="Arial Unicode MS" pitchFamily="34" charset="-128"/>
              </a:rPr>
              <a:t>2. </a:t>
            </a:r>
            <a:r>
              <a:rPr lang="es-ES" sz="1200" dirty="0" err="1" smtClean="0">
                <a:latin typeface="Arial Unicode MS" pitchFamily="34" charset="-128"/>
                <a:ea typeface="Arial Unicode MS" pitchFamily="34" charset="-128"/>
                <a:cs typeface="Arial Unicode MS" pitchFamily="34" charset="-128"/>
              </a:rPr>
              <a:t>Anonim</a:t>
            </a:r>
            <a:r>
              <a:rPr lang="es-ES" sz="1200" dirty="0" smtClean="0">
                <a:latin typeface="Arial Unicode MS" pitchFamily="34" charset="-128"/>
                <a:ea typeface="Arial Unicode MS" pitchFamily="34" charset="-128"/>
                <a:cs typeface="Arial Unicode MS" pitchFamily="34" charset="-128"/>
              </a:rPr>
              <a:t>, 1994. </a:t>
            </a:r>
            <a:r>
              <a:rPr lang="es-ES" sz="1200" dirty="0" err="1" smtClean="0">
                <a:latin typeface="Arial Unicode MS" pitchFamily="34" charset="-128"/>
                <a:ea typeface="Arial Unicode MS" pitchFamily="34" charset="-128"/>
                <a:cs typeface="Arial Unicode MS" pitchFamily="34" charset="-128"/>
              </a:rPr>
              <a:t>Berbuat</a:t>
            </a:r>
            <a:r>
              <a:rPr lang="es-ES" sz="1200" dirty="0" smtClean="0">
                <a:latin typeface="Arial Unicode MS" pitchFamily="34" charset="-128"/>
                <a:ea typeface="Arial Unicode MS" pitchFamily="34" charset="-128"/>
                <a:cs typeface="Arial Unicode MS" pitchFamily="34" charset="-128"/>
              </a:rPr>
              <a:t> </a:t>
            </a:r>
            <a:r>
              <a:rPr lang="es-ES" sz="1200" dirty="0" err="1" smtClean="0">
                <a:latin typeface="Arial Unicode MS" pitchFamily="34" charset="-128"/>
                <a:ea typeface="Arial Unicode MS" pitchFamily="34" charset="-128"/>
                <a:cs typeface="Arial Unicode MS" pitchFamily="34" charset="-128"/>
              </a:rPr>
              <a:t>Bersama</a:t>
            </a:r>
            <a:r>
              <a:rPr lang="es-ES" sz="1200" dirty="0" smtClean="0">
                <a:latin typeface="Arial Unicode MS" pitchFamily="34" charset="-128"/>
                <a:ea typeface="Arial Unicode MS" pitchFamily="34" charset="-128"/>
                <a:cs typeface="Arial Unicode MS" pitchFamily="34" charset="-128"/>
              </a:rPr>
              <a:t> </a:t>
            </a:r>
            <a:r>
              <a:rPr lang="es-ES" sz="1200" dirty="0" err="1" smtClean="0">
                <a:latin typeface="Arial Unicode MS" pitchFamily="34" charset="-128"/>
                <a:ea typeface="Arial Unicode MS" pitchFamily="34" charset="-128"/>
                <a:cs typeface="Arial Unicode MS" pitchFamily="34" charset="-128"/>
              </a:rPr>
              <a:t>Berperan</a:t>
            </a:r>
            <a:r>
              <a:rPr lang="es-ES" sz="1200" dirty="0" smtClean="0">
                <a:latin typeface="Arial Unicode MS" pitchFamily="34" charset="-128"/>
                <a:ea typeface="Arial Unicode MS" pitchFamily="34" charset="-128"/>
                <a:cs typeface="Arial Unicode MS" pitchFamily="34" charset="-128"/>
              </a:rPr>
              <a:t> </a:t>
            </a:r>
            <a:r>
              <a:rPr lang="es-ES" sz="1200" dirty="0" err="1" smtClean="0">
                <a:latin typeface="Arial Unicode MS" pitchFamily="34" charset="-128"/>
                <a:ea typeface="Arial Unicode MS" pitchFamily="34" charset="-128"/>
                <a:cs typeface="Arial Unicode MS" pitchFamily="34" charset="-128"/>
              </a:rPr>
              <a:t>Setara</a:t>
            </a:r>
            <a:r>
              <a:rPr lang="es-ES" sz="1200" dirty="0" smtClean="0">
                <a:latin typeface="Arial Unicode MS" pitchFamily="34" charset="-128"/>
                <a:ea typeface="Arial Unicode MS" pitchFamily="34" charset="-128"/>
                <a:cs typeface="Arial Unicode MS" pitchFamily="34" charset="-128"/>
              </a:rPr>
              <a:t>. Studio </a:t>
            </a:r>
            <a:r>
              <a:rPr lang="es-ES" sz="1200" dirty="0" err="1" smtClean="0">
                <a:latin typeface="Arial Unicode MS" pitchFamily="34" charset="-128"/>
                <a:ea typeface="Arial Unicode MS" pitchFamily="34" charset="-128"/>
                <a:cs typeface="Arial Unicode MS" pitchFamily="34" charset="-128"/>
              </a:rPr>
              <a:t>Driya</a:t>
            </a:r>
            <a:r>
              <a:rPr lang="es-ES" sz="1200" dirty="0" smtClean="0">
                <a:latin typeface="Arial Unicode MS" pitchFamily="34" charset="-128"/>
                <a:ea typeface="Arial Unicode MS" pitchFamily="34" charset="-128"/>
                <a:cs typeface="Arial Unicode MS" pitchFamily="34" charset="-128"/>
              </a:rPr>
              <a:t> Media, Bandung.</a:t>
            </a:r>
            <a:endParaRPr lang="id-ID" sz="1200" dirty="0" smtClean="0">
              <a:latin typeface="Arial Unicode MS" pitchFamily="34" charset="-128"/>
              <a:ea typeface="Arial Unicode MS" pitchFamily="34" charset="-128"/>
              <a:cs typeface="Arial Unicode MS" pitchFamily="34" charset="-128"/>
            </a:endParaRPr>
          </a:p>
          <a:p>
            <a:r>
              <a:rPr lang="id-ID" sz="1200" dirty="0" smtClean="0">
                <a:latin typeface="Arial Unicode MS" pitchFamily="34" charset="-128"/>
                <a:ea typeface="Arial Unicode MS" pitchFamily="34" charset="-128"/>
                <a:cs typeface="Arial Unicode MS" pitchFamily="34" charset="-128"/>
              </a:rPr>
              <a:t>3. </a:t>
            </a:r>
            <a:r>
              <a:rPr lang="es-ES" sz="1200" dirty="0" err="1" smtClean="0">
                <a:latin typeface="Arial Unicode MS" pitchFamily="34" charset="-128"/>
                <a:ea typeface="Arial Unicode MS" pitchFamily="34" charset="-128"/>
                <a:cs typeface="Arial Unicode MS" pitchFamily="34" charset="-128"/>
              </a:rPr>
              <a:t>Chambers</a:t>
            </a:r>
            <a:r>
              <a:rPr lang="es-ES" sz="1200" dirty="0" smtClean="0">
                <a:latin typeface="Arial Unicode MS" pitchFamily="34" charset="-128"/>
                <a:ea typeface="Arial Unicode MS" pitchFamily="34" charset="-128"/>
                <a:cs typeface="Arial Unicode MS" pitchFamily="34" charset="-128"/>
              </a:rPr>
              <a:t>, R. 1996. </a:t>
            </a:r>
            <a:r>
              <a:rPr lang="es-ES" sz="1200" dirty="0" err="1" smtClean="0">
                <a:latin typeface="Arial Unicode MS" pitchFamily="34" charset="-128"/>
                <a:ea typeface="Arial Unicode MS" pitchFamily="34" charset="-128"/>
                <a:cs typeface="Arial Unicode MS" pitchFamily="34" charset="-128"/>
              </a:rPr>
              <a:t>Memahami</a:t>
            </a:r>
            <a:r>
              <a:rPr lang="es-ES" sz="1200" dirty="0" smtClean="0">
                <a:latin typeface="Arial Unicode MS" pitchFamily="34" charset="-128"/>
                <a:ea typeface="Arial Unicode MS" pitchFamily="34" charset="-128"/>
                <a:cs typeface="Arial Unicode MS" pitchFamily="34" charset="-128"/>
              </a:rPr>
              <a:t> </a:t>
            </a:r>
            <a:r>
              <a:rPr lang="es-ES" sz="1200" dirty="0" err="1" smtClean="0">
                <a:latin typeface="Arial Unicode MS" pitchFamily="34" charset="-128"/>
                <a:ea typeface="Arial Unicode MS" pitchFamily="34" charset="-128"/>
                <a:cs typeface="Arial Unicode MS" pitchFamily="34" charset="-128"/>
              </a:rPr>
              <a:t>Desa</a:t>
            </a:r>
            <a:r>
              <a:rPr lang="es-ES" sz="1200" dirty="0" smtClean="0">
                <a:latin typeface="Arial Unicode MS" pitchFamily="34" charset="-128"/>
                <a:ea typeface="Arial Unicode MS" pitchFamily="34" charset="-128"/>
                <a:cs typeface="Arial Unicode MS" pitchFamily="34" charset="-128"/>
              </a:rPr>
              <a:t> Secara </a:t>
            </a:r>
            <a:r>
              <a:rPr lang="es-ES" sz="1200" dirty="0" err="1" smtClean="0">
                <a:latin typeface="Arial Unicode MS" pitchFamily="34" charset="-128"/>
                <a:ea typeface="Arial Unicode MS" pitchFamily="34" charset="-128"/>
                <a:cs typeface="Arial Unicode MS" pitchFamily="34" charset="-128"/>
              </a:rPr>
              <a:t>Partisipatif</a:t>
            </a:r>
            <a:r>
              <a:rPr lang="es-ES"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Penerbit</a:t>
            </a:r>
            <a:r>
              <a:rPr lang="en-GB"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Kanisius</a:t>
            </a:r>
            <a:r>
              <a:rPr lang="en-GB" sz="1200" dirty="0" smtClean="0">
                <a:latin typeface="Arial Unicode MS" pitchFamily="34" charset="-128"/>
                <a:ea typeface="Arial Unicode MS" pitchFamily="34" charset="-128"/>
                <a:cs typeface="Arial Unicode MS" pitchFamily="34" charset="-128"/>
              </a:rPr>
              <a:t>. Yogyakarta.</a:t>
            </a:r>
            <a:endParaRPr lang="id-ID" sz="1200" dirty="0" smtClean="0">
              <a:latin typeface="Arial Unicode MS" pitchFamily="34" charset="-128"/>
              <a:ea typeface="Arial Unicode MS" pitchFamily="34" charset="-128"/>
              <a:cs typeface="Arial Unicode MS" pitchFamily="34" charset="-128"/>
            </a:endParaRPr>
          </a:p>
          <a:p>
            <a:r>
              <a:rPr lang="id-ID" sz="1200" dirty="0" smtClean="0">
                <a:latin typeface="Arial Unicode MS" pitchFamily="34" charset="-128"/>
                <a:ea typeface="Arial Unicode MS" pitchFamily="34" charset="-128"/>
                <a:cs typeface="Arial Unicode MS" pitchFamily="34" charset="-128"/>
              </a:rPr>
              <a:t>4. </a:t>
            </a:r>
            <a:r>
              <a:rPr lang="en-GB" sz="1200" dirty="0" err="1" smtClean="0">
                <a:latin typeface="Arial Unicode MS" pitchFamily="34" charset="-128"/>
                <a:ea typeface="Arial Unicode MS" pitchFamily="34" charset="-128"/>
                <a:cs typeface="Arial Unicode MS" pitchFamily="34" charset="-128"/>
              </a:rPr>
              <a:t>Grandstaff,S.W</a:t>
            </a:r>
            <a:r>
              <a:rPr lang="en-GB"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Grandstaff,T.B</a:t>
            </a:r>
            <a:r>
              <a:rPr lang="en-GB"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dan</a:t>
            </a:r>
            <a:r>
              <a:rPr lang="en-GB"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Lovelace,G.W</a:t>
            </a:r>
            <a:r>
              <a:rPr lang="en-GB" sz="1200" dirty="0" smtClean="0">
                <a:latin typeface="Arial Unicode MS" pitchFamily="34" charset="-128"/>
                <a:ea typeface="Arial Unicode MS" pitchFamily="34" charset="-128"/>
                <a:cs typeface="Arial Unicode MS" pitchFamily="34" charset="-128"/>
              </a:rPr>
              <a:t>. 1990. </a:t>
            </a:r>
            <a:r>
              <a:rPr lang="en-GB" sz="1200" i="1" dirty="0" smtClean="0">
                <a:latin typeface="Arial Unicode MS" pitchFamily="34" charset="-128"/>
                <a:ea typeface="Arial Unicode MS" pitchFamily="34" charset="-128"/>
                <a:cs typeface="Arial Unicode MS" pitchFamily="34" charset="-128"/>
              </a:rPr>
              <a:t>Summary Report International Conference on Rapid Rural Appraisal</a:t>
            </a:r>
            <a:r>
              <a:rPr lang="en-GB"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Khon</a:t>
            </a:r>
            <a:r>
              <a:rPr lang="en-GB" sz="1200" dirty="0" smtClean="0">
                <a:latin typeface="Arial Unicode MS" pitchFamily="34" charset="-128"/>
                <a:ea typeface="Arial Unicode MS" pitchFamily="34" charset="-128"/>
                <a:cs typeface="Arial Unicode MS" pitchFamily="34" charset="-128"/>
              </a:rPr>
              <a:t> </a:t>
            </a:r>
            <a:r>
              <a:rPr lang="en-GB" sz="1200" dirty="0" err="1" smtClean="0">
                <a:latin typeface="Arial Unicode MS" pitchFamily="34" charset="-128"/>
                <a:ea typeface="Arial Unicode MS" pitchFamily="34" charset="-128"/>
                <a:cs typeface="Arial Unicode MS" pitchFamily="34" charset="-128"/>
              </a:rPr>
              <a:t>Kaen</a:t>
            </a:r>
            <a:r>
              <a:rPr lang="en-GB" sz="1200" dirty="0" smtClean="0">
                <a:latin typeface="Arial Unicode MS" pitchFamily="34" charset="-128"/>
                <a:ea typeface="Arial Unicode MS" pitchFamily="34" charset="-128"/>
                <a:cs typeface="Arial Unicode MS" pitchFamily="34" charset="-128"/>
              </a:rPr>
              <a:t> University. Ed. </a:t>
            </a:r>
            <a:r>
              <a:rPr lang="id-ID" sz="1200" dirty="0" smtClean="0">
                <a:latin typeface="Arial Unicode MS" pitchFamily="34" charset="-128"/>
                <a:ea typeface="Arial Unicode MS" pitchFamily="34" charset="-128"/>
                <a:cs typeface="Arial Unicode MS" pitchFamily="34" charset="-128"/>
              </a:rPr>
              <a:t>5. </a:t>
            </a:r>
          </a:p>
          <a:p>
            <a:r>
              <a:rPr lang="id-ID" sz="1200" dirty="0" smtClean="0">
                <a:latin typeface="Arial Unicode MS" pitchFamily="34" charset="-128"/>
                <a:ea typeface="Arial Unicode MS" pitchFamily="34" charset="-128"/>
                <a:cs typeface="Arial Unicode MS" pitchFamily="34" charset="-128"/>
              </a:rPr>
              <a:t>5. </a:t>
            </a:r>
            <a:r>
              <a:rPr lang="id-ID" sz="1200" u="sng" dirty="0" smtClean="0">
                <a:latin typeface="Arial Unicode MS" pitchFamily="34" charset="-128"/>
                <a:ea typeface="Arial Unicode MS" pitchFamily="34" charset="-128"/>
                <a:cs typeface="Arial Unicode MS" pitchFamily="34" charset="-128"/>
              </a:rPr>
              <a:t>Beebe</a:t>
            </a:r>
            <a:r>
              <a:rPr lang="id-ID" sz="1200" u="sng" dirty="0" smtClean="0">
                <a:latin typeface="Arial Unicode MS" pitchFamily="34" charset="-128"/>
                <a:ea typeface="Arial Unicode MS" pitchFamily="34" charset="-128"/>
                <a:cs typeface="Arial Unicode MS" pitchFamily="34" charset="-128"/>
              </a:rPr>
              <a:t>, James. 1995 “Basic Concepts and Techniques of Rapid Appraisal”. </a:t>
            </a:r>
            <a:r>
              <a:rPr lang="id-ID" sz="1200" i="1" u="sng" dirty="0" smtClean="0">
                <a:latin typeface="Arial Unicode MS" pitchFamily="34" charset="-128"/>
                <a:ea typeface="Arial Unicode MS" pitchFamily="34" charset="-128"/>
                <a:cs typeface="Arial Unicode MS" pitchFamily="34" charset="-128"/>
              </a:rPr>
              <a:t>Human Organization</a:t>
            </a:r>
            <a:r>
              <a:rPr lang="id-ID" sz="1200" u="sng" dirty="0" smtClean="0">
                <a:latin typeface="Arial Unicode MS" pitchFamily="34" charset="-128"/>
                <a:ea typeface="Arial Unicode MS" pitchFamily="34" charset="-128"/>
                <a:cs typeface="Arial Unicode MS" pitchFamily="34" charset="-128"/>
              </a:rPr>
              <a:t>, vol. 54, No. 1, Spring.</a:t>
            </a:r>
            <a:endParaRPr lang="id-ID" sz="1200" dirty="0" smtClean="0">
              <a:latin typeface="Arial Unicode MS" pitchFamily="34" charset="-128"/>
              <a:ea typeface="Arial Unicode MS" pitchFamily="34" charset="-128"/>
              <a:cs typeface="Arial Unicode MS" pitchFamily="34" charset="-128"/>
            </a:endParaRPr>
          </a:p>
          <a:p>
            <a:r>
              <a:rPr lang="id-ID" sz="1200" u="sng" dirty="0" smtClean="0">
                <a:latin typeface="Arial Unicode MS" pitchFamily="34" charset="-128"/>
                <a:ea typeface="Arial Unicode MS" pitchFamily="34" charset="-128"/>
                <a:cs typeface="Arial Unicode MS" pitchFamily="34" charset="-128"/>
              </a:rPr>
              <a:t>6. Chambers</a:t>
            </a:r>
            <a:r>
              <a:rPr lang="id-ID" sz="1200" u="sng" dirty="0" smtClean="0">
                <a:latin typeface="Arial Unicode MS" pitchFamily="34" charset="-128"/>
                <a:ea typeface="Arial Unicode MS" pitchFamily="34" charset="-128"/>
                <a:cs typeface="Arial Unicode MS" pitchFamily="34" charset="-128"/>
              </a:rPr>
              <a:t>, R. 1996. </a:t>
            </a:r>
            <a:r>
              <a:rPr lang="id-ID" sz="1200" i="1" u="sng" dirty="0" smtClean="0">
                <a:latin typeface="Arial Unicode MS" pitchFamily="34" charset="-128"/>
                <a:ea typeface="Arial Unicode MS" pitchFamily="34" charset="-128"/>
                <a:cs typeface="Arial Unicode MS" pitchFamily="34" charset="-128"/>
              </a:rPr>
              <a:t>Participatory Rural Appraisal: Memahami Desa</a:t>
            </a:r>
            <a:r>
              <a:rPr lang="id-ID" sz="1200" u="sng" dirty="0" smtClean="0">
                <a:latin typeface="Arial Unicode MS" pitchFamily="34" charset="-128"/>
                <a:ea typeface="Arial Unicode MS" pitchFamily="34" charset="-128"/>
                <a:cs typeface="Arial Unicode MS" pitchFamily="34" charset="-128"/>
              </a:rPr>
              <a:t> </a:t>
            </a:r>
            <a:r>
              <a:rPr lang="id-ID" sz="1200" i="1" u="sng" dirty="0" smtClean="0">
                <a:latin typeface="Arial Unicode MS" pitchFamily="34" charset="-128"/>
                <a:ea typeface="Arial Unicode MS" pitchFamily="34" charset="-128"/>
                <a:cs typeface="Arial Unicode MS" pitchFamily="34" charset="-128"/>
              </a:rPr>
              <a:t>Secara Partisipatif. </a:t>
            </a:r>
            <a:r>
              <a:rPr lang="id-ID" sz="1200" u="sng" dirty="0" smtClean="0">
                <a:latin typeface="Arial Unicode MS" pitchFamily="34" charset="-128"/>
                <a:ea typeface="Arial Unicode MS" pitchFamily="34" charset="-128"/>
                <a:cs typeface="Arial Unicode MS" pitchFamily="34" charset="-128"/>
              </a:rPr>
              <a:t>Oxfam – Kanisius. Yogyakarta</a:t>
            </a:r>
            <a:r>
              <a:rPr lang="id-ID" sz="1200" u="sng" dirty="0" smtClean="0">
                <a:latin typeface="Arial Unicode MS" pitchFamily="34" charset="-128"/>
                <a:ea typeface="Arial Unicode MS" pitchFamily="34" charset="-128"/>
                <a:cs typeface="Arial Unicode MS" pitchFamily="34" charset="-128"/>
              </a:rPr>
              <a:t>.</a:t>
            </a:r>
          </a:p>
          <a:p>
            <a:r>
              <a:rPr lang="id-ID" sz="1200" u="sng" dirty="0" smtClean="0">
                <a:latin typeface="Arial Unicode MS" pitchFamily="34" charset="-128"/>
                <a:ea typeface="Arial Unicode MS" pitchFamily="34" charset="-128"/>
                <a:cs typeface="Arial Unicode MS" pitchFamily="34" charset="-128"/>
              </a:rPr>
              <a:t>7. Gitosaputro</a:t>
            </a:r>
            <a:r>
              <a:rPr lang="id-ID" sz="1200" u="sng" dirty="0" smtClean="0">
                <a:latin typeface="Arial Unicode MS" pitchFamily="34" charset="-128"/>
                <a:ea typeface="Arial Unicode MS" pitchFamily="34" charset="-128"/>
                <a:cs typeface="Arial Unicode MS" pitchFamily="34" charset="-128"/>
              </a:rPr>
              <a:t>, S. 2006. </a:t>
            </a:r>
            <a:r>
              <a:rPr lang="id-ID" sz="1200" i="1" u="sng" dirty="0" smtClean="0">
                <a:latin typeface="Arial Unicode MS" pitchFamily="34" charset="-128"/>
                <a:ea typeface="Arial Unicode MS" pitchFamily="34" charset="-128"/>
                <a:cs typeface="Arial Unicode MS" pitchFamily="34" charset="-128"/>
              </a:rPr>
              <a:t>Implementasi Participatory Rural Appraisal (Pra) Dalam Pemberdayaan Masyarakat</a:t>
            </a:r>
            <a:r>
              <a:rPr lang="id-ID" sz="1200" u="sng" dirty="0" smtClean="0">
                <a:latin typeface="Arial Unicode MS" pitchFamily="34" charset="-128"/>
                <a:ea typeface="Arial Unicode MS" pitchFamily="34" charset="-128"/>
                <a:cs typeface="Arial Unicode MS" pitchFamily="34" charset="-128"/>
              </a:rPr>
              <a:t>. Jurnal Pengembangan Masyarakat Islam. Lampung.</a:t>
            </a:r>
            <a:endParaRPr lang="id-ID" sz="1200" dirty="0" smtClean="0">
              <a:latin typeface="Arial Unicode MS" pitchFamily="34" charset="-128"/>
              <a:ea typeface="Arial Unicode MS" pitchFamily="34" charset="-128"/>
              <a:cs typeface="Arial Unicode MS" pitchFamily="34" charset="-128"/>
            </a:endParaRPr>
          </a:p>
          <a:p>
            <a:r>
              <a:rPr lang="id-ID" sz="1200" dirty="0" smtClean="0"/>
              <a:t>8. </a:t>
            </a:r>
            <a:r>
              <a:rPr lang="en-US" sz="1200" dirty="0" smtClean="0"/>
              <a:t>Ife</a:t>
            </a:r>
            <a:r>
              <a:rPr lang="en-US" sz="1200" dirty="0" smtClean="0"/>
              <a:t>, Jim. 1996. </a:t>
            </a:r>
            <a:r>
              <a:rPr lang="en-US" sz="1200" i="1" dirty="0" smtClean="0"/>
              <a:t>Community Development: Creating Community Alternatives Vision. </a:t>
            </a:r>
            <a:r>
              <a:rPr lang="en-US" sz="1200" i="1" dirty="0" err="1" smtClean="0"/>
              <a:t>Analisysis</a:t>
            </a:r>
            <a:r>
              <a:rPr lang="en-US" sz="1200" i="1" dirty="0" smtClean="0"/>
              <a:t> and </a:t>
            </a:r>
            <a:r>
              <a:rPr lang="en-US" sz="1200" i="1" dirty="0" err="1" smtClean="0"/>
              <a:t>Practice.</a:t>
            </a:r>
            <a:r>
              <a:rPr lang="en-US" sz="1200" dirty="0" err="1" smtClean="0"/>
              <a:t>Melbourne</a:t>
            </a:r>
            <a:r>
              <a:rPr lang="en-US" sz="1200" dirty="0" smtClean="0"/>
              <a:t>. Longman.</a:t>
            </a:r>
            <a:endParaRPr lang="id-ID" sz="1200" dirty="0" smtClean="0"/>
          </a:p>
          <a:p>
            <a:r>
              <a:rPr lang="id-ID" sz="1200" dirty="0" smtClean="0"/>
              <a:t>9. </a:t>
            </a:r>
            <a:r>
              <a:rPr lang="en-US" sz="1200" dirty="0" smtClean="0"/>
              <a:t>Kenny</a:t>
            </a:r>
            <a:r>
              <a:rPr lang="en-US" sz="1200" dirty="0" smtClean="0"/>
              <a:t>, S. 1994. Developing Communities For The Future Development The Australia. Australia : Nelson Australia </a:t>
            </a:r>
            <a:r>
              <a:rPr lang="en-US" sz="1200" dirty="0" err="1" smtClean="0"/>
              <a:t>Prelimited</a:t>
            </a:r>
            <a:r>
              <a:rPr lang="en-US" sz="1200" dirty="0" smtClean="0"/>
              <a:t>, </a:t>
            </a:r>
            <a:r>
              <a:rPr lang="en-US" sz="1200" dirty="0" err="1" smtClean="0"/>
              <a:t>Canbera</a:t>
            </a:r>
            <a:r>
              <a:rPr lang="en-US" sz="1200" dirty="0" smtClean="0"/>
              <a:t>.</a:t>
            </a:r>
            <a:endParaRPr lang="id-ID" sz="1200" dirty="0" smtClean="0"/>
          </a:p>
          <a:p>
            <a:r>
              <a:rPr lang="id-ID" sz="1200" dirty="0" smtClean="0"/>
              <a:t>10. </a:t>
            </a:r>
            <a:r>
              <a:rPr lang="en-US" sz="1200" dirty="0" err="1" smtClean="0"/>
              <a:t>Mardikanto</a:t>
            </a:r>
            <a:r>
              <a:rPr lang="en-US" sz="1200" dirty="0" smtClean="0"/>
              <a:t>, </a:t>
            </a:r>
            <a:r>
              <a:rPr lang="en-US" sz="1200" dirty="0" err="1" smtClean="0"/>
              <a:t>Totok</a:t>
            </a:r>
            <a:r>
              <a:rPr lang="en-US" sz="1200" dirty="0" smtClean="0"/>
              <a:t>. 2011. </a:t>
            </a:r>
            <a:r>
              <a:rPr lang="en-US" sz="1200" dirty="0" err="1" smtClean="0"/>
              <a:t>Pemberdayaan</a:t>
            </a:r>
            <a:r>
              <a:rPr lang="en-US" sz="1200" dirty="0" smtClean="0"/>
              <a:t> </a:t>
            </a:r>
            <a:r>
              <a:rPr lang="en-US" sz="1200" dirty="0" err="1" smtClean="0"/>
              <a:t>Masyarakat</a:t>
            </a:r>
            <a:r>
              <a:rPr lang="en-US" sz="1200" dirty="0" smtClean="0"/>
              <a:t>. Surakarta. UNS Press</a:t>
            </a:r>
            <a:endParaRPr lang="id-ID" sz="1200" dirty="0" smtClean="0"/>
          </a:p>
          <a:p>
            <a:r>
              <a:rPr lang="id-ID" sz="1200" dirty="0" smtClean="0"/>
              <a:t>11. </a:t>
            </a:r>
            <a:r>
              <a:rPr lang="en-US" sz="1200" dirty="0" err="1" smtClean="0"/>
              <a:t>Moh</a:t>
            </a:r>
            <a:r>
              <a:rPr lang="en-US" sz="1200" dirty="0" smtClean="0"/>
              <a:t>. Ali Aziz. 2005. </a:t>
            </a:r>
            <a:r>
              <a:rPr lang="en-US" sz="1200" i="1" dirty="0" err="1" smtClean="0"/>
              <a:t>Dakwah</a:t>
            </a:r>
            <a:r>
              <a:rPr lang="en-US" sz="1200" i="1" dirty="0" smtClean="0"/>
              <a:t> </a:t>
            </a:r>
            <a:r>
              <a:rPr lang="en-US" sz="1200" i="1" dirty="0" err="1" smtClean="0"/>
              <a:t>Pengembangan</a:t>
            </a:r>
            <a:r>
              <a:rPr lang="en-US" sz="1200" i="1" dirty="0" smtClean="0"/>
              <a:t> </a:t>
            </a:r>
            <a:r>
              <a:rPr lang="en-US" sz="1200" i="1" dirty="0" err="1" smtClean="0"/>
              <a:t>Masyarakat</a:t>
            </a:r>
            <a:r>
              <a:rPr lang="en-US" sz="1200" dirty="0" smtClean="0"/>
              <a:t>. </a:t>
            </a:r>
            <a:r>
              <a:rPr lang="en-US" sz="1200" dirty="0" err="1" smtClean="0"/>
              <a:t>Gramedia</a:t>
            </a:r>
            <a:r>
              <a:rPr lang="en-US" sz="1200" dirty="0" smtClean="0"/>
              <a:t>. Jakarta.</a:t>
            </a:r>
            <a:endParaRPr lang="id-ID" sz="1200" dirty="0" smtClean="0"/>
          </a:p>
          <a:p>
            <a:r>
              <a:rPr lang="en-US" sz="1200" dirty="0" smtClean="0"/>
              <a:t/>
            </a:r>
            <a:br>
              <a:rPr lang="en-US" sz="1200" dirty="0" smtClean="0"/>
            </a:br>
            <a:r>
              <a:rPr lang="en-US" sz="1200" dirty="0" smtClean="0"/>
              <a:t/>
            </a:r>
            <a:br>
              <a:rPr lang="en-US" sz="1200" dirty="0" smtClean="0"/>
            </a:br>
            <a:r>
              <a:rPr lang="id-ID" sz="1200" dirty="0" smtClean="0"/>
              <a:t>12. </a:t>
            </a:r>
            <a:r>
              <a:rPr lang="en-US" sz="1200" dirty="0" err="1" smtClean="0"/>
              <a:t>Soetarso</a:t>
            </a:r>
            <a:r>
              <a:rPr lang="en-US" sz="1200" dirty="0" smtClean="0"/>
              <a:t>. 1994. </a:t>
            </a:r>
            <a:r>
              <a:rPr lang="en-US" sz="1200" dirty="0" err="1" smtClean="0"/>
              <a:t>Praktek</a:t>
            </a:r>
            <a:r>
              <a:rPr lang="en-US" sz="1200" dirty="0" smtClean="0"/>
              <a:t> </a:t>
            </a:r>
            <a:r>
              <a:rPr lang="en-US" sz="1200" dirty="0" err="1" smtClean="0"/>
              <a:t>Pekerjaan</a:t>
            </a:r>
            <a:r>
              <a:rPr lang="en-US" sz="1200" dirty="0" smtClean="0"/>
              <a:t> </a:t>
            </a:r>
            <a:r>
              <a:rPr lang="en-US" sz="1200" dirty="0" err="1" smtClean="0"/>
              <a:t>Sosial</a:t>
            </a:r>
            <a:r>
              <a:rPr lang="en-US" sz="1200" dirty="0" smtClean="0"/>
              <a:t> </a:t>
            </a:r>
            <a:r>
              <a:rPr lang="en-US" sz="1200" dirty="0" err="1" smtClean="0"/>
              <a:t>Dalam</a:t>
            </a:r>
            <a:r>
              <a:rPr lang="en-US" sz="1200" dirty="0" smtClean="0"/>
              <a:t> Pembangunan </a:t>
            </a:r>
            <a:r>
              <a:rPr lang="en-US" sz="1200" dirty="0" err="1" smtClean="0"/>
              <a:t>Masyarakat</a:t>
            </a:r>
            <a:r>
              <a:rPr lang="en-US" sz="1200" dirty="0" smtClean="0"/>
              <a:t>. </a:t>
            </a:r>
            <a:r>
              <a:rPr lang="en-US" sz="1200" dirty="0" err="1" smtClean="0"/>
              <a:t>Koperasi</a:t>
            </a:r>
            <a:r>
              <a:rPr lang="en-US" sz="1200" dirty="0" smtClean="0"/>
              <a:t> </a:t>
            </a:r>
            <a:r>
              <a:rPr lang="en-US" sz="1200" dirty="0" err="1" smtClean="0"/>
              <a:t>Sekolah</a:t>
            </a:r>
            <a:r>
              <a:rPr lang="en-US" sz="1200" dirty="0" smtClean="0"/>
              <a:t> </a:t>
            </a:r>
            <a:r>
              <a:rPr lang="en-US" sz="1200" dirty="0" err="1" smtClean="0"/>
              <a:t>Tingg</a:t>
            </a:r>
            <a:r>
              <a:rPr lang="id-ID" sz="1200" dirty="0" smtClean="0"/>
              <a:t>I</a:t>
            </a:r>
            <a:r>
              <a:rPr lang="en-US" sz="1200" dirty="0" smtClean="0"/>
              <a:t> </a:t>
            </a:r>
            <a:r>
              <a:rPr lang="en-US" sz="1200" dirty="0" smtClean="0"/>
              <a:t>  </a:t>
            </a:r>
            <a:r>
              <a:rPr lang="en-US" sz="1200" dirty="0" err="1" smtClean="0"/>
              <a:t>Kesejahteraan</a:t>
            </a:r>
            <a:r>
              <a:rPr lang="en-US" sz="1200" dirty="0" smtClean="0"/>
              <a:t> </a:t>
            </a:r>
            <a:r>
              <a:rPr lang="en-US" sz="1200" dirty="0" err="1" smtClean="0"/>
              <a:t>Sosial</a:t>
            </a:r>
            <a:r>
              <a:rPr lang="en-US" sz="1200" dirty="0" smtClean="0"/>
              <a:t>. Bandung</a:t>
            </a:r>
            <a:endParaRPr lang="id-ID" sz="1200" dirty="0" smtClean="0"/>
          </a:p>
          <a:p>
            <a:r>
              <a:rPr lang="id-ID" sz="1200" u="sng" dirty="0" smtClean="0">
                <a:latin typeface="Arial Unicode MS" pitchFamily="34" charset="-128"/>
                <a:ea typeface="Arial Unicode MS" pitchFamily="34" charset="-128"/>
                <a:cs typeface="Arial Unicode MS" pitchFamily="34" charset="-128"/>
              </a:rPr>
              <a:t>http</a:t>
            </a:r>
            <a:r>
              <a:rPr lang="id-ID" sz="1200" u="sng" dirty="0" smtClean="0">
                <a:latin typeface="Arial Unicode MS" pitchFamily="34" charset="-128"/>
                <a:ea typeface="Arial Unicode MS" pitchFamily="34" charset="-128"/>
                <a:cs typeface="Arial Unicode MS" pitchFamily="34" charset="-128"/>
              </a:rPr>
              <a:t>://fkmannassri.blogspot.sg/2014/03/materi-metode-pemberdayaan masyarakat.html </a:t>
            </a:r>
            <a:endParaRPr lang="id-ID" sz="1200" dirty="0" smtClean="0">
              <a:latin typeface="Arial Unicode MS" pitchFamily="34" charset="-128"/>
              <a:ea typeface="Arial Unicode MS" pitchFamily="34" charset="-128"/>
              <a:cs typeface="Arial Unicode MS" pitchFamily="34" charset="-128"/>
            </a:endParaRPr>
          </a:p>
          <a:p>
            <a:r>
              <a:rPr lang="id-ID" sz="1200" u="sng" dirty="0" smtClean="0">
                <a:latin typeface="Arial Unicode MS" pitchFamily="34" charset="-128"/>
                <a:ea typeface="Arial Unicode MS" pitchFamily="34" charset="-128"/>
                <a:cs typeface="Arial Unicode MS" pitchFamily="34" charset="-128"/>
              </a:rPr>
              <a:t>http://malut.litbang.deptan.go.id/ind/index.php?option=com_content&amp;view=article&amp;id=179:mengenal-participatory-rural-appraisal-pra&amp;catid=28:buku&amp;Itemid=30 </a:t>
            </a:r>
            <a:endParaRPr lang="id-ID" sz="1200" dirty="0" smtClean="0">
              <a:latin typeface="Arial Unicode MS" pitchFamily="34" charset="-128"/>
              <a:ea typeface="Arial Unicode MS" pitchFamily="34" charset="-128"/>
              <a:cs typeface="Arial Unicode MS" pitchFamily="34" charset="-128"/>
            </a:endParaRPr>
          </a:p>
          <a:p>
            <a:r>
              <a:rPr lang="id-ID" sz="1200" u="sng" dirty="0" smtClean="0">
                <a:latin typeface="Arial Unicode MS" pitchFamily="34" charset="-128"/>
                <a:ea typeface="Arial Unicode MS" pitchFamily="34" charset="-128"/>
                <a:cs typeface="Arial Unicode MS" pitchFamily="34" charset="-128"/>
              </a:rPr>
              <a:t>http://munabarakati.blogspot.sg/2014/02/makalah-pemberdayaan-masyarakat-pesisir.html </a:t>
            </a:r>
            <a:endParaRPr lang="id-ID" sz="1200" dirty="0" smtClean="0">
              <a:latin typeface="Arial Unicode MS" pitchFamily="34" charset="-128"/>
              <a:ea typeface="Arial Unicode MS" pitchFamily="34" charset="-128"/>
              <a:cs typeface="Arial Unicode MS" pitchFamily="34" charset="-128"/>
            </a:endParaRPr>
          </a:p>
          <a:p>
            <a:r>
              <a:rPr lang="id-ID" sz="1200" u="sng" dirty="0" smtClean="0">
                <a:latin typeface="Arial Unicode MS" pitchFamily="34" charset="-128"/>
                <a:ea typeface="Arial Unicode MS" pitchFamily="34" charset="-128"/>
                <a:cs typeface="Arial Unicode MS" pitchFamily="34" charset="-128"/>
              </a:rPr>
              <a:t>http://widyaastuti-agrittude.blogspot.sg/2011/10/prinsip-prinsip-metode-dan-teknik.html</a:t>
            </a:r>
            <a:endParaRPr lang="id-ID" sz="1200" dirty="0" smtClean="0">
              <a:latin typeface="Arial Unicode MS" pitchFamily="34" charset="-128"/>
              <a:ea typeface="Arial Unicode MS" pitchFamily="34" charset="-128"/>
              <a:cs typeface="Arial Unicode MS" pitchFamily="34" charset="-128"/>
            </a:endParaRPr>
          </a:p>
          <a:p>
            <a:r>
              <a:rPr lang="id-ID" sz="1200" u="sng" dirty="0" smtClean="0">
                <a:latin typeface="Arial Unicode MS" pitchFamily="34" charset="-128"/>
                <a:ea typeface="Arial Unicode MS" pitchFamily="34" charset="-128"/>
                <a:cs typeface="Arial Unicode MS" pitchFamily="34" charset="-128"/>
              </a:rPr>
              <a:t>Kartasasmita, G. 1997. </a:t>
            </a:r>
            <a:r>
              <a:rPr lang="id-ID" sz="1200" i="1" u="sng" dirty="0" smtClean="0">
                <a:latin typeface="Arial Unicode MS" pitchFamily="34" charset="-128"/>
                <a:ea typeface="Arial Unicode MS" pitchFamily="34" charset="-128"/>
                <a:cs typeface="Arial Unicode MS" pitchFamily="34" charset="-128"/>
              </a:rPr>
              <a:t>Pemberdayaan Masyarakat: Konsep Pembangunan Yang </a:t>
            </a:r>
            <a:r>
              <a:rPr lang="id-ID" sz="1200" i="1" u="sng" dirty="0" smtClean="0">
                <a:latin typeface="Arial Unicode MS" pitchFamily="34" charset="-128"/>
                <a:ea typeface="Arial Unicode MS" pitchFamily="34" charset="-128"/>
                <a:cs typeface="Arial Unicode MS" pitchFamily="34" charset="-128"/>
              </a:rPr>
              <a:t>Berakar</a:t>
            </a:r>
            <a:endParaRPr lang="id-ID" sz="1200" dirty="0" smtClean="0">
              <a:solidFill>
                <a:schemeClr val="bg1"/>
              </a:solidFill>
              <a:latin typeface="Arial Unicode MS" pitchFamily="34" charset="-128"/>
              <a:ea typeface="Arial Unicode MS" pitchFamily="34" charset="-128"/>
              <a:cs typeface="Arial Unicode MS" pitchFamily="34" charset="-128"/>
            </a:endParaRPr>
          </a:p>
          <a:p>
            <a:endParaRPr lang="id-ID" sz="12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7620000" cy="1020762"/>
          </a:xfrm>
        </p:spPr>
        <p:txBody>
          <a:bodyPr/>
          <a:lstStyle/>
          <a:p>
            <a:pPr eaLnBrk="1" hangingPunct="1"/>
            <a:r>
              <a:rPr lang="en-US" sz="2400" b="1" smtClean="0"/>
              <a:t>Simpul  Pengorganisasian Masyarakat Berbasis Kampung.</a:t>
            </a:r>
            <a:endParaRPr lang="en-US" sz="2400" smtClean="0"/>
          </a:p>
        </p:txBody>
      </p:sp>
      <p:sp>
        <p:nvSpPr>
          <p:cNvPr id="29699" name="Content Placeholder 2"/>
          <p:cNvSpPr>
            <a:spLocks noGrp="1"/>
          </p:cNvSpPr>
          <p:nvPr>
            <p:ph idx="1"/>
          </p:nvPr>
        </p:nvSpPr>
        <p:spPr/>
        <p:txBody>
          <a:bodyPr/>
          <a:lstStyle/>
          <a:p>
            <a:pPr eaLnBrk="1" hangingPunct="1">
              <a:buFont typeface="Arial" charset="0"/>
              <a:buNone/>
            </a:pPr>
            <a:r>
              <a:rPr lang="en-US" b="1" smtClean="0"/>
              <a:t>1. Strategi &amp; Pendekatan Pengorganisasian</a:t>
            </a:r>
          </a:p>
          <a:p>
            <a:pPr eaLnBrk="1" hangingPunct="1">
              <a:buFont typeface="Arial" charset="0"/>
              <a:buNone/>
            </a:pPr>
            <a:r>
              <a:rPr lang="en-US" smtClean="0"/>
              <a:t>• Menggunakan pendekatan proses yang partisipatip;</a:t>
            </a:r>
          </a:p>
          <a:p>
            <a:pPr eaLnBrk="1" hangingPunct="1">
              <a:buFont typeface="Arial" charset="0"/>
              <a:buNone/>
            </a:pPr>
            <a:r>
              <a:rPr lang="en-US" smtClean="0"/>
              <a:t>• Pendampingan yang intensif dan berkelanjutan;</a:t>
            </a:r>
          </a:p>
          <a:p>
            <a:pPr eaLnBrk="1" hangingPunct="1">
              <a:buFont typeface="Arial" charset="0"/>
              <a:buNone/>
            </a:pPr>
            <a:r>
              <a:rPr lang="en-US" smtClean="0"/>
              <a:t>• Mengembangkan media komunikasi yang murah,mudah, bisa dimanfaatkan;</a:t>
            </a:r>
          </a:p>
          <a:p>
            <a:pPr eaLnBrk="1" hangingPunct="1">
              <a:buFont typeface="Arial" charset="0"/>
              <a:buNone/>
            </a:pPr>
            <a:r>
              <a:rPr lang="en-US" smtClean="0"/>
              <a:t>• Penguatan simpul belajar, untuk mengembangkan masyarakat sipil yang dinamis;</a:t>
            </a:r>
          </a:p>
          <a:p>
            <a:pPr eaLnBrk="1" hangingPunct="1">
              <a:buFont typeface="Arial" charset="0"/>
              <a:buNone/>
            </a:pPr>
            <a:r>
              <a:rPr lang="en-US" smtClean="0"/>
              <a:t>• Mengutamakan potensi masyarakat setempat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457200" y="1295400"/>
            <a:ext cx="8458200" cy="646331"/>
          </a:xfrm>
          <a:prstGeom prst="rect">
            <a:avLst/>
          </a:prstGeom>
          <a:noFill/>
          <a:ln w="9525">
            <a:noFill/>
            <a:miter lim="800000"/>
            <a:headEnd/>
            <a:tailEnd/>
          </a:ln>
        </p:spPr>
        <p:txBody>
          <a:bodyPr wrap="square">
            <a:spAutoFit/>
          </a:bodyPr>
          <a:lstStyle/>
          <a:p>
            <a:endParaRPr lang="en-US" dirty="0">
              <a:latin typeface="Calibri" pitchFamily="34" charset="0"/>
            </a:endParaRPr>
          </a:p>
          <a:p>
            <a:endParaRPr lang="en-US" dirty="0">
              <a:latin typeface="Calibri" pitchFamily="34" charset="0"/>
            </a:endParaRPr>
          </a:p>
        </p:txBody>
      </p:sp>
      <p:sp>
        <p:nvSpPr>
          <p:cNvPr id="7" name="Title 6"/>
          <p:cNvSpPr>
            <a:spLocks noGrp="1"/>
          </p:cNvSpPr>
          <p:nvPr>
            <p:ph type="title"/>
          </p:nvPr>
        </p:nvSpPr>
        <p:spPr>
          <a:xfrm>
            <a:off x="457200" y="0"/>
            <a:ext cx="8229600" cy="1371600"/>
          </a:xfrm>
        </p:spPr>
        <p:txBody>
          <a:bodyPr/>
          <a:lstStyle/>
          <a:p>
            <a:pPr algn="ctr"/>
            <a:r>
              <a:rPr lang="en-US" sz="3200" b="1" dirty="0" smtClean="0">
                <a:latin typeface="Calibri" pitchFamily="34" charset="0"/>
              </a:rPr>
              <a:t>2. </a:t>
            </a:r>
            <a:r>
              <a:rPr lang="en-US" sz="3200" b="1" dirty="0" err="1" smtClean="0">
                <a:latin typeface="Calibri" pitchFamily="34" charset="0"/>
              </a:rPr>
              <a:t>Kriteria</a:t>
            </a:r>
            <a:r>
              <a:rPr lang="en-US" sz="3200" b="1" dirty="0" smtClean="0">
                <a:latin typeface="Calibri" pitchFamily="34" charset="0"/>
              </a:rPr>
              <a:t> </a:t>
            </a:r>
            <a:r>
              <a:rPr lang="en-US" sz="3200" b="1" dirty="0" err="1" smtClean="0">
                <a:latin typeface="Calibri" pitchFamily="34" charset="0"/>
              </a:rPr>
              <a:t>Proses</a:t>
            </a:r>
            <a:r>
              <a:rPr lang="en-US" sz="3200" b="1" dirty="0" smtClean="0">
                <a:latin typeface="Calibri" pitchFamily="34" charset="0"/>
              </a:rPr>
              <a:t> </a:t>
            </a:r>
            <a:r>
              <a:rPr lang="id-ID" sz="3200" b="1" dirty="0" smtClean="0">
                <a:latin typeface="Calibri" pitchFamily="34" charset="0"/>
              </a:rPr>
              <a:t> Pengembangan dan </a:t>
            </a:r>
            <a:r>
              <a:rPr lang="en-US" sz="3200" b="1" dirty="0" err="1" smtClean="0">
                <a:latin typeface="Calibri" pitchFamily="34" charset="0"/>
              </a:rPr>
              <a:t>Pengorganisasian</a:t>
            </a:r>
            <a:r>
              <a:rPr lang="en-US" sz="3200" b="1" dirty="0" smtClean="0">
                <a:latin typeface="Calibri" pitchFamily="34" charset="0"/>
              </a:rPr>
              <a:t/>
            </a:r>
            <a:br>
              <a:rPr lang="en-US" sz="3200" b="1" dirty="0" smtClean="0">
                <a:latin typeface="Calibri" pitchFamily="34" charset="0"/>
              </a:rPr>
            </a:br>
            <a:endParaRPr lang="id-ID" sz="3200" dirty="0"/>
          </a:p>
        </p:txBody>
      </p:sp>
      <p:sp>
        <p:nvSpPr>
          <p:cNvPr id="8" name="Content Placeholder 7"/>
          <p:cNvSpPr>
            <a:spLocks noGrp="1"/>
          </p:cNvSpPr>
          <p:nvPr>
            <p:ph idx="1"/>
          </p:nvPr>
        </p:nvSpPr>
        <p:spPr>
          <a:xfrm>
            <a:off x="0" y="1219201"/>
            <a:ext cx="9144000" cy="5105400"/>
          </a:xfrm>
        </p:spPr>
        <p:txBody>
          <a:bodyPr/>
          <a:lstStyle/>
          <a:p>
            <a:r>
              <a:rPr lang="en-US" dirty="0" smtClean="0">
                <a:latin typeface="Calibri" pitchFamily="34" charset="0"/>
              </a:rPr>
              <a:t>• </a:t>
            </a:r>
            <a:r>
              <a:rPr lang="en-US" dirty="0" err="1" smtClean="0">
                <a:latin typeface="Calibri" pitchFamily="34" charset="0"/>
              </a:rPr>
              <a:t>Berakar</a:t>
            </a:r>
            <a:r>
              <a:rPr lang="en-US" dirty="0" smtClean="0">
                <a:latin typeface="Calibri" pitchFamily="34" charset="0"/>
              </a:rPr>
              <a:t> </a:t>
            </a:r>
            <a:r>
              <a:rPr lang="en-US" dirty="0" err="1" smtClean="0">
                <a:latin typeface="Calibri" pitchFamily="34" charset="0"/>
              </a:rPr>
              <a:t>pada</a:t>
            </a:r>
            <a:r>
              <a:rPr lang="en-US" dirty="0" smtClean="0">
                <a:latin typeface="Calibri" pitchFamily="34" charset="0"/>
              </a:rPr>
              <a:t> </a:t>
            </a:r>
            <a:r>
              <a:rPr lang="en-US" dirty="0" err="1" smtClean="0">
                <a:latin typeface="Calibri" pitchFamily="34" charset="0"/>
              </a:rPr>
              <a:t>sosio</a:t>
            </a:r>
            <a:r>
              <a:rPr lang="en-US" dirty="0" smtClean="0">
                <a:latin typeface="Calibri" pitchFamily="34" charset="0"/>
              </a:rPr>
              <a:t> </a:t>
            </a:r>
            <a:r>
              <a:rPr lang="en-US" dirty="0" err="1" smtClean="0">
                <a:latin typeface="Calibri" pitchFamily="34" charset="0"/>
              </a:rPr>
              <a:t>kultural</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Perencanaan</a:t>
            </a:r>
            <a:r>
              <a:rPr lang="en-US" dirty="0" smtClean="0">
                <a:latin typeface="Calibri" pitchFamily="34" charset="0"/>
              </a:rPr>
              <a:t>, </a:t>
            </a:r>
            <a:r>
              <a:rPr lang="en-US" dirty="0" err="1" smtClean="0">
                <a:latin typeface="Calibri" pitchFamily="34" charset="0"/>
              </a:rPr>
              <a:t>pelaksanaan</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monitoring </a:t>
            </a:r>
            <a:r>
              <a:rPr lang="en-US" dirty="0" err="1" smtClean="0">
                <a:latin typeface="Calibri" pitchFamily="34" charset="0"/>
              </a:rPr>
              <a:t>bersama</a:t>
            </a:r>
            <a:r>
              <a:rPr lang="en-US" dirty="0" smtClean="0">
                <a:latin typeface="Calibri" pitchFamily="34" charset="0"/>
              </a:rPr>
              <a:t> </a:t>
            </a:r>
            <a:r>
              <a:rPr lang="en-US" dirty="0" err="1" smtClean="0">
                <a:latin typeface="Calibri" pitchFamily="34" charset="0"/>
              </a:rPr>
              <a:t>dengan</a:t>
            </a:r>
            <a:r>
              <a:rPr lang="en-US" dirty="0" smtClean="0">
                <a:latin typeface="Calibri" pitchFamily="34" charset="0"/>
              </a:rPr>
              <a:t> </a:t>
            </a:r>
            <a:r>
              <a:rPr lang="id-ID" dirty="0" smtClean="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secara</a:t>
            </a:r>
            <a:r>
              <a:rPr lang="en-US" dirty="0" smtClean="0">
                <a:latin typeface="Calibri" pitchFamily="34" charset="0"/>
              </a:rPr>
              <a:t> </a:t>
            </a:r>
            <a:r>
              <a:rPr lang="en-US" dirty="0" err="1" smtClean="0">
                <a:latin typeface="Calibri" pitchFamily="34" charset="0"/>
              </a:rPr>
              <a:t>partisipatif</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penghormatan</a:t>
            </a:r>
            <a:r>
              <a:rPr lang="en-US" dirty="0" smtClean="0">
                <a:latin typeface="Calibri" pitchFamily="34" charset="0"/>
              </a:rPr>
              <a:t>/</a:t>
            </a:r>
            <a:r>
              <a:rPr lang="en-US" dirty="0" err="1" smtClean="0">
                <a:latin typeface="Calibri" pitchFamily="34" charset="0"/>
              </a:rPr>
              <a:t>pengakuan</a:t>
            </a:r>
            <a:r>
              <a:rPr lang="en-US" dirty="0" smtClean="0">
                <a:latin typeface="Calibri" pitchFamily="34" charset="0"/>
              </a:rPr>
              <a:t> </a:t>
            </a:r>
            <a:r>
              <a:rPr lang="en-US" dirty="0" err="1" smtClean="0">
                <a:latin typeface="Calibri" pitchFamily="34" charset="0"/>
              </a:rPr>
              <a:t>hak-hak</a:t>
            </a:r>
            <a:r>
              <a:rPr lang="en-US" dirty="0" smtClean="0">
                <a:latin typeface="Calibri" pitchFamily="34" charset="0"/>
              </a:rPr>
              <a:t> </a:t>
            </a:r>
            <a:r>
              <a:rPr lang="en-US" dirty="0" err="1" smtClean="0">
                <a:latin typeface="Calibri" pitchFamily="34" charset="0"/>
              </a:rPr>
              <a:t>martabat</a:t>
            </a:r>
            <a:r>
              <a:rPr lang="en-US" dirty="0" smtClean="0">
                <a:latin typeface="Calibri" pitchFamily="34" charset="0"/>
              </a:rPr>
              <a:t> </a:t>
            </a:r>
            <a:r>
              <a:rPr lang="en-US" dirty="0" err="1" smtClean="0">
                <a:latin typeface="Calibri" pitchFamily="34" charset="0"/>
              </a:rPr>
              <a:t>orang</a:t>
            </a:r>
            <a:r>
              <a:rPr lang="en-US" dirty="0" smtClean="0">
                <a:latin typeface="Calibri" pitchFamily="34" charset="0"/>
              </a:rPr>
              <a:t> </a:t>
            </a:r>
            <a:r>
              <a:rPr lang="en-US" dirty="0" err="1" smtClean="0">
                <a:latin typeface="Calibri" pitchFamily="34" charset="0"/>
              </a:rPr>
              <a:t>kampung</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Fungsi</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manfaat</a:t>
            </a:r>
            <a:r>
              <a:rPr lang="en-US" dirty="0" smtClean="0">
                <a:latin typeface="Calibri" pitchFamily="34" charset="0"/>
              </a:rPr>
              <a:t> SDA yang </a:t>
            </a:r>
            <a:r>
              <a:rPr lang="en-US" dirty="0" err="1" smtClean="0">
                <a:latin typeface="Calibri" pitchFamily="34" charset="0"/>
              </a:rPr>
              <a:t>berkelanjutan</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Mengutamakan</a:t>
            </a:r>
            <a:r>
              <a:rPr lang="en-US" dirty="0" smtClean="0">
                <a:latin typeface="Calibri" pitchFamily="34" charset="0"/>
              </a:rPr>
              <a:t> </a:t>
            </a:r>
            <a:r>
              <a:rPr lang="en-US" dirty="0" err="1" smtClean="0">
                <a:latin typeface="Calibri" pitchFamily="34" charset="0"/>
              </a:rPr>
              <a:t>prakarsa</a:t>
            </a:r>
            <a:r>
              <a:rPr lang="en-US" dirty="0" smtClean="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transformasi</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Upaya</a:t>
            </a:r>
            <a:r>
              <a:rPr lang="en-US" dirty="0" smtClean="0">
                <a:latin typeface="Calibri" pitchFamily="34" charset="0"/>
              </a:rPr>
              <a:t> </a:t>
            </a:r>
            <a:r>
              <a:rPr lang="en-US" dirty="0" err="1" smtClean="0">
                <a:latin typeface="Calibri" pitchFamily="34" charset="0"/>
              </a:rPr>
              <a:t>bertahap</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konsisten</a:t>
            </a:r>
            <a:r>
              <a:rPr lang="en-US" dirty="0" smtClean="0">
                <a:latin typeface="Calibri" pitchFamily="34" charset="0"/>
              </a:rPr>
              <a:t>.</a:t>
            </a:r>
          </a:p>
          <a:p>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lstStyle/>
          <a:p>
            <a:r>
              <a:rPr lang="en-US" sz="2800" b="1" dirty="0" smtClean="0">
                <a:latin typeface="Calibri" pitchFamily="34" charset="0"/>
              </a:rPr>
              <a:t>3. </a:t>
            </a:r>
            <a:r>
              <a:rPr lang="en-US" sz="2800" b="1" dirty="0" err="1" smtClean="0">
                <a:latin typeface="Calibri" pitchFamily="34" charset="0"/>
              </a:rPr>
              <a:t>Prinsip</a:t>
            </a:r>
            <a:r>
              <a:rPr lang="en-US" sz="2800" b="1" dirty="0" smtClean="0">
                <a:latin typeface="Calibri" pitchFamily="34" charset="0"/>
              </a:rPr>
              <a:t> </a:t>
            </a:r>
            <a:r>
              <a:rPr lang="en-US" sz="2800" b="1" dirty="0" err="1" smtClean="0">
                <a:latin typeface="Calibri" pitchFamily="34" charset="0"/>
              </a:rPr>
              <a:t>Dasar</a:t>
            </a:r>
            <a:r>
              <a:rPr lang="en-US" sz="2800" b="1" dirty="0" smtClean="0">
                <a:latin typeface="Calibri" pitchFamily="34" charset="0"/>
              </a:rPr>
              <a:t> </a:t>
            </a:r>
            <a:r>
              <a:rPr lang="id-ID" sz="2800" b="1" dirty="0" smtClean="0">
                <a:latin typeface="Calibri" pitchFamily="34" charset="0"/>
              </a:rPr>
              <a:t> Pengembangan dan </a:t>
            </a:r>
            <a:r>
              <a:rPr lang="en-US" sz="2800" b="1" dirty="0" err="1" smtClean="0">
                <a:latin typeface="Calibri" pitchFamily="34" charset="0"/>
              </a:rPr>
              <a:t>Pengorganisasian</a:t>
            </a:r>
            <a:r>
              <a:rPr lang="en-US" sz="2800" b="1" dirty="0" smtClean="0">
                <a:latin typeface="Calibri" pitchFamily="34" charset="0"/>
              </a:rPr>
              <a:t/>
            </a:r>
            <a:br>
              <a:rPr lang="en-US" sz="2800" b="1" dirty="0" smtClean="0">
                <a:latin typeface="Calibri" pitchFamily="34" charset="0"/>
              </a:rPr>
            </a:br>
            <a:endParaRPr lang="id-ID" sz="2800" dirty="0"/>
          </a:p>
        </p:txBody>
      </p:sp>
      <p:sp>
        <p:nvSpPr>
          <p:cNvPr id="3" name="Content Placeholder 2"/>
          <p:cNvSpPr>
            <a:spLocks noGrp="1"/>
          </p:cNvSpPr>
          <p:nvPr>
            <p:ph idx="1"/>
          </p:nvPr>
        </p:nvSpPr>
        <p:spPr>
          <a:xfrm>
            <a:off x="457200" y="1524000"/>
            <a:ext cx="8534400" cy="5638799"/>
          </a:xfrm>
        </p:spPr>
        <p:txBody>
          <a:bodyPr/>
          <a:lstStyle/>
          <a:p>
            <a:r>
              <a:rPr lang="en-US" dirty="0" smtClean="0">
                <a:latin typeface="Calibri" pitchFamily="34" charset="0"/>
              </a:rPr>
              <a:t>• </a:t>
            </a:r>
            <a:r>
              <a:rPr lang="en-US" dirty="0" err="1" smtClean="0">
                <a:latin typeface="Calibri" pitchFamily="34" charset="0"/>
              </a:rPr>
              <a:t>Berpihak</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mementingkan</a:t>
            </a:r>
            <a:r>
              <a:rPr lang="en-US" dirty="0" smtClean="0">
                <a:latin typeface="Calibri" pitchFamily="34" charset="0"/>
              </a:rPr>
              <a:t> </a:t>
            </a:r>
            <a:r>
              <a:rPr lang="en-US" dirty="0" err="1" smtClean="0">
                <a:latin typeface="Calibri" pitchFamily="34" charset="0"/>
              </a:rPr>
              <a:t>komunitas</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Bersikap</a:t>
            </a:r>
            <a:r>
              <a:rPr lang="en-US" dirty="0" smtClean="0">
                <a:latin typeface="Calibri" pitchFamily="34" charset="0"/>
              </a:rPr>
              <a:t> independent &amp; </a:t>
            </a:r>
            <a:r>
              <a:rPr lang="en-US" dirty="0" err="1" smtClean="0">
                <a:latin typeface="Calibri" pitchFamily="34" charset="0"/>
              </a:rPr>
              <a:t>mengembangkan</a:t>
            </a:r>
            <a:r>
              <a:rPr lang="en-US" dirty="0" smtClean="0">
                <a:latin typeface="Calibri" pitchFamily="34" charset="0"/>
              </a:rPr>
              <a:t> rasa </a:t>
            </a:r>
            <a:r>
              <a:rPr lang="en-US" dirty="0" err="1" smtClean="0">
                <a:latin typeface="Calibri" pitchFamily="34" charset="0"/>
              </a:rPr>
              <a:t>empati</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pertanggung</a:t>
            </a:r>
            <a:r>
              <a:rPr lang="en-US" dirty="0" smtClean="0">
                <a:latin typeface="Calibri" pitchFamily="34" charset="0"/>
              </a:rPr>
              <a:t> </a:t>
            </a:r>
            <a:r>
              <a:rPr lang="en-US" dirty="0" err="1" smtClean="0">
                <a:latin typeface="Calibri" pitchFamily="34" charset="0"/>
              </a:rPr>
              <a:t>jawaban</a:t>
            </a:r>
            <a:r>
              <a:rPr lang="en-US" dirty="0" smtClean="0">
                <a:latin typeface="Calibri" pitchFamily="34" charset="0"/>
              </a:rPr>
              <a:t> </a:t>
            </a:r>
            <a:r>
              <a:rPr lang="en-US" dirty="0" err="1" smtClean="0">
                <a:latin typeface="Calibri" pitchFamily="34" charset="0"/>
              </a:rPr>
              <a:t>pada</a:t>
            </a:r>
            <a:r>
              <a:rPr lang="en-US" dirty="0" smtClean="0">
                <a:latin typeface="Calibri" pitchFamily="34" charset="0"/>
              </a:rPr>
              <a:t> </a:t>
            </a:r>
            <a:r>
              <a:rPr lang="en-US" dirty="0" err="1" smtClean="0">
                <a:latin typeface="Calibri" pitchFamily="34" charset="0"/>
              </a:rPr>
              <a:t>rakyat</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Ada</a:t>
            </a:r>
            <a:r>
              <a:rPr lang="en-US" dirty="0" smtClean="0">
                <a:latin typeface="Calibri" pitchFamily="34" charset="0"/>
              </a:rPr>
              <a:t> </a:t>
            </a:r>
            <a:r>
              <a:rPr lang="en-US" dirty="0" err="1" smtClean="0">
                <a:latin typeface="Calibri" pitchFamily="34" charset="0"/>
              </a:rPr>
              <a:t>proses</a:t>
            </a:r>
            <a:r>
              <a:rPr lang="en-US" dirty="0" smtClean="0">
                <a:latin typeface="Calibri" pitchFamily="34" charset="0"/>
              </a:rPr>
              <a:t> </a:t>
            </a:r>
            <a:r>
              <a:rPr lang="en-US" dirty="0" err="1" smtClean="0">
                <a:latin typeface="Calibri" pitchFamily="34" charset="0"/>
              </a:rPr>
              <a:t>saling</a:t>
            </a:r>
            <a:r>
              <a:rPr lang="en-US" dirty="0" smtClean="0">
                <a:latin typeface="Calibri" pitchFamily="34" charset="0"/>
              </a:rPr>
              <a:t> </a:t>
            </a:r>
            <a:r>
              <a:rPr lang="en-US" dirty="0" err="1" smtClean="0">
                <a:latin typeface="Calibri" pitchFamily="34" charset="0"/>
              </a:rPr>
              <a:t>belajar</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Kesetaraan</a:t>
            </a:r>
            <a:r>
              <a:rPr lang="en-US" dirty="0" smtClean="0">
                <a:latin typeface="Calibri" pitchFamily="34" charset="0"/>
              </a:rPr>
              <a:t> ;</a:t>
            </a:r>
          </a:p>
          <a:p>
            <a:r>
              <a:rPr lang="en-US" dirty="0" smtClean="0">
                <a:latin typeface="Calibri" pitchFamily="34" charset="0"/>
              </a:rPr>
              <a:t>• Anti </a:t>
            </a:r>
            <a:r>
              <a:rPr lang="en-US" dirty="0" err="1" smtClean="0">
                <a:latin typeface="Calibri" pitchFamily="34" charset="0"/>
              </a:rPr>
              <a:t>kekerasan</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Mendorong</a:t>
            </a:r>
            <a:r>
              <a:rPr lang="en-US" dirty="0" smtClean="0">
                <a:latin typeface="Calibri" pitchFamily="34" charset="0"/>
              </a:rPr>
              <a:t> </a:t>
            </a:r>
            <a:r>
              <a:rPr lang="en-US" dirty="0" err="1" smtClean="0">
                <a:latin typeface="Calibri" pitchFamily="34" charset="0"/>
              </a:rPr>
              <a:t>komunitas</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berinisiatif</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Musyawarah</a:t>
            </a:r>
            <a:r>
              <a:rPr lang="en-US" dirty="0" smtClean="0">
                <a:latin typeface="Calibri" pitchFamily="34" charset="0"/>
              </a:rPr>
              <a:t> </a:t>
            </a:r>
            <a:r>
              <a:rPr lang="en-US" dirty="0" err="1" smtClean="0">
                <a:latin typeface="Calibri" pitchFamily="34" charset="0"/>
              </a:rPr>
              <a:t>sebagai</a:t>
            </a:r>
            <a:r>
              <a:rPr lang="en-US" dirty="0" smtClean="0">
                <a:latin typeface="Calibri" pitchFamily="34" charset="0"/>
              </a:rPr>
              <a:t> media </a:t>
            </a:r>
            <a:r>
              <a:rPr lang="en-US" dirty="0" err="1" smtClean="0">
                <a:latin typeface="Calibri" pitchFamily="34" charset="0"/>
              </a:rPr>
              <a:t>komunikasi</a:t>
            </a:r>
            <a:endParaRPr lang="en-US" dirty="0" smtClean="0">
              <a:latin typeface="Calibri" pitchFamily="34" charset="0"/>
            </a:endParaRPr>
          </a:p>
          <a:p>
            <a:r>
              <a:rPr lang="en-US" dirty="0" err="1" smtClean="0">
                <a:latin typeface="Calibri" pitchFamily="34" charset="0"/>
              </a:rPr>
              <a:t>pengambilan</a:t>
            </a:r>
            <a:r>
              <a:rPr lang="en-US" dirty="0" smtClean="0">
                <a:latin typeface="Calibri" pitchFamily="34" charset="0"/>
              </a:rPr>
              <a:t> </a:t>
            </a:r>
            <a:r>
              <a:rPr lang="en-US" dirty="0" err="1" smtClean="0">
                <a:latin typeface="Calibri" pitchFamily="34" charset="0"/>
              </a:rPr>
              <a:t>keputusan</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menghindari</a:t>
            </a:r>
            <a:r>
              <a:rPr lang="en-US" dirty="0" smtClean="0">
                <a:latin typeface="Calibri" pitchFamily="34" charset="0"/>
              </a:rPr>
              <a:t> </a:t>
            </a:r>
            <a:r>
              <a:rPr lang="en-US" dirty="0" err="1" smtClean="0">
                <a:latin typeface="Calibri" pitchFamily="34" charset="0"/>
              </a:rPr>
              <a:t>intervensi</a:t>
            </a:r>
            <a:endParaRPr lang="en-US" dirty="0" smtClean="0">
              <a:latin typeface="Calibri" pitchFamily="34" charset="0"/>
            </a:endParaRPr>
          </a:p>
          <a:p>
            <a:r>
              <a:rPr lang="en-US" dirty="0" smtClean="0">
                <a:latin typeface="Calibri" pitchFamily="34" charset="0"/>
              </a:rPr>
              <a:t>• </a:t>
            </a:r>
            <a:r>
              <a:rPr lang="en-US" dirty="0" err="1" smtClean="0">
                <a:latin typeface="Calibri" pitchFamily="34" charset="0"/>
              </a:rPr>
              <a:t>Berwawasan</a:t>
            </a:r>
            <a:r>
              <a:rPr lang="en-US" dirty="0" smtClean="0">
                <a:latin typeface="Calibri" pitchFamily="34" charset="0"/>
              </a:rPr>
              <a:t> </a:t>
            </a:r>
            <a:r>
              <a:rPr lang="en-US" dirty="0" err="1" smtClean="0">
                <a:latin typeface="Calibri" pitchFamily="34" charset="0"/>
              </a:rPr>
              <a:t>ekosistem</a:t>
            </a:r>
            <a:r>
              <a:rPr lang="en-US" dirty="0" smtClean="0">
                <a:latin typeface="Calibri" pitchFamily="34" charset="0"/>
              </a:rPr>
              <a:t> ;</a:t>
            </a:r>
          </a:p>
          <a:p>
            <a:r>
              <a:rPr lang="en-US" dirty="0" smtClean="0">
                <a:latin typeface="Calibri" pitchFamily="34" charset="0"/>
              </a:rPr>
              <a:t>• Praxis.</a:t>
            </a:r>
          </a:p>
          <a:p>
            <a:endParaRPr lang="id-ID"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228600" y="0"/>
            <a:ext cx="8229600" cy="1384300"/>
          </a:xfrm>
          <a:prstGeom prst="rect">
            <a:avLst/>
          </a:prstGeom>
          <a:noFill/>
          <a:ln w="9525">
            <a:noFill/>
            <a:miter lim="800000"/>
            <a:headEnd/>
            <a:tailEnd/>
          </a:ln>
        </p:spPr>
        <p:txBody>
          <a:bodyPr>
            <a:spAutoFit/>
          </a:bodyPr>
          <a:lstStyle/>
          <a:p>
            <a:endParaRPr lang="en-US" sz="1400"/>
          </a:p>
          <a:p>
            <a:endParaRPr lang="en-US" sz="1400"/>
          </a:p>
          <a:p>
            <a:endParaRPr lang="en-US" sz="1400"/>
          </a:p>
          <a:p>
            <a:endParaRPr lang="en-US" sz="1400"/>
          </a:p>
          <a:p>
            <a:endParaRPr lang="en-US" sz="1400"/>
          </a:p>
          <a:p>
            <a:endParaRPr lang="en-US" sz="1400"/>
          </a:p>
        </p:txBody>
      </p:sp>
      <p:sp>
        <p:nvSpPr>
          <p:cNvPr id="4" name="Title 3"/>
          <p:cNvSpPr>
            <a:spLocks noGrp="1"/>
          </p:cNvSpPr>
          <p:nvPr>
            <p:ph type="title"/>
          </p:nvPr>
        </p:nvSpPr>
        <p:spPr>
          <a:xfrm>
            <a:off x="457200" y="274638"/>
            <a:ext cx="7620000" cy="792162"/>
          </a:xfrm>
        </p:spPr>
        <p:txBody>
          <a:bodyPr>
            <a:normAutofit fontScale="90000"/>
          </a:bodyPr>
          <a:lstStyle/>
          <a:p>
            <a:pPr eaLnBrk="1" fontAlgn="auto" hangingPunct="1">
              <a:spcAft>
                <a:spcPts val="0"/>
              </a:spcAft>
              <a:defRPr/>
            </a:pPr>
            <a:r>
              <a:rPr lang="fi-FI" sz="2400" b="1" dirty="0" smtClean="0"/>
              <a:t>Tahapan Kegiatan dalam proses </a:t>
            </a:r>
            <a:r>
              <a:rPr lang="en-US" sz="2400" b="1" dirty="0" err="1" smtClean="0"/>
              <a:t>pengorganisasian</a:t>
            </a:r>
            <a:r>
              <a:rPr lang="en-US" sz="2400" b="1" dirty="0" smtClean="0"/>
              <a:t> </a:t>
            </a:r>
            <a:r>
              <a:rPr lang="en-US" sz="2400" b="1" dirty="0" err="1" smtClean="0"/>
              <a:t>masyarakat</a:t>
            </a:r>
            <a:r>
              <a:rPr lang="en-US" sz="2400" b="1" dirty="0" smtClean="0"/>
              <a:t/>
            </a:r>
            <a:br>
              <a:rPr lang="en-US" sz="2400" b="1" dirty="0" smtClean="0"/>
            </a:br>
            <a:endParaRPr lang="en-US" sz="2400" dirty="0"/>
          </a:p>
        </p:txBody>
      </p:sp>
      <p:sp>
        <p:nvSpPr>
          <p:cNvPr id="5" name="Content Placeholder 4"/>
          <p:cNvSpPr>
            <a:spLocks noGrp="1"/>
          </p:cNvSpPr>
          <p:nvPr>
            <p:ph idx="1"/>
          </p:nvPr>
        </p:nvSpPr>
        <p:spPr>
          <a:xfrm>
            <a:off x="457200" y="914400"/>
            <a:ext cx="7620000" cy="5791200"/>
          </a:xfrm>
        </p:spPr>
        <p:txBody>
          <a:bodyPr>
            <a:normAutofit fontScale="92500" lnSpcReduction="10000"/>
          </a:bodyPr>
          <a:lstStyle/>
          <a:p>
            <a:pPr marL="114300" indent="0" eaLnBrk="1" fontAlgn="auto" hangingPunct="1">
              <a:spcAft>
                <a:spcPts val="0"/>
              </a:spcAft>
              <a:buClr>
                <a:schemeClr val="accent3"/>
              </a:buClr>
              <a:buFont typeface="Arial" charset="0"/>
              <a:buNone/>
              <a:defRPr/>
            </a:pPr>
            <a:r>
              <a:rPr lang="en-US" sz="2000" dirty="0" smtClean="0"/>
              <a:t>a.  </a:t>
            </a:r>
            <a:r>
              <a:rPr lang="en-US" sz="2000" dirty="0" err="1" smtClean="0"/>
              <a:t>Melebur</a:t>
            </a:r>
            <a:r>
              <a:rPr lang="en-US" sz="2000" dirty="0" smtClean="0"/>
              <a:t> </a:t>
            </a:r>
            <a:r>
              <a:rPr lang="en-US" sz="2000" dirty="0" err="1" smtClean="0"/>
              <a:t>dengan</a:t>
            </a:r>
            <a:r>
              <a:rPr lang="en-US" sz="2000" dirty="0" smtClean="0"/>
              <a:t> </a:t>
            </a:r>
            <a:r>
              <a:rPr lang="en-US" sz="2000" dirty="0" err="1" smtClean="0"/>
              <a:t>masyarakat</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a:t>
            </a:r>
            <a:r>
              <a:rPr lang="en-US" sz="1800" i="1" dirty="0" err="1" smtClean="0">
                <a:solidFill>
                  <a:srgbClr val="FF0000"/>
                </a:solidFill>
              </a:rPr>
              <a:t>Informasi</a:t>
            </a:r>
            <a:r>
              <a:rPr lang="en-US" sz="1800" i="1" dirty="0" smtClean="0">
                <a:solidFill>
                  <a:srgbClr val="FF0000"/>
                </a:solidFill>
              </a:rPr>
              <a:t> </a:t>
            </a:r>
            <a:r>
              <a:rPr lang="en-US" sz="1800" i="1" dirty="0" err="1" smtClean="0">
                <a:solidFill>
                  <a:srgbClr val="FF0000"/>
                </a:solidFill>
              </a:rPr>
              <a:t>awal,Membangun</a:t>
            </a:r>
            <a:r>
              <a:rPr lang="en-US" sz="1800" i="1" dirty="0" smtClean="0">
                <a:solidFill>
                  <a:srgbClr val="FF0000"/>
                </a:solidFill>
              </a:rPr>
              <a:t> </a:t>
            </a:r>
            <a:r>
              <a:rPr lang="en-US" sz="1800" i="1" dirty="0" err="1" smtClean="0">
                <a:solidFill>
                  <a:srgbClr val="FF0000"/>
                </a:solidFill>
              </a:rPr>
              <a:t>kontak</a:t>
            </a:r>
            <a:r>
              <a:rPr lang="en-US" sz="1800" i="1" dirty="0" smtClean="0">
                <a:solidFill>
                  <a:srgbClr val="FF0000"/>
                </a:solidFill>
              </a:rPr>
              <a:t> </a:t>
            </a:r>
            <a:r>
              <a:rPr lang="en-US" sz="1800" i="1" dirty="0" err="1" smtClean="0">
                <a:solidFill>
                  <a:srgbClr val="FF0000"/>
                </a:solidFill>
              </a:rPr>
              <a:t>person,Menjalin</a:t>
            </a:r>
            <a:r>
              <a:rPr lang="en-US" sz="1800" i="1" dirty="0" smtClean="0">
                <a:solidFill>
                  <a:srgbClr val="FF0000"/>
                </a:solidFill>
              </a:rPr>
              <a:t> </a:t>
            </a:r>
            <a:r>
              <a:rPr lang="en-US" sz="1800" i="1" dirty="0" err="1" smtClean="0">
                <a:solidFill>
                  <a:srgbClr val="FF0000"/>
                </a:solidFill>
              </a:rPr>
              <a:t>pertemanan,Memberitahukan</a:t>
            </a:r>
            <a:r>
              <a:rPr lang="en-US" sz="1800" i="1" dirty="0" smtClean="0">
                <a:solidFill>
                  <a:srgbClr val="FF0000"/>
                </a:solidFill>
              </a:rPr>
              <a:t> </a:t>
            </a:r>
            <a:r>
              <a:rPr lang="en-US" sz="1800" i="1" dirty="0" err="1" smtClean="0">
                <a:solidFill>
                  <a:srgbClr val="FF0000"/>
                </a:solidFill>
              </a:rPr>
              <a:t>kedatangan,Terlibat</a:t>
            </a:r>
            <a:r>
              <a:rPr lang="en-US" sz="1800" i="1" dirty="0" smtClean="0">
                <a:solidFill>
                  <a:srgbClr val="FF0000"/>
                </a:solidFill>
              </a:rPr>
              <a:t> </a:t>
            </a:r>
            <a:r>
              <a:rPr lang="en-US" sz="1800" i="1" dirty="0" err="1" smtClean="0">
                <a:solidFill>
                  <a:srgbClr val="FF0000"/>
                </a:solidFill>
              </a:rPr>
              <a:t>sebagai</a:t>
            </a:r>
            <a:r>
              <a:rPr lang="en-US" sz="1800" i="1" dirty="0" smtClean="0">
                <a:solidFill>
                  <a:srgbClr val="FF0000"/>
                </a:solidFill>
              </a:rPr>
              <a:t> </a:t>
            </a:r>
            <a:r>
              <a:rPr lang="en-US" sz="1800" i="1" dirty="0" err="1" smtClean="0">
                <a:solidFill>
                  <a:srgbClr val="FF0000"/>
                </a:solidFill>
              </a:rPr>
              <a:t>pendengar,Terlibat</a:t>
            </a:r>
            <a:r>
              <a:rPr lang="en-US" sz="1800" i="1" dirty="0" smtClean="0">
                <a:solidFill>
                  <a:srgbClr val="FF0000"/>
                </a:solidFill>
              </a:rPr>
              <a:t> </a:t>
            </a:r>
            <a:r>
              <a:rPr lang="en-US" sz="1800" i="1" dirty="0" err="1" smtClean="0">
                <a:solidFill>
                  <a:srgbClr val="FF0000"/>
                </a:solidFill>
              </a:rPr>
              <a:t>aktif</a:t>
            </a:r>
            <a:r>
              <a:rPr lang="en-US" sz="1800" i="1" dirty="0" smtClean="0">
                <a:solidFill>
                  <a:srgbClr val="FF0000"/>
                </a:solidFill>
              </a:rPr>
              <a:t> </a:t>
            </a:r>
            <a:r>
              <a:rPr lang="en-US" sz="1800" i="1" dirty="0" err="1" smtClean="0">
                <a:solidFill>
                  <a:srgbClr val="FF0000"/>
                </a:solidFill>
              </a:rPr>
              <a:t>dalam</a:t>
            </a:r>
            <a:r>
              <a:rPr lang="en-US" sz="1800" i="1" dirty="0" smtClean="0">
                <a:solidFill>
                  <a:srgbClr val="FF0000"/>
                </a:solidFill>
              </a:rPr>
              <a:t> </a:t>
            </a:r>
            <a:r>
              <a:rPr lang="en-US" sz="1800" i="1" dirty="0" err="1" smtClean="0">
                <a:solidFill>
                  <a:srgbClr val="FF0000"/>
                </a:solidFill>
              </a:rPr>
              <a:t>diskusi,Ikut</a:t>
            </a:r>
            <a:r>
              <a:rPr lang="en-US" sz="1800" i="1" dirty="0" smtClean="0">
                <a:solidFill>
                  <a:srgbClr val="FF0000"/>
                </a:solidFill>
              </a:rPr>
              <a:t> </a:t>
            </a:r>
            <a:r>
              <a:rPr lang="en-US" sz="1800" i="1" dirty="0" err="1" smtClean="0">
                <a:solidFill>
                  <a:srgbClr val="FF0000"/>
                </a:solidFill>
              </a:rPr>
              <a:t>bekerja</a:t>
            </a:r>
            <a:r>
              <a:rPr lang="en-US" sz="1800" i="1" dirty="0" smtClean="0">
                <a:solidFill>
                  <a:srgbClr val="FF0000"/>
                </a:solidFill>
              </a:rPr>
              <a:t> </a:t>
            </a:r>
            <a:r>
              <a:rPr lang="en-US" sz="1800" i="1" dirty="0" err="1" smtClean="0">
                <a:solidFill>
                  <a:srgbClr val="FF0000"/>
                </a:solidFill>
              </a:rPr>
              <a:t>bersama-sama,Monitoring</a:t>
            </a:r>
            <a:r>
              <a:rPr lang="en-US" sz="1800" i="1" dirty="0" smtClean="0">
                <a:solidFill>
                  <a:srgbClr val="FF0000"/>
                </a:solidFill>
              </a:rPr>
              <a:t> &amp; </a:t>
            </a:r>
            <a:r>
              <a:rPr lang="en-US" sz="1800" i="1" dirty="0" err="1" smtClean="0">
                <a:solidFill>
                  <a:srgbClr val="FF0000"/>
                </a:solidFill>
              </a:rPr>
              <a:t>Evaluasi</a:t>
            </a:r>
            <a:r>
              <a:rPr lang="en-US" sz="2000" dirty="0" smtClean="0"/>
              <a:t>)</a:t>
            </a:r>
          </a:p>
          <a:p>
            <a:pPr marL="114300" indent="0" eaLnBrk="1" fontAlgn="auto" hangingPunct="1">
              <a:spcAft>
                <a:spcPts val="0"/>
              </a:spcAft>
              <a:buClr>
                <a:schemeClr val="accent3"/>
              </a:buClr>
              <a:buFont typeface="Arial" charset="0"/>
              <a:buNone/>
              <a:defRPr/>
            </a:pPr>
            <a:r>
              <a:rPr lang="en-US" sz="2000" dirty="0" smtClean="0"/>
              <a:t>b. </a:t>
            </a:r>
            <a:r>
              <a:rPr lang="en-US" sz="2000" dirty="0" err="1" smtClean="0"/>
              <a:t>Penyidikan</a:t>
            </a:r>
            <a:r>
              <a:rPr lang="en-US" sz="2000" dirty="0" smtClean="0"/>
              <a:t> </a:t>
            </a:r>
            <a:r>
              <a:rPr lang="en-US" sz="2000" dirty="0" err="1" smtClean="0"/>
              <a:t>Sosial</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a:t>
            </a:r>
            <a:r>
              <a:rPr lang="en-US" sz="1800" i="1" dirty="0" smtClean="0">
                <a:solidFill>
                  <a:srgbClr val="FF0000"/>
                </a:solidFill>
              </a:rPr>
              <a:t>Survey : Data primer &amp; </a:t>
            </a:r>
            <a:r>
              <a:rPr lang="en-US" sz="1800" i="1" dirty="0" err="1" smtClean="0">
                <a:solidFill>
                  <a:srgbClr val="FF0000"/>
                </a:solidFill>
              </a:rPr>
              <a:t>sekunder,Analisis</a:t>
            </a:r>
            <a:r>
              <a:rPr lang="en-US" sz="1800" i="1" dirty="0">
                <a:solidFill>
                  <a:srgbClr val="FF0000"/>
                </a:solidFill>
              </a:rPr>
              <a:t> </a:t>
            </a:r>
            <a:r>
              <a:rPr lang="en-US" sz="1800" i="1" dirty="0" err="1" smtClean="0">
                <a:solidFill>
                  <a:srgbClr val="FF0000"/>
                </a:solidFill>
              </a:rPr>
              <a:t>sosial</a:t>
            </a:r>
            <a:r>
              <a:rPr lang="en-US" sz="1800" i="1" dirty="0" smtClean="0">
                <a:solidFill>
                  <a:srgbClr val="FF0000"/>
                </a:solidFill>
              </a:rPr>
              <a:t>,,</a:t>
            </a:r>
            <a:r>
              <a:rPr lang="en-US" sz="1800" i="1" dirty="0" err="1" smtClean="0">
                <a:solidFill>
                  <a:srgbClr val="FF0000"/>
                </a:solidFill>
              </a:rPr>
              <a:t>Dokumentasi</a:t>
            </a:r>
            <a:r>
              <a:rPr lang="en-US" sz="1800" i="1" dirty="0" smtClean="0">
                <a:solidFill>
                  <a:srgbClr val="FF0000"/>
                </a:solidFill>
              </a:rPr>
              <a:t>,,</a:t>
            </a:r>
            <a:r>
              <a:rPr lang="en-US" sz="1800" i="1" dirty="0" err="1" smtClean="0">
                <a:solidFill>
                  <a:srgbClr val="FF0000"/>
                </a:solidFill>
              </a:rPr>
              <a:t>Publikasi</a:t>
            </a:r>
            <a:r>
              <a:rPr lang="en-US" sz="1800" i="1" dirty="0" smtClean="0">
                <a:solidFill>
                  <a:srgbClr val="FF0000"/>
                </a:solidFill>
              </a:rPr>
              <a:t> ,Monitoring &amp; </a:t>
            </a:r>
            <a:r>
              <a:rPr lang="en-US" sz="1800" i="1" dirty="0" err="1" smtClean="0">
                <a:solidFill>
                  <a:srgbClr val="FF0000"/>
                </a:solidFill>
              </a:rPr>
              <a:t>Evaluasi</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c. </a:t>
            </a:r>
            <a:r>
              <a:rPr lang="en-US" sz="2000" dirty="0" err="1" smtClean="0"/>
              <a:t>Merancang</a:t>
            </a:r>
            <a:r>
              <a:rPr lang="en-US" sz="2000" dirty="0" smtClean="0"/>
              <a:t> </a:t>
            </a:r>
            <a:r>
              <a:rPr lang="en-US" sz="2000" dirty="0" err="1" smtClean="0"/>
              <a:t>Kegiatan</a:t>
            </a:r>
            <a:r>
              <a:rPr lang="en-US" sz="2000" dirty="0" smtClean="0"/>
              <a:t> </a:t>
            </a:r>
            <a:r>
              <a:rPr lang="en-US" sz="2000" dirty="0" err="1" smtClean="0"/>
              <a:t>Awal</a:t>
            </a:r>
            <a:r>
              <a:rPr lang="en-US" sz="2000" dirty="0" smtClean="0"/>
              <a:t> </a:t>
            </a:r>
          </a:p>
          <a:p>
            <a:pPr marL="114300" indent="0" eaLnBrk="1" fontAlgn="auto" hangingPunct="1">
              <a:spcAft>
                <a:spcPts val="0"/>
              </a:spcAft>
              <a:buClr>
                <a:schemeClr val="accent3"/>
              </a:buClr>
              <a:buFont typeface="Arial" charset="0"/>
              <a:buNone/>
              <a:defRPr/>
            </a:pPr>
            <a:r>
              <a:rPr lang="en-US" sz="1800" i="1" dirty="0" smtClean="0">
                <a:solidFill>
                  <a:srgbClr val="FF0000"/>
                </a:solidFill>
              </a:rPr>
              <a:t>( </a:t>
            </a:r>
            <a:r>
              <a:rPr lang="en-US" sz="1800" i="1" dirty="0" err="1" smtClean="0">
                <a:solidFill>
                  <a:srgbClr val="FF0000"/>
                </a:solidFill>
              </a:rPr>
              <a:t>Mengumpulkan</a:t>
            </a:r>
            <a:r>
              <a:rPr lang="en-US" sz="1800" i="1" dirty="0" smtClean="0">
                <a:solidFill>
                  <a:srgbClr val="FF0000"/>
                </a:solidFill>
              </a:rPr>
              <a:t> </a:t>
            </a:r>
            <a:r>
              <a:rPr lang="en-US" sz="1800" i="1" dirty="0" err="1" smtClean="0">
                <a:solidFill>
                  <a:srgbClr val="FF0000"/>
                </a:solidFill>
              </a:rPr>
              <a:t>Isu</a:t>
            </a:r>
            <a:r>
              <a:rPr lang="en-US" sz="1800" i="1" dirty="0" smtClean="0">
                <a:solidFill>
                  <a:srgbClr val="FF0000"/>
                </a:solidFill>
              </a:rPr>
              <a:t>, </a:t>
            </a:r>
            <a:r>
              <a:rPr lang="en-US" sz="1800" i="1" dirty="0" err="1" smtClean="0">
                <a:solidFill>
                  <a:srgbClr val="FF0000"/>
                </a:solidFill>
              </a:rPr>
              <a:t>Musyawarah</a:t>
            </a:r>
            <a:r>
              <a:rPr lang="en-US" sz="1800" i="1" dirty="0" smtClean="0">
                <a:solidFill>
                  <a:srgbClr val="FF0000"/>
                </a:solidFill>
              </a:rPr>
              <a:t> </a:t>
            </a:r>
            <a:r>
              <a:rPr lang="en-US" sz="1800" i="1" dirty="0" err="1" smtClean="0">
                <a:solidFill>
                  <a:srgbClr val="FF0000"/>
                </a:solidFill>
              </a:rPr>
              <a:t>bersama</a:t>
            </a:r>
            <a:r>
              <a:rPr lang="en-US" sz="1800" i="1" dirty="0" smtClean="0">
                <a:solidFill>
                  <a:srgbClr val="FF0000"/>
                </a:solidFill>
              </a:rPr>
              <a:t>, </a:t>
            </a:r>
            <a:r>
              <a:rPr lang="en-US" sz="1800" i="1" dirty="0" err="1" smtClean="0">
                <a:solidFill>
                  <a:srgbClr val="FF0000"/>
                </a:solidFill>
              </a:rPr>
              <a:t>Indentifikasi</a:t>
            </a:r>
            <a:r>
              <a:rPr lang="en-US" sz="1800" i="1" dirty="0" smtClean="0">
                <a:solidFill>
                  <a:srgbClr val="FF0000"/>
                </a:solidFill>
              </a:rPr>
              <a:t>  </a:t>
            </a:r>
            <a:r>
              <a:rPr lang="en-US" sz="1800" i="1" dirty="0" err="1" smtClean="0">
                <a:solidFill>
                  <a:srgbClr val="FF0000"/>
                </a:solidFill>
              </a:rPr>
              <a:t>masalah</a:t>
            </a:r>
            <a:r>
              <a:rPr lang="en-US" sz="1800" i="1" dirty="0" smtClean="0">
                <a:solidFill>
                  <a:srgbClr val="FF0000"/>
                </a:solidFill>
              </a:rPr>
              <a:t> </a:t>
            </a:r>
            <a:r>
              <a:rPr lang="en-US" sz="1800" i="1" dirty="0" err="1" smtClean="0">
                <a:solidFill>
                  <a:srgbClr val="FF0000"/>
                </a:solidFill>
              </a:rPr>
              <a:t>dan</a:t>
            </a:r>
            <a:r>
              <a:rPr lang="en-US" sz="1800" i="1" dirty="0" smtClean="0">
                <a:solidFill>
                  <a:srgbClr val="FF0000"/>
                </a:solidFill>
              </a:rPr>
              <a:t> </a:t>
            </a:r>
            <a:r>
              <a:rPr lang="en-US" sz="1800" i="1" dirty="0" err="1" smtClean="0">
                <a:solidFill>
                  <a:srgbClr val="FF0000"/>
                </a:solidFill>
              </a:rPr>
              <a:t>potensi</a:t>
            </a:r>
            <a:r>
              <a:rPr lang="en-US" sz="1800" i="1" dirty="0" smtClean="0">
                <a:solidFill>
                  <a:srgbClr val="FF0000"/>
                </a:solidFill>
              </a:rPr>
              <a:t> , </a:t>
            </a:r>
            <a:r>
              <a:rPr lang="en-US" sz="1800" i="1" dirty="0" err="1" smtClean="0">
                <a:solidFill>
                  <a:srgbClr val="FF0000"/>
                </a:solidFill>
              </a:rPr>
              <a:t>Menentukan</a:t>
            </a:r>
            <a:r>
              <a:rPr lang="en-US" sz="1800" i="1" dirty="0" smtClean="0">
                <a:solidFill>
                  <a:srgbClr val="FF0000"/>
                </a:solidFill>
              </a:rPr>
              <a:t> agenda </a:t>
            </a:r>
            <a:r>
              <a:rPr lang="en-US" sz="1800" i="1" dirty="0" err="1" smtClean="0">
                <a:solidFill>
                  <a:srgbClr val="FF0000"/>
                </a:solidFill>
              </a:rPr>
              <a:t>bersama</a:t>
            </a:r>
            <a:r>
              <a:rPr lang="en-US" sz="1800" i="1" dirty="0" smtClean="0">
                <a:solidFill>
                  <a:srgbClr val="FF0000"/>
                </a:solidFill>
              </a:rPr>
              <a:t>, </a:t>
            </a:r>
            <a:r>
              <a:rPr lang="en-US" sz="1800" i="1" dirty="0" err="1" smtClean="0">
                <a:solidFill>
                  <a:srgbClr val="FF0000"/>
                </a:solidFill>
              </a:rPr>
              <a:t>Dokumentasi</a:t>
            </a:r>
            <a:r>
              <a:rPr lang="en-US" sz="1800" i="1" dirty="0" smtClean="0">
                <a:solidFill>
                  <a:srgbClr val="FF0000"/>
                </a:solidFill>
              </a:rPr>
              <a:t> proses Monitoring &amp; </a:t>
            </a:r>
            <a:r>
              <a:rPr lang="en-US" sz="1800" i="1" dirty="0" err="1" smtClean="0">
                <a:solidFill>
                  <a:srgbClr val="FF0000"/>
                </a:solidFill>
              </a:rPr>
              <a:t>Evaluasi</a:t>
            </a:r>
            <a:r>
              <a:rPr lang="en-US" sz="1800" i="1" dirty="0" smtClean="0">
                <a:solidFill>
                  <a:srgbClr val="FF0000"/>
                </a:solidFill>
              </a:rPr>
              <a:t>)</a:t>
            </a:r>
          </a:p>
          <a:p>
            <a:pPr marL="114300" indent="0" eaLnBrk="1" fontAlgn="auto" hangingPunct="1">
              <a:spcAft>
                <a:spcPts val="0"/>
              </a:spcAft>
              <a:buClr>
                <a:schemeClr val="accent3"/>
              </a:buClr>
              <a:buFont typeface="Arial" charset="0"/>
              <a:buNone/>
              <a:defRPr/>
            </a:pPr>
            <a:r>
              <a:rPr lang="en-US" sz="2000" dirty="0" smtClean="0"/>
              <a:t>D. </a:t>
            </a:r>
            <a:r>
              <a:rPr lang="en-US" sz="2000" dirty="0" err="1" smtClean="0"/>
              <a:t>Implementasi</a:t>
            </a:r>
            <a:r>
              <a:rPr lang="en-US" sz="2000" dirty="0" smtClean="0"/>
              <a:t> </a:t>
            </a:r>
            <a:r>
              <a:rPr lang="en-US" sz="2000" dirty="0" err="1" smtClean="0"/>
              <a:t>Kegiatan</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a:t>
            </a:r>
            <a:r>
              <a:rPr lang="en-US" sz="1800" i="1" dirty="0" err="1" smtClean="0">
                <a:solidFill>
                  <a:srgbClr val="FF0000"/>
                </a:solidFill>
              </a:rPr>
              <a:t>sesuai</a:t>
            </a:r>
            <a:r>
              <a:rPr lang="en-US" sz="1800" i="1" dirty="0" smtClean="0">
                <a:solidFill>
                  <a:srgbClr val="FF0000"/>
                </a:solidFill>
              </a:rPr>
              <a:t> </a:t>
            </a:r>
            <a:r>
              <a:rPr lang="en-US" sz="1800" i="1" dirty="0" err="1" smtClean="0">
                <a:solidFill>
                  <a:srgbClr val="FF0000"/>
                </a:solidFill>
              </a:rPr>
              <a:t>dengan</a:t>
            </a:r>
            <a:r>
              <a:rPr lang="en-US" sz="1800" i="1" dirty="0" smtClean="0">
                <a:solidFill>
                  <a:srgbClr val="FF0000"/>
                </a:solidFill>
              </a:rPr>
              <a:t> </a:t>
            </a:r>
            <a:r>
              <a:rPr lang="en-US" sz="1800" i="1" dirty="0" err="1" smtClean="0">
                <a:solidFill>
                  <a:srgbClr val="FF0000"/>
                </a:solidFill>
              </a:rPr>
              <a:t>kesepakatan</a:t>
            </a:r>
            <a:r>
              <a:rPr lang="en-US" sz="1800" i="1" dirty="0" smtClean="0">
                <a:solidFill>
                  <a:srgbClr val="FF0000"/>
                </a:solidFill>
              </a:rPr>
              <a:t> </a:t>
            </a:r>
            <a:r>
              <a:rPr lang="en-US" sz="1800" i="1" dirty="0" err="1" smtClean="0">
                <a:solidFill>
                  <a:srgbClr val="FF0000"/>
                </a:solidFill>
              </a:rPr>
              <a:t>hasil</a:t>
            </a:r>
            <a:r>
              <a:rPr lang="en-US" sz="1800" i="1" dirty="0" smtClean="0">
                <a:solidFill>
                  <a:srgbClr val="FF0000"/>
                </a:solidFill>
              </a:rPr>
              <a:t> </a:t>
            </a:r>
            <a:r>
              <a:rPr lang="en-US" sz="1800" i="1" dirty="0" err="1" smtClean="0">
                <a:solidFill>
                  <a:srgbClr val="FF0000"/>
                </a:solidFill>
              </a:rPr>
              <a:t>musyawarah</a:t>
            </a:r>
            <a:r>
              <a:rPr lang="en-US" sz="1800" i="1" dirty="0" smtClean="0">
                <a:solidFill>
                  <a:srgbClr val="FF0000"/>
                </a:solidFill>
              </a:rPr>
              <a:t> </a:t>
            </a:r>
            <a:r>
              <a:rPr lang="en-US" sz="1800" i="1" dirty="0" err="1" smtClean="0">
                <a:solidFill>
                  <a:srgbClr val="FF0000"/>
                </a:solidFill>
              </a:rPr>
              <a:t>pada</a:t>
            </a:r>
            <a:r>
              <a:rPr lang="en-US" sz="1800" i="1" dirty="0" smtClean="0">
                <a:solidFill>
                  <a:srgbClr val="FF0000"/>
                </a:solidFill>
              </a:rPr>
              <a:t> </a:t>
            </a:r>
            <a:r>
              <a:rPr lang="en-US" sz="1800" i="1" dirty="0" err="1" smtClean="0">
                <a:solidFill>
                  <a:srgbClr val="FF0000"/>
                </a:solidFill>
              </a:rPr>
              <a:t>tahap</a:t>
            </a:r>
            <a:r>
              <a:rPr lang="en-US" sz="1800" i="1" dirty="0" smtClean="0">
                <a:solidFill>
                  <a:srgbClr val="FF0000"/>
                </a:solidFill>
              </a:rPr>
              <a:t> </a:t>
            </a:r>
            <a:r>
              <a:rPr lang="en-US" sz="1800" i="1" dirty="0" err="1" smtClean="0">
                <a:solidFill>
                  <a:srgbClr val="FF0000"/>
                </a:solidFill>
              </a:rPr>
              <a:t>sebelumnya</a:t>
            </a:r>
            <a:r>
              <a:rPr lang="en-US" sz="1800" i="1" dirty="0" smtClean="0">
                <a:solidFill>
                  <a:srgbClr val="FF0000"/>
                </a:solidFill>
              </a:rPr>
              <a:t>) </a:t>
            </a:r>
            <a:r>
              <a:rPr lang="en-US" sz="1800" i="1" dirty="0" err="1" smtClean="0">
                <a:solidFill>
                  <a:srgbClr val="FF0000"/>
                </a:solidFill>
              </a:rPr>
              <a:t>contoh</a:t>
            </a:r>
            <a:r>
              <a:rPr lang="en-US" sz="1800" i="1" dirty="0" smtClean="0">
                <a:solidFill>
                  <a:srgbClr val="FF0000"/>
                </a:solidFill>
              </a:rPr>
              <a:t> </a:t>
            </a:r>
            <a:r>
              <a:rPr lang="en-US" sz="1800" i="1" dirty="0" err="1" smtClean="0">
                <a:solidFill>
                  <a:srgbClr val="FF0000"/>
                </a:solidFill>
              </a:rPr>
              <a:t>kegiatan</a:t>
            </a:r>
            <a:r>
              <a:rPr lang="en-US" sz="1800" i="1" dirty="0" smtClean="0">
                <a:solidFill>
                  <a:srgbClr val="FF0000"/>
                </a:solidFill>
              </a:rPr>
              <a:t> : Dialog; </a:t>
            </a:r>
            <a:r>
              <a:rPr lang="en-US" sz="1800" i="1" dirty="0" err="1" smtClean="0">
                <a:solidFill>
                  <a:srgbClr val="FF0000"/>
                </a:solidFill>
              </a:rPr>
              <a:t>Pelatihan</a:t>
            </a:r>
            <a:r>
              <a:rPr lang="en-US" sz="1800" i="1" dirty="0" smtClean="0">
                <a:solidFill>
                  <a:srgbClr val="FF0000"/>
                </a:solidFill>
              </a:rPr>
              <a:t>; </a:t>
            </a:r>
            <a:r>
              <a:rPr lang="en-US" sz="1800" i="1" dirty="0" err="1" smtClean="0">
                <a:solidFill>
                  <a:srgbClr val="FF0000"/>
                </a:solidFill>
              </a:rPr>
              <a:t>Unjuk</a:t>
            </a:r>
            <a:r>
              <a:rPr lang="en-US" sz="1800" i="1" dirty="0" smtClean="0">
                <a:solidFill>
                  <a:srgbClr val="FF0000"/>
                </a:solidFill>
              </a:rPr>
              <a:t> Rasa;  </a:t>
            </a:r>
            <a:r>
              <a:rPr lang="en-US" sz="1800" i="1" dirty="0" err="1" smtClean="0">
                <a:solidFill>
                  <a:srgbClr val="FF0000"/>
                </a:solidFill>
              </a:rPr>
              <a:t>Negosiasi</a:t>
            </a:r>
            <a:r>
              <a:rPr lang="en-US" sz="1800" i="1" dirty="0" smtClean="0">
                <a:solidFill>
                  <a:srgbClr val="FF0000"/>
                </a:solidFill>
              </a:rPr>
              <a:t>; </a:t>
            </a:r>
            <a:r>
              <a:rPr lang="en-US" sz="1800" i="1" dirty="0" err="1" smtClean="0">
                <a:solidFill>
                  <a:srgbClr val="FF0000"/>
                </a:solidFill>
              </a:rPr>
              <a:t>dll</a:t>
            </a:r>
            <a:r>
              <a:rPr lang="en-US" sz="1800" i="1" dirty="0" smtClean="0">
                <a:solidFill>
                  <a:srgbClr val="FF0000"/>
                </a:solidFill>
              </a:rPr>
              <a:t>.</a:t>
            </a:r>
          </a:p>
          <a:p>
            <a:pPr marL="114300" indent="0" eaLnBrk="1" fontAlgn="auto" hangingPunct="1">
              <a:spcAft>
                <a:spcPts val="0"/>
              </a:spcAft>
              <a:buClr>
                <a:schemeClr val="accent3"/>
              </a:buClr>
              <a:buFont typeface="Arial" charset="0"/>
              <a:buNone/>
              <a:defRPr/>
            </a:pPr>
            <a:r>
              <a:rPr lang="en-US" sz="2000" dirty="0" smtClean="0"/>
              <a:t>E. </a:t>
            </a:r>
            <a:r>
              <a:rPr lang="en-US" sz="2000" dirty="0" err="1" smtClean="0"/>
              <a:t>Pembentukan</a:t>
            </a:r>
            <a:r>
              <a:rPr lang="en-US" sz="2000" dirty="0" smtClean="0"/>
              <a:t> </a:t>
            </a:r>
            <a:r>
              <a:rPr lang="en-US" sz="2000" dirty="0" err="1" smtClean="0"/>
              <a:t>Organisasi</a:t>
            </a:r>
            <a:r>
              <a:rPr lang="en-US" sz="2000" dirty="0" smtClean="0"/>
              <a:t> Rakyat</a:t>
            </a:r>
          </a:p>
          <a:p>
            <a:pPr marL="114300" indent="0" eaLnBrk="1" fontAlgn="auto" hangingPunct="1">
              <a:spcAft>
                <a:spcPts val="0"/>
              </a:spcAft>
              <a:buClr>
                <a:schemeClr val="accent3"/>
              </a:buClr>
              <a:buFont typeface="Arial" charset="0"/>
              <a:buNone/>
              <a:defRPr/>
            </a:pPr>
            <a:r>
              <a:rPr lang="en-US" sz="2000" dirty="0" smtClean="0"/>
              <a:t>F. Monitoring &amp; </a:t>
            </a:r>
            <a:r>
              <a:rPr lang="en-US" sz="2000" dirty="0" err="1" smtClean="0"/>
              <a:t>Evaluasi</a:t>
            </a:r>
            <a:endParaRPr lang="en-US" sz="2000" dirty="0" smtClean="0"/>
          </a:p>
          <a:p>
            <a:pPr marL="114300" indent="0" eaLnBrk="1" fontAlgn="auto" hangingPunct="1">
              <a:spcAft>
                <a:spcPts val="0"/>
              </a:spcAft>
              <a:buClr>
                <a:schemeClr val="accent3"/>
              </a:buClr>
              <a:buFont typeface="Arial" charset="0"/>
              <a:buNone/>
              <a:defRPr/>
            </a:pPr>
            <a:r>
              <a:rPr lang="id-ID" sz="2000" dirty="0" smtClean="0"/>
              <a:t>G</a:t>
            </a:r>
            <a:r>
              <a:rPr lang="en-US" sz="2000" dirty="0" smtClean="0"/>
              <a:t>. </a:t>
            </a:r>
            <a:r>
              <a:rPr lang="en-US" sz="2000" dirty="0" err="1" smtClean="0"/>
              <a:t>Refleksi</a:t>
            </a:r>
            <a:r>
              <a:rPr lang="en-US" sz="2000" dirty="0" smtClean="0"/>
              <a:t> –</a:t>
            </a:r>
            <a:r>
              <a:rPr lang="en-US" sz="2000" dirty="0" err="1" smtClean="0"/>
              <a:t>aks</a:t>
            </a:r>
            <a:endParaRPr lang="id-ID" sz="2000" dirty="0" smtClean="0"/>
          </a:p>
          <a:p>
            <a:pPr marL="114300" indent="0" eaLnBrk="1" fontAlgn="auto" hangingPunct="1">
              <a:spcAft>
                <a:spcPts val="0"/>
              </a:spcAft>
              <a:buClr>
                <a:schemeClr val="accent3"/>
              </a:buClr>
              <a:buFont typeface="Arial" charset="0"/>
              <a:buNone/>
              <a:defRPr/>
            </a:pPr>
            <a:r>
              <a:rPr lang="id-ID" sz="2000" dirty="0" smtClean="0"/>
              <a:t>H. Pengembangan Organisasi</a:t>
            </a:r>
            <a:endParaRPr lang="en-US" sz="2000" dirty="0" smtClean="0"/>
          </a:p>
          <a:p>
            <a:pPr marL="274320" indent="-274320" eaLnBrk="1" fontAlgn="auto" hangingPunct="1">
              <a:spcAft>
                <a:spcPts val="0"/>
              </a:spcAft>
              <a:buClr>
                <a:schemeClr val="accent3"/>
              </a:buClr>
              <a:buFont typeface="Wingdings 2"/>
              <a:buChar char=""/>
              <a:defRPr/>
            </a:pPr>
            <a:r>
              <a:rPr lang="en-US" dirty="0" smtClean="0"/>
              <a:t> </a:t>
            </a:r>
            <a:endParaRPr lang="en-US" dirty="0"/>
          </a:p>
        </p:txBody>
      </p:sp>
      <p:pic>
        <p:nvPicPr>
          <p:cNvPr id="32773" name="Picture 5"/>
          <p:cNvPicPr>
            <a:picLocks noChangeAspect="1" noChangeArrowheads="1"/>
          </p:cNvPicPr>
          <p:nvPr/>
        </p:nvPicPr>
        <p:blipFill>
          <a:blip r:embed="rId2"/>
          <a:srcRect/>
          <a:stretch>
            <a:fillRect/>
          </a:stretch>
        </p:blipFill>
        <p:spPr bwMode="auto">
          <a:xfrm rot="5596021">
            <a:off x="7027069" y="5449094"/>
            <a:ext cx="1331913" cy="158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fontScale="90000"/>
          </a:bodyPr>
          <a:lstStyle/>
          <a:p>
            <a:pPr eaLnBrk="1" fontAlgn="auto" hangingPunct="1">
              <a:spcAft>
                <a:spcPts val="0"/>
              </a:spcAft>
              <a:defRPr/>
            </a:pPr>
            <a:r>
              <a:rPr lang="en-US" b="1" dirty="0" smtClean="0"/>
              <a:t> </a:t>
            </a:r>
            <a:r>
              <a:rPr lang="en-US" sz="2400" b="1" dirty="0" smtClean="0"/>
              <a:t/>
            </a:r>
            <a:br>
              <a:rPr lang="en-US" sz="2400" b="1" dirty="0" smtClean="0"/>
            </a:br>
            <a:r>
              <a:rPr lang="en-US" sz="2400" dirty="0" err="1" smtClean="0"/>
              <a:t>Langkah</a:t>
            </a:r>
            <a:r>
              <a:rPr lang="en-US" sz="2400" dirty="0" smtClean="0"/>
              <a:t> –</a:t>
            </a:r>
            <a:r>
              <a:rPr lang="en-US" sz="2400" dirty="0" err="1" smtClean="0"/>
              <a:t>Langkah</a:t>
            </a:r>
            <a:r>
              <a:rPr lang="en-US" sz="2400" dirty="0" smtClean="0"/>
              <a:t> </a:t>
            </a:r>
            <a:r>
              <a:rPr lang="en-US" sz="2400" dirty="0" err="1" smtClean="0"/>
              <a:t>Umum</a:t>
            </a:r>
            <a:r>
              <a:rPr lang="en-US" sz="2400" dirty="0" smtClean="0"/>
              <a:t> </a:t>
            </a:r>
            <a:r>
              <a:rPr lang="en-US" sz="2400" dirty="0" err="1" smtClean="0"/>
              <a:t>Pengorganisasian</a:t>
            </a:r>
            <a:r>
              <a:rPr lang="en-US" sz="2400" dirty="0" smtClean="0"/>
              <a:t> </a:t>
            </a:r>
            <a:r>
              <a:rPr lang="en-US" sz="2400" b="1" dirty="0" smtClean="0"/>
              <a:t/>
            </a:r>
            <a:br>
              <a:rPr lang="en-US" sz="2400" b="1" dirty="0" smtClean="0"/>
            </a:br>
            <a:endParaRPr lang="en-US" sz="2400" dirty="0"/>
          </a:p>
        </p:txBody>
      </p:sp>
      <p:sp>
        <p:nvSpPr>
          <p:cNvPr id="30723" name="Content Placeholder 2"/>
          <p:cNvSpPr>
            <a:spLocks noGrp="1"/>
          </p:cNvSpPr>
          <p:nvPr>
            <p:ph idx="1"/>
          </p:nvPr>
        </p:nvSpPr>
        <p:spPr>
          <a:xfrm>
            <a:off x="457200" y="1066800"/>
            <a:ext cx="7620000" cy="5334000"/>
          </a:xfrm>
        </p:spPr>
        <p:txBody>
          <a:bodyPr>
            <a:normAutofit/>
          </a:bodyPr>
          <a:lstStyle/>
          <a:p>
            <a:pPr marL="274320" indent="-274320" eaLnBrk="1" fontAlgn="auto" hangingPunct="1">
              <a:spcAft>
                <a:spcPts val="0"/>
              </a:spcAft>
              <a:buClr>
                <a:schemeClr val="accent3"/>
              </a:buClr>
              <a:buFont typeface="Wingdings 2"/>
              <a:buChar char=""/>
              <a:defRPr/>
            </a:pPr>
            <a:r>
              <a:rPr lang="en-US" sz="1800" b="1" dirty="0" err="1" smtClean="0"/>
              <a:t>Integrasi</a:t>
            </a:r>
            <a:r>
              <a:rPr lang="en-US" sz="1800" b="1" dirty="0" smtClean="0"/>
              <a:t>, </a:t>
            </a:r>
            <a:r>
              <a:rPr lang="en-US" sz="1800" dirty="0" err="1" smtClean="0"/>
              <a:t>Langkah</a:t>
            </a:r>
            <a:r>
              <a:rPr lang="en-US" sz="1800" dirty="0" smtClean="0"/>
              <a:t> paling </a:t>
            </a:r>
            <a:r>
              <a:rPr lang="en-US" sz="1800" dirty="0" err="1" smtClean="0"/>
              <a:t>pertama</a:t>
            </a:r>
            <a:r>
              <a:rPr lang="en-US" sz="1800" dirty="0" smtClean="0"/>
              <a:t> </a:t>
            </a:r>
            <a:r>
              <a:rPr lang="en-US" sz="1800" dirty="0" err="1" smtClean="0"/>
              <a:t>dan</a:t>
            </a:r>
            <a:r>
              <a:rPr lang="en-US" sz="1800" dirty="0" smtClean="0"/>
              <a:t> </a:t>
            </a:r>
            <a:r>
              <a:rPr lang="en-US" sz="1800" dirty="0" err="1" smtClean="0"/>
              <a:t>utama</a:t>
            </a:r>
            <a:r>
              <a:rPr lang="en-US" sz="1800" dirty="0" smtClean="0"/>
              <a:t> </a:t>
            </a:r>
            <a:r>
              <a:rPr lang="en-US" sz="1800" dirty="0" err="1" smtClean="0"/>
              <a:t>dari</a:t>
            </a:r>
            <a:r>
              <a:rPr lang="en-US" sz="1800" dirty="0" smtClean="0"/>
              <a:t> proses </a:t>
            </a:r>
            <a:r>
              <a:rPr lang="en-US" sz="1800" dirty="0" err="1" smtClean="0"/>
              <a:t>pengorganisasian</a:t>
            </a:r>
            <a:r>
              <a:rPr lang="en-US" sz="1800" dirty="0" smtClean="0"/>
              <a:t> </a:t>
            </a:r>
            <a:r>
              <a:rPr lang="en-US" sz="1800" dirty="0" err="1" smtClean="0"/>
              <a:t>masyarakat</a:t>
            </a:r>
            <a:r>
              <a:rPr lang="en-US" sz="1800" dirty="0" smtClean="0"/>
              <a:t> </a:t>
            </a:r>
            <a:r>
              <a:rPr lang="en-US" sz="1800" dirty="0" err="1" smtClean="0"/>
              <a:t>adalah</a:t>
            </a:r>
            <a:r>
              <a:rPr lang="en-US" sz="1800" dirty="0" smtClean="0"/>
              <a:t> </a:t>
            </a:r>
            <a:r>
              <a:rPr lang="en-US" sz="1800" dirty="0" err="1" smtClean="0"/>
              <a:t>menyatunya</a:t>
            </a:r>
            <a:r>
              <a:rPr lang="en-US" sz="1800" dirty="0" smtClean="0"/>
              <a:t> sang </a:t>
            </a:r>
            <a:r>
              <a:rPr lang="en-US" sz="1800" dirty="0" err="1" smtClean="0"/>
              <a:t>organiser</a:t>
            </a:r>
            <a:r>
              <a:rPr lang="en-US" sz="1800" dirty="0" smtClean="0"/>
              <a:t> </a:t>
            </a:r>
            <a:r>
              <a:rPr lang="en-US" sz="1800" dirty="0" err="1" smtClean="0"/>
              <a:t>dengan</a:t>
            </a:r>
            <a:r>
              <a:rPr lang="en-US" sz="1800" dirty="0" smtClean="0"/>
              <a:t> </a:t>
            </a:r>
            <a:r>
              <a:rPr lang="en-US" sz="1800" dirty="0" err="1" smtClean="0"/>
              <a:t>rakyat</a:t>
            </a:r>
            <a:r>
              <a:rPr lang="en-US" sz="1800" dirty="0" smtClean="0"/>
              <a:t> yang </a:t>
            </a:r>
            <a:r>
              <a:rPr lang="en-US" sz="1800" dirty="0" err="1" smtClean="0"/>
              <a:t>hendak</a:t>
            </a:r>
            <a:r>
              <a:rPr lang="en-US" sz="1800" dirty="0" smtClean="0"/>
              <a:t> </a:t>
            </a:r>
            <a:r>
              <a:rPr lang="en-US" sz="1800" dirty="0" err="1" smtClean="0"/>
              <a:t>diorganisasikan</a:t>
            </a:r>
            <a:r>
              <a:rPr lang="en-US" sz="1800" dirty="0" smtClean="0"/>
              <a:t>.</a:t>
            </a:r>
          </a:p>
          <a:p>
            <a:pPr marL="274320" indent="-274320" eaLnBrk="1" fontAlgn="auto" hangingPunct="1">
              <a:spcAft>
                <a:spcPts val="0"/>
              </a:spcAft>
              <a:buClr>
                <a:schemeClr val="accent3"/>
              </a:buClr>
              <a:buFont typeface="Wingdings 2"/>
              <a:buChar char=""/>
              <a:defRPr/>
            </a:pPr>
            <a:r>
              <a:rPr lang="en-US" sz="1800" b="1" dirty="0" err="1" smtClean="0"/>
              <a:t>Penyidikan</a:t>
            </a:r>
            <a:r>
              <a:rPr lang="en-US" sz="1800" b="1" dirty="0" smtClean="0"/>
              <a:t> </a:t>
            </a:r>
            <a:r>
              <a:rPr lang="en-US" sz="1800" b="1" dirty="0" err="1" smtClean="0"/>
              <a:t>Sosial</a:t>
            </a:r>
            <a:r>
              <a:rPr lang="en-US" sz="1800" b="1" dirty="0" smtClean="0"/>
              <a:t>, </a:t>
            </a:r>
            <a:r>
              <a:rPr lang="en-US" sz="1800" dirty="0" err="1" smtClean="0"/>
              <a:t>Suatu</a:t>
            </a:r>
            <a:r>
              <a:rPr lang="en-US" sz="1800" dirty="0" smtClean="0"/>
              <a:t> proses yang </a:t>
            </a:r>
            <a:r>
              <a:rPr lang="en-US" sz="1800" dirty="0" err="1" smtClean="0"/>
              <a:t>sistematis</a:t>
            </a:r>
            <a:r>
              <a:rPr lang="en-US" sz="1800" dirty="0" smtClean="0"/>
              <a:t> </a:t>
            </a:r>
            <a:r>
              <a:rPr lang="en-US" sz="1800" dirty="0" err="1" smtClean="0"/>
              <a:t>mencari</a:t>
            </a:r>
            <a:r>
              <a:rPr lang="en-US" sz="1800" dirty="0" smtClean="0"/>
              <a:t> </a:t>
            </a:r>
            <a:r>
              <a:rPr lang="en-US" sz="1800" dirty="0" err="1" smtClean="0"/>
              <a:t>tahu</a:t>
            </a:r>
            <a:r>
              <a:rPr lang="en-US" sz="1800" dirty="0" smtClean="0"/>
              <a:t> </a:t>
            </a:r>
            <a:r>
              <a:rPr lang="en-US" sz="1800" dirty="0" err="1" smtClean="0"/>
              <a:t>tentang</a:t>
            </a:r>
            <a:r>
              <a:rPr lang="en-US" sz="1800" dirty="0" smtClean="0"/>
              <a:t> </a:t>
            </a:r>
            <a:r>
              <a:rPr lang="en-US" sz="1800" dirty="0" err="1" smtClean="0"/>
              <a:t>masalah-masalah</a:t>
            </a:r>
            <a:r>
              <a:rPr lang="en-US" sz="1800" dirty="0" smtClean="0"/>
              <a:t> yang </a:t>
            </a:r>
            <a:r>
              <a:rPr lang="en-US" sz="1800" dirty="0" err="1" smtClean="0"/>
              <a:t>mengitari</a:t>
            </a:r>
            <a:r>
              <a:rPr lang="en-US" sz="1800" dirty="0" smtClean="0"/>
              <a:t> </a:t>
            </a:r>
            <a:r>
              <a:rPr lang="en-US" sz="1800" dirty="0" err="1" smtClean="0"/>
              <a:t>masalah</a:t>
            </a:r>
            <a:r>
              <a:rPr lang="en-US" sz="1800" dirty="0" smtClean="0"/>
              <a:t> yang </a:t>
            </a:r>
            <a:r>
              <a:rPr lang="en-US" sz="1800" dirty="0" err="1" smtClean="0"/>
              <a:t>dimaksud</a:t>
            </a:r>
            <a:r>
              <a:rPr lang="en-US" sz="1800" dirty="0" smtClean="0"/>
              <a:t> </a:t>
            </a:r>
            <a:r>
              <a:rPr lang="en-US" sz="1800" dirty="0" err="1" smtClean="0"/>
              <a:t>dan</a:t>
            </a:r>
            <a:r>
              <a:rPr lang="en-US" sz="1800" dirty="0" smtClean="0"/>
              <a:t> </a:t>
            </a:r>
            <a:r>
              <a:rPr lang="en-US" sz="1800" dirty="0" err="1" smtClean="0"/>
              <a:t>kebutuhan</a:t>
            </a:r>
            <a:r>
              <a:rPr lang="en-US" sz="1800" dirty="0" smtClean="0"/>
              <a:t>.</a:t>
            </a:r>
          </a:p>
          <a:p>
            <a:pPr marL="114300" indent="0" eaLnBrk="1" fontAlgn="auto" hangingPunct="1">
              <a:spcAft>
                <a:spcPts val="0"/>
              </a:spcAft>
              <a:buClr>
                <a:schemeClr val="accent3"/>
              </a:buClr>
              <a:buFont typeface="Arial" charset="0"/>
              <a:buNone/>
              <a:defRPr/>
            </a:pPr>
            <a:r>
              <a:rPr lang="en-US" sz="1800" dirty="0"/>
              <a:t> </a:t>
            </a:r>
            <a:r>
              <a:rPr lang="en-US" sz="1800" dirty="0" smtClean="0"/>
              <a:t>   ( </a:t>
            </a:r>
            <a:r>
              <a:rPr lang="en-US" sz="1800" dirty="0" err="1" smtClean="0"/>
              <a:t>Analisis</a:t>
            </a:r>
            <a:r>
              <a:rPr lang="en-US" sz="1800" dirty="0" smtClean="0"/>
              <a:t> </a:t>
            </a:r>
            <a:r>
              <a:rPr lang="en-US" sz="1800" dirty="0" err="1" smtClean="0"/>
              <a:t>Sosial</a:t>
            </a:r>
            <a:r>
              <a:rPr lang="en-US" sz="1800" dirty="0" smtClean="0"/>
              <a:t>, PRA -</a:t>
            </a:r>
            <a:r>
              <a:rPr lang="en-US" sz="1800" dirty="0" smtClean="0">
                <a:sym typeface="Wingdings" pitchFamily="2" charset="2"/>
              </a:rPr>
              <a:t></a:t>
            </a:r>
            <a:r>
              <a:rPr lang="en-US" sz="1800" dirty="0" err="1" smtClean="0"/>
              <a:t>Pemetaan</a:t>
            </a:r>
            <a:r>
              <a:rPr lang="en-US" sz="1800" dirty="0" smtClean="0"/>
              <a:t>, </a:t>
            </a:r>
            <a:r>
              <a:rPr lang="en-US" sz="1800" dirty="0" err="1" smtClean="0"/>
              <a:t>Transek</a:t>
            </a:r>
            <a:r>
              <a:rPr lang="en-US" sz="1800" dirty="0" smtClean="0"/>
              <a:t>, AMP, BKP, </a:t>
            </a:r>
            <a:r>
              <a:rPr lang="en-US" sz="1800" dirty="0" err="1" smtClean="0"/>
              <a:t>Analisis</a:t>
            </a:r>
            <a:r>
              <a:rPr lang="en-US" sz="1800" dirty="0" smtClean="0"/>
              <a:t> </a:t>
            </a:r>
            <a:r>
              <a:rPr lang="en-US" sz="1800" dirty="0" err="1" smtClean="0"/>
              <a:t>Steakholders</a:t>
            </a:r>
            <a:r>
              <a:rPr lang="en-US" sz="1800" dirty="0" smtClean="0"/>
              <a:t>     	</a:t>
            </a:r>
            <a:r>
              <a:rPr lang="en-US" sz="1800" dirty="0" err="1" smtClean="0"/>
              <a:t>dll</a:t>
            </a:r>
            <a:endParaRPr lang="en-US" sz="1800" dirty="0" smtClean="0"/>
          </a:p>
          <a:p>
            <a:pPr marL="274320" indent="-274320" eaLnBrk="1" fontAlgn="auto" hangingPunct="1">
              <a:spcAft>
                <a:spcPts val="0"/>
              </a:spcAft>
              <a:buClr>
                <a:schemeClr val="accent3"/>
              </a:buClr>
              <a:buFont typeface="Wingdings 2"/>
              <a:buChar char=""/>
              <a:defRPr/>
            </a:pPr>
            <a:r>
              <a:rPr lang="en-US" sz="1800" b="1" dirty="0" smtClean="0"/>
              <a:t>Program </a:t>
            </a:r>
            <a:r>
              <a:rPr lang="en-US" sz="1800" b="1" dirty="0" err="1" smtClean="0"/>
              <a:t>Percobaan</a:t>
            </a:r>
            <a:r>
              <a:rPr lang="en-US" sz="1800" b="1" dirty="0" smtClean="0"/>
              <a:t>,  </a:t>
            </a:r>
            <a:r>
              <a:rPr lang="en-US" sz="1800" dirty="0" err="1" smtClean="0"/>
              <a:t>Seorang</a:t>
            </a:r>
            <a:r>
              <a:rPr lang="en-US" sz="1800" dirty="0" smtClean="0"/>
              <a:t> “</a:t>
            </a:r>
            <a:r>
              <a:rPr lang="en-US" sz="1800" dirty="0" err="1" smtClean="0"/>
              <a:t>organiser</a:t>
            </a:r>
            <a:r>
              <a:rPr lang="en-US" sz="1800" dirty="0" smtClean="0"/>
              <a:t>” </a:t>
            </a:r>
            <a:r>
              <a:rPr lang="en-US" sz="1800" dirty="0" err="1" smtClean="0"/>
              <a:t>memilih</a:t>
            </a:r>
            <a:r>
              <a:rPr lang="en-US" sz="1800" dirty="0" smtClean="0"/>
              <a:t> </a:t>
            </a:r>
            <a:r>
              <a:rPr lang="en-US" sz="1800" dirty="0" err="1" smtClean="0"/>
              <a:t>suatu</a:t>
            </a:r>
            <a:r>
              <a:rPr lang="en-US" sz="1800" dirty="0" smtClean="0"/>
              <a:t> </a:t>
            </a:r>
            <a:r>
              <a:rPr lang="en-US" sz="1800" dirty="0" err="1" smtClean="0"/>
              <a:t>bentuk</a:t>
            </a:r>
            <a:r>
              <a:rPr lang="en-US" sz="1800" dirty="0" smtClean="0"/>
              <a:t> </a:t>
            </a:r>
            <a:r>
              <a:rPr lang="en-US" sz="1800" dirty="0" err="1" smtClean="0"/>
              <a:t>kegiatan</a:t>
            </a:r>
            <a:r>
              <a:rPr lang="en-US" sz="1800" dirty="0" smtClean="0"/>
              <a:t> yang </a:t>
            </a:r>
            <a:r>
              <a:rPr lang="en-US" sz="1800" dirty="0" err="1" smtClean="0"/>
              <a:t>merupakan</a:t>
            </a:r>
            <a:r>
              <a:rPr lang="en-US" sz="1800" dirty="0" smtClean="0"/>
              <a:t> </a:t>
            </a:r>
            <a:r>
              <a:rPr lang="en-US" sz="1800" dirty="0" err="1" smtClean="0"/>
              <a:t>kesepakatan</a:t>
            </a:r>
            <a:r>
              <a:rPr lang="en-US" sz="1800" dirty="0" smtClean="0"/>
              <a:t> </a:t>
            </a:r>
            <a:r>
              <a:rPr lang="en-US" sz="1800" dirty="0" err="1" smtClean="0"/>
              <a:t>kelompok</a:t>
            </a:r>
            <a:r>
              <a:rPr lang="en-US" sz="1800" dirty="0" smtClean="0"/>
              <a:t> yang </a:t>
            </a:r>
            <a:r>
              <a:rPr lang="en-US" sz="1800" dirty="0" err="1" smtClean="0"/>
              <a:t>jika</a:t>
            </a:r>
            <a:r>
              <a:rPr lang="en-US" sz="1800" dirty="0" smtClean="0"/>
              <a:t> </a:t>
            </a:r>
            <a:r>
              <a:rPr lang="en-US" sz="1800" dirty="0" err="1" smtClean="0"/>
              <a:t>dilakukan</a:t>
            </a:r>
            <a:r>
              <a:rPr lang="en-US" sz="1800" dirty="0" smtClean="0"/>
              <a:t> </a:t>
            </a:r>
            <a:r>
              <a:rPr lang="en-US" sz="1800" dirty="0" err="1" smtClean="0"/>
              <a:t>berdampak</a:t>
            </a:r>
            <a:r>
              <a:rPr lang="en-US" sz="1800" dirty="0" smtClean="0"/>
              <a:t> </a:t>
            </a:r>
            <a:r>
              <a:rPr lang="en-US" sz="1800" dirty="0" err="1" smtClean="0"/>
              <a:t>positif</a:t>
            </a:r>
            <a:r>
              <a:rPr lang="en-US" sz="1800" dirty="0" smtClean="0"/>
              <a:t> </a:t>
            </a:r>
            <a:r>
              <a:rPr lang="en-US" sz="1800" dirty="0" err="1" smtClean="0"/>
              <a:t>bagi</a:t>
            </a:r>
            <a:r>
              <a:rPr lang="en-US" sz="1800" dirty="0" smtClean="0"/>
              <a:t> </a:t>
            </a:r>
            <a:r>
              <a:rPr lang="en-US" sz="1800" dirty="0" err="1" smtClean="0"/>
              <a:t>banyak</a:t>
            </a:r>
            <a:r>
              <a:rPr lang="en-US" sz="1800" dirty="0" smtClean="0"/>
              <a:t> orang.</a:t>
            </a:r>
          </a:p>
          <a:p>
            <a:pPr marL="274320" indent="-274320" eaLnBrk="1" fontAlgn="auto" hangingPunct="1">
              <a:spcAft>
                <a:spcPts val="0"/>
              </a:spcAft>
              <a:buClr>
                <a:schemeClr val="accent3"/>
              </a:buClr>
              <a:buFont typeface="Wingdings 2"/>
              <a:buChar char=""/>
              <a:defRPr/>
            </a:pPr>
            <a:r>
              <a:rPr lang="en-US" sz="1800" b="1" dirty="0" err="1" smtClean="0"/>
              <a:t>Landasan</a:t>
            </a:r>
            <a:r>
              <a:rPr lang="en-US" sz="1800" b="1" dirty="0" smtClean="0"/>
              <a:t> </a:t>
            </a:r>
            <a:r>
              <a:rPr lang="en-US" sz="1800" b="1" dirty="0" err="1" smtClean="0"/>
              <a:t>Kerja</a:t>
            </a:r>
            <a:r>
              <a:rPr lang="en-US" sz="1800" b="1" dirty="0" smtClean="0"/>
              <a:t>, </a:t>
            </a:r>
            <a:r>
              <a:rPr lang="en-US" sz="1800" dirty="0" err="1" smtClean="0"/>
              <a:t>Dimaksudkan</a:t>
            </a:r>
            <a:r>
              <a:rPr lang="en-US" sz="1800" dirty="0" smtClean="0"/>
              <a:t> </a:t>
            </a:r>
            <a:r>
              <a:rPr lang="en-US" sz="1800" dirty="0" err="1" smtClean="0"/>
              <a:t>sebagai</a:t>
            </a:r>
            <a:r>
              <a:rPr lang="en-US" sz="1800" dirty="0" smtClean="0"/>
              <a:t> </a:t>
            </a:r>
            <a:r>
              <a:rPr lang="en-US" sz="1800" dirty="0" err="1" smtClean="0"/>
              <a:t>bagian</a:t>
            </a:r>
            <a:r>
              <a:rPr lang="en-US" sz="1800" dirty="0" smtClean="0"/>
              <a:t> </a:t>
            </a:r>
            <a:r>
              <a:rPr lang="en-US" sz="1800" dirty="0" err="1" smtClean="0"/>
              <a:t>awal</a:t>
            </a:r>
            <a:r>
              <a:rPr lang="en-US" sz="1800" dirty="0" smtClean="0"/>
              <a:t> </a:t>
            </a:r>
            <a:r>
              <a:rPr lang="en-US" sz="1800" dirty="0" err="1" smtClean="0"/>
              <a:t>dari</a:t>
            </a:r>
            <a:r>
              <a:rPr lang="en-US" sz="1800" dirty="0" smtClean="0"/>
              <a:t> </a:t>
            </a:r>
            <a:r>
              <a:rPr lang="en-US" sz="1800" dirty="0" err="1" smtClean="0"/>
              <a:t>pergerakan</a:t>
            </a:r>
            <a:r>
              <a:rPr lang="en-US" sz="1800" dirty="0" smtClean="0"/>
              <a:t> </a:t>
            </a:r>
            <a:r>
              <a:rPr lang="en-US" sz="1800" dirty="0" err="1" smtClean="0"/>
              <a:t>masyarakat</a:t>
            </a:r>
            <a:r>
              <a:rPr lang="en-US" sz="1800" dirty="0" smtClean="0"/>
              <a:t> </a:t>
            </a:r>
            <a:r>
              <a:rPr lang="en-US" sz="1800" dirty="0" err="1" smtClean="0"/>
              <a:t>berdasarkan</a:t>
            </a:r>
            <a:r>
              <a:rPr lang="en-US" sz="1800" dirty="0" smtClean="0"/>
              <a:t> </a:t>
            </a:r>
            <a:r>
              <a:rPr lang="en-US" sz="1800" dirty="0" err="1" smtClean="0"/>
              <a:t>hubungan</a:t>
            </a:r>
            <a:r>
              <a:rPr lang="en-US" sz="1800" dirty="0" smtClean="0"/>
              <a:t> orang per orang </a:t>
            </a:r>
            <a:r>
              <a:rPr lang="en-US" sz="1800" dirty="0" err="1" smtClean="0"/>
              <a:t>dalam</a:t>
            </a:r>
            <a:r>
              <a:rPr lang="en-US" sz="1800" dirty="0" smtClean="0"/>
              <a:t> </a:t>
            </a:r>
            <a:r>
              <a:rPr lang="en-US" sz="1800" dirty="0" err="1" smtClean="0"/>
              <a:t>kelompok</a:t>
            </a:r>
            <a:r>
              <a:rPr lang="en-US" sz="1800" dirty="0" smtClean="0"/>
              <a:t> </a:t>
            </a:r>
            <a:r>
              <a:rPr lang="en-US" sz="1800" dirty="0" err="1" smtClean="0"/>
              <a:t>dimulai</a:t>
            </a:r>
            <a:r>
              <a:rPr lang="en-US" sz="1800" dirty="0" smtClean="0"/>
              <a:t> </a:t>
            </a:r>
            <a:r>
              <a:rPr lang="en-US" sz="1800" dirty="0" err="1" smtClean="0"/>
              <a:t>kebersamaan</a:t>
            </a:r>
            <a:r>
              <a:rPr lang="en-US" sz="1800" dirty="0" smtClean="0"/>
              <a:t> </a:t>
            </a:r>
            <a:r>
              <a:rPr lang="en-US" sz="1800" dirty="0" err="1" smtClean="0"/>
              <a:t>menyuarakan</a:t>
            </a:r>
            <a:r>
              <a:rPr lang="en-US" sz="1800" dirty="0" smtClean="0"/>
              <a:t> </a:t>
            </a:r>
            <a:r>
              <a:rPr lang="en-US" sz="1800" dirty="0" err="1" smtClean="0"/>
              <a:t>kepentingan</a:t>
            </a:r>
            <a:r>
              <a:rPr lang="en-US" sz="1800" dirty="0" smtClean="0"/>
              <a:t>.</a:t>
            </a:r>
          </a:p>
          <a:p>
            <a:pPr marL="274320" indent="-274320" eaLnBrk="1" fontAlgn="auto" hangingPunct="1">
              <a:spcAft>
                <a:spcPts val="0"/>
              </a:spcAft>
              <a:buClr>
                <a:schemeClr val="accent3"/>
              </a:buClr>
              <a:buFont typeface="Wingdings 2"/>
              <a:buChar char=""/>
              <a:defRPr/>
            </a:pPr>
            <a:r>
              <a:rPr lang="en-US" sz="1800" b="1" dirty="0" err="1" smtClean="0"/>
              <a:t>Pertemuan</a:t>
            </a:r>
            <a:r>
              <a:rPr lang="en-US" sz="1800" b="1" dirty="0" smtClean="0"/>
              <a:t> </a:t>
            </a:r>
            <a:r>
              <a:rPr lang="en-US" sz="1800" b="1" dirty="0" err="1" smtClean="0"/>
              <a:t>Teratur</a:t>
            </a:r>
            <a:r>
              <a:rPr lang="en-US" sz="1800" b="1" dirty="0" smtClean="0"/>
              <a:t>, </a:t>
            </a:r>
            <a:r>
              <a:rPr lang="en-US" sz="1800" dirty="0" err="1" smtClean="0"/>
              <a:t>Pertemuan</a:t>
            </a:r>
            <a:r>
              <a:rPr lang="en-US" sz="1800" dirty="0" smtClean="0"/>
              <a:t> </a:t>
            </a:r>
            <a:r>
              <a:rPr lang="en-US" sz="1800" dirty="0" err="1" smtClean="0"/>
              <a:t>atau</a:t>
            </a:r>
            <a:r>
              <a:rPr lang="en-US" sz="1800" dirty="0" smtClean="0"/>
              <a:t> </a:t>
            </a:r>
            <a:r>
              <a:rPr lang="en-US" sz="1800" dirty="0" err="1" smtClean="0"/>
              <a:t>rapat</a:t>
            </a:r>
            <a:r>
              <a:rPr lang="en-US" sz="1800" dirty="0" smtClean="0"/>
              <a:t> </a:t>
            </a:r>
            <a:r>
              <a:rPr lang="en-US" sz="1800" dirty="0" err="1" smtClean="0"/>
              <a:t>dimaksudkan</a:t>
            </a:r>
            <a:r>
              <a:rPr lang="en-US" sz="1800" dirty="0" smtClean="0"/>
              <a:t> </a:t>
            </a:r>
            <a:r>
              <a:rPr lang="en-US" sz="1800" dirty="0" err="1" smtClean="0"/>
              <a:t>untuk</a:t>
            </a:r>
            <a:r>
              <a:rPr lang="en-US" sz="1800" dirty="0" smtClean="0"/>
              <a:t> </a:t>
            </a:r>
            <a:r>
              <a:rPr lang="en-US" sz="1800" dirty="0" err="1" smtClean="0"/>
              <a:t>mempertemukan</a:t>
            </a:r>
            <a:r>
              <a:rPr lang="en-US" sz="1800" dirty="0" smtClean="0"/>
              <a:t> </a:t>
            </a:r>
            <a:r>
              <a:rPr lang="en-US" sz="1800" dirty="0" err="1" smtClean="0"/>
              <a:t>kepentingan</a:t>
            </a:r>
            <a:r>
              <a:rPr lang="en-US" sz="1800" dirty="0" smtClean="0"/>
              <a:t> </a:t>
            </a:r>
            <a:r>
              <a:rPr lang="en-US" sz="1800" dirty="0" err="1" smtClean="0"/>
              <a:t>pribadi-pribadi</a:t>
            </a:r>
            <a:r>
              <a:rPr lang="en-US" sz="1800" dirty="0" smtClean="0"/>
              <a:t> </a:t>
            </a:r>
            <a:r>
              <a:rPr lang="en-US" sz="1800" dirty="0" err="1" smtClean="0"/>
              <a:t>sampai</a:t>
            </a:r>
            <a:r>
              <a:rPr lang="en-US" sz="1800" dirty="0" smtClean="0"/>
              <a:t> </a:t>
            </a:r>
            <a:r>
              <a:rPr lang="en-US" sz="1800" dirty="0" err="1" smtClean="0"/>
              <a:t>menjadi</a:t>
            </a:r>
            <a:r>
              <a:rPr lang="en-US" sz="1800" dirty="0" smtClean="0"/>
              <a:t> </a:t>
            </a:r>
            <a:r>
              <a:rPr lang="en-US" sz="1800" dirty="0" err="1" smtClean="0"/>
              <a:t>pengesahan</a:t>
            </a:r>
            <a:r>
              <a:rPr lang="en-US" sz="1800" dirty="0" smtClean="0"/>
              <a:t> </a:t>
            </a:r>
            <a:r>
              <a:rPr lang="en-US" sz="1800" dirty="0" err="1" smtClean="0"/>
              <a:t>umum</a:t>
            </a:r>
            <a:r>
              <a:rPr lang="en-US" sz="1800" dirty="0" smtClean="0"/>
              <a:t>. </a:t>
            </a:r>
            <a:r>
              <a:rPr lang="en-US" sz="1800" dirty="0" err="1" smtClean="0"/>
              <a:t>Meminimalisasi</a:t>
            </a:r>
            <a:r>
              <a:rPr lang="en-US" sz="1800" dirty="0" smtClean="0"/>
              <a:t> </a:t>
            </a:r>
            <a:r>
              <a:rPr lang="en-US" sz="1800" dirty="0" err="1" smtClean="0"/>
              <a:t>puncak-puncak</a:t>
            </a:r>
            <a:r>
              <a:rPr lang="en-US" sz="1800" dirty="0" smtClean="0"/>
              <a:t> </a:t>
            </a:r>
            <a:r>
              <a:rPr lang="en-US" sz="1800" dirty="0" err="1" smtClean="0"/>
              <a:t>perbedaan</a:t>
            </a:r>
            <a:r>
              <a:rPr lang="en-US" sz="1800" dirty="0" smtClean="0"/>
              <a:t>.</a:t>
            </a:r>
          </a:p>
          <a:p>
            <a:pPr marL="274320" indent="-274320" eaLnBrk="1" fontAlgn="auto" hangingPunct="1">
              <a:spcAft>
                <a:spcPts val="0"/>
              </a:spcAft>
              <a:buClr>
                <a:schemeClr val="accent3"/>
              </a:buClr>
              <a:buFont typeface="Wingdings 2"/>
              <a:buChar char=""/>
              <a:defRPr/>
            </a:pP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274638"/>
            <a:ext cx="7620000" cy="563562"/>
          </a:xfrm>
        </p:spPr>
        <p:txBody>
          <a:bodyPr/>
          <a:lstStyle/>
          <a:p>
            <a:pPr eaLnBrk="1" hangingPunct="1"/>
            <a:r>
              <a:rPr lang="en-US" sz="2400" smtClean="0"/>
              <a:t>lanjutan</a:t>
            </a:r>
          </a:p>
        </p:txBody>
      </p:sp>
      <p:sp>
        <p:nvSpPr>
          <p:cNvPr id="3" name="Content Placeholder 2"/>
          <p:cNvSpPr>
            <a:spLocks noGrp="1"/>
          </p:cNvSpPr>
          <p:nvPr>
            <p:ph idx="1"/>
          </p:nvPr>
        </p:nvSpPr>
        <p:spPr>
          <a:xfrm>
            <a:off x="457200" y="914400"/>
            <a:ext cx="7620000" cy="5486400"/>
          </a:xfrm>
        </p:spPr>
        <p:txBody>
          <a:bodyPr>
            <a:normAutofit lnSpcReduction="10000"/>
          </a:bodyPr>
          <a:lstStyle/>
          <a:p>
            <a:pPr marL="274320" indent="-274320" eaLnBrk="1" fontAlgn="auto" hangingPunct="1">
              <a:spcAft>
                <a:spcPts val="0"/>
              </a:spcAft>
              <a:buClr>
                <a:schemeClr val="accent3"/>
              </a:buClr>
              <a:buFont typeface="Wingdings 2"/>
              <a:buChar char=""/>
              <a:defRPr/>
            </a:pPr>
            <a:r>
              <a:rPr lang="en-US" sz="2000" b="1" dirty="0" err="1" smtClean="0"/>
              <a:t>Permainan</a:t>
            </a:r>
            <a:r>
              <a:rPr lang="en-US" sz="2000" b="1" dirty="0" smtClean="0"/>
              <a:t> </a:t>
            </a:r>
            <a:r>
              <a:rPr lang="en-US" sz="2000" b="1" dirty="0" err="1" smtClean="0"/>
              <a:t>Peran</a:t>
            </a:r>
            <a:r>
              <a:rPr lang="en-US" sz="2000" b="1" dirty="0" smtClean="0"/>
              <a:t>, </a:t>
            </a:r>
          </a:p>
          <a:p>
            <a:pPr marL="114300" indent="0" eaLnBrk="1" fontAlgn="auto" hangingPunct="1">
              <a:spcAft>
                <a:spcPts val="0"/>
              </a:spcAft>
              <a:buClr>
                <a:schemeClr val="accent3"/>
              </a:buClr>
              <a:buFont typeface="Arial" charset="0"/>
              <a:buNone/>
              <a:defRPr/>
            </a:pPr>
            <a:r>
              <a:rPr lang="en-US" sz="1800" b="1" dirty="0" smtClean="0"/>
              <a:t>    </a:t>
            </a:r>
            <a:r>
              <a:rPr lang="en-US" sz="1800" i="1" dirty="0" err="1" smtClean="0"/>
              <a:t>Merupakan</a:t>
            </a:r>
            <a:r>
              <a:rPr lang="en-US" sz="1800" i="1" dirty="0" smtClean="0"/>
              <a:t> proses </a:t>
            </a:r>
            <a:r>
              <a:rPr lang="en-US" sz="1800" i="1" dirty="0" err="1" smtClean="0"/>
              <a:t>pelatihan</a:t>
            </a:r>
            <a:r>
              <a:rPr lang="en-US" sz="1800" i="1" dirty="0" smtClean="0"/>
              <a:t> </a:t>
            </a:r>
            <a:r>
              <a:rPr lang="en-US" sz="1800" i="1" dirty="0" err="1" smtClean="0"/>
              <a:t>setiap</a:t>
            </a:r>
            <a:r>
              <a:rPr lang="en-US" sz="1800" i="1" dirty="0" smtClean="0"/>
              <a:t> orang (</a:t>
            </a:r>
            <a:r>
              <a:rPr lang="en-US" sz="1800" i="1" dirty="0" err="1" smtClean="0"/>
              <a:t>semua</a:t>
            </a:r>
            <a:r>
              <a:rPr lang="en-US" sz="1800" i="1" dirty="0" smtClean="0"/>
              <a:t>) </a:t>
            </a:r>
            <a:r>
              <a:rPr lang="en-US" sz="1800" i="1" dirty="0" err="1" smtClean="0"/>
              <a:t>dalam</a:t>
            </a:r>
            <a:r>
              <a:rPr lang="en-US" sz="1800" i="1" dirty="0" smtClean="0"/>
              <a:t> </a:t>
            </a:r>
            <a:r>
              <a:rPr lang="en-US" sz="1800" i="1" dirty="0" err="1" smtClean="0"/>
              <a:t>kelompok</a:t>
            </a:r>
            <a:r>
              <a:rPr lang="en-US" sz="1800" i="1" dirty="0" smtClean="0"/>
              <a:t>  </a:t>
            </a:r>
          </a:p>
          <a:p>
            <a:pPr marL="114300" indent="0" eaLnBrk="1" fontAlgn="auto" hangingPunct="1">
              <a:spcAft>
                <a:spcPts val="0"/>
              </a:spcAft>
              <a:buClr>
                <a:schemeClr val="accent3"/>
              </a:buClr>
              <a:buFont typeface="Arial" charset="0"/>
              <a:buNone/>
              <a:defRPr/>
            </a:pPr>
            <a:r>
              <a:rPr lang="en-US" sz="1800" i="1" dirty="0" smtClean="0"/>
              <a:t>    </a:t>
            </a:r>
            <a:r>
              <a:rPr lang="en-US" sz="1800" i="1" dirty="0" err="1" smtClean="0"/>
              <a:t>berhadapan</a:t>
            </a:r>
            <a:r>
              <a:rPr lang="en-US" sz="1800" i="1" dirty="0" smtClean="0"/>
              <a:t> </a:t>
            </a:r>
            <a:r>
              <a:rPr lang="en-US" sz="1800" i="1" dirty="0" err="1" smtClean="0"/>
              <a:t>dengan</a:t>
            </a:r>
            <a:r>
              <a:rPr lang="en-US" sz="1800" i="1" dirty="0" smtClean="0"/>
              <a:t> </a:t>
            </a:r>
            <a:r>
              <a:rPr lang="en-US" sz="1800" i="1" dirty="0" err="1" smtClean="0"/>
              <a:t>pihak</a:t>
            </a:r>
            <a:r>
              <a:rPr lang="en-US" sz="1800" i="1" dirty="0" smtClean="0"/>
              <a:t> </a:t>
            </a:r>
            <a:r>
              <a:rPr lang="en-US" sz="1800" i="1" dirty="0" err="1" smtClean="0"/>
              <a:t>luar</a:t>
            </a:r>
            <a:r>
              <a:rPr lang="en-US" sz="1800" i="1" dirty="0" smtClean="0"/>
              <a:t> </a:t>
            </a:r>
            <a:r>
              <a:rPr lang="en-US" sz="1800" i="1" dirty="0" err="1" smtClean="0"/>
              <a:t>masyarakat</a:t>
            </a:r>
            <a:r>
              <a:rPr lang="en-US" sz="1800" i="1" dirty="0" smtClean="0"/>
              <a:t>.</a:t>
            </a:r>
          </a:p>
          <a:p>
            <a:pPr marL="274320" indent="-274320" eaLnBrk="1" fontAlgn="auto" hangingPunct="1">
              <a:spcAft>
                <a:spcPts val="0"/>
              </a:spcAft>
              <a:buClr>
                <a:schemeClr val="accent3"/>
              </a:buClr>
              <a:buFont typeface="Wingdings 2"/>
              <a:buChar char=""/>
              <a:defRPr/>
            </a:pPr>
            <a:r>
              <a:rPr lang="en-US" sz="2000" b="1" dirty="0" err="1" smtClean="0"/>
              <a:t>Mobilisasi</a:t>
            </a:r>
            <a:r>
              <a:rPr lang="en-US" sz="2000" b="1" dirty="0" smtClean="0"/>
              <a:t> </a:t>
            </a:r>
            <a:r>
              <a:rPr lang="en-US" sz="2000" b="1" dirty="0" err="1" smtClean="0"/>
              <a:t>atau</a:t>
            </a:r>
            <a:r>
              <a:rPr lang="en-US" sz="2000" b="1" dirty="0" smtClean="0"/>
              <a:t> </a:t>
            </a:r>
            <a:r>
              <a:rPr lang="en-US" sz="2000" b="1" dirty="0" err="1" smtClean="0"/>
              <a:t>Aksi</a:t>
            </a:r>
            <a:r>
              <a:rPr lang="en-US" sz="2000" b="1" dirty="0" smtClean="0"/>
              <a:t>, </a:t>
            </a:r>
          </a:p>
          <a:p>
            <a:pPr marL="114300" indent="0" eaLnBrk="1" fontAlgn="auto" hangingPunct="1">
              <a:spcAft>
                <a:spcPts val="0"/>
              </a:spcAft>
              <a:buClr>
                <a:schemeClr val="accent3"/>
              </a:buClr>
              <a:buFont typeface="Arial" charset="0"/>
              <a:buNone/>
              <a:defRPr/>
            </a:pPr>
            <a:r>
              <a:rPr lang="en-US" sz="2000" b="1" i="1" dirty="0"/>
              <a:t> </a:t>
            </a:r>
            <a:r>
              <a:rPr lang="en-US" sz="2000" b="1" i="1" dirty="0" smtClean="0"/>
              <a:t>   </a:t>
            </a:r>
            <a:r>
              <a:rPr lang="en-US" sz="1800" i="1" dirty="0" err="1" smtClean="0"/>
              <a:t>Kegiatan</a:t>
            </a:r>
            <a:r>
              <a:rPr lang="en-US" sz="1800" i="1" dirty="0" smtClean="0"/>
              <a:t> </a:t>
            </a:r>
            <a:r>
              <a:rPr lang="en-US" sz="1800" i="1" dirty="0" err="1" smtClean="0"/>
              <a:t>mengungkapkan</a:t>
            </a:r>
            <a:r>
              <a:rPr lang="en-US" sz="1800" i="1" dirty="0" smtClean="0"/>
              <a:t> </a:t>
            </a:r>
            <a:r>
              <a:rPr lang="en-US" sz="1800" i="1" dirty="0" err="1" smtClean="0"/>
              <a:t>perasaan</a:t>
            </a:r>
            <a:r>
              <a:rPr lang="en-US" sz="1800" i="1" dirty="0" smtClean="0"/>
              <a:t> </a:t>
            </a:r>
            <a:r>
              <a:rPr lang="en-US" sz="1800" i="1" dirty="0" err="1" smtClean="0"/>
              <a:t>dan</a:t>
            </a:r>
            <a:r>
              <a:rPr lang="en-US" sz="1800" i="1" dirty="0" smtClean="0"/>
              <a:t> </a:t>
            </a:r>
            <a:r>
              <a:rPr lang="en-US" sz="1800" i="1" dirty="0" err="1" smtClean="0"/>
              <a:t>kebutuhan</a:t>
            </a:r>
            <a:r>
              <a:rPr lang="en-US" sz="1800" i="1" dirty="0" smtClean="0"/>
              <a:t> </a:t>
            </a:r>
            <a:r>
              <a:rPr lang="en-US" sz="1800" i="1" dirty="0" err="1" smtClean="0"/>
              <a:t>masyarakat</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secara</a:t>
            </a:r>
            <a:r>
              <a:rPr lang="en-US" sz="1800" i="1" dirty="0" smtClean="0"/>
              <a:t> </a:t>
            </a:r>
            <a:r>
              <a:rPr lang="en-US" sz="1800" i="1" dirty="0" err="1" smtClean="0"/>
              <a:t>terprogram</a:t>
            </a:r>
            <a:endParaRPr lang="en-US" sz="1800" i="1" dirty="0" smtClean="0"/>
          </a:p>
          <a:p>
            <a:pPr marL="274320" indent="-274320" eaLnBrk="1" fontAlgn="auto" hangingPunct="1">
              <a:spcAft>
                <a:spcPts val="0"/>
              </a:spcAft>
              <a:buClr>
                <a:schemeClr val="accent3"/>
              </a:buClr>
              <a:buFont typeface="Wingdings 2"/>
              <a:buChar char=""/>
              <a:defRPr/>
            </a:pPr>
            <a:r>
              <a:rPr lang="en-US" sz="2000" b="1" dirty="0" err="1" smtClean="0"/>
              <a:t>Evaluasi</a:t>
            </a:r>
            <a:r>
              <a:rPr lang="en-US" sz="2000" b="1" dirty="0" smtClean="0"/>
              <a:t>, </a:t>
            </a:r>
          </a:p>
          <a:p>
            <a:pPr marL="114300" indent="0" eaLnBrk="1" fontAlgn="auto" hangingPunct="1">
              <a:spcAft>
                <a:spcPts val="0"/>
              </a:spcAft>
              <a:buClr>
                <a:schemeClr val="accent3"/>
              </a:buClr>
              <a:buFont typeface="Arial" charset="0"/>
              <a:buNone/>
              <a:defRPr/>
            </a:pPr>
            <a:r>
              <a:rPr lang="en-US" sz="2000" b="1" dirty="0"/>
              <a:t> </a:t>
            </a:r>
            <a:r>
              <a:rPr lang="en-US" sz="2000" b="1" dirty="0" smtClean="0"/>
              <a:t>   </a:t>
            </a:r>
            <a:r>
              <a:rPr lang="en-US" sz="1800" i="1" dirty="0" err="1" smtClean="0"/>
              <a:t>Merupakan</a:t>
            </a:r>
            <a:r>
              <a:rPr lang="en-US" sz="1800" i="1" dirty="0" smtClean="0"/>
              <a:t> proses </a:t>
            </a:r>
            <a:r>
              <a:rPr lang="en-US" sz="1800" i="1" dirty="0" err="1" smtClean="0"/>
              <a:t>peninjauan</a:t>
            </a:r>
            <a:r>
              <a:rPr lang="en-US" sz="1800" i="1" dirty="0" smtClean="0"/>
              <a:t> </a:t>
            </a:r>
            <a:r>
              <a:rPr lang="en-US" sz="1800" i="1" dirty="0" err="1" smtClean="0"/>
              <a:t>ulang</a:t>
            </a:r>
            <a:r>
              <a:rPr lang="en-US" sz="1800" i="1" dirty="0" smtClean="0"/>
              <a:t> </a:t>
            </a:r>
            <a:r>
              <a:rPr lang="en-US" sz="1800" i="1" dirty="0" err="1" smtClean="0"/>
              <a:t>apakah</a:t>
            </a:r>
            <a:r>
              <a:rPr lang="en-US" sz="1800" i="1" dirty="0" smtClean="0"/>
              <a:t> </a:t>
            </a:r>
            <a:r>
              <a:rPr lang="en-US" sz="1800" i="1" dirty="0" err="1" smtClean="0"/>
              <a:t>langkah-langkah</a:t>
            </a:r>
            <a:r>
              <a:rPr lang="en-US" sz="1800" i="1" dirty="0" smtClean="0"/>
              <a:t> yang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sudah</a:t>
            </a:r>
            <a:r>
              <a:rPr lang="en-US" sz="1800" i="1" dirty="0" smtClean="0"/>
              <a:t> </a:t>
            </a:r>
            <a:r>
              <a:rPr lang="en-US" sz="1800" i="1" dirty="0" err="1" smtClean="0"/>
              <a:t>ditempuh</a:t>
            </a:r>
            <a:r>
              <a:rPr lang="en-US" sz="1800" i="1" dirty="0" smtClean="0"/>
              <a:t> </a:t>
            </a:r>
            <a:r>
              <a:rPr lang="en-US" sz="1800" i="1" dirty="0" err="1" smtClean="0"/>
              <a:t>sebelumnya</a:t>
            </a:r>
            <a:r>
              <a:rPr lang="en-US" sz="1800" i="1" dirty="0" smtClean="0"/>
              <a:t> </a:t>
            </a:r>
            <a:r>
              <a:rPr lang="en-US" sz="1800" i="1" dirty="0" err="1" smtClean="0"/>
              <a:t>sudah</a:t>
            </a:r>
            <a:r>
              <a:rPr lang="en-US" sz="1800" i="1" dirty="0" smtClean="0"/>
              <a:t> </a:t>
            </a:r>
            <a:r>
              <a:rPr lang="en-US" sz="1800" i="1" dirty="0" err="1" smtClean="0"/>
              <a:t>tepat</a:t>
            </a:r>
            <a:r>
              <a:rPr lang="en-US" sz="1800" i="1" dirty="0" smtClean="0"/>
              <a:t> </a:t>
            </a:r>
            <a:r>
              <a:rPr lang="en-US" sz="1800" i="1" dirty="0" err="1" smtClean="0"/>
              <a:t>atau</a:t>
            </a:r>
            <a:r>
              <a:rPr lang="en-US" sz="1800" i="1" dirty="0" smtClean="0"/>
              <a:t> </a:t>
            </a:r>
            <a:r>
              <a:rPr lang="en-US" sz="1800" i="1" dirty="0" err="1" smtClean="0"/>
              <a:t>tidak</a:t>
            </a:r>
            <a:r>
              <a:rPr lang="en-US" sz="1800" i="1" dirty="0" smtClean="0"/>
              <a:t>.</a:t>
            </a:r>
          </a:p>
          <a:p>
            <a:pPr marL="274320" indent="-274320" eaLnBrk="1" fontAlgn="auto" hangingPunct="1">
              <a:spcAft>
                <a:spcPts val="0"/>
              </a:spcAft>
              <a:buClr>
                <a:schemeClr val="accent3"/>
              </a:buClr>
              <a:buFont typeface="Wingdings 2"/>
              <a:buChar char=""/>
              <a:defRPr/>
            </a:pPr>
            <a:r>
              <a:rPr lang="en-US" sz="2000" b="1" dirty="0" err="1" smtClean="0"/>
              <a:t>Refleksi</a:t>
            </a:r>
            <a:r>
              <a:rPr lang="en-US" sz="2000" b="1" dirty="0" smtClean="0"/>
              <a:t>, </a:t>
            </a:r>
          </a:p>
          <a:p>
            <a:pPr marL="114300" indent="0" eaLnBrk="1" fontAlgn="auto" hangingPunct="1">
              <a:spcAft>
                <a:spcPts val="0"/>
              </a:spcAft>
              <a:buClr>
                <a:schemeClr val="accent3"/>
              </a:buClr>
              <a:buFont typeface="Arial" charset="0"/>
              <a:buNone/>
              <a:defRPr/>
            </a:pPr>
            <a:r>
              <a:rPr lang="en-US" sz="2000" b="1" dirty="0"/>
              <a:t> </a:t>
            </a:r>
            <a:r>
              <a:rPr lang="en-US" sz="2000" b="1" dirty="0" smtClean="0"/>
              <a:t>   </a:t>
            </a:r>
            <a:r>
              <a:rPr lang="en-US" sz="1800" i="1" dirty="0" smtClean="0"/>
              <a:t>Proses </a:t>
            </a:r>
            <a:r>
              <a:rPr lang="en-US" sz="1800" i="1" dirty="0" err="1" smtClean="0"/>
              <a:t>perenungan</a:t>
            </a:r>
            <a:r>
              <a:rPr lang="en-US" sz="1800" i="1" dirty="0" smtClean="0"/>
              <a:t> </a:t>
            </a:r>
            <a:r>
              <a:rPr lang="en-US" sz="1800" i="1" dirty="0" err="1" smtClean="0"/>
              <a:t>ulang</a:t>
            </a:r>
            <a:r>
              <a:rPr lang="en-US" sz="1800" i="1" dirty="0" smtClean="0"/>
              <a:t> </a:t>
            </a:r>
            <a:r>
              <a:rPr lang="en-US" sz="1800" i="1" dirty="0" err="1" smtClean="0"/>
              <a:t>secara</a:t>
            </a:r>
            <a:r>
              <a:rPr lang="en-US" sz="1800" i="1" dirty="0" smtClean="0"/>
              <a:t> </a:t>
            </a:r>
            <a:r>
              <a:rPr lang="en-US" sz="1800" i="1" dirty="0" err="1" smtClean="0"/>
              <a:t>keseluruhan</a:t>
            </a:r>
            <a:r>
              <a:rPr lang="en-US" sz="1800" i="1" dirty="0" smtClean="0"/>
              <a:t> </a:t>
            </a:r>
            <a:r>
              <a:rPr lang="en-US" sz="1800" i="1" dirty="0" err="1" smtClean="0"/>
              <a:t>usaha</a:t>
            </a:r>
            <a:r>
              <a:rPr lang="en-US" sz="1800" i="1" dirty="0" smtClean="0"/>
              <a:t> </a:t>
            </a:r>
            <a:r>
              <a:rPr lang="en-US" sz="1800" i="1" dirty="0" err="1" smtClean="0"/>
              <a:t>pembetukan</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organisasi</a:t>
            </a:r>
            <a:r>
              <a:rPr lang="en-US" sz="1800" i="1" dirty="0" smtClean="0"/>
              <a:t> </a:t>
            </a:r>
            <a:r>
              <a:rPr lang="en-US" sz="1800" i="1" dirty="0" err="1" smtClean="0"/>
              <a:t>rakyat</a:t>
            </a:r>
            <a:r>
              <a:rPr lang="en-US" sz="1800" i="1" dirty="0" smtClean="0"/>
              <a:t> yang </a:t>
            </a:r>
            <a:r>
              <a:rPr lang="en-US" sz="1800" i="1" dirty="0" err="1" smtClean="0"/>
              <a:t>tangguh</a:t>
            </a:r>
            <a:r>
              <a:rPr lang="en-US" sz="1800" i="1" dirty="0" smtClean="0"/>
              <a:t> </a:t>
            </a:r>
            <a:r>
              <a:rPr lang="en-US" sz="1800" i="1" dirty="0" err="1" smtClean="0"/>
              <a:t>dengan</a:t>
            </a:r>
            <a:r>
              <a:rPr lang="en-US" sz="1800" i="1" dirty="0" smtClean="0"/>
              <a:t> </a:t>
            </a:r>
            <a:r>
              <a:rPr lang="en-US" sz="1800" i="1" dirty="0" err="1" smtClean="0"/>
              <a:t>melipatkan</a:t>
            </a:r>
            <a:r>
              <a:rPr lang="en-US" sz="1800" i="1" dirty="0" smtClean="0"/>
              <a:t> </a:t>
            </a:r>
            <a:r>
              <a:rPr lang="en-US" sz="1800" i="1" dirty="0" err="1" smtClean="0"/>
              <a:t>sebanyak</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mungkin</a:t>
            </a:r>
            <a:r>
              <a:rPr lang="en-US" sz="1800" i="1" dirty="0" smtClean="0"/>
              <a:t> orang.</a:t>
            </a:r>
          </a:p>
          <a:p>
            <a:pPr marL="274320" indent="-274320" eaLnBrk="1" fontAlgn="auto" hangingPunct="1">
              <a:spcAft>
                <a:spcPts val="0"/>
              </a:spcAft>
              <a:buClr>
                <a:schemeClr val="accent3"/>
              </a:buClr>
              <a:buFont typeface="Wingdings 2"/>
              <a:buChar char=""/>
              <a:defRPr/>
            </a:pPr>
            <a:r>
              <a:rPr lang="en-US" sz="2000" b="1" dirty="0" err="1" smtClean="0"/>
              <a:t>Terbentuknya</a:t>
            </a:r>
            <a:r>
              <a:rPr lang="en-US" sz="2000" b="1" dirty="0" smtClean="0"/>
              <a:t> </a:t>
            </a:r>
            <a:r>
              <a:rPr lang="en-US" sz="2000" b="1" dirty="0" err="1" smtClean="0"/>
              <a:t>Organisasi</a:t>
            </a:r>
            <a:r>
              <a:rPr lang="en-US" sz="2000" b="1" dirty="0" smtClean="0"/>
              <a:t> Rakyat (formal/informal),</a:t>
            </a:r>
            <a:r>
              <a:rPr lang="en-US" sz="2000" dirty="0" smtClean="0"/>
              <a:t> </a:t>
            </a:r>
          </a:p>
          <a:p>
            <a:pPr marL="114300" indent="0" eaLnBrk="1" fontAlgn="auto" hangingPunct="1">
              <a:spcAft>
                <a:spcPts val="0"/>
              </a:spcAft>
              <a:buClr>
                <a:schemeClr val="accent3"/>
              </a:buClr>
              <a:buFont typeface="Arial" charset="0"/>
              <a:buNone/>
              <a:defRPr/>
            </a:pPr>
            <a:r>
              <a:rPr lang="en-US" sz="2000" i="1" dirty="0"/>
              <a:t> </a:t>
            </a:r>
            <a:r>
              <a:rPr lang="en-US" sz="2000" i="1" dirty="0" smtClean="0"/>
              <a:t>   </a:t>
            </a:r>
            <a:r>
              <a:rPr lang="en-US" sz="1800" i="1" dirty="0" smtClean="0"/>
              <a:t>Proses </a:t>
            </a:r>
            <a:r>
              <a:rPr lang="en-US" sz="1800" i="1" dirty="0" err="1" smtClean="0"/>
              <a:t>berlangsungnya</a:t>
            </a:r>
            <a:r>
              <a:rPr lang="en-US" sz="1800" i="1" dirty="0" smtClean="0"/>
              <a:t>  </a:t>
            </a:r>
            <a:r>
              <a:rPr lang="en-US" sz="1800" i="1" dirty="0" err="1" smtClean="0"/>
              <a:t>gagasan</a:t>
            </a:r>
            <a:r>
              <a:rPr lang="en-US" sz="1800" i="1" dirty="0" smtClean="0"/>
              <a:t> di </a:t>
            </a:r>
            <a:r>
              <a:rPr lang="en-US" sz="1800" i="1" dirty="0" err="1" smtClean="0"/>
              <a:t>antara</a:t>
            </a:r>
            <a:r>
              <a:rPr lang="en-US" sz="1800" i="1" dirty="0" smtClean="0"/>
              <a:t> </a:t>
            </a:r>
            <a:r>
              <a:rPr lang="en-US" sz="1800" i="1" dirty="0" err="1" smtClean="0"/>
              <a:t>anggota</a:t>
            </a:r>
            <a:r>
              <a:rPr lang="en-US" sz="1800" i="1" dirty="0" smtClean="0"/>
              <a:t> </a:t>
            </a:r>
            <a:r>
              <a:rPr lang="en-US" sz="1800" i="1" dirty="0" err="1" smtClean="0"/>
              <a:t>bukan</a:t>
            </a:r>
            <a:r>
              <a:rPr lang="en-US" sz="1800" i="1" dirty="0" smtClean="0"/>
              <a:t> </a:t>
            </a:r>
            <a:r>
              <a:rPr lang="en-US" sz="1800" i="1" dirty="0" err="1" smtClean="0"/>
              <a:t>lagi</a:t>
            </a:r>
            <a:r>
              <a:rPr lang="en-US" sz="1800" i="1" dirty="0" smtClean="0"/>
              <a:t> </a:t>
            </a:r>
            <a:r>
              <a:rPr lang="en-US" sz="1800" i="1" dirty="0" err="1" smtClean="0"/>
              <a:t>oleh</a:t>
            </a:r>
            <a:endParaRPr lang="en-US" sz="1800" i="1" dirty="0" smtClean="0"/>
          </a:p>
          <a:p>
            <a:pPr marL="114300" indent="0" eaLnBrk="1" fontAlgn="auto" hangingPunct="1">
              <a:spcAft>
                <a:spcPts val="0"/>
              </a:spcAft>
              <a:buClr>
                <a:schemeClr val="accent3"/>
              </a:buClr>
              <a:buFont typeface="Arial" charset="0"/>
              <a:buNone/>
              <a:defRPr/>
            </a:pPr>
            <a:r>
              <a:rPr lang="en-US" sz="1800" i="1" dirty="0"/>
              <a:t> </a:t>
            </a:r>
            <a:r>
              <a:rPr lang="en-US" sz="1800" i="1" dirty="0" smtClean="0"/>
              <a:t>   orang per orang, </a:t>
            </a:r>
            <a:r>
              <a:rPr lang="en-US" sz="1800" i="1" dirty="0" err="1" smtClean="0"/>
              <a:t>melainkan</a:t>
            </a:r>
            <a:r>
              <a:rPr lang="en-US" sz="1800" i="1" dirty="0" smtClean="0"/>
              <a:t> </a:t>
            </a:r>
            <a:r>
              <a:rPr lang="en-US" sz="1800" i="1" dirty="0" err="1" smtClean="0"/>
              <a:t>sudah</a:t>
            </a:r>
            <a:r>
              <a:rPr lang="en-US" sz="1800" i="1" dirty="0" smtClean="0"/>
              <a:t> </a:t>
            </a:r>
            <a:r>
              <a:rPr lang="en-US" sz="1800" i="1" dirty="0" err="1" smtClean="0"/>
              <a:t>kolektif</a:t>
            </a:r>
            <a:r>
              <a:rPr lang="en-US" sz="1800" i="1" dirty="0" smtClean="0"/>
              <a:t> </a:t>
            </a:r>
            <a:r>
              <a:rPr lang="en-US" sz="1800" i="1" dirty="0" err="1" smtClean="0"/>
              <a:t>menghadapi</a:t>
            </a:r>
            <a:r>
              <a:rPr lang="en-US" sz="1800" i="1" dirty="0" smtClean="0"/>
              <a:t> </a:t>
            </a:r>
            <a:r>
              <a:rPr lang="en-US" sz="1800" i="1" dirty="0" err="1" smtClean="0"/>
              <a:t>dan</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menyelesaikan</a:t>
            </a:r>
            <a:r>
              <a:rPr lang="en-US" sz="1800" i="1" dirty="0" smtClean="0"/>
              <a:t> </a:t>
            </a:r>
            <a:r>
              <a:rPr lang="en-US" sz="1800" i="1" dirty="0" err="1" smtClean="0"/>
              <a:t>persoalan</a:t>
            </a:r>
            <a:r>
              <a:rPr lang="en-US" sz="1800" i="1" dirty="0" smtClean="0"/>
              <a:t> </a:t>
            </a:r>
            <a:r>
              <a:rPr lang="en-US" sz="1800" i="1" dirty="0" err="1" smtClean="0"/>
              <a:t>bersama</a:t>
            </a:r>
            <a:r>
              <a:rPr lang="en-US" sz="1800" i="1" dirty="0" smtClean="0"/>
              <a:t>.</a:t>
            </a:r>
            <a:endParaRPr lang="en-US" sz="1800" i="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dirty="0" smtClean="0"/>
              <a:t>Beberapa teknik untuk mengetahui atau mengenal serta menentukan siapa yang menjadi pemuka atau tokoh masyarakat adalah sebagai berikut :</a:t>
            </a:r>
            <a:br>
              <a:rPr lang="id-ID" sz="2400" dirty="0" smtClean="0"/>
            </a:br>
            <a:endParaRPr lang="id-ID" sz="2400" dirty="0"/>
          </a:p>
        </p:txBody>
      </p:sp>
      <p:sp>
        <p:nvSpPr>
          <p:cNvPr id="3" name="Content Placeholder 2"/>
          <p:cNvSpPr>
            <a:spLocks noGrp="1"/>
          </p:cNvSpPr>
          <p:nvPr>
            <p:ph idx="1"/>
          </p:nvPr>
        </p:nvSpPr>
        <p:spPr>
          <a:xfrm>
            <a:off x="0" y="1600200"/>
            <a:ext cx="8686800" cy="5257799"/>
          </a:xfrm>
        </p:spPr>
        <p:txBody>
          <a:bodyPr/>
          <a:lstStyle/>
          <a:p>
            <a:r>
              <a:rPr lang="id-ID" sz="1800" dirty="0" smtClean="0"/>
              <a:t>a.    Teknik sosiometri</a:t>
            </a:r>
          </a:p>
          <a:p>
            <a:r>
              <a:rPr lang="id-ID" sz="1800" dirty="0" smtClean="0"/>
              <a:t>Teknik ini dilkaukan dengan cara menanyakan anggota masyarakat kepada siapa mereka meminta nasehat atau mencari informasi mengenai masalah-masalah kemasyarakatan yang mereka hadapi. Pemimpin adalah mereka yang banyak disebut para responden. Teknik sosiometri ini adalah alat ukur yang paling valid untuk menentukan individu yang diannggap pemimpin oleh masyarakatnya. Kelemahan teknik ini adalah sulit dilakukan jika sistem sosial yang digunakan memiliki populasi besar.</a:t>
            </a:r>
          </a:p>
          <a:p>
            <a:r>
              <a:rPr lang="id-ID" sz="1800" dirty="0" smtClean="0"/>
              <a:t>b.    Teknik informsi rating</a:t>
            </a:r>
          </a:p>
          <a:p>
            <a:r>
              <a:rPr lang="id-ID" sz="1800" dirty="0" smtClean="0"/>
              <a:t>Teknik ini merupakan teknik fokus dengan menanyakan langsung kepada narasumber di masyarakat ynag dianggap mengenal dengan baik situasi sistem sosial. Para narasumber ini ditanya, siapakan menurut pendapatnya yang diannggap pemimpin dan siapa yang oleh pendapat umum dipandang pemimpin masyarakat. Dalam menggunakan teknik ini kita harus dapat mengidentifikasi para narasumber yang betul-betul mengenal masyarakat yang dimaksud.</a:t>
            </a:r>
          </a:p>
          <a:p>
            <a:r>
              <a:rPr lang="id-ID" dirty="0" smtClean="0"/>
              <a:t> </a:t>
            </a:r>
          </a:p>
          <a:p>
            <a:endParaRPr lang="id-ID"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dirty="0" smtClean="0"/>
              <a:t>unsure-unsur penting dalam menyusun program pengembangan dan pengorganisasian sebagai berikut :</a:t>
            </a:r>
            <a:br>
              <a:rPr lang="id-ID" sz="2400" dirty="0" smtClean="0"/>
            </a:br>
            <a:endParaRPr lang="id-ID" sz="2400" dirty="0"/>
          </a:p>
        </p:txBody>
      </p:sp>
      <p:sp>
        <p:nvSpPr>
          <p:cNvPr id="3" name="Content Placeholder 2"/>
          <p:cNvSpPr>
            <a:spLocks noGrp="1"/>
          </p:cNvSpPr>
          <p:nvPr>
            <p:ph idx="1"/>
          </p:nvPr>
        </p:nvSpPr>
        <p:spPr>
          <a:xfrm>
            <a:off x="228600" y="1600201"/>
            <a:ext cx="8686800" cy="4724400"/>
          </a:xfrm>
        </p:spPr>
        <p:txBody>
          <a:bodyPr/>
          <a:lstStyle/>
          <a:p>
            <a:r>
              <a:rPr lang="id-ID" dirty="0" smtClean="0"/>
              <a:t>a. Program terencana dan terfokus pada kebutuhan-kebutuhan menyeluruh dari masyaarakat yang bersangkutan.</a:t>
            </a:r>
          </a:p>
          <a:p>
            <a:r>
              <a:rPr lang="id-ID" dirty="0" smtClean="0"/>
              <a:t>b.  Mendorong swadaya msayarakat.</a:t>
            </a:r>
          </a:p>
          <a:p>
            <a:r>
              <a:rPr lang="id-ID" dirty="0" smtClean="0"/>
              <a:t>c.  Adanya bantuan teknis dari pemerintah maupun badan-badan swadaya satu organisasi sukarela yang meliputi tenaga atau personel, peralata,, bahan dan dana bersifat sementara dan tidak menimbulkan ketergantungan.</a:t>
            </a:r>
          </a:p>
          <a:p>
            <a:r>
              <a:rPr lang="id-ID" dirty="0" smtClean="0"/>
              <a:t>d. Mempersatukan berbagai spesialisasi seperti kesehatan, pertanian, pertenakan, pendidikan dan sebagainya untuk membantu masayarakat.</a:t>
            </a:r>
          </a:p>
          <a:p>
            <a:endParaRPr lang="id-ID"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eaLnBrk="1" fontAlgn="auto" hangingPunct="1">
              <a:spcAft>
                <a:spcPts val="0"/>
              </a:spcAft>
              <a:defRPr/>
            </a:pPr>
            <a:r>
              <a:rPr lang="en-US" sz="2800" b="1" dirty="0" smtClean="0"/>
              <a:t/>
            </a:r>
            <a:br>
              <a:rPr lang="en-US" sz="2800" b="1" dirty="0" smtClean="0"/>
            </a:br>
            <a:r>
              <a:rPr lang="en-US" sz="2800" b="1" dirty="0" smtClean="0"/>
              <a:t>SIAPAKAH ORGANISATOR MASYARAKAT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1066800"/>
            <a:ext cx="8229600" cy="5791200"/>
          </a:xfrm>
        </p:spPr>
        <p:txBody>
          <a:bodyPr rtlCol="0">
            <a:normAutofit fontScale="25000" lnSpcReduction="20000"/>
          </a:bodyPr>
          <a:lstStyle/>
          <a:p>
            <a:pPr marL="274320" indent="-274320" eaLnBrk="1" fontAlgn="auto" hangingPunct="1">
              <a:spcAft>
                <a:spcPts val="0"/>
              </a:spcAft>
              <a:buClr>
                <a:schemeClr val="accent3"/>
              </a:buClr>
              <a:buFont typeface="Arial" pitchFamily="34" charset="0"/>
              <a:buNone/>
              <a:defRPr/>
            </a:pPr>
            <a:r>
              <a:rPr lang="en-US" dirty="0" smtClean="0"/>
              <a:t>	</a:t>
            </a:r>
            <a:r>
              <a:rPr lang="en-US" sz="4300" dirty="0" err="1" smtClean="0"/>
              <a:t>Dapat</a:t>
            </a:r>
            <a:r>
              <a:rPr lang="en-US" sz="4300" dirty="0" smtClean="0"/>
              <a:t> </a:t>
            </a:r>
            <a:r>
              <a:rPr lang="en-US" sz="4300" dirty="0" err="1" smtClean="0"/>
              <a:t>siapa</a:t>
            </a:r>
            <a:r>
              <a:rPr lang="en-US" sz="4300" dirty="0" smtClean="0"/>
              <a:t> </a:t>
            </a:r>
            <a:r>
              <a:rPr lang="en-US" sz="4300" dirty="0" err="1" smtClean="0"/>
              <a:t>saja</a:t>
            </a:r>
            <a:r>
              <a:rPr lang="en-US" sz="4300" dirty="0" smtClean="0"/>
              <a:t> </a:t>
            </a:r>
            <a:r>
              <a:rPr lang="en-US" sz="4300" dirty="0" err="1" smtClean="0"/>
              <a:t>baik</a:t>
            </a:r>
            <a:r>
              <a:rPr lang="en-US" sz="4300" dirty="0" smtClean="0"/>
              <a:t> </a:t>
            </a:r>
            <a:r>
              <a:rPr lang="en-US" sz="4300" dirty="0" err="1" smtClean="0"/>
              <a:t>merupakan</a:t>
            </a:r>
            <a:r>
              <a:rPr lang="en-US" sz="4300" dirty="0" smtClean="0"/>
              <a:t> </a:t>
            </a:r>
            <a:r>
              <a:rPr lang="en-US" sz="4300" b="1" i="1" dirty="0" err="1" smtClean="0"/>
              <a:t>unsur</a:t>
            </a:r>
            <a:r>
              <a:rPr lang="en-US" sz="4300" b="1" i="1" dirty="0" smtClean="0"/>
              <a:t> </a:t>
            </a:r>
            <a:r>
              <a:rPr lang="en-US" sz="4300" b="1" i="1" dirty="0" err="1" smtClean="0"/>
              <a:t>dari</a:t>
            </a:r>
            <a:r>
              <a:rPr lang="en-US" sz="4300" b="1" i="1" dirty="0" smtClean="0"/>
              <a:t> </a:t>
            </a:r>
            <a:r>
              <a:rPr lang="en-US" sz="4300" b="1" i="1" dirty="0" err="1" smtClean="0"/>
              <a:t>dalam</a:t>
            </a:r>
            <a:r>
              <a:rPr lang="en-US" sz="4300" b="1" i="1" dirty="0" smtClean="0"/>
              <a:t> </a:t>
            </a:r>
            <a:r>
              <a:rPr lang="en-US" sz="4300" b="1" i="1" dirty="0" err="1" smtClean="0"/>
              <a:t>masyarakat</a:t>
            </a:r>
            <a:r>
              <a:rPr lang="en-US" sz="4300" b="1" i="1" dirty="0" smtClean="0"/>
              <a:t> </a:t>
            </a:r>
            <a:r>
              <a:rPr lang="en-US" sz="4300" dirty="0" smtClean="0"/>
              <a:t>(</a:t>
            </a:r>
            <a:r>
              <a:rPr lang="en-US" sz="4300" dirty="0" err="1" smtClean="0"/>
              <a:t>komunitas</a:t>
            </a:r>
            <a:r>
              <a:rPr lang="en-US" sz="4300" dirty="0" smtClean="0"/>
              <a:t>) </a:t>
            </a:r>
            <a:r>
              <a:rPr lang="en-US" sz="4300" dirty="0" err="1" smtClean="0"/>
              <a:t>sendiri</a:t>
            </a:r>
            <a:r>
              <a:rPr lang="en-US" sz="4300" dirty="0" smtClean="0"/>
              <a:t> </a:t>
            </a:r>
            <a:r>
              <a:rPr lang="en-US" sz="4300" dirty="0" err="1" smtClean="0"/>
              <a:t>atau</a:t>
            </a:r>
            <a:r>
              <a:rPr lang="en-US" sz="4300" dirty="0" smtClean="0"/>
              <a:t> </a:t>
            </a:r>
            <a:r>
              <a:rPr lang="en-US" sz="4300" b="1" i="1" dirty="0" err="1" smtClean="0"/>
              <a:t>dari</a:t>
            </a:r>
            <a:r>
              <a:rPr lang="en-US" sz="4300" b="1" i="1" dirty="0" smtClean="0"/>
              <a:t> </a:t>
            </a:r>
            <a:r>
              <a:rPr lang="en-US" sz="4300" b="1" i="1" dirty="0" err="1" smtClean="0"/>
              <a:t>luar</a:t>
            </a:r>
            <a:r>
              <a:rPr lang="en-US" sz="4300" dirty="0" smtClean="0"/>
              <a:t>. Yang </a:t>
            </a:r>
            <a:r>
              <a:rPr lang="en-US" sz="4300" dirty="0" err="1" smtClean="0"/>
              <a:t>penting</a:t>
            </a:r>
            <a:r>
              <a:rPr lang="en-US" sz="4300" dirty="0" smtClean="0"/>
              <a:t> </a:t>
            </a:r>
            <a:r>
              <a:rPr lang="en-US" sz="4300" dirty="0" err="1" smtClean="0"/>
              <a:t>seorang</a:t>
            </a:r>
            <a:r>
              <a:rPr lang="en-US" sz="4300" dirty="0" smtClean="0"/>
              <a:t> </a:t>
            </a:r>
            <a:r>
              <a:rPr lang="en-US" sz="4300" dirty="0" err="1" smtClean="0"/>
              <a:t>organisator</a:t>
            </a:r>
            <a:r>
              <a:rPr lang="en-US" sz="4300" dirty="0" smtClean="0"/>
              <a:t> </a:t>
            </a:r>
            <a:r>
              <a:rPr lang="en-US" sz="4300" dirty="0" err="1" smtClean="0"/>
              <a:t>masyarakat</a:t>
            </a:r>
            <a:r>
              <a:rPr lang="en-US" sz="4300" dirty="0" smtClean="0"/>
              <a:t> (community </a:t>
            </a:r>
            <a:r>
              <a:rPr lang="en-US" sz="4300" dirty="0" err="1" smtClean="0"/>
              <a:t>organiser</a:t>
            </a:r>
            <a:r>
              <a:rPr lang="en-US" sz="4300" dirty="0" smtClean="0"/>
              <a:t>) </a:t>
            </a:r>
            <a:r>
              <a:rPr lang="en-US" sz="4300" dirty="0" err="1" smtClean="0"/>
              <a:t>harus</a:t>
            </a:r>
            <a:r>
              <a:rPr lang="en-US" sz="4300" dirty="0" smtClean="0"/>
              <a:t> </a:t>
            </a:r>
            <a:r>
              <a:rPr lang="en-US" sz="4300" dirty="0" err="1" smtClean="0"/>
              <a:t>memiliki</a:t>
            </a:r>
            <a:r>
              <a:rPr lang="en-US" sz="4300" dirty="0" smtClean="0"/>
              <a:t> </a:t>
            </a:r>
            <a:r>
              <a:rPr lang="en-US" sz="4300" dirty="0" err="1" smtClean="0"/>
              <a:t>beberapa</a:t>
            </a:r>
            <a:r>
              <a:rPr lang="en-US" sz="4300" dirty="0" smtClean="0"/>
              <a:t> </a:t>
            </a:r>
            <a:r>
              <a:rPr lang="en-US" sz="4300" b="1" i="1" dirty="0" err="1" smtClean="0"/>
              <a:t>kwalitas</a:t>
            </a:r>
            <a:r>
              <a:rPr lang="en-US" sz="4300" b="1" i="1" dirty="0" smtClean="0"/>
              <a:t> </a:t>
            </a:r>
            <a:r>
              <a:rPr lang="en-US" sz="4300" b="1" i="1" dirty="0" err="1" smtClean="0"/>
              <a:t>dasar</a:t>
            </a:r>
            <a:r>
              <a:rPr lang="en-US" sz="4300" b="1" i="1" dirty="0" smtClean="0"/>
              <a:t> </a:t>
            </a:r>
            <a:r>
              <a:rPr lang="en-US" sz="4300" dirty="0" err="1" smtClean="0"/>
              <a:t>sebagai</a:t>
            </a:r>
            <a:r>
              <a:rPr lang="en-US" sz="4300" dirty="0" smtClean="0"/>
              <a:t> </a:t>
            </a:r>
            <a:r>
              <a:rPr lang="en-US" sz="4300" dirty="0" err="1" smtClean="0"/>
              <a:t>berikut</a:t>
            </a:r>
            <a:r>
              <a:rPr lang="en-US" sz="4300" dirty="0" smtClean="0"/>
              <a:t> :</a:t>
            </a:r>
          </a:p>
          <a:p>
            <a:pPr marL="274320" indent="-274320" eaLnBrk="1" fontAlgn="auto" hangingPunct="1">
              <a:spcAft>
                <a:spcPts val="0"/>
              </a:spcAft>
              <a:buClr>
                <a:schemeClr val="accent3"/>
              </a:buClr>
              <a:buFont typeface="Arial" pitchFamily="34" charset="0"/>
              <a:buNone/>
              <a:defRPr/>
            </a:pPr>
            <a:endParaRPr lang="en-US" sz="4300" dirty="0" smtClean="0"/>
          </a:p>
          <a:p>
            <a:pPr marL="274320" indent="-274320" eaLnBrk="1" fontAlgn="auto" hangingPunct="1">
              <a:spcAft>
                <a:spcPts val="0"/>
              </a:spcAft>
              <a:buClr>
                <a:schemeClr val="accent3"/>
              </a:buClr>
              <a:buFont typeface="Arial" pitchFamily="34" charset="0"/>
              <a:buChar char="•"/>
              <a:defRPr/>
            </a:pPr>
            <a:r>
              <a:rPr lang="en-US" sz="4300" b="1" i="1" dirty="0" err="1" smtClean="0"/>
              <a:t>Mencintai</a:t>
            </a:r>
            <a:r>
              <a:rPr lang="en-US" sz="4300" b="1" i="1" dirty="0" smtClean="0"/>
              <a:t> </a:t>
            </a:r>
            <a:r>
              <a:rPr lang="en-US" sz="4300" b="1" i="1" dirty="0" err="1" smtClean="0"/>
              <a:t>Masyarakat</a:t>
            </a:r>
            <a:r>
              <a:rPr lang="en-US" sz="4300" b="1" i="1" dirty="0" smtClean="0"/>
              <a:t> </a:t>
            </a:r>
            <a:r>
              <a:rPr lang="en-US" sz="4300" b="1" i="1" dirty="0" err="1" smtClean="0"/>
              <a:t>dengan</a:t>
            </a:r>
            <a:r>
              <a:rPr lang="en-US" sz="4300" b="1" i="1" dirty="0" smtClean="0"/>
              <a:t> </a:t>
            </a:r>
            <a:r>
              <a:rPr lang="en-US" sz="4300" b="1" i="1" dirty="0" err="1" smtClean="0"/>
              <a:t>tulus</a:t>
            </a:r>
            <a:endParaRPr lang="en-US" sz="4300" dirty="0" smtClean="0"/>
          </a:p>
          <a:p>
            <a:pPr marL="274320" indent="-274320" eaLnBrk="1" fontAlgn="auto" hangingPunct="1">
              <a:spcAft>
                <a:spcPts val="0"/>
              </a:spcAft>
              <a:buClr>
                <a:schemeClr val="accent3"/>
              </a:buClr>
              <a:buFont typeface="Arial" pitchFamily="34" charset="0"/>
              <a:buNone/>
              <a:defRPr/>
            </a:pPr>
            <a:r>
              <a:rPr lang="en-US" sz="4300" dirty="0" smtClean="0"/>
              <a:t>	</a:t>
            </a:r>
            <a:r>
              <a:rPr lang="en-US" sz="4300" dirty="0" err="1" smtClean="0"/>
              <a:t>Mencintai</a:t>
            </a:r>
            <a:r>
              <a:rPr lang="en-US" sz="4300" dirty="0" smtClean="0"/>
              <a:t> </a:t>
            </a:r>
            <a:r>
              <a:rPr lang="en-US" sz="4300" dirty="0" err="1" smtClean="0"/>
              <a:t>disini</a:t>
            </a:r>
            <a:r>
              <a:rPr lang="en-US" sz="4300" dirty="0" smtClean="0"/>
              <a:t> </a:t>
            </a:r>
            <a:r>
              <a:rPr lang="en-US" sz="4300" dirty="0" err="1" smtClean="0"/>
              <a:t>diartikan</a:t>
            </a:r>
            <a:r>
              <a:rPr lang="en-US" sz="4300" dirty="0" smtClean="0"/>
              <a:t> </a:t>
            </a:r>
            <a:r>
              <a:rPr lang="en-US" sz="4300" dirty="0" err="1" smtClean="0"/>
              <a:t>suatu</a:t>
            </a:r>
            <a:r>
              <a:rPr lang="en-US" sz="4300" dirty="0" smtClean="0"/>
              <a:t> </a:t>
            </a:r>
            <a:r>
              <a:rPr lang="en-US" sz="4300" dirty="0" err="1" smtClean="0"/>
              <a:t>komitmen</a:t>
            </a:r>
            <a:r>
              <a:rPr lang="en-US" sz="4300" dirty="0" smtClean="0"/>
              <a:t> </a:t>
            </a:r>
            <a:r>
              <a:rPr lang="en-US" sz="4300" dirty="0" err="1" smtClean="0"/>
              <a:t>untuk</a:t>
            </a:r>
            <a:r>
              <a:rPr lang="en-US" sz="4300" dirty="0" smtClean="0"/>
              <a:t> </a:t>
            </a:r>
            <a:r>
              <a:rPr lang="en-US" sz="4300" dirty="0" err="1" smtClean="0"/>
              <a:t>memberikan</a:t>
            </a:r>
            <a:r>
              <a:rPr lang="en-US" sz="4300" dirty="0" smtClean="0"/>
              <a:t> </a:t>
            </a:r>
            <a:r>
              <a:rPr lang="en-US" sz="4300" dirty="0" err="1" smtClean="0"/>
              <a:t>hidupnya</a:t>
            </a:r>
            <a:r>
              <a:rPr lang="en-US" sz="4300" dirty="0" smtClean="0"/>
              <a:t> </a:t>
            </a:r>
            <a:r>
              <a:rPr lang="en-US" sz="4300" dirty="0" err="1" smtClean="0"/>
              <a:t>kepada</a:t>
            </a:r>
            <a:r>
              <a:rPr lang="en-US" sz="4300" dirty="0" smtClean="0"/>
              <a:t> </a:t>
            </a:r>
            <a:r>
              <a:rPr lang="en-US" sz="4300" dirty="0" err="1" smtClean="0"/>
              <a:t>masyarakat</a:t>
            </a:r>
            <a:r>
              <a:rPr lang="en-US" sz="4300" dirty="0" smtClean="0"/>
              <a:t> </a:t>
            </a:r>
            <a:r>
              <a:rPr lang="en-US" sz="4300" dirty="0" err="1" smtClean="0"/>
              <a:t>khususnya</a:t>
            </a:r>
            <a:r>
              <a:rPr lang="en-US" sz="4300" dirty="0" smtClean="0"/>
              <a:t> yang </a:t>
            </a:r>
            <a:r>
              <a:rPr lang="en-US" sz="4300" dirty="0" err="1" smtClean="0"/>
              <a:t>tertinggal</a:t>
            </a:r>
            <a:r>
              <a:rPr lang="en-US" sz="4300" dirty="0" smtClean="0"/>
              <a:t>. </a:t>
            </a:r>
            <a:r>
              <a:rPr lang="en-US" sz="4300" dirty="0" err="1" smtClean="0"/>
              <a:t>Mencintai</a:t>
            </a:r>
            <a:r>
              <a:rPr lang="en-US" sz="4300" dirty="0" smtClean="0"/>
              <a:t> </a:t>
            </a:r>
            <a:r>
              <a:rPr lang="en-US" sz="4300" dirty="0" err="1" smtClean="0"/>
              <a:t>disini</a:t>
            </a:r>
            <a:r>
              <a:rPr lang="en-US" sz="4300" dirty="0" smtClean="0"/>
              <a:t> </a:t>
            </a:r>
            <a:r>
              <a:rPr lang="en-US" sz="4300" dirty="0" err="1" smtClean="0"/>
              <a:t>juga</a:t>
            </a:r>
            <a:r>
              <a:rPr lang="en-US" sz="4300" dirty="0" smtClean="0"/>
              <a:t> </a:t>
            </a:r>
            <a:r>
              <a:rPr lang="en-US" sz="4300" dirty="0" err="1" smtClean="0"/>
              <a:t>bukan</a:t>
            </a:r>
            <a:r>
              <a:rPr lang="en-US" sz="4300" dirty="0" smtClean="0"/>
              <a:t> </a:t>
            </a:r>
            <a:r>
              <a:rPr lang="en-US" sz="4300" dirty="0" err="1" smtClean="0"/>
              <a:t>pemanjaan</a:t>
            </a:r>
            <a:r>
              <a:rPr lang="en-US" sz="4300" dirty="0" smtClean="0"/>
              <a:t> </a:t>
            </a:r>
            <a:r>
              <a:rPr lang="en-US" sz="4300" dirty="0" err="1" smtClean="0"/>
              <a:t>artinya</a:t>
            </a:r>
            <a:r>
              <a:rPr lang="en-US" sz="4300" dirty="0" smtClean="0"/>
              <a:t> </a:t>
            </a:r>
            <a:r>
              <a:rPr lang="en-US" sz="4300" dirty="0" err="1" smtClean="0"/>
              <a:t>harus</a:t>
            </a:r>
            <a:r>
              <a:rPr lang="en-US" sz="4300" dirty="0" smtClean="0"/>
              <a:t> </a:t>
            </a:r>
            <a:r>
              <a:rPr lang="en-US" sz="4300" dirty="0" err="1" smtClean="0"/>
              <a:t>memberikan</a:t>
            </a:r>
            <a:r>
              <a:rPr lang="en-US" sz="4300" dirty="0" smtClean="0"/>
              <a:t> </a:t>
            </a:r>
            <a:r>
              <a:rPr lang="en-US" sz="4300" dirty="0" err="1" smtClean="0"/>
              <a:t>kesempatan</a:t>
            </a:r>
            <a:r>
              <a:rPr lang="en-US" sz="4300" dirty="0" smtClean="0"/>
              <a:t> </a:t>
            </a:r>
            <a:r>
              <a:rPr lang="en-US" sz="4300" dirty="0" err="1" smtClean="0"/>
              <a:t>bagi</a:t>
            </a:r>
            <a:r>
              <a:rPr lang="en-US" sz="4300" dirty="0" smtClean="0"/>
              <a:t> </a:t>
            </a:r>
            <a:r>
              <a:rPr lang="en-US" sz="4300" dirty="0" err="1" smtClean="0"/>
              <a:t>masyarakat</a:t>
            </a:r>
            <a:r>
              <a:rPr lang="en-US" sz="4300" dirty="0" smtClean="0"/>
              <a:t> </a:t>
            </a:r>
            <a:r>
              <a:rPr lang="en-US" sz="4300" dirty="0" err="1" smtClean="0"/>
              <a:t>untuk</a:t>
            </a:r>
            <a:r>
              <a:rPr lang="en-US" sz="4300" dirty="0" smtClean="0"/>
              <a:t> </a:t>
            </a:r>
            <a:r>
              <a:rPr lang="en-US" sz="4300" dirty="0" err="1" smtClean="0"/>
              <a:t>menghadapi</a:t>
            </a:r>
            <a:r>
              <a:rPr lang="en-US" sz="4300" dirty="0" smtClean="0"/>
              <a:t> </a:t>
            </a:r>
            <a:r>
              <a:rPr lang="en-US" sz="4300" dirty="0" err="1" smtClean="0"/>
              <a:t>tantangan</a:t>
            </a:r>
            <a:r>
              <a:rPr lang="en-US" sz="4300" dirty="0" smtClean="0"/>
              <a:t> yang </a:t>
            </a:r>
            <a:r>
              <a:rPr lang="en-US" sz="4300" dirty="0" err="1" smtClean="0"/>
              <a:t>dibutuhkan</a:t>
            </a:r>
            <a:r>
              <a:rPr lang="en-US" sz="4300" dirty="0" smtClean="0"/>
              <a:t> </a:t>
            </a:r>
            <a:r>
              <a:rPr lang="en-US" sz="4300" dirty="0" err="1" smtClean="0"/>
              <a:t>untuk</a:t>
            </a:r>
            <a:r>
              <a:rPr lang="en-US" sz="4300" dirty="0" smtClean="0"/>
              <a:t> </a:t>
            </a:r>
            <a:r>
              <a:rPr lang="en-US" sz="4300" dirty="0" err="1" smtClean="0"/>
              <a:t>tumbuh</a:t>
            </a:r>
            <a:r>
              <a:rPr lang="en-US" sz="4300" dirty="0" smtClean="0"/>
              <a:t> </a:t>
            </a:r>
            <a:r>
              <a:rPr lang="en-US" sz="4300" dirty="0" err="1" smtClean="0"/>
              <a:t>dengan</a:t>
            </a:r>
            <a:r>
              <a:rPr lang="en-US" sz="4300" dirty="0" smtClean="0"/>
              <a:t> </a:t>
            </a:r>
            <a:r>
              <a:rPr lang="en-US" sz="4300" dirty="0" err="1" smtClean="0"/>
              <a:t>wajar</a:t>
            </a:r>
            <a:r>
              <a:rPr lang="en-US" sz="4300" dirty="0" smtClean="0"/>
              <a:t>.</a:t>
            </a:r>
          </a:p>
          <a:p>
            <a:pPr marL="274320" indent="-274320" eaLnBrk="1" fontAlgn="auto" hangingPunct="1">
              <a:spcAft>
                <a:spcPts val="0"/>
              </a:spcAft>
              <a:buClr>
                <a:schemeClr val="accent3"/>
              </a:buClr>
              <a:buFont typeface="Arial" pitchFamily="34" charset="0"/>
              <a:buNone/>
              <a:defRPr/>
            </a:pPr>
            <a:endParaRPr lang="en-US" sz="4300" dirty="0" smtClean="0"/>
          </a:p>
          <a:p>
            <a:pPr marL="274320" indent="-274320" eaLnBrk="1" fontAlgn="auto" hangingPunct="1">
              <a:spcAft>
                <a:spcPts val="0"/>
              </a:spcAft>
              <a:buClr>
                <a:schemeClr val="accent3"/>
              </a:buClr>
              <a:buFont typeface="Arial" pitchFamily="34" charset="0"/>
              <a:buChar char="•"/>
              <a:defRPr/>
            </a:pPr>
            <a:r>
              <a:rPr lang="en-US" sz="4300" b="1" i="1" dirty="0" err="1" smtClean="0"/>
              <a:t>Tekun</a:t>
            </a:r>
            <a:endParaRPr lang="en-US" sz="4300" dirty="0" smtClean="0"/>
          </a:p>
          <a:p>
            <a:pPr marL="274320" indent="-274320" eaLnBrk="1" fontAlgn="auto" hangingPunct="1">
              <a:spcAft>
                <a:spcPts val="0"/>
              </a:spcAft>
              <a:buClr>
                <a:schemeClr val="accent3"/>
              </a:buClr>
              <a:buFont typeface="Arial" pitchFamily="34" charset="0"/>
              <a:buNone/>
              <a:defRPr/>
            </a:pPr>
            <a:r>
              <a:rPr lang="en-US" sz="4300" dirty="0" smtClean="0"/>
              <a:t>	</a:t>
            </a:r>
            <a:r>
              <a:rPr lang="en-US" sz="4300" dirty="0" err="1" smtClean="0"/>
              <a:t>Sifat</a:t>
            </a:r>
            <a:r>
              <a:rPr lang="en-US" sz="4300" dirty="0" smtClean="0"/>
              <a:t> </a:t>
            </a:r>
            <a:r>
              <a:rPr lang="en-US" sz="4300" dirty="0" err="1" smtClean="0"/>
              <a:t>ini</a:t>
            </a:r>
            <a:r>
              <a:rPr lang="en-US" sz="4300" dirty="0" smtClean="0"/>
              <a:t> </a:t>
            </a:r>
            <a:r>
              <a:rPr lang="en-US" sz="4300" dirty="0" err="1" smtClean="0"/>
              <a:t>sangat</a:t>
            </a:r>
            <a:r>
              <a:rPr lang="en-US" sz="4300" dirty="0" smtClean="0"/>
              <a:t> </a:t>
            </a:r>
            <a:r>
              <a:rPr lang="en-US" sz="4300" dirty="0" err="1" smtClean="0"/>
              <a:t>dibutuhkan</a:t>
            </a:r>
            <a:r>
              <a:rPr lang="en-US" sz="4300" dirty="0" smtClean="0"/>
              <a:t> </a:t>
            </a:r>
            <a:r>
              <a:rPr lang="en-US" sz="4300" dirty="0" err="1" smtClean="0"/>
              <a:t>karena</a:t>
            </a:r>
            <a:r>
              <a:rPr lang="en-US" sz="4300" dirty="0" smtClean="0"/>
              <a:t> </a:t>
            </a:r>
            <a:r>
              <a:rPr lang="en-US" sz="4300" dirty="0" err="1" smtClean="0"/>
              <a:t>mengorganisasi</a:t>
            </a:r>
            <a:r>
              <a:rPr lang="en-US" sz="4300" dirty="0" smtClean="0"/>
              <a:t> </a:t>
            </a:r>
            <a:r>
              <a:rPr lang="en-US" sz="4300" dirty="0" err="1" smtClean="0"/>
              <a:t>masyarakat</a:t>
            </a:r>
            <a:r>
              <a:rPr lang="en-US" sz="4300" dirty="0" smtClean="0"/>
              <a:t> </a:t>
            </a:r>
            <a:r>
              <a:rPr lang="en-US" sz="4300" dirty="0" err="1" smtClean="0"/>
              <a:t>bukan</a:t>
            </a:r>
            <a:r>
              <a:rPr lang="en-US" sz="4300" dirty="0" smtClean="0"/>
              <a:t> </a:t>
            </a:r>
            <a:r>
              <a:rPr lang="en-US" sz="4300" dirty="0" err="1" smtClean="0"/>
              <a:t>hanya</a:t>
            </a:r>
            <a:r>
              <a:rPr lang="en-US" sz="4300" dirty="0" smtClean="0"/>
              <a:t> </a:t>
            </a:r>
            <a:r>
              <a:rPr lang="en-US" sz="4300" dirty="0" err="1" smtClean="0"/>
              <a:t>kerja</a:t>
            </a:r>
            <a:r>
              <a:rPr lang="en-US" sz="4300" dirty="0" smtClean="0"/>
              <a:t> </a:t>
            </a:r>
            <a:r>
              <a:rPr lang="en-US" sz="4300" dirty="0" err="1" smtClean="0"/>
              <a:t>satu</a:t>
            </a:r>
            <a:r>
              <a:rPr lang="en-US" sz="4300" dirty="0" smtClean="0"/>
              <a:t> </a:t>
            </a:r>
            <a:r>
              <a:rPr lang="en-US" sz="4300" dirty="0" err="1" smtClean="0"/>
              <a:t>gebrakan</a:t>
            </a:r>
            <a:r>
              <a:rPr lang="en-US" sz="4300" dirty="0" smtClean="0"/>
              <a:t> (one-shot operation) </a:t>
            </a:r>
            <a:r>
              <a:rPr lang="en-US" sz="4300" dirty="0" err="1" smtClean="0"/>
              <a:t>tetapi</a:t>
            </a:r>
            <a:r>
              <a:rPr lang="en-US" sz="4300" dirty="0" smtClean="0"/>
              <a:t> </a:t>
            </a:r>
            <a:r>
              <a:rPr lang="en-US" sz="4300" dirty="0" err="1" smtClean="0"/>
              <a:t>lebih</a:t>
            </a:r>
            <a:r>
              <a:rPr lang="en-US" sz="4300" dirty="0" smtClean="0"/>
              <a:t> </a:t>
            </a:r>
            <a:r>
              <a:rPr lang="en-US" sz="4300" dirty="0" err="1" smtClean="0"/>
              <a:t>merupakan</a:t>
            </a:r>
            <a:r>
              <a:rPr lang="en-US" sz="4300" dirty="0" smtClean="0"/>
              <a:t> </a:t>
            </a:r>
            <a:r>
              <a:rPr lang="en-US" sz="4300" dirty="0" err="1" smtClean="0"/>
              <a:t>proses</a:t>
            </a:r>
            <a:r>
              <a:rPr lang="en-US" sz="4300" dirty="0" smtClean="0"/>
              <a:t> </a:t>
            </a:r>
            <a:r>
              <a:rPr lang="en-US" sz="4300" dirty="0" err="1" smtClean="0"/>
              <a:t>berlanjut</a:t>
            </a:r>
            <a:r>
              <a:rPr lang="en-US" sz="4300" dirty="0" smtClean="0"/>
              <a:t> yang </a:t>
            </a:r>
            <a:r>
              <a:rPr lang="en-US" sz="4300" dirty="0" err="1" smtClean="0"/>
              <a:t>penuh</a:t>
            </a:r>
            <a:r>
              <a:rPr lang="en-US" sz="4300" dirty="0" smtClean="0"/>
              <a:t> </a:t>
            </a:r>
            <a:r>
              <a:rPr lang="en-US" sz="4300" dirty="0" err="1" smtClean="0"/>
              <a:t>tantangan</a:t>
            </a:r>
            <a:r>
              <a:rPr lang="en-US" sz="4300" dirty="0" smtClean="0"/>
              <a:t> </a:t>
            </a:r>
            <a:r>
              <a:rPr lang="en-US" sz="4300" dirty="0" err="1" smtClean="0"/>
              <a:t>dan</a:t>
            </a:r>
            <a:r>
              <a:rPr lang="en-US" sz="4300" dirty="0" smtClean="0"/>
              <a:t> </a:t>
            </a:r>
            <a:r>
              <a:rPr lang="en-US" sz="4300" dirty="0" err="1" smtClean="0"/>
              <a:t>kesulitan</a:t>
            </a:r>
            <a:endParaRPr lang="en-US" sz="4300" dirty="0" smtClean="0"/>
          </a:p>
          <a:p>
            <a:pPr marL="274320" indent="-274320" eaLnBrk="1" fontAlgn="auto" hangingPunct="1">
              <a:spcAft>
                <a:spcPts val="0"/>
              </a:spcAft>
              <a:buClr>
                <a:schemeClr val="accent3"/>
              </a:buClr>
              <a:buFont typeface="Arial" pitchFamily="34" charset="0"/>
              <a:buNone/>
              <a:defRPr/>
            </a:pPr>
            <a:endParaRPr lang="en-US" sz="4300" dirty="0" smtClean="0"/>
          </a:p>
          <a:p>
            <a:pPr marL="274320" indent="-274320" eaLnBrk="1" fontAlgn="auto" hangingPunct="1">
              <a:spcAft>
                <a:spcPts val="0"/>
              </a:spcAft>
              <a:buClr>
                <a:schemeClr val="accent3"/>
              </a:buClr>
              <a:buFont typeface="Arial" pitchFamily="34" charset="0"/>
              <a:buChar char="•"/>
              <a:defRPr/>
            </a:pPr>
            <a:r>
              <a:rPr lang="en-US" sz="4300" b="1" i="1" dirty="0" err="1" smtClean="0"/>
              <a:t>Memiliki</a:t>
            </a:r>
            <a:r>
              <a:rPr lang="en-US" sz="4300" b="1" i="1" dirty="0" smtClean="0"/>
              <a:t> Rasa Humor</a:t>
            </a:r>
            <a:endParaRPr lang="en-US" sz="4300" dirty="0" smtClean="0"/>
          </a:p>
          <a:p>
            <a:pPr marL="274320" indent="-274320" eaLnBrk="1" fontAlgn="auto" hangingPunct="1">
              <a:spcAft>
                <a:spcPts val="0"/>
              </a:spcAft>
              <a:buClr>
                <a:schemeClr val="accent3"/>
              </a:buClr>
              <a:buFont typeface="Arial" pitchFamily="34" charset="0"/>
              <a:buNone/>
              <a:defRPr/>
            </a:pPr>
            <a:r>
              <a:rPr lang="en-US" sz="4300" dirty="0" smtClean="0"/>
              <a:t>	Agar </a:t>
            </a:r>
            <a:r>
              <a:rPr lang="en-US" sz="4300" dirty="0" err="1" smtClean="0"/>
              <a:t>tidak</a:t>
            </a:r>
            <a:r>
              <a:rPr lang="en-US" sz="4300" dirty="0" smtClean="0"/>
              <a:t> </a:t>
            </a:r>
            <a:r>
              <a:rPr lang="en-US" sz="4300" dirty="0" err="1" smtClean="0"/>
              <a:t>mudah</a:t>
            </a:r>
            <a:r>
              <a:rPr lang="en-US" sz="4300" dirty="0" smtClean="0"/>
              <a:t> </a:t>
            </a:r>
            <a:r>
              <a:rPr lang="en-US" sz="4300" dirty="0" err="1" smtClean="0"/>
              <a:t>putus</a:t>
            </a:r>
            <a:r>
              <a:rPr lang="en-US" sz="4300" dirty="0" smtClean="0"/>
              <a:t> </a:t>
            </a:r>
            <a:r>
              <a:rPr lang="en-US" sz="4300" dirty="0" err="1" smtClean="0"/>
              <a:t>asa</a:t>
            </a:r>
            <a:r>
              <a:rPr lang="en-US" sz="4300" dirty="0" smtClean="0"/>
              <a:t> </a:t>
            </a:r>
            <a:r>
              <a:rPr lang="en-US" sz="4300" dirty="0" err="1" smtClean="0"/>
              <a:t>dan</a:t>
            </a:r>
            <a:r>
              <a:rPr lang="en-US" sz="4300" dirty="0" smtClean="0"/>
              <a:t> </a:t>
            </a:r>
            <a:r>
              <a:rPr lang="en-US" sz="4300" dirty="0" err="1" smtClean="0"/>
              <a:t>frustrasi</a:t>
            </a:r>
            <a:r>
              <a:rPr lang="en-US" sz="4300" dirty="0" smtClean="0"/>
              <a:t> </a:t>
            </a:r>
            <a:r>
              <a:rPr lang="en-US" sz="4300" dirty="0" err="1" smtClean="0"/>
              <a:t>dalam</a:t>
            </a:r>
            <a:r>
              <a:rPr lang="en-US" sz="4300" dirty="0" smtClean="0"/>
              <a:t> </a:t>
            </a:r>
            <a:r>
              <a:rPr lang="en-US" sz="4300" dirty="0" err="1" smtClean="0"/>
              <a:t>mengorganisasi</a:t>
            </a:r>
            <a:r>
              <a:rPr lang="en-US" sz="4300" dirty="0" smtClean="0"/>
              <a:t> </a:t>
            </a:r>
            <a:r>
              <a:rPr lang="en-US" sz="4300" dirty="0" err="1" smtClean="0"/>
              <a:t>masyarakat</a:t>
            </a:r>
            <a:r>
              <a:rPr lang="en-US" sz="4300" dirty="0" smtClean="0"/>
              <a:t> </a:t>
            </a:r>
            <a:r>
              <a:rPr lang="en-US" sz="4300" dirty="0" err="1" smtClean="0"/>
              <a:t>seorang</a:t>
            </a:r>
            <a:r>
              <a:rPr lang="en-US" sz="4300" dirty="0" smtClean="0"/>
              <a:t> </a:t>
            </a:r>
            <a:r>
              <a:rPr lang="en-US" sz="4300" dirty="0" err="1" smtClean="0"/>
              <a:t>organisator</a:t>
            </a:r>
            <a:r>
              <a:rPr lang="en-US" sz="4300" dirty="0" smtClean="0"/>
              <a:t> </a:t>
            </a:r>
            <a:r>
              <a:rPr lang="en-US" sz="4300" dirty="0" err="1" smtClean="0"/>
              <a:t>masyarakat</a:t>
            </a:r>
            <a:r>
              <a:rPr lang="en-US" sz="4300" dirty="0" smtClean="0"/>
              <a:t> </a:t>
            </a:r>
            <a:r>
              <a:rPr lang="en-US" sz="4300" dirty="0" err="1" smtClean="0"/>
              <a:t>harus</a:t>
            </a:r>
            <a:r>
              <a:rPr lang="en-US" sz="4300" dirty="0" smtClean="0"/>
              <a:t> </a:t>
            </a:r>
            <a:r>
              <a:rPr lang="en-US" sz="4300" dirty="0" err="1" smtClean="0"/>
              <a:t>memiliki</a:t>
            </a:r>
            <a:r>
              <a:rPr lang="en-US" sz="4300" dirty="0" smtClean="0"/>
              <a:t> </a:t>
            </a:r>
            <a:r>
              <a:rPr lang="en-US" sz="4300" dirty="0" err="1" smtClean="0"/>
              <a:t>tingkat</a:t>
            </a:r>
            <a:r>
              <a:rPr lang="en-US" sz="4300" dirty="0" smtClean="0"/>
              <a:t> humor yang </a:t>
            </a:r>
            <a:r>
              <a:rPr lang="en-US" sz="4300" dirty="0" err="1" smtClean="0"/>
              <a:t>cukup</a:t>
            </a:r>
            <a:r>
              <a:rPr lang="en-US" sz="4300" dirty="0" smtClean="0"/>
              <a:t>. </a:t>
            </a:r>
            <a:r>
              <a:rPr lang="en-US" sz="4300" dirty="0" err="1" smtClean="0"/>
              <a:t>Artinya</a:t>
            </a:r>
            <a:r>
              <a:rPr lang="en-US" sz="4300" dirty="0" smtClean="0"/>
              <a:t> </a:t>
            </a:r>
            <a:r>
              <a:rPr lang="en-US" sz="4300" dirty="0" err="1" smtClean="0"/>
              <a:t>dia</a:t>
            </a:r>
            <a:r>
              <a:rPr lang="en-US" sz="4300" dirty="0" smtClean="0"/>
              <a:t> </a:t>
            </a:r>
            <a:r>
              <a:rPr lang="en-US" sz="4300" dirty="0" err="1" smtClean="0"/>
              <a:t>harus</a:t>
            </a:r>
            <a:r>
              <a:rPr lang="en-US" sz="4300" dirty="0" smtClean="0"/>
              <a:t> </a:t>
            </a:r>
            <a:r>
              <a:rPr lang="en-US" sz="4300" dirty="0" err="1" smtClean="0"/>
              <a:t>mampu</a:t>
            </a:r>
            <a:r>
              <a:rPr lang="en-US" sz="4300" dirty="0" smtClean="0"/>
              <a:t> </a:t>
            </a:r>
            <a:r>
              <a:rPr lang="en-US" sz="4300" dirty="0" err="1" smtClean="0"/>
              <a:t>mendudukkan</a:t>
            </a:r>
            <a:r>
              <a:rPr lang="en-US" sz="4300" dirty="0" smtClean="0"/>
              <a:t> </a:t>
            </a:r>
            <a:r>
              <a:rPr lang="en-US" sz="4300" dirty="0" err="1" smtClean="0"/>
              <a:t>segala</a:t>
            </a:r>
            <a:r>
              <a:rPr lang="en-US" sz="4300" dirty="0" smtClean="0"/>
              <a:t> </a:t>
            </a:r>
            <a:r>
              <a:rPr lang="en-US" sz="4300" dirty="0" err="1" smtClean="0"/>
              <a:t>sesuatu</a:t>
            </a:r>
            <a:r>
              <a:rPr lang="en-US" sz="4300" dirty="0" smtClean="0"/>
              <a:t> </a:t>
            </a:r>
            <a:r>
              <a:rPr lang="en-US" sz="4300" dirty="0" err="1" smtClean="0"/>
              <a:t>secara</a:t>
            </a:r>
            <a:r>
              <a:rPr lang="en-US" sz="4300" dirty="0" smtClean="0"/>
              <a:t> </a:t>
            </a:r>
            <a:r>
              <a:rPr lang="en-US" sz="4300" dirty="0" err="1" smtClean="0"/>
              <a:t>proporsional</a:t>
            </a:r>
            <a:r>
              <a:rPr lang="en-US" sz="4300" dirty="0" smtClean="0"/>
              <a:t> </a:t>
            </a:r>
            <a:r>
              <a:rPr lang="en-US" sz="4300" dirty="0" err="1" smtClean="0"/>
              <a:t>tidak</a:t>
            </a:r>
            <a:r>
              <a:rPr lang="en-US" sz="4300" dirty="0" smtClean="0"/>
              <a:t> </a:t>
            </a:r>
            <a:r>
              <a:rPr lang="en-US" sz="4300" dirty="0" err="1" smtClean="0"/>
              <a:t>terlalu</a:t>
            </a:r>
            <a:r>
              <a:rPr lang="en-US" sz="4300" dirty="0" smtClean="0"/>
              <a:t> </a:t>
            </a:r>
            <a:r>
              <a:rPr lang="en-US" sz="4300" dirty="0" err="1" smtClean="0"/>
              <a:t>menyalahkan</a:t>
            </a:r>
            <a:r>
              <a:rPr lang="en-US" sz="4300" dirty="0" smtClean="0"/>
              <a:t> </a:t>
            </a:r>
            <a:r>
              <a:rPr lang="en-US" sz="4300" dirty="0" err="1" smtClean="0"/>
              <a:t>diri</a:t>
            </a:r>
            <a:r>
              <a:rPr lang="en-US" sz="4300" dirty="0" smtClean="0"/>
              <a:t> </a:t>
            </a:r>
            <a:r>
              <a:rPr lang="en-US" sz="4300" dirty="0" err="1" smtClean="0"/>
              <a:t>sendiri</a:t>
            </a:r>
            <a:r>
              <a:rPr lang="en-US" sz="4300" dirty="0" smtClean="0"/>
              <a:t> </a:t>
            </a:r>
            <a:r>
              <a:rPr lang="en-US" sz="4300" dirty="0" err="1" smtClean="0"/>
              <a:t>atau</a:t>
            </a:r>
            <a:r>
              <a:rPr lang="en-US" sz="4300" dirty="0" smtClean="0"/>
              <a:t> </a:t>
            </a:r>
            <a:r>
              <a:rPr lang="en-US" sz="4300" dirty="0" err="1" smtClean="0"/>
              <a:t>menyalahkan</a:t>
            </a:r>
            <a:r>
              <a:rPr lang="en-US" sz="4300" dirty="0" smtClean="0"/>
              <a:t> </a:t>
            </a:r>
            <a:r>
              <a:rPr lang="en-US" sz="4300" dirty="0" err="1" smtClean="0"/>
              <a:t>orang</a:t>
            </a:r>
            <a:r>
              <a:rPr lang="en-US" sz="4300" dirty="0" smtClean="0"/>
              <a:t> lain </a:t>
            </a:r>
            <a:r>
              <a:rPr lang="en-US" sz="4300" dirty="0" err="1" smtClean="0"/>
              <a:t>dan</a:t>
            </a:r>
            <a:r>
              <a:rPr lang="en-US" sz="4300" dirty="0" smtClean="0"/>
              <a:t> </a:t>
            </a:r>
            <a:r>
              <a:rPr lang="en-US" sz="4300" dirty="0" err="1" smtClean="0"/>
              <a:t>mampu</a:t>
            </a:r>
            <a:r>
              <a:rPr lang="en-US" sz="4300" dirty="0" smtClean="0"/>
              <a:t> </a:t>
            </a:r>
            <a:r>
              <a:rPr lang="en-US" sz="4300" dirty="0" err="1" smtClean="0"/>
              <a:t>menerima</a:t>
            </a:r>
            <a:r>
              <a:rPr lang="en-US" sz="4300" dirty="0" smtClean="0"/>
              <a:t> </a:t>
            </a:r>
            <a:r>
              <a:rPr lang="en-US" sz="4300" dirty="0" err="1" smtClean="0"/>
              <a:t>segala</a:t>
            </a:r>
            <a:r>
              <a:rPr lang="en-US" sz="4300" dirty="0" smtClean="0"/>
              <a:t> </a:t>
            </a:r>
            <a:r>
              <a:rPr lang="en-US" sz="4300" dirty="0" err="1" smtClean="0"/>
              <a:t>kesulitan</a:t>
            </a:r>
            <a:r>
              <a:rPr lang="en-US" sz="4300" dirty="0" smtClean="0"/>
              <a:t> </a:t>
            </a:r>
            <a:r>
              <a:rPr lang="en-US" sz="4300" dirty="0" err="1" smtClean="0"/>
              <a:t>dengan</a:t>
            </a:r>
            <a:r>
              <a:rPr lang="en-US" sz="4300" dirty="0" smtClean="0"/>
              <a:t> </a:t>
            </a:r>
            <a:r>
              <a:rPr lang="en-US" sz="4300" dirty="0" err="1" smtClean="0"/>
              <a:t>tetap</a:t>
            </a:r>
            <a:r>
              <a:rPr lang="en-US" sz="4300" dirty="0" smtClean="0"/>
              <a:t> </a:t>
            </a:r>
            <a:r>
              <a:rPr lang="en-US" sz="4300" dirty="0" err="1" smtClean="0"/>
              <a:t>gembira</a:t>
            </a:r>
            <a:r>
              <a:rPr lang="en-US" sz="4300" dirty="0" smtClean="0"/>
              <a:t>.</a:t>
            </a:r>
          </a:p>
          <a:p>
            <a:pPr marL="274320" indent="-274320" eaLnBrk="1" fontAlgn="auto" hangingPunct="1">
              <a:spcAft>
                <a:spcPts val="0"/>
              </a:spcAft>
              <a:buClr>
                <a:schemeClr val="accent3"/>
              </a:buClr>
              <a:buFont typeface="Arial" pitchFamily="34" charset="0"/>
              <a:buNone/>
              <a:defRPr/>
            </a:pPr>
            <a:endParaRPr lang="en-US" sz="4300" dirty="0" smtClean="0"/>
          </a:p>
          <a:p>
            <a:pPr marL="274320" indent="-274320" eaLnBrk="1" fontAlgn="auto" hangingPunct="1">
              <a:spcAft>
                <a:spcPts val="0"/>
              </a:spcAft>
              <a:buClr>
                <a:schemeClr val="accent3"/>
              </a:buClr>
              <a:buFont typeface="Arial" pitchFamily="34" charset="0"/>
              <a:buChar char="•"/>
              <a:defRPr/>
            </a:pPr>
            <a:r>
              <a:rPr lang="en-US" sz="4300" b="1" i="1" dirty="0" err="1" smtClean="0"/>
              <a:t>Kreatif</a:t>
            </a:r>
            <a:endParaRPr lang="en-US" sz="4300" dirty="0" smtClean="0"/>
          </a:p>
          <a:p>
            <a:pPr marL="274320" indent="-274320" eaLnBrk="1" fontAlgn="auto" hangingPunct="1">
              <a:spcAft>
                <a:spcPts val="0"/>
              </a:spcAft>
              <a:buClr>
                <a:schemeClr val="accent3"/>
              </a:buClr>
              <a:buFont typeface="Arial" pitchFamily="34" charset="0"/>
              <a:buNone/>
              <a:defRPr/>
            </a:pPr>
            <a:r>
              <a:rPr lang="en-US" sz="4300" dirty="0" smtClean="0"/>
              <a:t>	</a:t>
            </a:r>
            <a:r>
              <a:rPr lang="en-US" sz="4300" dirty="0" err="1" smtClean="0"/>
              <a:t>Kreativitas</a:t>
            </a:r>
            <a:r>
              <a:rPr lang="en-US" sz="4300" dirty="0" smtClean="0"/>
              <a:t> </a:t>
            </a:r>
            <a:r>
              <a:rPr lang="en-US" sz="4300" dirty="0" err="1" smtClean="0"/>
              <a:t>juga</a:t>
            </a:r>
            <a:r>
              <a:rPr lang="en-US" sz="4300" dirty="0" smtClean="0"/>
              <a:t> </a:t>
            </a:r>
            <a:r>
              <a:rPr lang="en-US" sz="4300" dirty="0" err="1" smtClean="0"/>
              <a:t>sangat</a:t>
            </a:r>
            <a:r>
              <a:rPr lang="en-US" sz="4300" dirty="0" smtClean="0"/>
              <a:t> </a:t>
            </a:r>
            <a:r>
              <a:rPr lang="en-US" sz="4300" dirty="0" err="1" smtClean="0"/>
              <a:t>dibutuhkan</a:t>
            </a:r>
            <a:r>
              <a:rPr lang="en-US" sz="4300" dirty="0" smtClean="0"/>
              <a:t> </a:t>
            </a:r>
            <a:r>
              <a:rPr lang="en-US" sz="4300" dirty="0" err="1" smtClean="0"/>
              <a:t>dalam</a:t>
            </a:r>
            <a:r>
              <a:rPr lang="en-US" sz="4300" dirty="0" smtClean="0"/>
              <a:t> </a:t>
            </a:r>
            <a:r>
              <a:rPr lang="en-US" sz="4300" dirty="0" err="1" smtClean="0"/>
              <a:t>kerja</a:t>
            </a:r>
            <a:r>
              <a:rPr lang="en-US" sz="4300" dirty="0" smtClean="0"/>
              <a:t> </a:t>
            </a:r>
            <a:r>
              <a:rPr lang="en-US" sz="4300" dirty="0" err="1" smtClean="0"/>
              <a:t>mengorganisasi</a:t>
            </a:r>
            <a:r>
              <a:rPr lang="en-US" sz="4300" dirty="0" smtClean="0"/>
              <a:t> </a:t>
            </a:r>
            <a:r>
              <a:rPr lang="en-US" sz="4300" dirty="0" err="1" smtClean="0"/>
              <a:t>masyarakat</a:t>
            </a:r>
            <a:r>
              <a:rPr lang="en-US" sz="4300" dirty="0" smtClean="0"/>
              <a:t> </a:t>
            </a:r>
            <a:r>
              <a:rPr lang="en-US" sz="4300" dirty="0" err="1" smtClean="0"/>
              <a:t>karena</a:t>
            </a:r>
            <a:r>
              <a:rPr lang="en-US" sz="4300" dirty="0" smtClean="0"/>
              <a:t> </a:t>
            </a:r>
            <a:r>
              <a:rPr lang="en-US" sz="4300" dirty="0" err="1" smtClean="0"/>
              <a:t>pada</a:t>
            </a:r>
            <a:r>
              <a:rPr lang="en-US" sz="4300" dirty="0" smtClean="0"/>
              <a:t> </a:t>
            </a:r>
            <a:r>
              <a:rPr lang="en-US" sz="4300" dirty="0" err="1" smtClean="0"/>
              <a:t>dasarnya</a:t>
            </a:r>
            <a:r>
              <a:rPr lang="en-US" sz="4300" dirty="0" smtClean="0"/>
              <a:t> </a:t>
            </a:r>
            <a:r>
              <a:rPr lang="en-US" sz="4300" dirty="0" err="1" smtClean="0"/>
              <a:t>mengorganisasi</a:t>
            </a:r>
            <a:r>
              <a:rPr lang="en-US" sz="4300" dirty="0" smtClean="0"/>
              <a:t> </a:t>
            </a:r>
            <a:r>
              <a:rPr lang="en-US" sz="4300" dirty="0" err="1" smtClean="0"/>
              <a:t>masyarakat</a:t>
            </a:r>
            <a:r>
              <a:rPr lang="en-US" sz="4300" dirty="0" smtClean="0"/>
              <a:t> </a:t>
            </a:r>
            <a:r>
              <a:rPr lang="en-US" sz="4300" dirty="0" err="1" smtClean="0"/>
              <a:t>tidak</a:t>
            </a:r>
            <a:r>
              <a:rPr lang="en-US" sz="4300" dirty="0" smtClean="0"/>
              <a:t> </a:t>
            </a:r>
            <a:r>
              <a:rPr lang="en-US" sz="4300" dirty="0" err="1" smtClean="0"/>
              <a:t>ada</a:t>
            </a:r>
            <a:r>
              <a:rPr lang="en-US" sz="4300" dirty="0" smtClean="0"/>
              <a:t> </a:t>
            </a:r>
            <a:r>
              <a:rPr lang="en-US" sz="4300" dirty="0" err="1" smtClean="0"/>
              <a:t>resep</a:t>
            </a:r>
            <a:r>
              <a:rPr lang="en-US" sz="4300" dirty="0" smtClean="0"/>
              <a:t> </a:t>
            </a:r>
            <a:r>
              <a:rPr lang="en-US" sz="4300" dirty="0" err="1" smtClean="0"/>
              <a:t>baku</a:t>
            </a:r>
            <a:r>
              <a:rPr lang="en-US" sz="4300" dirty="0" smtClean="0"/>
              <a:t>, </a:t>
            </a:r>
            <a:r>
              <a:rPr lang="en-US" sz="4300" dirty="0" err="1" smtClean="0"/>
              <a:t>jadi</a:t>
            </a:r>
            <a:r>
              <a:rPr lang="en-US" sz="4300" dirty="0" smtClean="0"/>
              <a:t> </a:t>
            </a:r>
            <a:r>
              <a:rPr lang="en-US" sz="4300" dirty="0" err="1" smtClean="0"/>
              <a:t>kreativitas</a:t>
            </a:r>
            <a:r>
              <a:rPr lang="en-US" sz="4300" dirty="0" smtClean="0"/>
              <a:t> </a:t>
            </a:r>
            <a:r>
              <a:rPr lang="en-US" sz="4300" dirty="0" err="1" smtClean="0"/>
              <a:t>seorang</a:t>
            </a:r>
            <a:r>
              <a:rPr lang="en-US" sz="4300" dirty="0" smtClean="0"/>
              <a:t> </a:t>
            </a:r>
            <a:r>
              <a:rPr lang="en-US" sz="4300" dirty="0" err="1" smtClean="0"/>
              <a:t>organisator</a:t>
            </a:r>
            <a:r>
              <a:rPr lang="en-US" sz="4300" dirty="0" smtClean="0"/>
              <a:t> </a:t>
            </a:r>
            <a:r>
              <a:rPr lang="en-US" sz="4300" dirty="0" err="1" smtClean="0"/>
              <a:t>sangat</a:t>
            </a:r>
            <a:r>
              <a:rPr lang="en-US" sz="4300" dirty="0" smtClean="0"/>
              <a:t> </a:t>
            </a:r>
            <a:r>
              <a:rPr lang="en-US" sz="4300" dirty="0" err="1" smtClean="0"/>
              <a:t>dibutuhkan</a:t>
            </a:r>
            <a:r>
              <a:rPr lang="en-US" sz="4300" dirty="0" smtClean="0"/>
              <a:t>.</a:t>
            </a:r>
          </a:p>
          <a:p>
            <a:pPr marL="274320" indent="-274320" eaLnBrk="1" fontAlgn="auto" hangingPunct="1">
              <a:spcAft>
                <a:spcPts val="0"/>
              </a:spcAft>
              <a:buClr>
                <a:schemeClr val="accent3"/>
              </a:buClr>
              <a:buFont typeface="Arial" pitchFamily="34" charset="0"/>
              <a:buNone/>
              <a:defRPr/>
            </a:pPr>
            <a:endParaRPr lang="en-US" sz="4300" dirty="0" smtClean="0"/>
          </a:p>
          <a:p>
            <a:pPr marL="274320" indent="-274320" eaLnBrk="1" fontAlgn="auto" hangingPunct="1">
              <a:spcAft>
                <a:spcPts val="0"/>
              </a:spcAft>
              <a:buClr>
                <a:schemeClr val="accent3"/>
              </a:buClr>
              <a:buFont typeface="Arial" pitchFamily="34" charset="0"/>
              <a:buChar char="•"/>
              <a:defRPr/>
            </a:pPr>
            <a:r>
              <a:rPr lang="en-US" sz="4300" b="1" i="1" dirty="0" err="1" smtClean="0"/>
              <a:t>Fleksibel</a:t>
            </a:r>
            <a:endParaRPr lang="en-US" sz="4300" dirty="0" smtClean="0"/>
          </a:p>
          <a:p>
            <a:pPr marL="274320" indent="-274320" eaLnBrk="1" fontAlgn="auto" hangingPunct="1">
              <a:spcAft>
                <a:spcPts val="0"/>
              </a:spcAft>
              <a:buClr>
                <a:schemeClr val="accent3"/>
              </a:buClr>
              <a:buFont typeface="Arial" pitchFamily="34" charset="0"/>
              <a:buNone/>
              <a:defRPr/>
            </a:pPr>
            <a:r>
              <a:rPr lang="en-US" sz="4300" dirty="0" smtClean="0"/>
              <a:t>	</a:t>
            </a:r>
            <a:r>
              <a:rPr lang="en-US" sz="4300" dirty="0" err="1" smtClean="0"/>
              <a:t>Disamping</a:t>
            </a:r>
            <a:r>
              <a:rPr lang="en-US" sz="4300" dirty="0" smtClean="0"/>
              <a:t> </a:t>
            </a:r>
            <a:r>
              <a:rPr lang="en-US" sz="4300" dirty="0" err="1" smtClean="0"/>
              <a:t>kreatif</a:t>
            </a:r>
            <a:r>
              <a:rPr lang="en-US" sz="4300" dirty="0" smtClean="0"/>
              <a:t> </a:t>
            </a:r>
            <a:r>
              <a:rPr lang="en-US" sz="4300" dirty="0" err="1" smtClean="0"/>
              <a:t>seorang</a:t>
            </a:r>
            <a:r>
              <a:rPr lang="en-US" sz="4300" dirty="0" smtClean="0"/>
              <a:t> </a:t>
            </a:r>
            <a:r>
              <a:rPr lang="en-US" sz="4300" dirty="0" err="1" smtClean="0"/>
              <a:t>organisator</a:t>
            </a:r>
            <a:r>
              <a:rPr lang="en-US" sz="4300" dirty="0" smtClean="0"/>
              <a:t> </a:t>
            </a:r>
            <a:r>
              <a:rPr lang="en-US" sz="4300" dirty="0" err="1" smtClean="0"/>
              <a:t>masyarakat</a:t>
            </a:r>
            <a:r>
              <a:rPr lang="en-US" sz="4300" dirty="0" smtClean="0"/>
              <a:t> </a:t>
            </a:r>
            <a:r>
              <a:rPr lang="en-US" sz="4300" dirty="0" err="1" smtClean="0"/>
              <a:t>juga</a:t>
            </a:r>
            <a:r>
              <a:rPr lang="en-US" sz="4300" dirty="0" smtClean="0"/>
              <a:t> </a:t>
            </a:r>
            <a:r>
              <a:rPr lang="en-US" sz="4300" dirty="0" err="1" smtClean="0"/>
              <a:t>dituntut</a:t>
            </a:r>
            <a:r>
              <a:rPr lang="en-US" sz="4300" dirty="0" smtClean="0"/>
              <a:t> </a:t>
            </a:r>
            <a:r>
              <a:rPr lang="en-US" sz="4300" dirty="0" err="1" smtClean="0"/>
              <a:t>fleksibel</a:t>
            </a:r>
            <a:r>
              <a:rPr lang="en-US" sz="4300" dirty="0" smtClean="0"/>
              <a:t>. </a:t>
            </a:r>
            <a:r>
              <a:rPr lang="en-US" sz="4300" dirty="0" err="1" smtClean="0"/>
              <a:t>Artinya</a:t>
            </a:r>
            <a:r>
              <a:rPr lang="en-US" sz="4300" dirty="0" smtClean="0"/>
              <a:t> </a:t>
            </a:r>
            <a:r>
              <a:rPr lang="en-US" sz="4300" dirty="0" err="1" smtClean="0"/>
              <a:t>seorang</a:t>
            </a:r>
            <a:r>
              <a:rPr lang="en-US" sz="4300" dirty="0" smtClean="0"/>
              <a:t> </a:t>
            </a:r>
            <a:r>
              <a:rPr lang="en-US" sz="4300" dirty="0" err="1" smtClean="0"/>
              <a:t>organisator</a:t>
            </a:r>
            <a:r>
              <a:rPr lang="en-US" sz="4300" dirty="0" smtClean="0"/>
              <a:t> </a:t>
            </a:r>
            <a:r>
              <a:rPr lang="en-US" sz="4300" dirty="0" err="1" smtClean="0"/>
              <a:t>harus</a:t>
            </a:r>
            <a:r>
              <a:rPr lang="en-US" sz="4300" dirty="0" smtClean="0"/>
              <a:t> </a:t>
            </a:r>
            <a:r>
              <a:rPr lang="en-US" sz="4300" dirty="0" err="1" smtClean="0"/>
              <a:t>mampu</a:t>
            </a:r>
            <a:r>
              <a:rPr lang="en-US" sz="4300" dirty="0" smtClean="0"/>
              <a:t> </a:t>
            </a:r>
            <a:r>
              <a:rPr lang="en-US" sz="4300" dirty="0" err="1" smtClean="0"/>
              <a:t>menyesuaikan</a:t>
            </a:r>
            <a:r>
              <a:rPr lang="en-US" sz="4300" dirty="0" smtClean="0"/>
              <a:t> </a:t>
            </a:r>
            <a:r>
              <a:rPr lang="en-US" sz="4300" dirty="0" err="1" smtClean="0"/>
              <a:t>diri</a:t>
            </a:r>
            <a:r>
              <a:rPr lang="en-US" sz="4300" dirty="0" smtClean="0"/>
              <a:t> </a:t>
            </a:r>
            <a:r>
              <a:rPr lang="en-US" sz="4300" dirty="0" err="1" smtClean="0"/>
              <a:t>dan</a:t>
            </a:r>
            <a:r>
              <a:rPr lang="en-US" sz="4300" dirty="0" smtClean="0"/>
              <a:t> </a:t>
            </a:r>
            <a:r>
              <a:rPr lang="en-US" sz="4300" dirty="0" err="1" smtClean="0"/>
              <a:t>rencananya</a:t>
            </a:r>
            <a:r>
              <a:rPr lang="en-US" sz="4300" dirty="0" smtClean="0"/>
              <a:t> </a:t>
            </a:r>
            <a:r>
              <a:rPr lang="en-US" sz="4300" dirty="0" err="1" smtClean="0"/>
              <a:t>dengan</a:t>
            </a:r>
            <a:r>
              <a:rPr lang="en-US" sz="4300" dirty="0" smtClean="0"/>
              <a:t> </a:t>
            </a:r>
            <a:r>
              <a:rPr lang="en-US" sz="4300" dirty="0" err="1" smtClean="0"/>
              <a:t>situasi</a:t>
            </a:r>
            <a:r>
              <a:rPr lang="en-US" sz="4300" dirty="0" smtClean="0"/>
              <a:t> </a:t>
            </a:r>
            <a:r>
              <a:rPr lang="en-US" sz="4300" dirty="0" err="1" smtClean="0"/>
              <a:t>nyata</a:t>
            </a:r>
            <a:r>
              <a:rPr lang="en-US" sz="4300" dirty="0" smtClean="0"/>
              <a:t> </a:t>
            </a:r>
            <a:r>
              <a:rPr lang="en-US" sz="4300" dirty="0" err="1" smtClean="0"/>
              <a:t>di</a:t>
            </a:r>
            <a:r>
              <a:rPr lang="en-US" sz="4300" dirty="0" smtClean="0"/>
              <a:t> </a:t>
            </a:r>
            <a:r>
              <a:rPr lang="en-US" sz="4300" dirty="0" err="1" smtClean="0"/>
              <a:t>lapangan</a:t>
            </a:r>
            <a:r>
              <a:rPr lang="en-US" sz="4300" dirty="0" smtClean="0"/>
              <a:t>. </a:t>
            </a:r>
            <a:r>
              <a:rPr lang="en-US" sz="4300" dirty="0" err="1" smtClean="0"/>
              <a:t>Perlu</a:t>
            </a:r>
            <a:r>
              <a:rPr lang="en-US" sz="4300" dirty="0" smtClean="0"/>
              <a:t> </a:t>
            </a:r>
            <a:r>
              <a:rPr lang="en-US" sz="4300" dirty="0" err="1" smtClean="0"/>
              <a:t>dibedakan</a:t>
            </a:r>
            <a:r>
              <a:rPr lang="en-US" sz="4300" dirty="0" smtClean="0"/>
              <a:t> </a:t>
            </a:r>
            <a:r>
              <a:rPr lang="en-US" sz="4300" dirty="0" err="1" smtClean="0"/>
              <a:t>antara</a:t>
            </a:r>
            <a:r>
              <a:rPr lang="en-US" sz="4300" dirty="0" smtClean="0"/>
              <a:t> </a:t>
            </a:r>
            <a:r>
              <a:rPr lang="en-US" sz="4300" dirty="0" err="1" smtClean="0"/>
              <a:t>fleksibel</a:t>
            </a:r>
            <a:r>
              <a:rPr lang="en-US" sz="4300" dirty="0" smtClean="0"/>
              <a:t> </a:t>
            </a:r>
            <a:r>
              <a:rPr lang="en-US" sz="4300" dirty="0" err="1" smtClean="0"/>
              <a:t>dan</a:t>
            </a:r>
            <a:r>
              <a:rPr lang="en-US" sz="4300" dirty="0" smtClean="0"/>
              <a:t> </a:t>
            </a:r>
            <a:r>
              <a:rPr lang="en-US" sz="4300" dirty="0" err="1" smtClean="0"/>
              <a:t>oportunis</a:t>
            </a:r>
            <a:r>
              <a:rPr lang="en-US" sz="4300" dirty="0" smtClean="0"/>
              <a:t>. </a:t>
            </a:r>
            <a:r>
              <a:rPr lang="en-US" sz="4300" dirty="0" err="1" smtClean="0"/>
              <a:t>Fleksibel</a:t>
            </a:r>
            <a:r>
              <a:rPr lang="en-US" sz="4300" dirty="0" smtClean="0"/>
              <a:t> </a:t>
            </a:r>
            <a:r>
              <a:rPr lang="en-US" sz="4300" dirty="0" err="1" smtClean="0"/>
              <a:t>adalah</a:t>
            </a:r>
            <a:r>
              <a:rPr lang="en-US" sz="4300" dirty="0" smtClean="0"/>
              <a:t> </a:t>
            </a:r>
            <a:r>
              <a:rPr lang="en-US" sz="4300" dirty="0" err="1" smtClean="0"/>
              <a:t>penyesuaian</a:t>
            </a:r>
            <a:r>
              <a:rPr lang="en-US" sz="4300" dirty="0" smtClean="0"/>
              <a:t> (</a:t>
            </a:r>
            <a:r>
              <a:rPr lang="en-US" sz="4300" dirty="0" err="1" smtClean="0"/>
              <a:t>adaptasi</a:t>
            </a:r>
            <a:r>
              <a:rPr lang="en-US" sz="4300" dirty="0" smtClean="0"/>
              <a:t>) </a:t>
            </a:r>
            <a:r>
              <a:rPr lang="en-US" sz="4300" dirty="0" err="1" smtClean="0"/>
              <a:t>ke</a:t>
            </a:r>
            <a:r>
              <a:rPr lang="en-US" sz="4300" dirty="0" smtClean="0"/>
              <a:t> </a:t>
            </a:r>
            <a:r>
              <a:rPr lang="en-US" sz="4300" dirty="0" err="1" smtClean="0"/>
              <a:t>suatu</a:t>
            </a:r>
            <a:r>
              <a:rPr lang="en-US" sz="4300" dirty="0" smtClean="0"/>
              <a:t> </a:t>
            </a:r>
            <a:r>
              <a:rPr lang="en-US" sz="4300" dirty="0" err="1" smtClean="0"/>
              <a:t>situasi</a:t>
            </a:r>
            <a:r>
              <a:rPr lang="en-US" sz="4300" dirty="0" smtClean="0"/>
              <a:t> agar </a:t>
            </a:r>
            <a:r>
              <a:rPr lang="en-US" sz="4300" dirty="0" err="1" smtClean="0"/>
              <a:t>tercapai</a:t>
            </a:r>
            <a:r>
              <a:rPr lang="en-US" sz="4300" dirty="0" smtClean="0"/>
              <a:t> </a:t>
            </a:r>
            <a:r>
              <a:rPr lang="en-US" sz="4300" dirty="0" err="1" smtClean="0"/>
              <a:t>tujuan</a:t>
            </a:r>
            <a:r>
              <a:rPr lang="en-US" sz="4300" dirty="0" smtClean="0"/>
              <a:t> yang </a:t>
            </a:r>
            <a:r>
              <a:rPr lang="en-US" sz="4300" dirty="0" err="1" smtClean="0"/>
              <a:t>telah</a:t>
            </a:r>
            <a:r>
              <a:rPr lang="en-US" sz="4300" dirty="0" smtClean="0"/>
              <a:t> </a:t>
            </a:r>
            <a:r>
              <a:rPr lang="en-US" sz="4300" dirty="0" err="1" smtClean="0"/>
              <a:t>ditetapkan</a:t>
            </a:r>
            <a:r>
              <a:rPr lang="en-US" sz="4300" dirty="0" smtClean="0"/>
              <a:t> </a:t>
            </a:r>
            <a:r>
              <a:rPr lang="en-US" sz="4300" dirty="0" err="1" smtClean="0"/>
              <a:t>sedangkan</a:t>
            </a:r>
            <a:r>
              <a:rPr lang="en-US" sz="4300" dirty="0" smtClean="0"/>
              <a:t> </a:t>
            </a:r>
            <a:r>
              <a:rPr lang="en-US" sz="4300" dirty="0" err="1" smtClean="0"/>
              <a:t>oportunis</a:t>
            </a:r>
            <a:r>
              <a:rPr lang="en-US" sz="4300" dirty="0" smtClean="0"/>
              <a:t> </a:t>
            </a:r>
            <a:r>
              <a:rPr lang="en-US" sz="4300" dirty="0" err="1" smtClean="0"/>
              <a:t>tidak</a:t>
            </a:r>
            <a:r>
              <a:rPr lang="en-US" sz="4300" dirty="0" smtClean="0"/>
              <a:t> </a:t>
            </a:r>
            <a:r>
              <a:rPr lang="en-US" sz="4300" dirty="0" err="1" smtClean="0"/>
              <a:t>punya</a:t>
            </a:r>
            <a:r>
              <a:rPr lang="en-US" sz="4300" dirty="0" smtClean="0"/>
              <a:t> </a:t>
            </a:r>
            <a:r>
              <a:rPr lang="en-US" sz="4300" dirty="0" err="1" smtClean="0"/>
              <a:t>tujuan</a:t>
            </a:r>
            <a:r>
              <a:rPr lang="en-US" sz="4300" dirty="0" smtClean="0"/>
              <a:t>.</a:t>
            </a:r>
          </a:p>
          <a:p>
            <a:pPr marL="640080" lvl="1" indent="-274320" eaLnBrk="1" fontAlgn="auto" hangingPunct="1">
              <a:spcAft>
                <a:spcPts val="0"/>
              </a:spcAft>
              <a:buFont typeface="Arial" pitchFamily="34" charset="0"/>
              <a:buChar char="–"/>
              <a:defRPr/>
            </a:pPr>
            <a:endParaRPr lang="en-US" sz="4300" dirty="0" smtClean="0"/>
          </a:p>
          <a:p>
            <a:pPr marL="274320" indent="-274320" eaLnBrk="1" fontAlgn="auto" hangingPunct="1">
              <a:spcAft>
                <a:spcPts val="0"/>
              </a:spcAft>
              <a:buClr>
                <a:schemeClr val="accent3"/>
              </a:buClr>
              <a:buFont typeface="Arial" pitchFamily="34" charset="0"/>
              <a:buChar char="•"/>
              <a:defRPr/>
            </a:pPr>
            <a:endParaRPr lang="en-US" sz="43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dirty="0" smtClean="0"/>
              <a:t>Cara dan langkah dalam meningkatkan peran serta masyarakat antara lain sebagai berikut :</a:t>
            </a:r>
            <a:br>
              <a:rPr lang="id-ID" sz="3200" dirty="0" smtClean="0"/>
            </a:br>
            <a:endParaRPr lang="id-ID" sz="3200" dirty="0"/>
          </a:p>
        </p:txBody>
      </p:sp>
      <p:sp>
        <p:nvSpPr>
          <p:cNvPr id="3" name="Content Placeholder 2"/>
          <p:cNvSpPr>
            <a:spLocks noGrp="1"/>
          </p:cNvSpPr>
          <p:nvPr>
            <p:ph idx="1"/>
          </p:nvPr>
        </p:nvSpPr>
        <p:spPr/>
        <p:txBody>
          <a:bodyPr/>
          <a:lstStyle/>
          <a:p>
            <a:r>
              <a:rPr lang="id-ID" dirty="0" smtClean="0"/>
              <a:t>a.    Peningkatan peran serta masyarakat pada umumnya merupakan proses yang berorientasi pada manusia dan hubungannya dengan manusia lainnya.</a:t>
            </a:r>
          </a:p>
          <a:p>
            <a:r>
              <a:rPr lang="id-ID" dirty="0" smtClean="0"/>
              <a:t>b.    Penting di tekankan bahwa para pembina peran serta masyarakat harus bersifat sebagai fasilitator, pemberi bantuan teknis, bukan sebagai instruktor terhadap masyarakat, agar mampu mengembangkan kemandirian masyarakat dan bukan menimbulkan ketergantungan masyarakat.</a:t>
            </a:r>
          </a:p>
          <a:p>
            <a:r>
              <a:rPr lang="id-ID" dirty="0" smtClean="0"/>
              <a:t> </a:t>
            </a:r>
          </a:p>
          <a:p>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822325" y="1100138"/>
            <a:ext cx="8321675" cy="5376862"/>
          </a:xfrm>
        </p:spPr>
        <p:txBody>
          <a:bodyPr/>
          <a:lstStyle/>
          <a:p>
            <a:r>
              <a:rPr lang="id-ID" sz="1400" dirty="0" smtClean="0"/>
              <a:t>Wicaksono</a:t>
            </a:r>
            <a:r>
              <a:rPr lang="en-US" sz="1400" dirty="0" smtClean="0"/>
              <a:t>, </a:t>
            </a:r>
            <a:r>
              <a:rPr lang="id-ID" sz="1400" dirty="0" smtClean="0"/>
              <a:t>Ahc. Wazir</a:t>
            </a:r>
            <a:r>
              <a:rPr lang="en-US" sz="1400" dirty="0" smtClean="0"/>
              <a:t>, </a:t>
            </a:r>
            <a:r>
              <a:rPr lang="id-ID" sz="1400" dirty="0" smtClean="0"/>
              <a:t>Darusman</a:t>
            </a:r>
            <a:r>
              <a:rPr lang="en-US" sz="1400" dirty="0" smtClean="0"/>
              <a:t>,</a:t>
            </a:r>
            <a:r>
              <a:rPr lang="id-ID" sz="1400" dirty="0" smtClean="0"/>
              <a:t> Taryono</a:t>
            </a:r>
            <a:r>
              <a:rPr lang="en-US" sz="1400" dirty="0" smtClean="0"/>
              <a:t>. 2001. </a:t>
            </a:r>
            <a:r>
              <a:rPr lang="en-US" sz="1400" dirty="0" err="1" smtClean="0"/>
              <a:t>Catatan</a:t>
            </a:r>
            <a:r>
              <a:rPr lang="en-US" sz="1400" dirty="0" smtClean="0"/>
              <a:t> </a:t>
            </a:r>
            <a:r>
              <a:rPr lang="en-US" sz="1400" dirty="0" err="1" smtClean="0"/>
              <a:t>Pertama</a:t>
            </a:r>
            <a:r>
              <a:rPr lang="en-US" sz="1400" dirty="0" smtClean="0"/>
              <a:t> </a:t>
            </a:r>
            <a:r>
              <a:rPr lang="en-US" sz="1400" dirty="0" err="1" smtClean="0"/>
              <a:t>Pengalaman</a:t>
            </a:r>
            <a:r>
              <a:rPr lang="en-US" sz="1400" dirty="0" smtClean="0"/>
              <a:t> </a:t>
            </a:r>
            <a:r>
              <a:rPr lang="en-US" sz="1400" dirty="0" err="1" smtClean="0"/>
              <a:t>Belajar</a:t>
            </a:r>
            <a:r>
              <a:rPr lang="en-US" sz="1400" dirty="0" smtClean="0"/>
              <a:t>: </a:t>
            </a:r>
            <a:r>
              <a:rPr lang="en-US" sz="1400" dirty="0" err="1" smtClean="0"/>
              <a:t>Praktek</a:t>
            </a:r>
            <a:r>
              <a:rPr lang="en-US" sz="1400" dirty="0" smtClean="0"/>
              <a:t> </a:t>
            </a:r>
            <a:r>
              <a:rPr lang="en-US" sz="1400" dirty="0" err="1" smtClean="0"/>
              <a:t>Pengorganisasian</a:t>
            </a:r>
            <a:r>
              <a:rPr lang="en-US" sz="1400" dirty="0" smtClean="0"/>
              <a:t> </a:t>
            </a:r>
            <a:r>
              <a:rPr lang="en-US" sz="1400" dirty="0" err="1" smtClean="0"/>
              <a:t>Masyarakat</a:t>
            </a:r>
            <a:r>
              <a:rPr lang="en-US" sz="1400" dirty="0" smtClean="0"/>
              <a:t> </a:t>
            </a:r>
            <a:r>
              <a:rPr lang="en-US" sz="1400" dirty="0" err="1" smtClean="0"/>
              <a:t>di</a:t>
            </a:r>
            <a:r>
              <a:rPr lang="en-US" sz="1400" dirty="0" smtClean="0"/>
              <a:t> </a:t>
            </a:r>
            <a:r>
              <a:rPr lang="en-US" sz="1400" dirty="0" err="1" smtClean="0"/>
              <a:t>Simpul</a:t>
            </a:r>
            <a:r>
              <a:rPr lang="en-US" sz="1400" dirty="0" smtClean="0"/>
              <a:t> </a:t>
            </a:r>
            <a:r>
              <a:rPr lang="en-US" sz="1400" dirty="0" err="1" smtClean="0"/>
              <a:t>Belajar</a:t>
            </a:r>
            <a:r>
              <a:rPr lang="en-US" sz="1400" dirty="0" smtClean="0"/>
              <a:t>. </a:t>
            </a:r>
            <a:r>
              <a:rPr lang="en-US" sz="1400" dirty="0" err="1" smtClean="0"/>
              <a:t>Puter</a:t>
            </a:r>
            <a:endParaRPr lang="id-ID" sz="1400" dirty="0" smtClean="0"/>
          </a:p>
          <a:p>
            <a:r>
              <a:rPr lang="id-ID" sz="1400" dirty="0" smtClean="0"/>
              <a:t>Eliakim </a:t>
            </a:r>
            <a:r>
              <a:rPr lang="id-ID" sz="1400" dirty="0" smtClean="0"/>
              <a:t>Sitorus, 2001. Sepuluh Langkah Pengorganisasian Masyarakat.</a:t>
            </a:r>
            <a:r>
              <a:rPr lang="en-US" sz="1400" dirty="0" smtClean="0"/>
              <a:t>  </a:t>
            </a:r>
            <a:endParaRPr lang="id-ID" sz="1400" dirty="0" smtClean="0"/>
          </a:p>
          <a:p>
            <a:r>
              <a:rPr lang="en-US" sz="1400" dirty="0" err="1" smtClean="0"/>
              <a:t>Agbayani</a:t>
            </a:r>
            <a:r>
              <a:rPr lang="en-US" sz="1400" dirty="0" smtClean="0"/>
              <a:t>, R.F. and </a:t>
            </a:r>
            <a:r>
              <a:rPr lang="en-US" sz="1400" dirty="0" err="1" smtClean="0"/>
              <a:t>S.V.Siar</a:t>
            </a:r>
            <a:r>
              <a:rPr lang="en-US" sz="1400" dirty="0" smtClean="0"/>
              <a:t>.  1994.  Problem encountered in the implementation of a </a:t>
            </a:r>
            <a:r>
              <a:rPr lang="en-US" sz="1400" dirty="0" err="1" smtClean="0"/>
              <a:t>cimmunity</a:t>
            </a:r>
            <a:r>
              <a:rPr lang="en-US" sz="1400" dirty="0" smtClean="0"/>
              <a:t>-based fishery resource management project, p. 149-160.  </a:t>
            </a:r>
            <a:r>
              <a:rPr lang="en-US" sz="1400" i="1" dirty="0" smtClean="0"/>
              <a:t>In</a:t>
            </a:r>
            <a:r>
              <a:rPr lang="en-US" sz="1400" dirty="0" smtClean="0"/>
              <a:t>  </a:t>
            </a:r>
            <a:r>
              <a:rPr lang="en-US" sz="1400" dirty="0" err="1" smtClean="0"/>
              <a:t>R.S.Pomeroy</a:t>
            </a:r>
            <a:r>
              <a:rPr lang="en-US" sz="1400" dirty="0" smtClean="0"/>
              <a:t> (ed.) Community management and common property of coastal fisheries in Asia and the Pacific: concepts, methods and experiences.  ICLARM conf. Proc. 45, 189p</a:t>
            </a:r>
            <a:endParaRPr lang="id-ID" sz="1400" dirty="0" smtClean="0"/>
          </a:p>
          <a:p>
            <a:r>
              <a:rPr lang="en-US" sz="1400" dirty="0" err="1" smtClean="0"/>
              <a:t>Ferrer</a:t>
            </a:r>
            <a:r>
              <a:rPr lang="en-US" sz="1400" dirty="0" smtClean="0"/>
              <a:t>, E. Community organizing and public participation. International Course on Rural Development Management. Training Division, International Institute of Rural Reconstruction, Cavite, Philippines</a:t>
            </a:r>
            <a:r>
              <a:rPr lang="en-US" sz="1400" dirty="0" smtClean="0"/>
              <a:t>.</a:t>
            </a:r>
            <a:r>
              <a:rPr lang="en-US" sz="1400" dirty="0" smtClean="0"/>
              <a:t> </a:t>
            </a:r>
            <a:endParaRPr lang="id-ID" sz="1400" dirty="0" smtClean="0"/>
          </a:p>
          <a:p>
            <a:r>
              <a:rPr lang="en-US" sz="1400" dirty="0" smtClean="0"/>
              <a:t>IIRR. 1997. Partnerships in Coastal Resource Management (LISD-PDR Project </a:t>
            </a:r>
            <a:r>
              <a:rPr lang="en-US" sz="1400" dirty="0" err="1" smtClean="0"/>
              <a:t>Syntehesis</a:t>
            </a:r>
            <a:r>
              <a:rPr lang="en-US" sz="1400" dirty="0" smtClean="0"/>
              <a:t>). International  Institute of Rural Reconstruction, Cavite, Philippines</a:t>
            </a:r>
            <a:r>
              <a:rPr lang="en-US" sz="1400" dirty="0" smtClean="0"/>
              <a:t>.</a:t>
            </a:r>
            <a:endParaRPr lang="id-ID" sz="1400" dirty="0" smtClean="0"/>
          </a:p>
          <a:p>
            <a:r>
              <a:rPr lang="en-US" sz="1400" dirty="0" smtClean="0"/>
              <a:t>IIRR.  International Course on Rural Development Management. Training Division, International Institute of Rural Reconstruction, Cavite, Philippines. (Unpublished</a:t>
            </a:r>
            <a:r>
              <a:rPr lang="en-US" sz="1400" dirty="0" smtClean="0"/>
              <a:t>)</a:t>
            </a:r>
            <a:endParaRPr lang="id-ID" sz="1400" dirty="0" smtClean="0"/>
          </a:p>
          <a:p>
            <a:r>
              <a:rPr lang="en-US" sz="1400" dirty="0" err="1" smtClean="0"/>
              <a:t>Pimbert</a:t>
            </a:r>
            <a:r>
              <a:rPr lang="en-US" sz="1400" dirty="0" smtClean="0"/>
              <a:t>, M. P and J. N. Pretty. 1995. Parks, people and professionals. UNRISD, </a:t>
            </a:r>
            <a:r>
              <a:rPr lang="en-US" sz="1400" dirty="0" smtClean="0"/>
              <a:t>Geneva</a:t>
            </a:r>
            <a:endParaRPr lang="id-ID" sz="1400" dirty="0" smtClean="0"/>
          </a:p>
          <a:p>
            <a:r>
              <a:rPr lang="en-US" sz="1400" dirty="0" err="1" smtClean="0"/>
              <a:t>Racelis</a:t>
            </a:r>
            <a:r>
              <a:rPr lang="en-US" sz="1400" dirty="0" smtClean="0"/>
              <a:t>, M. 1994. Community management and common property of coastal fisheries in Asia and the Pacific: concepts, methods and experiences. Silliman University, </a:t>
            </a:r>
            <a:r>
              <a:rPr lang="en-US" sz="1400" dirty="0" err="1" smtClean="0"/>
              <a:t>Dumaguete</a:t>
            </a:r>
            <a:r>
              <a:rPr lang="en-US" sz="1400" dirty="0" smtClean="0"/>
              <a:t> City, Philippines.</a:t>
            </a:r>
            <a:endParaRPr lang="id-ID" sz="1400" dirty="0" smtClean="0"/>
          </a:p>
          <a:p>
            <a:r>
              <a:rPr lang="en-US" sz="1400" dirty="0" smtClean="0"/>
              <a:t>Silliman University. 1995. Notes on Integrated Coastal Management Seminar. Silliman University, </a:t>
            </a:r>
            <a:r>
              <a:rPr lang="en-US" sz="1400" dirty="0" err="1" smtClean="0"/>
              <a:t>Dumaguete</a:t>
            </a:r>
            <a:r>
              <a:rPr lang="en-US" sz="1400" dirty="0" smtClean="0"/>
              <a:t> City, Philippines.</a:t>
            </a:r>
            <a:endParaRPr lang="id-ID" sz="1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dirty="0" smtClean="0"/>
              <a:t>Secara garis besar, langkah pengembangan peran serta masyarakat umum adalah sebagai berikut :</a:t>
            </a:r>
            <a:br>
              <a:rPr lang="id-ID" sz="3200" dirty="0" smtClean="0"/>
            </a:br>
            <a:endParaRPr lang="id-ID" sz="3200" dirty="0"/>
          </a:p>
        </p:txBody>
      </p:sp>
      <p:sp>
        <p:nvSpPr>
          <p:cNvPr id="3" name="Content Placeholder 2"/>
          <p:cNvSpPr>
            <a:spLocks noGrp="1"/>
          </p:cNvSpPr>
          <p:nvPr>
            <p:ph idx="1"/>
          </p:nvPr>
        </p:nvSpPr>
        <p:spPr>
          <a:xfrm>
            <a:off x="0" y="1600201"/>
            <a:ext cx="9144000" cy="4724400"/>
          </a:xfrm>
        </p:spPr>
        <p:txBody>
          <a:bodyPr/>
          <a:lstStyle/>
          <a:p>
            <a:r>
              <a:rPr lang="id-ID" dirty="0" smtClean="0"/>
              <a:t>a.    Penggalangan dukungan penentu kebijakan, pemimpin wilayah, lintas sektor, dan berbagai organisasi kesehatan, yang dilaksanakan melalui dialog, seminar, dan lokakarya dengan memanfaatkan media massa dan sistem organisasi kesehatan.</a:t>
            </a:r>
          </a:p>
          <a:p>
            <a:r>
              <a:rPr lang="id-ID" dirty="0" smtClean="0"/>
              <a:t>b.    Persiapan petugas penyelenggara melalui pelatihan, orientasi, atau sarasehan di bidang kesehatan.</a:t>
            </a:r>
          </a:p>
          <a:p>
            <a:r>
              <a:rPr lang="id-ID" dirty="0" smtClean="0"/>
              <a:t>c.    Persiapan masyarakat melalui serangkaian kegiatan untuk meningkatkan kemampuan masyarakat dalam mengenal dan memecahkan masalah kesehatan, dengan menggali dan menggerakkan swadaya yang dimiliki.</a:t>
            </a:r>
          </a:p>
          <a:p>
            <a:endParaRPr lang="id-ID"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000" b="1" dirty="0" smtClean="0"/>
              <a:t>Peranan lembaga dari luar hanyalah sebagai perangsang agar proses yang terjadi berjalan secara optimal. Dengan demikian, maka penjabarannya secara operasional dilaksanakan dengan cara :</a:t>
            </a:r>
            <a:br>
              <a:rPr lang="id-ID" sz="2000" b="1" dirty="0" smtClean="0"/>
            </a:br>
            <a:endParaRPr lang="id-ID" sz="2000" b="1" dirty="0"/>
          </a:p>
        </p:txBody>
      </p:sp>
      <p:sp>
        <p:nvSpPr>
          <p:cNvPr id="3" name="Content Placeholder 2"/>
          <p:cNvSpPr>
            <a:spLocks noGrp="1"/>
          </p:cNvSpPr>
          <p:nvPr>
            <p:ph idx="1"/>
          </p:nvPr>
        </p:nvSpPr>
        <p:spPr>
          <a:xfrm>
            <a:off x="0" y="1904999"/>
            <a:ext cx="9144000" cy="4953001"/>
          </a:xfrm>
        </p:spPr>
        <p:txBody>
          <a:bodyPr/>
          <a:lstStyle/>
          <a:p>
            <a:r>
              <a:rPr lang="id-ID" sz="2400" dirty="0" smtClean="0"/>
              <a:t>A.Berikan kesempatan agar masayarakat sendiri yang menentukan maslah kesehatannya, baik yang dihadapi secara individu, keluarga , kelompok, maupun masyarakat.</a:t>
            </a:r>
          </a:p>
          <a:p>
            <a:r>
              <a:rPr lang="id-ID" sz="2400" dirty="0" smtClean="0"/>
              <a:t>b. Berikan kesempatan agar masayarakat sendiri yang membuat analisa dan kemudian menyusun perencanaan penanggulangan masalah.</a:t>
            </a:r>
          </a:p>
          <a:p>
            <a:r>
              <a:rPr lang="id-ID" sz="2400" dirty="0" smtClean="0"/>
              <a:t>c. Berikan kesempatan agar masyarakat sendiri yang mengorganisir diri untuk melaksanakan upaya perbaikan tersebut.</a:t>
            </a:r>
          </a:p>
          <a:p>
            <a:r>
              <a:rPr lang="id-ID" sz="2400" dirty="0" smtClean="0"/>
              <a:t>d. Dalam proses ini sedapat mungkin digali sumber-sumber daya yang ada dalam masyarakat sendiri dan kalau betul-betul diperlukan dimintakan bantuan dari luar.</a:t>
            </a:r>
          </a:p>
          <a:p>
            <a:endParaRPr lang="id-ID"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47700" y="1143000"/>
            <a:ext cx="7775575" cy="609600"/>
          </a:xfrm>
        </p:spPr>
        <p:txBody>
          <a:bodyPr/>
          <a:lstStyle/>
          <a:p>
            <a:pPr eaLnBrk="1" fontAlgn="auto" hangingPunct="1">
              <a:spcAft>
                <a:spcPts val="0"/>
              </a:spcAft>
              <a:defRPr/>
            </a:pPr>
            <a:r>
              <a:rPr lang="en-US" b="1" u="sng" dirty="0" smtClean="0">
                <a:solidFill>
                  <a:schemeClr val="accent3">
                    <a:lumMod val="75000"/>
                  </a:schemeClr>
                </a:solidFill>
                <a:latin typeface="Calibri" pitchFamily="34" charset="0"/>
                <a:cs typeface="Tahoma" pitchFamily="34" charset="0"/>
              </a:rPr>
              <a:t>PENGERTIAN OMW </a:t>
            </a:r>
          </a:p>
        </p:txBody>
      </p:sp>
      <p:sp>
        <p:nvSpPr>
          <p:cNvPr id="24579" name="Rectangle 3"/>
          <p:cNvSpPr>
            <a:spLocks noGrp="1" noChangeArrowheads="1"/>
          </p:cNvSpPr>
          <p:nvPr>
            <p:ph idx="1"/>
          </p:nvPr>
        </p:nvSpPr>
        <p:spPr>
          <a:xfrm>
            <a:off x="609600" y="1752600"/>
            <a:ext cx="8115300" cy="838200"/>
          </a:xfrm>
        </p:spPr>
        <p:txBody>
          <a:bodyPr rtlCol="0">
            <a:normAutofit/>
          </a:bodyPr>
          <a:lstStyle/>
          <a:p>
            <a:pPr marL="0" indent="0" eaLnBrk="1" fontAlgn="auto" hangingPunct="1">
              <a:spcBef>
                <a:spcPct val="10000"/>
              </a:spcBef>
              <a:spcAft>
                <a:spcPts val="0"/>
              </a:spcAft>
              <a:buClr>
                <a:schemeClr val="accent3"/>
              </a:buClr>
              <a:buFontTx/>
              <a:buNone/>
              <a:defRPr/>
            </a:pPr>
            <a:r>
              <a:rPr lang="en-US" sz="2400" dirty="0" smtClean="0">
                <a:solidFill>
                  <a:schemeClr val="tx2">
                    <a:lumMod val="90000"/>
                  </a:schemeClr>
                </a:solidFill>
                <a:latin typeface="Calibri" pitchFamily="34" charset="0"/>
              </a:rPr>
              <a:t>ORGANISASI MASYARAKAT WARGA (OMW)</a:t>
            </a:r>
            <a:r>
              <a:rPr lang="id-ID" sz="2400" dirty="0" smtClean="0">
                <a:solidFill>
                  <a:schemeClr val="tx2">
                    <a:lumMod val="90000"/>
                  </a:schemeClr>
                </a:solidFill>
                <a:latin typeface="Calibri" pitchFamily="34" charset="0"/>
              </a:rPr>
              <a:t> </a:t>
            </a:r>
            <a:r>
              <a:rPr lang="en-US" sz="2400" dirty="0" smtClean="0">
                <a:solidFill>
                  <a:schemeClr val="tx2">
                    <a:lumMod val="90000"/>
                  </a:schemeClr>
                </a:solidFill>
                <a:latin typeface="Calibri" pitchFamily="34" charset="0"/>
              </a:rPr>
              <a:t> ADALAH TERJEMAHAN DARI CIVIL SOCIETY ORGANIZATION (CSO)</a:t>
            </a:r>
          </a:p>
        </p:txBody>
      </p:sp>
      <p:sp>
        <p:nvSpPr>
          <p:cNvPr id="4" name="Rectangle 2"/>
          <p:cNvSpPr txBox="1">
            <a:spLocks noChangeArrowheads="1"/>
          </p:cNvSpPr>
          <p:nvPr/>
        </p:nvSpPr>
        <p:spPr>
          <a:xfrm>
            <a:off x="590550" y="2819400"/>
            <a:ext cx="8096250" cy="3295650"/>
          </a:xfrm>
          <a:prstGeom prst="rect">
            <a:avLst/>
          </a:prstGeom>
        </p:spPr>
        <p:txBody>
          <a:bodyPr>
            <a:normAutofit lnSpcReduction="10000"/>
          </a:bodyPr>
          <a:lstStyle/>
          <a:p>
            <a:pPr fontAlgn="auto">
              <a:spcBef>
                <a:spcPct val="20000"/>
              </a:spcBef>
              <a:spcAft>
                <a:spcPts val="0"/>
              </a:spcAft>
              <a:buClr>
                <a:schemeClr val="accent3"/>
              </a:buClr>
              <a:buSzPct val="95000"/>
              <a:defRPr/>
            </a:pPr>
            <a:r>
              <a:rPr lang="en-US" sz="2400" b="1" dirty="0">
                <a:solidFill>
                  <a:schemeClr val="accent3">
                    <a:lumMod val="75000"/>
                  </a:schemeClr>
                </a:solidFill>
                <a:latin typeface="Calibri" pitchFamily="34" charset="0"/>
                <a:cs typeface="+mn-cs"/>
              </a:rPr>
              <a:t>CIVIL SOCIETY/MASYARAKAT WARGA</a:t>
            </a:r>
            <a:r>
              <a:rPr lang="en-US" sz="2400" dirty="0">
                <a:solidFill>
                  <a:schemeClr val="accent3">
                    <a:lumMod val="75000"/>
                  </a:schemeClr>
                </a:solidFill>
                <a:latin typeface="Calibri" pitchFamily="34" charset="0"/>
                <a:cs typeface="+mn-cs"/>
              </a:rPr>
              <a:t>  </a:t>
            </a:r>
          </a:p>
          <a:p>
            <a:pPr fontAlgn="auto">
              <a:spcBef>
                <a:spcPct val="20000"/>
              </a:spcBef>
              <a:spcAft>
                <a:spcPts val="0"/>
              </a:spcAft>
              <a:buClr>
                <a:schemeClr val="accent3"/>
              </a:buClr>
              <a:buSzPct val="95000"/>
              <a:defRPr/>
            </a:pPr>
            <a:r>
              <a:rPr lang="en-US" sz="2400" dirty="0">
                <a:solidFill>
                  <a:schemeClr val="tx2">
                    <a:lumMod val="90000"/>
                  </a:schemeClr>
                </a:solidFill>
                <a:latin typeface="Calibri" pitchFamily="34" charset="0"/>
                <a:cs typeface="+mn-cs"/>
              </a:rPr>
              <a:t>ORGANISASI YANG DIPRAKARSAI DAN DIKELOLA SECARA MANDIRI OLEH WARGA, YANG SECARA DAMAI BERUPAYA MEMENUHI KEBUTUHAN/KEPENTINGAN BERSAMA, MEMECAHKAN PERSOALAN BERSAMA ATAU MENYATAKAN KEPEDULIAN BERSAMA DGN TETAP MENGHARGAI HAK ORANG LAIN UNTUK BERBUAT YANG SAMA DAN TETAP MEMPERTAHANKAN KEMERDEKAANNYA (OTONOMI) TERHADAP INSTITUSI NEGARA, KELUARGA, AGAMA DAN PASAR.</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533400" y="1219200"/>
            <a:ext cx="7775575" cy="777875"/>
          </a:xfrm>
        </p:spPr>
        <p:txBody>
          <a:bodyPr/>
          <a:lstStyle/>
          <a:p>
            <a:pPr eaLnBrk="1" fontAlgn="auto" hangingPunct="1">
              <a:spcAft>
                <a:spcPts val="0"/>
              </a:spcAft>
              <a:defRPr/>
            </a:pPr>
            <a:r>
              <a:rPr lang="en-US" sz="2500" b="1" i="1" dirty="0" smtClean="0">
                <a:solidFill>
                  <a:schemeClr val="accent3">
                    <a:lumMod val="75000"/>
                  </a:schemeClr>
                </a:solidFill>
                <a:latin typeface="Calibri" pitchFamily="34" charset="0"/>
              </a:rPr>
              <a:t>RUMUSAN  SEDERHANA</a:t>
            </a:r>
          </a:p>
        </p:txBody>
      </p:sp>
      <p:sp>
        <p:nvSpPr>
          <p:cNvPr id="27650" name="Rectangle 2"/>
          <p:cNvSpPr>
            <a:spLocks noGrp="1" noChangeArrowheads="1"/>
          </p:cNvSpPr>
          <p:nvPr>
            <p:ph idx="1"/>
          </p:nvPr>
        </p:nvSpPr>
        <p:spPr>
          <a:xfrm>
            <a:off x="977900" y="2255838"/>
            <a:ext cx="7327900" cy="3078162"/>
          </a:xfrm>
        </p:spPr>
        <p:txBody>
          <a:bodyPr rtlCol="0">
            <a:noAutofit/>
          </a:bodyPr>
          <a:lstStyle/>
          <a:p>
            <a:pPr marL="0" indent="0" algn="ctr" eaLnBrk="1" fontAlgn="auto" hangingPunct="1">
              <a:spcAft>
                <a:spcPts val="0"/>
              </a:spcAft>
              <a:buClr>
                <a:schemeClr val="accent3"/>
              </a:buClr>
              <a:buFontTx/>
              <a:buNone/>
              <a:defRPr/>
            </a:pPr>
            <a:r>
              <a:rPr lang="en-US" sz="2800" dirty="0" smtClean="0">
                <a:solidFill>
                  <a:schemeClr val="tx2">
                    <a:lumMod val="90000"/>
                  </a:schemeClr>
                </a:solidFill>
                <a:latin typeface="Calibri" pitchFamily="34" charset="0"/>
              </a:rPr>
              <a:t>CIVIL SOCIETY ADALAH ORGANISASI-ORGANISASI YANG DIPRAKARSAI DAN DIKELOLA OLEH WARGA MASYARAKAT YANG POSISINYA BERADA DIANTARA KELUARGA DAN NEGARA</a:t>
            </a:r>
          </a:p>
          <a:p>
            <a:pPr marL="0" indent="0" algn="ctr" eaLnBrk="1" fontAlgn="auto" hangingPunct="1">
              <a:spcAft>
                <a:spcPts val="0"/>
              </a:spcAft>
              <a:buClr>
                <a:schemeClr val="accent3"/>
              </a:buClr>
              <a:buFontTx/>
              <a:buNone/>
              <a:defRPr/>
            </a:pPr>
            <a:r>
              <a:rPr lang="en-US" i="1" dirty="0" smtClean="0">
                <a:solidFill>
                  <a:schemeClr val="tx2">
                    <a:lumMod val="90000"/>
                  </a:schemeClr>
                </a:solidFill>
                <a:latin typeface="+mj-lt"/>
              </a:rPr>
              <a:t>(CIVIL SOCIETY IS GENERALLY DEFINED AS THE SELF INITIATING AND SELF REGULATING ORGANIZATIONS THAT ARE SITUATED BETWEEN THE HOUSEHOLD AND THE STATE)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31825" y="1039813"/>
            <a:ext cx="8816975" cy="636587"/>
          </a:xfrm>
        </p:spPr>
        <p:txBody>
          <a:bodyPr/>
          <a:lstStyle/>
          <a:p>
            <a:pPr eaLnBrk="1" fontAlgn="auto" hangingPunct="1">
              <a:spcAft>
                <a:spcPts val="0"/>
              </a:spcAft>
              <a:defRPr/>
            </a:pPr>
            <a:r>
              <a:rPr lang="en-US" b="1" dirty="0" smtClean="0">
                <a:solidFill>
                  <a:schemeClr val="accent3">
                    <a:lumMod val="75000"/>
                  </a:schemeClr>
                </a:solidFill>
                <a:latin typeface="Calibri" pitchFamily="34" charset="0"/>
              </a:rPr>
              <a:t>CIRI-CIRI UTAMA ORGANISASI MASYARAKAT WARGA</a:t>
            </a:r>
          </a:p>
        </p:txBody>
      </p:sp>
      <p:sp>
        <p:nvSpPr>
          <p:cNvPr id="29699" name="Rectangle 3"/>
          <p:cNvSpPr>
            <a:spLocks noGrp="1" noChangeArrowheads="1"/>
          </p:cNvSpPr>
          <p:nvPr>
            <p:ph idx="1"/>
          </p:nvPr>
        </p:nvSpPr>
        <p:spPr>
          <a:xfrm>
            <a:off x="1066800" y="1958975"/>
            <a:ext cx="7010400" cy="4246563"/>
          </a:xfrm>
        </p:spPr>
        <p:txBody>
          <a:bodyPr rtlCol="0">
            <a:normAutofit/>
          </a:bodyPr>
          <a:lstStyle/>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KESETARAAN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PROAKTIF</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SUKARELA (VOLITION)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SEMANGAT SALING PERCAYA</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KEMITRAAN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KEDAMAIAN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MENGHARGAI KERAGAMAN &amp; HAK AZASI MANUSIA </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DEMOKRASI</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OTONOMI (MERDEKA)</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MANDIRI</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1" y="381000"/>
            <a:ext cx="8763000" cy="549275"/>
          </a:xfrm>
        </p:spPr>
        <p:txBody>
          <a:bodyPr/>
          <a:lstStyle/>
          <a:p>
            <a:r>
              <a:rPr lang="fi-FI" dirty="0" smtClean="0"/>
              <a:t>Tahapan Kegiatan dalam proses </a:t>
            </a:r>
            <a:r>
              <a:rPr lang="en-US" dirty="0" err="1" smtClean="0"/>
              <a:t>pengorganisasian</a:t>
            </a:r>
            <a:r>
              <a:rPr lang="en-US" dirty="0" smtClean="0"/>
              <a:t> </a:t>
            </a:r>
            <a:r>
              <a:rPr lang="en-US" dirty="0" err="1" smtClean="0"/>
              <a:t>masyarakat</a:t>
            </a:r>
            <a:r>
              <a:rPr lang="en-US" dirty="0" smtClean="0"/>
              <a:t/>
            </a:r>
            <a:br>
              <a:rPr lang="en-US" dirty="0" smtClean="0"/>
            </a:br>
            <a:endParaRPr lang="id-ID" dirty="0"/>
          </a:p>
        </p:txBody>
      </p:sp>
      <p:sp>
        <p:nvSpPr>
          <p:cNvPr id="3" name="Content Placeholder 2"/>
          <p:cNvSpPr>
            <a:spLocks noGrp="1"/>
          </p:cNvSpPr>
          <p:nvPr>
            <p:ph idx="1"/>
          </p:nvPr>
        </p:nvSpPr>
        <p:spPr/>
        <p:txBody>
          <a:bodyPr/>
          <a:lstStyle/>
          <a:p>
            <a:r>
              <a:rPr lang="en-US" dirty="0" smtClean="0"/>
              <a:t>• </a:t>
            </a:r>
            <a:r>
              <a:rPr lang="en-US" dirty="0" err="1" smtClean="0"/>
              <a:t>Melebur</a:t>
            </a:r>
            <a:r>
              <a:rPr lang="en-US" dirty="0" smtClean="0"/>
              <a:t> </a:t>
            </a:r>
            <a:r>
              <a:rPr lang="en-US" dirty="0" err="1" smtClean="0"/>
              <a:t>dengan</a:t>
            </a:r>
            <a:r>
              <a:rPr lang="en-US" dirty="0" smtClean="0"/>
              <a:t> </a:t>
            </a:r>
            <a:r>
              <a:rPr lang="en-US" dirty="0" err="1" smtClean="0"/>
              <a:t>masyarakat</a:t>
            </a:r>
            <a:endParaRPr lang="en-US" dirty="0" smtClean="0"/>
          </a:p>
          <a:p>
            <a:r>
              <a:rPr lang="en-US" dirty="0" smtClean="0"/>
              <a:t>- </a:t>
            </a:r>
            <a:r>
              <a:rPr lang="en-US" dirty="0" err="1" smtClean="0"/>
              <a:t>Informasi</a:t>
            </a:r>
            <a:r>
              <a:rPr lang="en-US" dirty="0" smtClean="0"/>
              <a:t> </a:t>
            </a:r>
            <a:r>
              <a:rPr lang="en-US" dirty="0" err="1" smtClean="0"/>
              <a:t>awal</a:t>
            </a:r>
            <a:endParaRPr lang="en-US" dirty="0" smtClean="0"/>
          </a:p>
          <a:p>
            <a:r>
              <a:rPr lang="en-US" dirty="0" smtClean="0"/>
              <a:t>- </a:t>
            </a:r>
            <a:r>
              <a:rPr lang="en-US" dirty="0" err="1" smtClean="0"/>
              <a:t>Membangun</a:t>
            </a:r>
            <a:r>
              <a:rPr lang="en-US" dirty="0" smtClean="0"/>
              <a:t> </a:t>
            </a:r>
            <a:r>
              <a:rPr lang="en-US" dirty="0" err="1" smtClean="0"/>
              <a:t>kontak</a:t>
            </a:r>
            <a:r>
              <a:rPr lang="en-US" dirty="0" smtClean="0"/>
              <a:t> person</a:t>
            </a:r>
            <a:endParaRPr lang="id-ID" dirty="0" smtClean="0"/>
          </a:p>
          <a:p>
            <a:r>
              <a:rPr lang="en-US" dirty="0" smtClean="0"/>
              <a:t>- </a:t>
            </a:r>
            <a:r>
              <a:rPr lang="en-US" dirty="0" err="1" smtClean="0"/>
              <a:t>Menjalin</a:t>
            </a:r>
            <a:r>
              <a:rPr lang="en-US" dirty="0" smtClean="0"/>
              <a:t> </a:t>
            </a:r>
            <a:r>
              <a:rPr lang="en-US" dirty="0" err="1" smtClean="0"/>
              <a:t>pertemanan</a:t>
            </a:r>
            <a:endParaRPr lang="en-US" dirty="0" smtClean="0"/>
          </a:p>
          <a:p>
            <a:r>
              <a:rPr lang="en-US" dirty="0" smtClean="0"/>
              <a:t>- </a:t>
            </a:r>
            <a:r>
              <a:rPr lang="en-US" dirty="0" err="1" smtClean="0"/>
              <a:t>Memberitahukan</a:t>
            </a:r>
            <a:r>
              <a:rPr lang="en-US" dirty="0" smtClean="0"/>
              <a:t> </a:t>
            </a:r>
            <a:r>
              <a:rPr lang="en-US" dirty="0" err="1" smtClean="0"/>
              <a:t>kedatangan</a:t>
            </a:r>
            <a:endParaRPr lang="en-US" dirty="0" smtClean="0"/>
          </a:p>
          <a:p>
            <a:r>
              <a:rPr lang="en-US" dirty="0" smtClean="0"/>
              <a:t>- </a:t>
            </a:r>
            <a:r>
              <a:rPr lang="en-US" dirty="0" err="1" smtClean="0"/>
              <a:t>Terlibat</a:t>
            </a:r>
            <a:r>
              <a:rPr lang="en-US" dirty="0" smtClean="0"/>
              <a:t> </a:t>
            </a:r>
            <a:r>
              <a:rPr lang="en-US" dirty="0" err="1" smtClean="0"/>
              <a:t>sebagai</a:t>
            </a:r>
            <a:r>
              <a:rPr lang="en-US" dirty="0" smtClean="0"/>
              <a:t> </a:t>
            </a:r>
            <a:r>
              <a:rPr lang="en-US" dirty="0" err="1" smtClean="0"/>
              <a:t>pendengar</a:t>
            </a:r>
            <a:endParaRPr lang="en-US" dirty="0" smtClean="0"/>
          </a:p>
          <a:p>
            <a:r>
              <a:rPr lang="en-US" dirty="0" smtClean="0"/>
              <a:t>- </a:t>
            </a:r>
            <a:r>
              <a:rPr lang="en-US" dirty="0" err="1" smtClean="0"/>
              <a:t>Terlibat</a:t>
            </a:r>
            <a:r>
              <a:rPr lang="en-US" dirty="0" smtClean="0"/>
              <a:t> </a:t>
            </a:r>
            <a:r>
              <a:rPr lang="en-US" dirty="0" err="1" smtClean="0"/>
              <a:t>aktif</a:t>
            </a:r>
            <a:r>
              <a:rPr lang="en-US" dirty="0" smtClean="0"/>
              <a:t> </a:t>
            </a:r>
            <a:r>
              <a:rPr lang="en-US" dirty="0" err="1" smtClean="0"/>
              <a:t>dalam</a:t>
            </a:r>
            <a:r>
              <a:rPr lang="en-US" dirty="0" smtClean="0"/>
              <a:t> </a:t>
            </a:r>
            <a:r>
              <a:rPr lang="en-US" dirty="0" err="1" smtClean="0"/>
              <a:t>diskusi</a:t>
            </a:r>
            <a:endParaRPr lang="en-US" dirty="0" smtClean="0"/>
          </a:p>
          <a:p>
            <a:r>
              <a:rPr lang="en-US" dirty="0" smtClean="0"/>
              <a:t>- </a:t>
            </a:r>
            <a:r>
              <a:rPr lang="en-US" dirty="0" err="1" smtClean="0"/>
              <a:t>Ikut</a:t>
            </a:r>
            <a:r>
              <a:rPr lang="en-US" dirty="0" smtClean="0"/>
              <a:t> </a:t>
            </a:r>
            <a:r>
              <a:rPr lang="en-US" dirty="0" err="1" smtClean="0"/>
              <a:t>bekerja</a:t>
            </a:r>
            <a:r>
              <a:rPr lang="en-US" dirty="0" smtClean="0"/>
              <a:t> </a:t>
            </a:r>
            <a:r>
              <a:rPr lang="en-US" dirty="0" err="1" smtClean="0"/>
              <a:t>bersama-sama</a:t>
            </a:r>
            <a:endParaRPr lang="en-US" dirty="0" smtClean="0"/>
          </a:p>
          <a:p>
            <a:r>
              <a:rPr lang="en-US" dirty="0" smtClean="0"/>
              <a:t>- Monitoring &amp; </a:t>
            </a:r>
            <a:r>
              <a:rPr lang="en-US" dirty="0" err="1" smtClean="0"/>
              <a:t>Evaluasi</a:t>
            </a:r>
            <a:endParaRPr lang="en-US" dirty="0" smtClean="0"/>
          </a:p>
          <a:p>
            <a:r>
              <a:rPr lang="en-US" dirty="0" smtClean="0"/>
              <a:t>• </a:t>
            </a:r>
            <a:r>
              <a:rPr lang="en-US" dirty="0" err="1" smtClean="0"/>
              <a:t>Penyidikan</a:t>
            </a:r>
            <a:r>
              <a:rPr lang="en-US" dirty="0" smtClean="0"/>
              <a:t> </a:t>
            </a:r>
            <a:r>
              <a:rPr lang="en-US" dirty="0" err="1" smtClean="0"/>
              <a:t>Sosial</a:t>
            </a:r>
            <a:endParaRPr lang="en-US" dirty="0" smtClean="0"/>
          </a:p>
          <a:p>
            <a:r>
              <a:rPr lang="en-US" dirty="0" smtClean="0"/>
              <a:t>- Survey : Data primer &amp; </a:t>
            </a:r>
            <a:r>
              <a:rPr lang="en-US" dirty="0" err="1" smtClean="0"/>
              <a:t>sekunder</a:t>
            </a:r>
            <a:endParaRPr lang="en-US" dirty="0" smtClean="0"/>
          </a:p>
          <a:p>
            <a:r>
              <a:rPr lang="en-US" dirty="0" smtClean="0"/>
              <a:t>- </a:t>
            </a:r>
            <a:r>
              <a:rPr lang="en-US" dirty="0" err="1" smtClean="0"/>
              <a:t>Analisis</a:t>
            </a:r>
            <a:r>
              <a:rPr lang="en-US" dirty="0" smtClean="0"/>
              <a:t> </a:t>
            </a:r>
            <a:r>
              <a:rPr lang="en-US" dirty="0" err="1" smtClean="0"/>
              <a:t>sosial</a:t>
            </a:r>
            <a:endParaRPr lang="en-US" dirty="0" smtClean="0"/>
          </a:p>
          <a:p>
            <a:r>
              <a:rPr lang="en-US" dirty="0" smtClean="0"/>
              <a:t>- </a:t>
            </a:r>
            <a:r>
              <a:rPr lang="en-US" dirty="0" err="1" smtClean="0"/>
              <a:t>Dokumentasi</a:t>
            </a:r>
            <a:endParaRPr lang="en-US" dirty="0" smtClean="0"/>
          </a:p>
          <a:p>
            <a:r>
              <a:rPr lang="en-US" dirty="0" smtClean="0"/>
              <a:t>- </a:t>
            </a:r>
            <a:r>
              <a:rPr lang="en-US" dirty="0" err="1" smtClean="0"/>
              <a:t>Publikasi</a:t>
            </a:r>
            <a:endParaRPr lang="en-US" dirty="0" smtClean="0"/>
          </a:p>
          <a:p>
            <a:r>
              <a:rPr lang="en-US" dirty="0" smtClean="0"/>
              <a:t>- Monitoring &amp; </a:t>
            </a:r>
            <a:r>
              <a:rPr lang="en-US" dirty="0" err="1" smtClean="0"/>
              <a:t>Evaluasidekatan</a:t>
            </a:r>
            <a:r>
              <a:rPr lang="en-US" dirty="0" smtClean="0"/>
              <a:t> </a:t>
            </a:r>
            <a:r>
              <a:rPr lang="en-US" dirty="0" err="1" smtClean="0"/>
              <a:t>holistik</a:t>
            </a:r>
            <a:r>
              <a:rPr lang="en-US" dirty="0" smtClean="0"/>
              <a:t> </a:t>
            </a:r>
            <a:r>
              <a:rPr lang="en-US" dirty="0" err="1" smtClean="0"/>
              <a:t>tidak</a:t>
            </a:r>
            <a:r>
              <a:rPr lang="en-US" dirty="0" smtClean="0"/>
              <a:t> </a:t>
            </a:r>
            <a:r>
              <a:rPr lang="en-US" dirty="0" err="1" smtClean="0"/>
              <a:t>kasustik</a:t>
            </a:r>
            <a:r>
              <a:rPr lang="en-US" dirty="0" smtClean="0"/>
              <a:t> ;</a:t>
            </a:r>
            <a:endParaRPr lang="id-ID" dirty="0" smtClean="0"/>
          </a:p>
          <a:p>
            <a:endParaRPr lang="id-ID"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762000"/>
            <a:ext cx="8458200" cy="914400"/>
          </a:xfrm>
        </p:spPr>
        <p:txBody>
          <a:bodyPr/>
          <a:lstStyle/>
          <a:p>
            <a:pPr eaLnBrk="1" fontAlgn="auto" hangingPunct="1">
              <a:spcAft>
                <a:spcPts val="0"/>
              </a:spcAft>
              <a:defRPr/>
            </a:pPr>
            <a:r>
              <a:rPr lang="en-US" b="1" dirty="0" smtClean="0">
                <a:solidFill>
                  <a:schemeClr val="accent3">
                    <a:lumMod val="75000"/>
                  </a:schemeClr>
                </a:solidFill>
                <a:latin typeface="Calibri" pitchFamily="34" charset="0"/>
              </a:rPr>
              <a:t>MENGAPA OMW MENJADI PENTING DLM PEMBANGUNAN</a:t>
            </a:r>
            <a:r>
              <a:rPr lang="en-US" b="1" i="1" dirty="0" smtClean="0">
                <a:solidFill>
                  <a:schemeClr val="accent3">
                    <a:lumMod val="75000"/>
                  </a:schemeClr>
                </a:solidFill>
                <a:latin typeface="Calibri" pitchFamily="34" charset="0"/>
              </a:rPr>
              <a:t> </a:t>
            </a:r>
            <a:r>
              <a:rPr lang="en-US" i="1" dirty="0" smtClean="0">
                <a:solidFill>
                  <a:schemeClr val="accent3">
                    <a:lumMod val="75000"/>
                  </a:schemeClr>
                </a:solidFill>
                <a:latin typeface="Calibri" pitchFamily="34" charset="0"/>
              </a:rPr>
              <a:t> </a:t>
            </a:r>
            <a:endParaRPr lang="en-US" dirty="0" smtClean="0">
              <a:solidFill>
                <a:schemeClr val="accent3">
                  <a:lumMod val="75000"/>
                </a:schemeClr>
              </a:solidFill>
              <a:latin typeface="Calibri" pitchFamily="34" charset="0"/>
            </a:endParaRPr>
          </a:p>
        </p:txBody>
      </p:sp>
      <p:sp>
        <p:nvSpPr>
          <p:cNvPr id="30723" name="Rectangle 3"/>
          <p:cNvSpPr>
            <a:spLocks noGrp="1" noChangeArrowheads="1"/>
          </p:cNvSpPr>
          <p:nvPr>
            <p:ph idx="1"/>
          </p:nvPr>
        </p:nvSpPr>
        <p:spPr>
          <a:xfrm>
            <a:off x="457200" y="1828800"/>
            <a:ext cx="8305800" cy="2286000"/>
          </a:xfrm>
        </p:spPr>
        <p:txBody>
          <a:bodyPr rtlCol="0">
            <a:normAutofit/>
          </a:bodyPr>
          <a:lstStyle/>
          <a:p>
            <a:pPr marL="0" indent="0" eaLnBrk="1" fontAlgn="auto" hangingPunct="1">
              <a:lnSpc>
                <a:spcPct val="90000"/>
              </a:lnSpc>
              <a:spcAft>
                <a:spcPts val="0"/>
              </a:spcAft>
              <a:buClr>
                <a:schemeClr val="accent3"/>
              </a:buClr>
              <a:buFont typeface="Wingdings 2"/>
              <a:buNone/>
              <a:defRPr/>
            </a:pPr>
            <a:r>
              <a:rPr lang="en-US" sz="2400" dirty="0" smtClean="0">
                <a:solidFill>
                  <a:schemeClr val="tx2">
                    <a:lumMod val="90000"/>
                  </a:schemeClr>
                </a:solidFill>
                <a:latin typeface="Calibri" pitchFamily="34" charset="0"/>
              </a:rPr>
              <a:t>TERSINGKIRNYA MANUSIA SBG PRIBADI/MAHLUK SPIRITUAL YG UNIK, MERDEKA &amp; MANDIRI DARI PROSES PEMBANGUNAN SEHINGGA PEMBANGUNAN TIDAK LAGI MEMILIKI NILAI-NILAI MANUSIAWI. </a:t>
            </a:r>
          </a:p>
          <a:p>
            <a:pPr marL="0" indent="0" eaLnBrk="1" fontAlgn="auto" hangingPunct="1">
              <a:lnSpc>
                <a:spcPct val="90000"/>
              </a:lnSpc>
              <a:spcAft>
                <a:spcPts val="0"/>
              </a:spcAft>
              <a:buClr>
                <a:schemeClr val="accent3"/>
              </a:buClr>
              <a:buFont typeface="Wingdings 2"/>
              <a:buNone/>
              <a:defRPr/>
            </a:pPr>
            <a:r>
              <a:rPr lang="en-US" i="1" dirty="0" smtClean="0">
                <a:solidFill>
                  <a:schemeClr val="tx2">
                    <a:lumMod val="90000"/>
                  </a:schemeClr>
                </a:solidFill>
                <a:latin typeface="Calibri" pitchFamily="34" charset="0"/>
              </a:rPr>
              <a:t>(HAL INI TERJADI BAIK DI NEGARA TOTALITER, NEG</a:t>
            </a:r>
            <a:r>
              <a:rPr lang="id-ID" i="1" dirty="0" smtClean="0">
                <a:solidFill>
                  <a:schemeClr val="tx2">
                    <a:lumMod val="90000"/>
                  </a:schemeClr>
                </a:solidFill>
                <a:latin typeface="Calibri" pitchFamily="34" charset="0"/>
              </a:rPr>
              <a:t>A</a:t>
            </a:r>
            <a:r>
              <a:rPr lang="en-US" i="1" dirty="0" smtClean="0">
                <a:solidFill>
                  <a:schemeClr val="tx2">
                    <a:lumMod val="90000"/>
                  </a:schemeClr>
                </a:solidFill>
                <a:latin typeface="Calibri" pitchFamily="34" charset="0"/>
              </a:rPr>
              <a:t>RA DUNIA KE</a:t>
            </a:r>
            <a:r>
              <a:rPr lang="id-ID" i="1" dirty="0" smtClean="0">
                <a:solidFill>
                  <a:schemeClr val="tx2">
                    <a:lumMod val="90000"/>
                  </a:schemeClr>
                </a:solidFill>
                <a:latin typeface="Calibri" pitchFamily="34" charset="0"/>
              </a:rPr>
              <a:t>-</a:t>
            </a:r>
            <a:r>
              <a:rPr lang="en-US" i="1" dirty="0" smtClean="0">
                <a:solidFill>
                  <a:schemeClr val="tx2">
                    <a:lumMod val="90000"/>
                  </a:schemeClr>
                </a:solidFill>
                <a:latin typeface="Calibri" pitchFamily="34" charset="0"/>
              </a:rPr>
              <a:t>3 MAUPUN NEGARA KAPITALIS)</a:t>
            </a:r>
            <a:r>
              <a:rPr lang="en-US" dirty="0" smtClean="0">
                <a:solidFill>
                  <a:schemeClr val="tx2">
                    <a:lumMod val="90000"/>
                  </a:schemeClr>
                </a:solidFill>
                <a:latin typeface="Calibri" pitchFamily="34" charset="0"/>
              </a:rPr>
              <a:t> </a:t>
            </a:r>
          </a:p>
        </p:txBody>
      </p:sp>
      <p:sp>
        <p:nvSpPr>
          <p:cNvPr id="4" name="Rectangle 2"/>
          <p:cNvSpPr txBox="1">
            <a:spLocks noChangeArrowheads="1"/>
          </p:cNvSpPr>
          <p:nvPr/>
        </p:nvSpPr>
        <p:spPr>
          <a:xfrm>
            <a:off x="457200" y="3962400"/>
            <a:ext cx="8305800" cy="2438400"/>
          </a:xfrm>
          <a:prstGeom prst="rect">
            <a:avLst/>
          </a:prstGeom>
        </p:spPr>
        <p:txBody>
          <a:bodyPr/>
          <a:lstStyle/>
          <a:p>
            <a:pPr fontAlgn="auto">
              <a:spcBef>
                <a:spcPct val="20000"/>
              </a:spcBef>
              <a:spcAft>
                <a:spcPts val="0"/>
              </a:spcAft>
              <a:buClr>
                <a:schemeClr val="accent3"/>
              </a:buClr>
              <a:buSzPct val="95000"/>
              <a:buFont typeface="Wingdings 2"/>
              <a:buNone/>
              <a:defRPr/>
            </a:pPr>
            <a:r>
              <a:rPr lang="en-US" sz="2400" dirty="0">
                <a:solidFill>
                  <a:schemeClr val="tx2">
                    <a:lumMod val="90000"/>
                  </a:schemeClr>
                </a:solidFill>
                <a:latin typeface="Calibri" pitchFamily="34" charset="0"/>
                <a:cs typeface="+mn-cs"/>
              </a:rPr>
              <a:t>DAMPAK TERSINGKIRNYA MANUSIA TSB SUDAH SAMPAI PADA TITIK RAWAN YAITU MATINYA MANUSIA SEBAGAI MAHLUK SPIRITUAL YG MEMILIKI NILAI-NILAI LUHUR SEHINGGA AKHIRNYA PEMBANGUNAN JUSTRU MEMBUAHKAN BERBAGAI PERSOALAN POLITIK, EKONOMI &amp; SOSIAL</a:t>
            </a:r>
          </a:p>
        </p:txBody>
      </p:sp>
      <p:sp>
        <p:nvSpPr>
          <p:cNvPr id="5" name="Rectangle 4"/>
          <p:cNvSpPr/>
          <p:nvPr/>
        </p:nvSpPr>
        <p:spPr>
          <a:xfrm>
            <a:off x="4572000" y="990600"/>
            <a:ext cx="4572000" cy="369332"/>
          </a:xfrm>
          <a:prstGeom prst="rect">
            <a:avLst/>
          </a:prstGeom>
        </p:spPr>
        <p:txBody>
          <a:bodyPr wrap="square">
            <a:spAutoFit/>
          </a:bodyPr>
          <a:lstStyle/>
          <a:p>
            <a:r>
              <a:rPr lang="fi-FI" b="1" dirty="0"/>
              <a:t>. </a:t>
            </a:r>
            <a:endParaRPr lang="id-ID"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idx="1"/>
          </p:nvPr>
        </p:nvSpPr>
        <p:spPr>
          <a:xfrm>
            <a:off x="533400" y="1295400"/>
            <a:ext cx="8077200" cy="4246563"/>
          </a:xfrm>
        </p:spPr>
        <p:txBody>
          <a:bodyPr rtlCol="0">
            <a:normAutofit/>
          </a:bodyPr>
          <a:lstStyle/>
          <a:p>
            <a:pPr marL="0" indent="0" eaLnBrk="1" fontAlgn="auto" hangingPunct="1">
              <a:spcAft>
                <a:spcPts val="0"/>
              </a:spcAft>
              <a:buClr>
                <a:schemeClr val="accent3"/>
              </a:buClr>
              <a:buFont typeface="Wingdings 2"/>
              <a:buNone/>
              <a:defRPr/>
            </a:pPr>
            <a:r>
              <a:rPr lang="en-US" sz="3200" dirty="0" smtClean="0">
                <a:solidFill>
                  <a:schemeClr val="tx2">
                    <a:lumMod val="90000"/>
                  </a:schemeClr>
                </a:solidFill>
                <a:latin typeface="Calibri" pitchFamily="34" charset="0"/>
              </a:rPr>
              <a:t>MUNCULNYA KESADARAN UNTUK MEMULIHKAN PERAN MANUSIA (SBG MAKHLUK SPIRITUAL) DALAM PROSES PEMBANGUNAN AGAR MAMPU  MEWARNAI PEMBANGUNAN DGN NILAI-NILAI MANUSIAWI YG LUHUR</a:t>
            </a:r>
          </a:p>
          <a:p>
            <a:pPr marL="0" indent="0" eaLnBrk="1" fontAlgn="auto" hangingPunct="1">
              <a:spcAft>
                <a:spcPts val="0"/>
              </a:spcAft>
              <a:buClr>
                <a:schemeClr val="accent3"/>
              </a:buClr>
              <a:buFont typeface="Wingdings 2"/>
              <a:buNone/>
              <a:defRPr/>
            </a:pPr>
            <a:r>
              <a:rPr lang="en-US" sz="2000" i="1" dirty="0" smtClean="0">
                <a:solidFill>
                  <a:schemeClr val="tx2">
                    <a:lumMod val="90000"/>
                  </a:schemeClr>
                </a:solidFill>
                <a:latin typeface="Calibri" pitchFamily="34" charset="0"/>
              </a:rPr>
              <a:t>DISADARI BAHWA ORGANISASI MASYARAKAT WARGA ADALAH PERSEMAIAN YG SUBUR UNTUK TUMBUHNYA KAPITAL SOSIAL</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evaluasi</a:t>
            </a:r>
            <a:endParaRPr lang="en-US" dirty="0"/>
          </a:p>
        </p:txBody>
      </p:sp>
      <p:sp>
        <p:nvSpPr>
          <p:cNvPr id="41987" name="Content Placeholder 2"/>
          <p:cNvSpPr>
            <a:spLocks noGrp="1"/>
          </p:cNvSpPr>
          <p:nvPr>
            <p:ph idx="1"/>
          </p:nvPr>
        </p:nvSpPr>
        <p:spPr/>
        <p:txBody>
          <a:bodyPr/>
          <a:lstStyle/>
          <a:p>
            <a:pPr>
              <a:buFontTx/>
              <a:buChar char="-"/>
            </a:pPr>
            <a:r>
              <a:rPr lang="en-US" smtClean="0"/>
              <a:t>Siapa Kelompok yang  berkepentingan ----- </a:t>
            </a:r>
          </a:p>
          <a:p>
            <a:pPr>
              <a:buFontTx/>
              <a:buChar char="-"/>
            </a:pPr>
            <a:r>
              <a:rPr lang="en-US" smtClean="0"/>
              <a:t>Proses mengutamakan prinsip partisipatip ( dimulai sejak penyadaran sampai pelaksanaannya </a:t>
            </a:r>
          </a:p>
          <a:p>
            <a:pPr>
              <a:buFontTx/>
              <a:buChar char="-"/>
            </a:pPr>
            <a:r>
              <a:rPr lang="en-US" smtClean="0"/>
              <a:t>tujuan  dan fungsi pengorgainsasian </a:t>
            </a:r>
          </a:p>
          <a:p>
            <a:pPr>
              <a:buFontTx/>
              <a:buChar char="-"/>
            </a:pPr>
            <a:r>
              <a:rPr lang="en-US" smtClean="0"/>
              <a:t>Bentuk organisasi ------ kepengurusan/pengelola bersumber dari warga bukan keinginan sifatnya top down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822325" y="1100138"/>
            <a:ext cx="7521575" cy="5453062"/>
          </a:xfrm>
        </p:spPr>
        <p:txBody>
          <a:bodyPr/>
          <a:lstStyle/>
          <a:p>
            <a:pPr marL="0" lvl="0" indent="0" algn="just">
              <a:spcBef>
                <a:spcPct val="0"/>
              </a:spcBef>
              <a:buNone/>
            </a:pPr>
            <a:r>
              <a:rPr lang="id-ID" sz="2000" b="0" dirty="0" smtClean="0">
                <a:latin typeface="Arial" pitchFamily="34" charset="0"/>
                <a:ea typeface="Times New Roman" pitchFamily="18" charset="0"/>
                <a:cs typeface="Arial" pitchFamily="34" charset="0"/>
              </a:rPr>
              <a:t>Untuk itu hal yang perlu diperhatikan adalah :</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a.       Setiap kegiatan harus menimbulkan kepuasan agar timbul gairah dan daya cipta dari seluruh komponen masyarakat.</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b.      Kegiatan-kegiatan yang dilakukan harus berkelanjutan.</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c.       Harus ada latihan untuk pembentukan kader yang diikuti dengan usaha meningkatkan keterlampilan.</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d.      Tingkatkan kesejahteraan masyarakat secara keseluruhan. Tujuan akhir dari peningkatan pengembangan masyarakat adalah agar proses pengembangan tersebut mampu menghasilkan peningkatan kesejahteraan masyarakat secara keseluruhan. Dengan bertitik tolak dari pengertian tentang pengembangan masyarakat seperti yang telah diuraikan tersebut diatas, maka masyarakat merupakan subjek dari kegiatan sasaran kegiatan.</a:t>
            </a:r>
            <a:endParaRPr lang="id-ID" sz="2000" b="0" dirty="0" smtClean="0">
              <a:latin typeface="Arial" pitchFamily="34" charset="0"/>
              <a:cs typeface="Arial" pitchFamily="34" charset="0"/>
            </a:endParaRPr>
          </a:p>
          <a:p>
            <a:endParaRPr lang="id-ID"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Latar belakang </a:t>
            </a:r>
          </a:p>
        </p:txBody>
      </p:sp>
      <p:sp>
        <p:nvSpPr>
          <p:cNvPr id="10243" name="Content Placeholder 2"/>
          <p:cNvSpPr>
            <a:spLocks noGrp="1"/>
          </p:cNvSpPr>
          <p:nvPr>
            <p:ph idx="1"/>
          </p:nvPr>
        </p:nvSpPr>
        <p:spPr/>
        <p:txBody>
          <a:bodyPr/>
          <a:lstStyle/>
          <a:p>
            <a:pPr eaLnBrk="1" hangingPunct="1"/>
            <a:endParaRPr lang="id-ID" dirty="0" smtClean="0"/>
          </a:p>
          <a:p>
            <a:pPr eaLnBrk="1" hangingPunct="1"/>
            <a:r>
              <a:rPr lang="id-ID" dirty="0" smtClean="0"/>
              <a:t>Kondisi </a:t>
            </a:r>
            <a:r>
              <a:rPr lang="id-ID" smtClean="0"/>
              <a:t>masyarakat dengan berbagai permasalahnya </a:t>
            </a:r>
            <a:endParaRPr lang="id-ID" dirty="0" smtClean="0"/>
          </a:p>
          <a:p>
            <a:pPr eaLnBrk="1" hangingPunct="1"/>
            <a:r>
              <a:rPr lang="en-US" dirty="0" err="1" smtClean="0"/>
              <a:t>Adanya</a:t>
            </a:r>
            <a:r>
              <a:rPr lang="en-US" dirty="0" smtClean="0"/>
              <a:t> </a:t>
            </a:r>
            <a:r>
              <a:rPr lang="en-US" dirty="0" err="1" smtClean="0"/>
              <a:t>kebutuhan</a:t>
            </a:r>
            <a:r>
              <a:rPr lang="en-US" dirty="0" smtClean="0"/>
              <a:t> yang </a:t>
            </a:r>
            <a:r>
              <a:rPr lang="en-US" dirty="0" err="1" smtClean="0"/>
              <a:t>bervaiari</a:t>
            </a:r>
            <a:r>
              <a:rPr lang="en-US" dirty="0" smtClean="0"/>
              <a:t> </a:t>
            </a:r>
            <a:r>
              <a:rPr lang="en-US" dirty="0" err="1" smtClean="0"/>
              <a:t>dan</a:t>
            </a:r>
            <a:r>
              <a:rPr lang="en-US" dirty="0" smtClean="0"/>
              <a:t> </a:t>
            </a:r>
            <a:r>
              <a:rPr lang="en-US" dirty="0" err="1" smtClean="0"/>
              <a:t>meningkat</a:t>
            </a:r>
            <a:r>
              <a:rPr lang="en-US" dirty="0" smtClean="0"/>
              <a:t> </a:t>
            </a:r>
          </a:p>
          <a:p>
            <a:pPr eaLnBrk="1" hangingPunct="1"/>
            <a:r>
              <a:rPr lang="en-US" dirty="0" err="1" smtClean="0"/>
              <a:t>Adanya</a:t>
            </a:r>
            <a:r>
              <a:rPr lang="en-US" dirty="0" smtClean="0"/>
              <a:t> </a:t>
            </a:r>
            <a:r>
              <a:rPr lang="en-US" dirty="0" err="1" smtClean="0"/>
              <a:t>keterbatasan</a:t>
            </a:r>
            <a:r>
              <a:rPr lang="en-US" dirty="0" smtClean="0"/>
              <a:t> </a:t>
            </a:r>
            <a:r>
              <a:rPr lang="en-US" dirty="0" err="1" smtClean="0"/>
              <a:t>sumberdaya</a:t>
            </a:r>
            <a:r>
              <a:rPr lang="en-US" dirty="0" smtClean="0"/>
              <a:t> </a:t>
            </a:r>
            <a:r>
              <a:rPr lang="id-ID" dirty="0" smtClean="0"/>
              <a:t> dan potensi </a:t>
            </a:r>
            <a:endParaRPr lang="en-US" dirty="0" smtClean="0"/>
          </a:p>
          <a:p>
            <a:pPr eaLnBrk="1" hangingPunct="1"/>
            <a:r>
              <a:rPr lang="en-US" dirty="0" err="1" smtClean="0"/>
              <a:t>Adanya</a:t>
            </a:r>
            <a:r>
              <a:rPr lang="en-US" dirty="0" smtClean="0"/>
              <a:t> </a:t>
            </a:r>
            <a:r>
              <a:rPr lang="en-US" dirty="0" err="1" smtClean="0"/>
              <a:t>tuntutan</a:t>
            </a:r>
            <a:r>
              <a:rPr lang="en-US" dirty="0" smtClean="0"/>
              <a:t> </a:t>
            </a:r>
            <a:r>
              <a:rPr lang="en-US" dirty="0" err="1" smtClean="0"/>
              <a:t>perubahan</a:t>
            </a:r>
            <a:r>
              <a:rPr lang="en-US" dirty="0" smtClean="0"/>
              <a:t> /</a:t>
            </a:r>
            <a:r>
              <a:rPr lang="en-US" dirty="0" err="1" smtClean="0"/>
              <a:t>inovasi</a:t>
            </a:r>
            <a:r>
              <a:rPr lang="en-US" dirty="0" smtClean="0"/>
              <a:t> </a:t>
            </a:r>
          </a:p>
          <a:p>
            <a:pPr eaLnBrk="1" hangingPunct="1"/>
            <a:r>
              <a:rPr lang="en-US" dirty="0" err="1" smtClean="0"/>
              <a:t>Sifat</a:t>
            </a:r>
            <a:r>
              <a:rPr lang="en-US" dirty="0" smtClean="0"/>
              <a:t> </a:t>
            </a:r>
            <a:r>
              <a:rPr lang="en-US" dirty="0" err="1" smtClean="0"/>
              <a:t>manusia</a:t>
            </a:r>
            <a:r>
              <a:rPr lang="en-US" dirty="0" smtClean="0"/>
              <a:t> yang </a:t>
            </a:r>
            <a:r>
              <a:rPr lang="id-ID" dirty="0" smtClean="0"/>
              <a:t> </a:t>
            </a:r>
            <a:r>
              <a:rPr lang="id-ID" dirty="0" smtClean="0"/>
              <a:t>tamak dll </a:t>
            </a:r>
            <a:endParaRPr lang="en-US" dirty="0" smtClean="0"/>
          </a:p>
        </p:txBody>
      </p:sp>
      <p:pic>
        <p:nvPicPr>
          <p:cNvPr id="10244" name="Picture 4"/>
          <p:cNvPicPr>
            <a:picLocks noChangeAspect="1" noChangeArrowheads="1"/>
          </p:cNvPicPr>
          <p:nvPr/>
        </p:nvPicPr>
        <p:blipFill>
          <a:blip r:embed="rId2"/>
          <a:srcRect/>
          <a:stretch>
            <a:fillRect/>
          </a:stretch>
        </p:blipFill>
        <p:spPr bwMode="auto">
          <a:xfrm>
            <a:off x="7086600" y="4004996"/>
            <a:ext cx="2609850" cy="28530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2800" dirty="0" err="1"/>
              <a:t>Tujuan</a:t>
            </a:r>
            <a:r>
              <a:rPr lang="en-US" sz="2800" dirty="0"/>
              <a:t> </a:t>
            </a:r>
            <a:r>
              <a:rPr lang="en-US" sz="2800" dirty="0" err="1"/>
              <a:t>jangka</a:t>
            </a:r>
            <a:r>
              <a:rPr lang="en-US" sz="2800" dirty="0"/>
              <a:t> </a:t>
            </a:r>
            <a:r>
              <a:rPr lang="en-US" sz="2800" dirty="0" err="1"/>
              <a:t>panjang</a:t>
            </a:r>
            <a:r>
              <a:rPr lang="en-US" sz="2800" dirty="0"/>
              <a:t> </a:t>
            </a:r>
            <a:r>
              <a:rPr lang="en-US" sz="2800" dirty="0" err="1"/>
              <a:t>dari</a:t>
            </a:r>
            <a:r>
              <a:rPr lang="en-US" sz="2800" dirty="0"/>
              <a:t> </a:t>
            </a:r>
            <a:r>
              <a:rPr lang="en-US" sz="2800" dirty="0" err="1"/>
              <a:t>pengorganisasian</a:t>
            </a:r>
            <a:r>
              <a:rPr lang="en-US" sz="2800" dirty="0"/>
              <a:t> </a:t>
            </a:r>
            <a:r>
              <a:rPr lang="en-US" sz="2800" dirty="0" err="1"/>
              <a:t>masyarakat</a:t>
            </a:r>
            <a:r>
              <a:rPr lang="en-US" sz="2800" dirty="0"/>
              <a:t> </a:t>
            </a:r>
            <a:r>
              <a:rPr lang="en-US" sz="2800" dirty="0" err="1"/>
              <a:t>antara</a:t>
            </a:r>
            <a:r>
              <a:rPr lang="en-US" sz="2800" dirty="0"/>
              <a:t> lain :	</a:t>
            </a:r>
            <a:br>
              <a:rPr lang="en-US" sz="2800" dirty="0"/>
            </a:br>
            <a:endParaRPr lang="en-US" sz="2800" dirty="0"/>
          </a:p>
        </p:txBody>
      </p:sp>
      <p:sp>
        <p:nvSpPr>
          <p:cNvPr id="38915" name="Content Placeholder 2"/>
          <p:cNvSpPr>
            <a:spLocks noGrp="1"/>
          </p:cNvSpPr>
          <p:nvPr>
            <p:ph idx="1"/>
          </p:nvPr>
        </p:nvSpPr>
        <p:spPr/>
        <p:txBody>
          <a:bodyPr>
            <a:normAutofit fontScale="92500"/>
          </a:bodyPr>
          <a:lstStyle/>
          <a:p>
            <a:pPr marL="640080" lvl="1" indent="-246888" eaLnBrk="1" fontAlgn="auto" hangingPunct="1">
              <a:spcAft>
                <a:spcPts val="0"/>
              </a:spcAft>
              <a:buFont typeface="Wingdings 2"/>
              <a:buChar char=""/>
              <a:defRPr/>
            </a:pPr>
            <a:r>
              <a:rPr lang="en-US" smtClean="0"/>
              <a:t>Memperkuat melalui efektif dan efisien partisipasi dalam kegiatan-kegiatan social-ekonomi dan  politik;</a:t>
            </a:r>
          </a:p>
          <a:p>
            <a:pPr marL="640080" lvl="1" indent="-246888" eaLnBrk="1" fontAlgn="auto" hangingPunct="1">
              <a:spcAft>
                <a:spcPts val="0"/>
              </a:spcAft>
              <a:buFont typeface="Wingdings 2"/>
              <a:buChar char=""/>
              <a:defRPr/>
            </a:pPr>
            <a:r>
              <a:rPr lang="en-US" smtClean="0"/>
              <a:t>Memfasiitasi organisasi perorangan dan masyarakat  yang mengakses dan mengontrol sumberdaya;  dan menyediakan peluang dan “means of production’</a:t>
            </a:r>
          </a:p>
          <a:p>
            <a:pPr marL="640080" lvl="1" indent="-246888" eaLnBrk="1" fontAlgn="auto" hangingPunct="1">
              <a:spcAft>
                <a:spcPts val="0"/>
              </a:spcAft>
              <a:buFont typeface="Wingdings 2"/>
              <a:buChar char=""/>
              <a:defRPr/>
            </a:pPr>
            <a:r>
              <a:rPr lang="en-US" smtClean="0"/>
              <a:t>Mengembangkan keahlian dan kemampuan swadaya, swa-kelola keberlanjutan organisasi, proyek dan masyarakat;</a:t>
            </a:r>
          </a:p>
          <a:p>
            <a:pPr marL="640080" lvl="1" indent="-246888" eaLnBrk="1" fontAlgn="auto" hangingPunct="1">
              <a:spcAft>
                <a:spcPts val="0"/>
              </a:spcAft>
              <a:buFont typeface="Wingdings 2"/>
              <a:buChar char=""/>
              <a:defRPr/>
            </a:pPr>
            <a:r>
              <a:rPr lang="en-US" smtClean="0"/>
              <a:t>Menghitung nilai-nilai dan promosi kepedulian dan “proper attitut” berkaitan dengan konservasi lingkungan; dan Identifikasi, eksplorasi dan implementasi teknologi-teknologi tradisional dan inovatif serta proyek-proyek penghasilan alternative yang berkelanjutan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027113"/>
            <a:ext cx="7024687" cy="954087"/>
          </a:xfrm>
        </p:spPr>
        <p:txBody>
          <a:bodyPr>
            <a:normAutofit fontScale="90000"/>
          </a:bodyPr>
          <a:lstStyle/>
          <a:p>
            <a:pPr eaLnBrk="1" fontAlgn="auto" hangingPunct="1">
              <a:spcAft>
                <a:spcPts val="0"/>
              </a:spcAft>
              <a:defRPr/>
            </a:pPr>
            <a:r>
              <a:rPr lang="en-US" sz="2000" b="1" dirty="0" err="1" smtClean="0"/>
              <a:t>intisari</a:t>
            </a:r>
            <a:r>
              <a:rPr lang="en-US" sz="2000" b="1" dirty="0" smtClean="0"/>
              <a:t> </a:t>
            </a:r>
            <a:r>
              <a:rPr lang="en-US" sz="2000" b="1" dirty="0" err="1" smtClean="0"/>
              <a:t>pemikiran</a:t>
            </a:r>
            <a:r>
              <a:rPr lang="en-US" sz="2000" b="1" dirty="0" smtClean="0"/>
              <a:t> </a:t>
            </a:r>
            <a:r>
              <a:rPr lang="en-US" sz="2000" b="1" dirty="0" err="1" smtClean="0"/>
              <a:t>dalam</a:t>
            </a:r>
            <a:r>
              <a:rPr lang="en-US" sz="2000" b="1" dirty="0" smtClean="0"/>
              <a:t/>
            </a:r>
            <a:br>
              <a:rPr lang="en-US" sz="2000" b="1" dirty="0" smtClean="0"/>
            </a:br>
            <a:r>
              <a:rPr lang="en-US" sz="2000" b="1" dirty="0" err="1" smtClean="0"/>
              <a:t>Pengorganisasian</a:t>
            </a:r>
            <a:r>
              <a:rPr lang="en-US" sz="2000" b="1" dirty="0" smtClean="0"/>
              <a:t> </a:t>
            </a:r>
            <a:r>
              <a:rPr lang="en-US" sz="2000" b="1" dirty="0" err="1" smtClean="0"/>
              <a:t>Masyarakat</a:t>
            </a:r>
            <a:r>
              <a:rPr lang="en-US" sz="2000" b="1" dirty="0" smtClean="0"/>
              <a:t> </a:t>
            </a:r>
            <a:r>
              <a:rPr lang="en-US" sz="2000" b="1" dirty="0" err="1" smtClean="0"/>
              <a:t>adalah</a:t>
            </a:r>
            <a:r>
              <a:rPr lang="en-US" sz="2000" b="1" dirty="0" smtClean="0"/>
              <a:t>, </a:t>
            </a:r>
            <a:r>
              <a:rPr lang="en-US" sz="2000" b="1" dirty="0" err="1" smtClean="0"/>
              <a:t>bahwa</a:t>
            </a:r>
            <a:r>
              <a:rPr lang="en-US" sz="2000" b="1" dirty="0" smtClean="0"/>
              <a:t> :</a:t>
            </a:r>
            <a:br>
              <a:rPr lang="en-US" sz="2000" b="1" dirty="0" smtClean="0"/>
            </a:br>
            <a:endParaRPr lang="en-US" sz="2000" b="1" dirty="0"/>
          </a:p>
        </p:txBody>
      </p:sp>
      <p:sp>
        <p:nvSpPr>
          <p:cNvPr id="3" name="Content Placeholder 2"/>
          <p:cNvSpPr>
            <a:spLocks noGrp="1"/>
          </p:cNvSpPr>
          <p:nvPr>
            <p:ph idx="1"/>
          </p:nvPr>
        </p:nvSpPr>
        <p:spPr>
          <a:xfrm>
            <a:off x="1042988" y="1981200"/>
            <a:ext cx="6777037" cy="3851275"/>
          </a:xfrm>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sz="1600" dirty="0" smtClean="0"/>
              <a:t>1</a:t>
            </a:r>
            <a:r>
              <a:rPr lang="en-US" sz="1600" dirty="0"/>
              <a:t>. </a:t>
            </a:r>
            <a:r>
              <a:rPr lang="en-US" sz="1600" dirty="0" err="1"/>
              <a:t>Masyarakat</a:t>
            </a:r>
            <a:r>
              <a:rPr lang="en-US" sz="1600" dirty="0"/>
              <a:t> </a:t>
            </a:r>
            <a:r>
              <a:rPr lang="en-US" sz="1600" dirty="0" err="1"/>
              <a:t>memiliki</a:t>
            </a:r>
            <a:r>
              <a:rPr lang="en-US" sz="1600" dirty="0"/>
              <a:t> </a:t>
            </a:r>
            <a:r>
              <a:rPr lang="en-US" sz="1600" dirty="0" err="1"/>
              <a:t>daya</a:t>
            </a:r>
            <a:r>
              <a:rPr lang="en-US" sz="1600" dirty="0"/>
              <a:t> </a:t>
            </a:r>
            <a:r>
              <a:rPr lang="en-US" sz="1600" dirty="0" err="1"/>
              <a:t>dan</a:t>
            </a:r>
            <a:r>
              <a:rPr lang="en-US" sz="1600" dirty="0"/>
              <a:t> </a:t>
            </a:r>
            <a:r>
              <a:rPr lang="en-US" sz="1600" dirty="0" err="1"/>
              <a:t>upaya</a:t>
            </a:r>
            <a:r>
              <a:rPr lang="en-US" sz="1600" dirty="0"/>
              <a:t> </a:t>
            </a:r>
            <a:r>
              <a:rPr lang="en-US" sz="1600" dirty="0" err="1" smtClean="0"/>
              <a:t>untuk</a:t>
            </a:r>
            <a:r>
              <a:rPr lang="en-US" sz="1600" dirty="0" smtClean="0"/>
              <a:t> </a:t>
            </a:r>
            <a:r>
              <a:rPr lang="en-US" sz="1600" dirty="0" err="1" smtClean="0"/>
              <a:t>membangun</a:t>
            </a:r>
            <a:r>
              <a:rPr lang="en-US" sz="1600" dirty="0" smtClean="0"/>
              <a:t> </a:t>
            </a:r>
            <a:r>
              <a:rPr lang="en-US" sz="1600" dirty="0" err="1"/>
              <a:t>kehidupannya</a:t>
            </a:r>
            <a:r>
              <a:rPr lang="en-US" sz="1600" dirty="0"/>
              <a:t> </a:t>
            </a:r>
            <a:r>
              <a:rPr lang="en-US" sz="1600" dirty="0" err="1"/>
              <a:t>sendiri</a:t>
            </a:r>
            <a:r>
              <a:rPr lang="en-US" sz="1600" dirty="0" smtClean="0"/>
              <a:t>.</a:t>
            </a:r>
          </a:p>
          <a:p>
            <a:pPr marL="69850" indent="0" eaLnBrk="1" fontAlgn="auto" hangingPunct="1">
              <a:spcAft>
                <a:spcPts val="0"/>
              </a:spcAft>
              <a:buClr>
                <a:schemeClr val="accent3"/>
              </a:buClr>
              <a:buFont typeface="Arial" pitchFamily="34" charset="0"/>
              <a:buNone/>
              <a:defRPr/>
            </a:pPr>
            <a:endParaRPr lang="en-US" sz="1600" dirty="0"/>
          </a:p>
          <a:p>
            <a:pPr marL="274320" indent="-274320" eaLnBrk="1" fontAlgn="auto" hangingPunct="1">
              <a:spcAft>
                <a:spcPts val="0"/>
              </a:spcAft>
              <a:buClr>
                <a:schemeClr val="accent3"/>
              </a:buClr>
              <a:buFont typeface="Arial" pitchFamily="34" charset="0"/>
              <a:buChar char="•"/>
              <a:defRPr/>
            </a:pPr>
            <a:r>
              <a:rPr lang="en-US" sz="1600" dirty="0"/>
              <a:t>2. </a:t>
            </a:r>
            <a:r>
              <a:rPr lang="en-US" sz="1600" dirty="0" err="1"/>
              <a:t>Masyarakat</a:t>
            </a:r>
            <a:r>
              <a:rPr lang="en-US" sz="1600" dirty="0"/>
              <a:t> </a:t>
            </a:r>
            <a:r>
              <a:rPr lang="en-US" sz="1600" dirty="0" err="1"/>
              <a:t>memiliki</a:t>
            </a:r>
            <a:r>
              <a:rPr lang="en-US" sz="1600" dirty="0"/>
              <a:t> </a:t>
            </a:r>
            <a:r>
              <a:rPr lang="en-US" sz="1600" dirty="0" err="1"/>
              <a:t>pengetahuan</a:t>
            </a:r>
            <a:r>
              <a:rPr lang="en-US" sz="1600" dirty="0"/>
              <a:t> </a:t>
            </a:r>
            <a:r>
              <a:rPr lang="en-US" sz="1600" dirty="0" err="1"/>
              <a:t>dan</a:t>
            </a:r>
            <a:r>
              <a:rPr lang="en-US" sz="1600" dirty="0"/>
              <a:t> </a:t>
            </a:r>
            <a:r>
              <a:rPr lang="en-US" sz="1600" dirty="0" err="1" smtClean="0"/>
              <a:t>kearifan</a:t>
            </a:r>
            <a:r>
              <a:rPr lang="en-US" sz="1600" dirty="0" smtClean="0"/>
              <a:t> </a:t>
            </a:r>
            <a:r>
              <a:rPr lang="en-US" sz="1600" dirty="0" err="1" smtClean="0"/>
              <a:t>tersendiri</a:t>
            </a:r>
            <a:r>
              <a:rPr lang="en-US" sz="1600" dirty="0" smtClean="0"/>
              <a:t> </a:t>
            </a:r>
            <a:r>
              <a:rPr lang="en-US" sz="1600" dirty="0" err="1"/>
              <a:t>dalam</a:t>
            </a:r>
            <a:r>
              <a:rPr lang="en-US" sz="1600" dirty="0"/>
              <a:t> </a:t>
            </a:r>
            <a:r>
              <a:rPr lang="en-US" sz="1600" dirty="0" err="1"/>
              <a:t>menjalani</a:t>
            </a:r>
            <a:r>
              <a:rPr lang="en-US" sz="1600" dirty="0"/>
              <a:t> </a:t>
            </a:r>
            <a:r>
              <a:rPr lang="en-US" sz="1600" dirty="0" err="1"/>
              <a:t>kehidupannya</a:t>
            </a:r>
            <a:r>
              <a:rPr lang="en-US" sz="1600" dirty="0"/>
              <a:t> </a:t>
            </a:r>
            <a:r>
              <a:rPr lang="en-US" sz="1600" dirty="0" err="1" smtClean="0"/>
              <a:t>secara</a:t>
            </a:r>
            <a:r>
              <a:rPr lang="en-US" sz="1600" dirty="0" smtClean="0"/>
              <a:t> </a:t>
            </a:r>
            <a:r>
              <a:rPr lang="en-US" sz="1600" dirty="0" err="1" smtClean="0"/>
              <a:t>alami</a:t>
            </a:r>
            <a:r>
              <a:rPr lang="en-US" sz="1600" dirty="0" smtClean="0"/>
              <a:t>.</a:t>
            </a:r>
          </a:p>
          <a:p>
            <a:pPr marL="69850" indent="0" eaLnBrk="1" fontAlgn="auto" hangingPunct="1">
              <a:spcAft>
                <a:spcPts val="0"/>
              </a:spcAft>
              <a:buClr>
                <a:schemeClr val="accent3"/>
              </a:buClr>
              <a:buFont typeface="Arial" pitchFamily="34" charset="0"/>
              <a:buNone/>
              <a:defRPr/>
            </a:pPr>
            <a:endParaRPr lang="en-US" sz="1600" dirty="0" smtClean="0"/>
          </a:p>
          <a:p>
            <a:pPr marL="274320" indent="-274320" eaLnBrk="1" fontAlgn="auto" hangingPunct="1">
              <a:spcAft>
                <a:spcPts val="0"/>
              </a:spcAft>
              <a:buClr>
                <a:schemeClr val="accent3"/>
              </a:buClr>
              <a:buFont typeface="Arial" pitchFamily="34" charset="0"/>
              <a:buChar char="•"/>
              <a:defRPr/>
            </a:pPr>
            <a:r>
              <a:rPr lang="en-US" sz="1600" dirty="0" smtClean="0"/>
              <a:t>3</a:t>
            </a:r>
            <a:r>
              <a:rPr lang="en-US" sz="1600" dirty="0"/>
              <a:t>. </a:t>
            </a:r>
            <a:r>
              <a:rPr lang="en-US" sz="1600" dirty="0" err="1"/>
              <a:t>Upaya</a:t>
            </a:r>
            <a:r>
              <a:rPr lang="en-US" sz="1600" dirty="0"/>
              <a:t> </a:t>
            </a:r>
            <a:r>
              <a:rPr lang="en-US" sz="1600" dirty="0" err="1"/>
              <a:t>pembangunan</a:t>
            </a:r>
            <a:r>
              <a:rPr lang="en-US" sz="1600" dirty="0"/>
              <a:t> </a:t>
            </a:r>
            <a:r>
              <a:rPr lang="en-US" sz="1600" dirty="0" err="1"/>
              <a:t>masyarakat</a:t>
            </a:r>
            <a:r>
              <a:rPr lang="en-US" sz="1600" dirty="0"/>
              <a:t> </a:t>
            </a:r>
            <a:r>
              <a:rPr lang="en-US" sz="1600" dirty="0" err="1"/>
              <a:t>akan</a:t>
            </a:r>
            <a:r>
              <a:rPr lang="en-US" sz="1600" dirty="0"/>
              <a:t> </a:t>
            </a:r>
            <a:r>
              <a:rPr lang="en-US" sz="1600" dirty="0" err="1" smtClean="0"/>
              <a:t>efektif</a:t>
            </a:r>
            <a:r>
              <a:rPr lang="en-US" sz="1600" dirty="0" smtClean="0"/>
              <a:t> </a:t>
            </a:r>
            <a:r>
              <a:rPr lang="sv-SE" sz="1600" dirty="0" smtClean="0"/>
              <a:t>apabila </a:t>
            </a:r>
            <a:r>
              <a:rPr lang="sv-SE" sz="1600" dirty="0"/>
              <a:t>melibatkan secara aktif </a:t>
            </a:r>
            <a:r>
              <a:rPr lang="sv-SE" sz="1600" dirty="0" smtClean="0"/>
              <a:t>seluruh </a:t>
            </a:r>
            <a:r>
              <a:rPr lang="en-US" sz="1600" dirty="0" err="1" smtClean="0"/>
              <a:t>komponen</a:t>
            </a:r>
            <a:r>
              <a:rPr lang="en-US" sz="1600" dirty="0" smtClean="0"/>
              <a:t> </a:t>
            </a:r>
            <a:r>
              <a:rPr lang="en-US" sz="1600" dirty="0" err="1"/>
              <a:t>masyarakat</a:t>
            </a:r>
            <a:r>
              <a:rPr lang="en-US" sz="1600" dirty="0"/>
              <a:t> </a:t>
            </a:r>
            <a:r>
              <a:rPr lang="en-US" sz="1600" dirty="0" err="1"/>
              <a:t>sebagai</a:t>
            </a:r>
            <a:r>
              <a:rPr lang="en-US" sz="1600" dirty="0"/>
              <a:t> </a:t>
            </a:r>
            <a:r>
              <a:rPr lang="en-US" sz="1600" dirty="0" err="1"/>
              <a:t>pelaku</a:t>
            </a:r>
            <a:r>
              <a:rPr lang="en-US" sz="1600" dirty="0"/>
              <a:t> </a:t>
            </a:r>
            <a:r>
              <a:rPr lang="en-US" sz="1600" dirty="0" err="1" smtClean="0"/>
              <a:t>sekaligus</a:t>
            </a:r>
            <a:r>
              <a:rPr lang="en-US" sz="1600" dirty="0" smtClean="0"/>
              <a:t> </a:t>
            </a:r>
            <a:r>
              <a:rPr lang="en-US" sz="1600" dirty="0" err="1" smtClean="0"/>
              <a:t>penikmat</a:t>
            </a:r>
            <a:r>
              <a:rPr lang="en-US" sz="1600" dirty="0" smtClean="0"/>
              <a:t> </a:t>
            </a:r>
            <a:r>
              <a:rPr lang="en-US" sz="1600" dirty="0" err="1"/>
              <a:t>pembangunan</a:t>
            </a:r>
            <a:r>
              <a:rPr lang="en-US" sz="1600" dirty="0"/>
              <a:t>, </a:t>
            </a:r>
            <a:r>
              <a:rPr lang="en-US" sz="1600" dirty="0" err="1" smtClean="0"/>
              <a:t>serta</a:t>
            </a:r>
            <a:endParaRPr lang="en-US" sz="1600" dirty="0" smtClean="0"/>
          </a:p>
          <a:p>
            <a:pPr marL="69850" indent="0" eaLnBrk="1" fontAlgn="auto" hangingPunct="1">
              <a:spcAft>
                <a:spcPts val="0"/>
              </a:spcAft>
              <a:buClr>
                <a:schemeClr val="accent3"/>
              </a:buClr>
              <a:buFont typeface="Arial" pitchFamily="34" charset="0"/>
              <a:buNone/>
              <a:defRPr/>
            </a:pPr>
            <a:endParaRPr lang="en-US" sz="1600" dirty="0"/>
          </a:p>
          <a:p>
            <a:pPr marL="274320" indent="-274320" eaLnBrk="1" fontAlgn="auto" hangingPunct="1">
              <a:spcAft>
                <a:spcPts val="0"/>
              </a:spcAft>
              <a:buClr>
                <a:schemeClr val="accent3"/>
              </a:buClr>
              <a:buFont typeface="Arial" pitchFamily="34" charset="0"/>
              <a:buChar char="•"/>
              <a:defRPr/>
            </a:pPr>
            <a:r>
              <a:rPr lang="fi-FI" sz="1600" dirty="0"/>
              <a:t>4. Masyarakat memiliki kemampuan membagi </a:t>
            </a:r>
            <a:r>
              <a:rPr lang="fi-FI" sz="1600" dirty="0" smtClean="0"/>
              <a:t>diri </a:t>
            </a:r>
            <a:r>
              <a:rPr lang="en-US" sz="1600" dirty="0" err="1" smtClean="0"/>
              <a:t>sedemikian</a:t>
            </a:r>
            <a:r>
              <a:rPr lang="en-US" sz="1600" dirty="0" smtClean="0"/>
              <a:t> </a:t>
            </a:r>
            <a:r>
              <a:rPr lang="en-US" sz="1600" dirty="0" err="1"/>
              <a:t>rupa</a:t>
            </a:r>
            <a:r>
              <a:rPr lang="en-US" sz="1600" dirty="0"/>
              <a:t> </a:t>
            </a:r>
            <a:r>
              <a:rPr lang="en-US" sz="1600" dirty="0" err="1"/>
              <a:t>dalam</a:t>
            </a:r>
            <a:r>
              <a:rPr lang="en-US" sz="1600" dirty="0"/>
              <a:t> </a:t>
            </a:r>
            <a:r>
              <a:rPr lang="en-US" sz="1600" dirty="0" err="1" smtClean="0"/>
              <a:t>peran</a:t>
            </a:r>
            <a:r>
              <a:rPr lang="en-US" sz="1600" dirty="0" smtClean="0"/>
              <a:t> </a:t>
            </a:r>
            <a:r>
              <a:rPr lang="en-US" sz="1600" dirty="0" err="1" smtClean="0"/>
              <a:t>peran</a:t>
            </a:r>
            <a:r>
              <a:rPr lang="en-US" sz="1600" dirty="0" smtClean="0"/>
              <a:t> </a:t>
            </a:r>
            <a:r>
              <a:rPr lang="en-US" sz="1600" dirty="0" err="1" smtClean="0"/>
              <a:t>pembangunan</a:t>
            </a:r>
            <a:r>
              <a:rPr lang="en-US" sz="1600" dirty="0" smtClean="0"/>
              <a:t> </a:t>
            </a:r>
            <a:r>
              <a:rPr lang="en-US" sz="1600" dirty="0" err="1"/>
              <a:t>mereka</a:t>
            </a:r>
            <a:r>
              <a:rPr lang="en-US" sz="1600"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eaLnBrk="1" fontAlgn="auto" hangingPunct="1">
              <a:spcAft>
                <a:spcPts val="0"/>
              </a:spcAft>
              <a:defRPr/>
            </a:pPr>
            <a:r>
              <a:rPr lang="en-US" dirty="0" err="1" smtClean="0"/>
              <a:t>Pengorganisasian</a:t>
            </a:r>
            <a:r>
              <a:rPr lang="en-US" dirty="0" smtClean="0"/>
              <a:t> </a:t>
            </a:r>
            <a:r>
              <a:rPr lang="en-US" dirty="0" err="1" smtClean="0"/>
              <a:t>Masyarakat</a:t>
            </a:r>
            <a:r>
              <a:rPr lang="en-US" dirty="0" smtClean="0"/>
              <a:t> (</a:t>
            </a:r>
            <a:r>
              <a:rPr lang="en-US" i="1" dirty="0" smtClean="0"/>
              <a:t>Community Organizing)</a:t>
            </a:r>
            <a:br>
              <a:rPr lang="en-US" i="1" dirty="0" smtClean="0"/>
            </a:br>
            <a:endParaRPr lang="en-US" dirty="0"/>
          </a:p>
        </p:txBody>
      </p:sp>
      <p:sp>
        <p:nvSpPr>
          <p:cNvPr id="3075" name="Content Placeholder 4"/>
          <p:cNvSpPr>
            <a:spLocks noGrp="1"/>
          </p:cNvSpPr>
          <p:nvPr>
            <p:ph idx="1"/>
          </p:nvPr>
        </p:nvSpPr>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dirty="0" err="1" smtClean="0"/>
              <a:t>yaitu</a:t>
            </a:r>
            <a:r>
              <a:rPr lang="en-US" dirty="0" smtClean="0"/>
              <a:t> </a:t>
            </a:r>
            <a:r>
              <a:rPr lang="en-US" dirty="0" err="1" smtClean="0"/>
              <a:t>serangkaian</a:t>
            </a:r>
            <a:r>
              <a:rPr lang="en-US" dirty="0" smtClean="0"/>
              <a:t> </a:t>
            </a:r>
            <a:r>
              <a:rPr lang="en-US" dirty="0" err="1" smtClean="0"/>
              <a:t>upaya</a:t>
            </a:r>
            <a:r>
              <a:rPr lang="en-US" dirty="0" smtClean="0"/>
              <a:t> </a:t>
            </a:r>
            <a:r>
              <a:rPr lang="en-US" dirty="0" err="1" smtClean="0"/>
              <a:t>membangun</a:t>
            </a:r>
            <a:r>
              <a:rPr lang="en-US" dirty="0" smtClean="0"/>
              <a:t> </a:t>
            </a:r>
            <a:r>
              <a:rPr lang="en-US" dirty="0" err="1" smtClean="0"/>
              <a:t>masyarakat</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taraf</a:t>
            </a:r>
            <a:r>
              <a:rPr lang="en-US" dirty="0" smtClean="0"/>
              <a:t> </a:t>
            </a:r>
            <a:r>
              <a:rPr lang="en-US" dirty="0" err="1" smtClean="0"/>
              <a:t>kehidupan</a:t>
            </a:r>
            <a:r>
              <a:rPr lang="en-US" dirty="0" smtClean="0"/>
              <a:t> yang </a:t>
            </a:r>
            <a:r>
              <a:rPr lang="en-US" dirty="0" err="1" smtClean="0"/>
              <a:t>lebih</a:t>
            </a:r>
            <a:r>
              <a:rPr lang="en-US" dirty="0" smtClean="0"/>
              <a:t> </a:t>
            </a:r>
            <a:r>
              <a:rPr lang="en-US" dirty="0" err="1" smtClean="0"/>
              <a:t>baik</a:t>
            </a:r>
            <a:r>
              <a:rPr lang="en-US" dirty="0" smtClean="0"/>
              <a:t>, </a:t>
            </a:r>
            <a:r>
              <a:rPr lang="en-US" dirty="0" err="1" smtClean="0"/>
              <a:t>lebih</a:t>
            </a:r>
            <a:r>
              <a:rPr lang="en-US" dirty="0" smtClean="0"/>
              <a:t> </a:t>
            </a:r>
            <a:r>
              <a:rPr lang="en-US" dirty="0" err="1" smtClean="0"/>
              <a:t>sejahtera</a:t>
            </a:r>
            <a:r>
              <a:rPr lang="en-US" dirty="0" smtClean="0"/>
              <a:t> </a:t>
            </a:r>
            <a:r>
              <a:rPr lang="en-US" dirty="0" err="1" smtClean="0"/>
              <a:t>dan</a:t>
            </a:r>
            <a:r>
              <a:rPr lang="en-US" dirty="0" smtClean="0"/>
              <a:t> </a:t>
            </a:r>
            <a:r>
              <a:rPr lang="en-US" dirty="0" err="1" smtClean="0"/>
              <a:t>adil</a:t>
            </a:r>
            <a:r>
              <a:rPr lang="en-US" dirty="0" smtClean="0"/>
              <a:t> </a:t>
            </a:r>
            <a:r>
              <a:rPr lang="en-US" dirty="0" err="1" smtClean="0"/>
              <a:t>dari</a:t>
            </a:r>
            <a:r>
              <a:rPr lang="en-US" dirty="0" smtClean="0"/>
              <a:t> </a:t>
            </a:r>
            <a:r>
              <a:rPr lang="en-US" dirty="0" err="1" smtClean="0"/>
              <a:t>sebelumnya</a:t>
            </a:r>
            <a:r>
              <a:rPr lang="en-US" dirty="0" smtClean="0"/>
              <a:t> </a:t>
            </a:r>
            <a:r>
              <a:rPr lang="en-US" dirty="0" err="1" smtClean="0"/>
              <a:t>dengan</a:t>
            </a:r>
            <a:r>
              <a:rPr lang="en-US" dirty="0" smtClean="0"/>
              <a:t> </a:t>
            </a:r>
            <a:r>
              <a:rPr lang="fi-FI" dirty="0" smtClean="0"/>
              <a:t>mengacu pada harkat dan martabat kemanusiaan </a:t>
            </a:r>
            <a:r>
              <a:rPr lang="en-US" dirty="0" err="1" smtClean="0"/>
              <a:t>seutuhnya</a:t>
            </a:r>
            <a:r>
              <a:rPr lang="en-US" dirty="0" smtClean="0"/>
              <a:t>.</a:t>
            </a:r>
          </a:p>
          <a:p>
            <a:pPr marL="68580" indent="0" eaLnBrk="1" fontAlgn="auto" hangingPunct="1">
              <a:spcAft>
                <a:spcPts val="0"/>
              </a:spcAft>
              <a:buClr>
                <a:schemeClr val="accent3"/>
              </a:buClr>
              <a:buFont typeface="Arial" pitchFamily="34" charset="0"/>
              <a:buNone/>
              <a:defRPr/>
            </a:pPr>
            <a:r>
              <a:rPr lang="en-US" dirty="0" smtClean="0"/>
              <a:t> </a:t>
            </a:r>
          </a:p>
          <a:p>
            <a:pPr marL="274320" indent="-274320" eaLnBrk="1" fontAlgn="auto" hangingPunct="1">
              <a:spcAft>
                <a:spcPts val="0"/>
              </a:spcAft>
              <a:buClr>
                <a:schemeClr val="accent3"/>
              </a:buClr>
              <a:buFont typeface="Arial" charset="0"/>
              <a:buNone/>
              <a:defRPr/>
            </a:pPr>
            <a:r>
              <a:rPr lang="en-US" sz="1200" b="1" dirty="0" smtClean="0"/>
              <a:t>	(*)</a:t>
            </a:r>
            <a:r>
              <a:rPr lang="en-US" sz="1600" b="1" i="1" dirty="0" err="1" smtClean="0"/>
              <a:t>Sebagai</a:t>
            </a:r>
            <a:r>
              <a:rPr lang="en-US" sz="1600" b="1" i="1" dirty="0" smtClean="0"/>
              <a:t> </a:t>
            </a:r>
            <a:r>
              <a:rPr lang="en-US" sz="1600" b="1" i="1" dirty="0" err="1" smtClean="0"/>
              <a:t>suatu</a:t>
            </a:r>
            <a:r>
              <a:rPr lang="en-US" sz="1600" b="1" i="1" dirty="0" smtClean="0"/>
              <a:t> </a:t>
            </a:r>
            <a:r>
              <a:rPr lang="en-US" sz="1600" b="1" i="1" dirty="0" err="1" smtClean="0"/>
              <a:t>rumusan</a:t>
            </a:r>
            <a:r>
              <a:rPr lang="en-US" sz="1600" b="1" i="1" dirty="0" smtClean="0"/>
              <a:t> </a:t>
            </a:r>
            <a:r>
              <a:rPr lang="en-US" sz="1600" b="1" i="1" dirty="0" err="1" smtClean="0"/>
              <a:t>konsep</a:t>
            </a:r>
            <a:r>
              <a:rPr lang="en-US" sz="1600" b="1" i="1" dirty="0" smtClean="0"/>
              <a:t> </a:t>
            </a:r>
            <a:r>
              <a:rPr lang="en-US" sz="1600" b="1" i="1" dirty="0" err="1" smtClean="0"/>
              <a:t>pemikiran</a:t>
            </a:r>
            <a:r>
              <a:rPr lang="en-US" sz="1600" b="1" i="1" dirty="0" smtClean="0"/>
              <a:t> </a:t>
            </a:r>
            <a:r>
              <a:rPr lang="sv-SE" sz="1600" b="1" i="1" dirty="0" smtClean="0"/>
              <a:t>dan pola kerja paling tidak sudah dikenal pada masa</a:t>
            </a:r>
            <a:r>
              <a:rPr lang="it-IT" sz="1600" b="1" i="1" dirty="0" smtClean="0"/>
              <a:t>kehidupan Lao Tse di dataran Cina, pada abad 7</a:t>
            </a:r>
            <a:r>
              <a:rPr lang="en-US" sz="1600" b="1" i="1" dirty="0" err="1" smtClean="0"/>
              <a:t>sebelum</a:t>
            </a:r>
            <a:r>
              <a:rPr lang="en-US" sz="1600" b="1" i="1" dirty="0" smtClean="0"/>
              <a:t> </a:t>
            </a:r>
            <a:r>
              <a:rPr lang="en-US" sz="1600" b="1" i="1" dirty="0" err="1" smtClean="0"/>
              <a:t>Masehi</a:t>
            </a:r>
            <a:r>
              <a:rPr lang="en-US" sz="1600" b="1" i="1" dirty="0" smtClean="0"/>
              <a:t> </a:t>
            </a:r>
            <a:r>
              <a:rPr lang="en-US" sz="1200" b="1" i="1" dirty="0" smtClean="0"/>
              <a:t>).</a:t>
            </a:r>
            <a:r>
              <a:rPr lang="en-US" sz="1200" dirty="0" smtClean="0"/>
              <a:t> Saul </a:t>
            </a:r>
            <a:r>
              <a:rPr lang="en-US" sz="1200" dirty="0" err="1" smtClean="0"/>
              <a:t>Alinsky</a:t>
            </a:r>
            <a:r>
              <a:rPr lang="en-US" sz="1200" dirty="0" smtClean="0"/>
              <a:t> </a:t>
            </a:r>
            <a:r>
              <a:rPr lang="en-US" sz="1200" dirty="0" err="1" smtClean="0"/>
              <a:t>dan</a:t>
            </a:r>
            <a:r>
              <a:rPr lang="en-US" sz="1200" dirty="0" smtClean="0"/>
              <a:t> Paulo </a:t>
            </a:r>
            <a:r>
              <a:rPr lang="en-US" sz="1200" dirty="0" err="1" smtClean="0"/>
              <a:t>Freire</a:t>
            </a:r>
            <a:r>
              <a:rPr lang="en-US" sz="1200" dirty="0" smtClean="0"/>
              <a:t> </a:t>
            </a:r>
            <a:endParaRPr lang="en-US" sz="1200" b="1" i="1" dirty="0" smtClean="0"/>
          </a:p>
          <a:p>
            <a:pPr marL="274320" indent="-274320" eaLnBrk="1" fontAlgn="auto" hangingPunct="1">
              <a:spcAft>
                <a:spcPts val="0"/>
              </a:spcAft>
              <a:buClr>
                <a:schemeClr val="accent3"/>
              </a:buClr>
              <a:buFont typeface="Arial" charset="0"/>
              <a:buNone/>
              <a:defRPr/>
            </a:pPr>
            <a:endParaRPr lang="en-US" sz="1200" b="1" dirty="0" smtClean="0"/>
          </a:p>
          <a:p>
            <a:pPr marL="274320" indent="-274320" eaLnBrk="1" fontAlgn="auto" hangingPunct="1">
              <a:spcAft>
                <a:spcPts val="0"/>
              </a:spcAft>
              <a:buClr>
                <a:schemeClr val="accent3"/>
              </a:buClr>
              <a:buFont typeface="Arial" charset="0"/>
              <a:buNone/>
              <a:defRPr/>
            </a:pPr>
            <a:r>
              <a:rPr lang="en-US" sz="1200" b="1" dirty="0" smtClean="0"/>
              <a:t>	</a:t>
            </a:r>
            <a:endParaRPr lang="en-US" sz="1200" b="1" i="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304800"/>
            <a:ext cx="7024687" cy="990600"/>
          </a:xfrm>
        </p:spPr>
        <p:txBody>
          <a:bodyPr>
            <a:normAutofit fontScale="90000"/>
          </a:bodyPr>
          <a:lstStyle/>
          <a:p>
            <a:pPr eaLnBrk="1" fontAlgn="auto" hangingPunct="1">
              <a:spcAft>
                <a:spcPts val="0"/>
              </a:spcAft>
              <a:defRPr/>
            </a:pPr>
            <a:r>
              <a:rPr lang="en-US" b="1" dirty="0" err="1" smtClean="0"/>
              <a:t>Pengorganisasian</a:t>
            </a:r>
            <a:r>
              <a:rPr lang="en-US" b="1" dirty="0" smtClean="0"/>
              <a:t> </a:t>
            </a:r>
            <a:r>
              <a:rPr lang="en-US" b="1" dirty="0" err="1"/>
              <a:t>Masyarakat</a:t>
            </a:r>
            <a:endParaRPr lang="en-US" dirty="0"/>
          </a:p>
        </p:txBody>
      </p:sp>
      <p:sp>
        <p:nvSpPr>
          <p:cNvPr id="10243" name="Content Placeholder 2"/>
          <p:cNvSpPr>
            <a:spLocks noGrp="1"/>
          </p:cNvSpPr>
          <p:nvPr>
            <p:ph idx="1"/>
          </p:nvPr>
        </p:nvSpPr>
        <p:spPr/>
        <p:txBody>
          <a:bodyPr>
            <a:normAutofit fontScale="92500" lnSpcReduction="10000"/>
          </a:bodyPr>
          <a:lstStyle/>
          <a:p>
            <a:pPr marL="274320" eaLnBrk="1" fontAlgn="auto" hangingPunct="1">
              <a:spcAft>
                <a:spcPts val="0"/>
              </a:spcAft>
              <a:buClr>
                <a:schemeClr val="accent3"/>
              </a:buClr>
              <a:buFont typeface="Wingdings 2"/>
              <a:buChar char=""/>
              <a:defRPr/>
            </a:pPr>
            <a:r>
              <a:rPr lang="en-US" smtClean="0"/>
              <a:t>“</a:t>
            </a:r>
            <a:r>
              <a:rPr lang="en-US" b="1" i="1" smtClean="0">
                <a:latin typeface="Arial Narrow" pitchFamily="34" charset="0"/>
              </a:rPr>
              <a:t>Proses membangun kekuatan dengan melibatkan konstituen sebanyak mungkin melalui proses menemukenali </a:t>
            </a:r>
            <a:r>
              <a:rPr lang="it-IT" b="1" i="1" smtClean="0">
                <a:latin typeface="Arial Narrow" pitchFamily="34" charset="0"/>
              </a:rPr>
              <a:t>ancaman yang ada secara bersama-sama, menemukenali </a:t>
            </a:r>
            <a:r>
              <a:rPr lang="en-US" b="1" i="1" smtClean="0">
                <a:latin typeface="Arial Narrow" pitchFamily="34" charset="0"/>
              </a:rPr>
              <a:t>penyelesaian-penyelesaian yang diinginkan terhadap </a:t>
            </a:r>
            <a:r>
              <a:rPr lang="it-IT" b="1" i="1" smtClean="0">
                <a:latin typeface="Arial Narrow" pitchFamily="34" charset="0"/>
              </a:rPr>
              <a:t>ancaman-ancaman yang ada; menemu-kenali orang dan </a:t>
            </a:r>
            <a:r>
              <a:rPr lang="nn-NO" b="1" i="1" smtClean="0">
                <a:latin typeface="Arial Narrow" pitchFamily="34" charset="0"/>
              </a:rPr>
              <a:t>struktur, birokrasi, perangkat yang ada agar proses </a:t>
            </a:r>
            <a:r>
              <a:rPr lang="en-US" b="1" i="1" smtClean="0">
                <a:latin typeface="Arial Narrow" pitchFamily="34" charset="0"/>
              </a:rPr>
              <a:t>penyelesaian yang dipilih menjadi mungkin dilakukan, menyusun sasaran yang harus dicapai; dan membangun sebuah institusi yang secara demokratis diawasi oleh seluruh konstituen sehingga mampu mengembangkan kapasitas untuk menangani ancaman dan menampung semua keinginan dan kekuatan konstituen yang ada” </a:t>
            </a:r>
          </a:p>
          <a:p>
            <a:pPr marL="274320" eaLnBrk="1" fontAlgn="auto" hangingPunct="1">
              <a:spcAft>
                <a:spcPts val="0"/>
              </a:spcAft>
              <a:buClr>
                <a:schemeClr val="accent3"/>
              </a:buClr>
              <a:buFont typeface="Arial" charset="0"/>
              <a:buNone/>
              <a:defRPr/>
            </a:pPr>
            <a:r>
              <a:rPr lang="en-US" i="1" smtClean="0"/>
              <a:t>	(Dave </a:t>
            </a:r>
            <a:r>
              <a:rPr lang="en-US" smtClean="0"/>
              <a:t>Beckwith &amp; Cristina Lopez,1997)</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Bhattacarya</a:t>
            </a:r>
          </a:p>
        </p:txBody>
      </p:sp>
      <p:sp>
        <p:nvSpPr>
          <p:cNvPr id="3" name="Content Placeholder 2"/>
          <p:cNvSpPr>
            <a:spLocks noGrp="1"/>
          </p:cNvSpPr>
          <p:nvPr>
            <p:ph idx="1"/>
          </p:nvPr>
        </p:nvSpPr>
        <p:spPr/>
        <p:txBody>
          <a:bodyPr rtlCol="0">
            <a:normAutofit fontScale="92500" lnSpcReduction="20000"/>
          </a:bodyPr>
          <a:lstStyle/>
          <a:p>
            <a:pPr marL="274320" indent="-274320" eaLnBrk="1" fontAlgn="auto" hangingPunct="1">
              <a:spcAft>
                <a:spcPts val="0"/>
              </a:spcAft>
              <a:buClr>
                <a:schemeClr val="accent3"/>
              </a:buClr>
              <a:buFont typeface="Arial" pitchFamily="34" charset="0"/>
              <a:buChar char="•"/>
              <a:defRPr/>
            </a:pPr>
            <a:r>
              <a:rPr lang="en-US" dirty="0" smtClean="0"/>
              <a:t>Usaha </a:t>
            </a:r>
            <a:r>
              <a:rPr lang="en-US" dirty="0" err="1" smtClean="0"/>
              <a:t>membantyu</a:t>
            </a:r>
            <a:r>
              <a:rPr lang="en-US" dirty="0" smtClean="0"/>
              <a:t> </a:t>
            </a:r>
            <a:r>
              <a:rPr lang="en-US" dirty="0" err="1" smtClean="0"/>
              <a:t>manusia</a:t>
            </a:r>
            <a:r>
              <a:rPr lang="en-US" dirty="0" smtClean="0"/>
              <a:t> </a:t>
            </a:r>
            <a:r>
              <a:rPr lang="en-US" dirty="0" err="1" smtClean="0"/>
              <a:t>mengubah</a:t>
            </a:r>
            <a:r>
              <a:rPr lang="en-US" dirty="0" smtClean="0"/>
              <a:t> </a:t>
            </a:r>
            <a:r>
              <a:rPr lang="en-US" dirty="0" err="1" smtClean="0"/>
              <a:t>sikapnya</a:t>
            </a:r>
            <a:r>
              <a:rPr lang="en-US" dirty="0" smtClean="0"/>
              <a:t> </a:t>
            </a:r>
            <a:r>
              <a:rPr lang="en-US" dirty="0" err="1" smtClean="0"/>
              <a:t>terhadap</a:t>
            </a:r>
            <a:r>
              <a:rPr lang="en-US" dirty="0" smtClean="0"/>
              <a:t> </a:t>
            </a:r>
            <a:r>
              <a:rPr lang="en-US" dirty="0" err="1" smtClean="0"/>
              <a:t>masyarakat</a:t>
            </a:r>
            <a:r>
              <a:rPr lang="en-US" dirty="0" smtClean="0"/>
              <a:t> </a:t>
            </a:r>
            <a:r>
              <a:rPr lang="en-US" dirty="0" err="1" smtClean="0"/>
              <a:t>membantu</a:t>
            </a:r>
            <a:r>
              <a:rPr lang="en-US" dirty="0" smtClean="0"/>
              <a:t> </a:t>
            </a:r>
            <a:r>
              <a:rPr lang="en-US" dirty="0" err="1" smtClean="0"/>
              <a:t>menumbuhkan</a:t>
            </a:r>
            <a:r>
              <a:rPr lang="en-US" dirty="0" smtClean="0"/>
              <a:t> </a:t>
            </a:r>
            <a:r>
              <a:rPr lang="en-US" dirty="0" err="1" smtClean="0"/>
              <a:t>kemampuan</a:t>
            </a:r>
            <a:r>
              <a:rPr lang="en-US" dirty="0" smtClean="0"/>
              <a:t> </a:t>
            </a:r>
            <a:r>
              <a:rPr lang="en-US" dirty="0" err="1" smtClean="0"/>
              <a:t>terorganisasi</a:t>
            </a:r>
            <a:r>
              <a:rPr lang="en-US" dirty="0" smtClean="0"/>
              <a:t>, </a:t>
            </a:r>
            <a:r>
              <a:rPr lang="en-US" dirty="0" err="1" smtClean="0"/>
              <a:t>berkomunikasi</a:t>
            </a:r>
            <a:r>
              <a:rPr lang="en-US" dirty="0" smtClean="0"/>
              <a:t> </a:t>
            </a:r>
            <a:r>
              <a:rPr lang="en-US" dirty="0" err="1" smtClean="0"/>
              <a:t>dan</a:t>
            </a:r>
            <a:r>
              <a:rPr lang="en-US" dirty="0" smtClean="0"/>
              <a:t> </a:t>
            </a:r>
            <a:r>
              <a:rPr lang="en-US" dirty="0" err="1" smtClean="0"/>
              <a:t>menguasai</a:t>
            </a:r>
            <a:r>
              <a:rPr lang="en-US" dirty="0" smtClean="0"/>
              <a:t>  </a:t>
            </a:r>
            <a:r>
              <a:rPr lang="en-US" dirty="0" err="1" smtClean="0"/>
              <a:t>lingkungan</a:t>
            </a:r>
            <a:r>
              <a:rPr lang="en-US" dirty="0" smtClean="0"/>
              <a:t> </a:t>
            </a:r>
            <a:r>
              <a:rPr lang="en-US" dirty="0" err="1" smtClean="0"/>
              <a:t>fisik</a:t>
            </a:r>
            <a:r>
              <a:rPr lang="en-US" dirty="0" smtClean="0"/>
              <a:t>  , </a:t>
            </a:r>
            <a:r>
              <a:rPr lang="en-US" dirty="0" err="1" smtClean="0"/>
              <a:t>manusia</a:t>
            </a:r>
            <a:r>
              <a:rPr lang="en-US" dirty="0" smtClean="0"/>
              <a:t> </a:t>
            </a:r>
            <a:r>
              <a:rPr lang="en-US" dirty="0" err="1" smtClean="0"/>
              <a:t>didorong</a:t>
            </a:r>
            <a:r>
              <a:rPr lang="en-US" dirty="0" smtClean="0"/>
              <a:t>  </a:t>
            </a:r>
            <a:r>
              <a:rPr lang="en-US" dirty="0" err="1" smtClean="0"/>
              <a:t>untuk</a:t>
            </a:r>
            <a:r>
              <a:rPr lang="en-US" dirty="0" smtClean="0"/>
              <a:t> </a:t>
            </a:r>
            <a:r>
              <a:rPr lang="en-US" dirty="0" err="1" smtClean="0"/>
              <a:t>mampu</a:t>
            </a:r>
            <a:r>
              <a:rPr lang="en-US" dirty="0" smtClean="0"/>
              <a:t> </a:t>
            </a:r>
            <a:r>
              <a:rPr lang="en-US" dirty="0" err="1" smtClean="0"/>
              <a:t>membuat</a:t>
            </a:r>
            <a:r>
              <a:rPr lang="en-US" dirty="0" smtClean="0"/>
              <a:t> </a:t>
            </a:r>
            <a:r>
              <a:rPr lang="en-US" dirty="0" err="1" smtClean="0"/>
              <a:t>keputusan</a:t>
            </a:r>
            <a:r>
              <a:rPr lang="en-US" dirty="0" smtClean="0"/>
              <a:t> </a:t>
            </a:r>
            <a:r>
              <a:rPr lang="en-US" dirty="0" err="1" smtClean="0"/>
              <a:t>mengambil</a:t>
            </a:r>
            <a:r>
              <a:rPr lang="en-US" dirty="0" smtClean="0"/>
              <a:t> </a:t>
            </a:r>
            <a:r>
              <a:rPr lang="en-US" dirty="0" err="1" smtClean="0"/>
              <a:t>inisiatif</a:t>
            </a:r>
            <a:r>
              <a:rPr lang="en-US" dirty="0" smtClean="0"/>
              <a:t> </a:t>
            </a:r>
            <a:r>
              <a:rPr lang="en-US" dirty="0" err="1" smtClean="0"/>
              <a:t>dan</a:t>
            </a:r>
            <a:r>
              <a:rPr lang="en-US" dirty="0" smtClean="0"/>
              <a:t> </a:t>
            </a:r>
            <a:r>
              <a:rPr lang="en-US" dirty="0" err="1" smtClean="0"/>
              <a:t>mampu</a:t>
            </a:r>
            <a:r>
              <a:rPr lang="en-US" dirty="0" smtClean="0"/>
              <a:t> </a:t>
            </a:r>
            <a:r>
              <a:rPr lang="en-US" dirty="0" err="1" smtClean="0"/>
              <a:t>berdiri</a:t>
            </a:r>
            <a:r>
              <a:rPr lang="en-US" dirty="0" smtClean="0"/>
              <a:t> </a:t>
            </a:r>
            <a:r>
              <a:rPr lang="en-US" dirty="0" err="1" smtClean="0"/>
              <a:t>sendiri</a:t>
            </a:r>
            <a:r>
              <a:rPr lang="en-US" dirty="0" smtClean="0"/>
              <a:t> .</a:t>
            </a:r>
          </a:p>
          <a:p>
            <a:pPr marL="274320" indent="-274320" eaLnBrk="1" fontAlgn="auto" hangingPunct="1">
              <a:spcAft>
                <a:spcPts val="0"/>
              </a:spcAft>
              <a:buClr>
                <a:schemeClr val="accent3"/>
              </a:buClr>
              <a:buFont typeface="Arial" pitchFamily="34" charset="0"/>
              <a:buChar char="•"/>
              <a:defRPr/>
            </a:pPr>
            <a:endParaRPr lang="en-US" dirty="0"/>
          </a:p>
          <a:p>
            <a:pPr marL="274320" indent="-274320" eaLnBrk="1" fontAlgn="auto" hangingPunct="1">
              <a:spcAft>
                <a:spcPts val="0"/>
              </a:spcAft>
              <a:buClr>
                <a:schemeClr val="accent3"/>
              </a:buClr>
              <a:buFont typeface="Arial" pitchFamily="34" charset="0"/>
              <a:buChar char="•"/>
              <a:defRPr/>
            </a:pPr>
            <a:r>
              <a:rPr lang="en-US" dirty="0" err="1" smtClean="0"/>
              <a:t>Yayasan</a:t>
            </a:r>
            <a:r>
              <a:rPr lang="en-US" dirty="0" smtClean="0"/>
              <a:t> Indonesia Sejahtera </a:t>
            </a:r>
          </a:p>
          <a:p>
            <a:pPr marL="114300" indent="0" eaLnBrk="1" fontAlgn="auto" hangingPunct="1">
              <a:spcAft>
                <a:spcPts val="0"/>
              </a:spcAft>
              <a:buClr>
                <a:schemeClr val="accent3"/>
              </a:buClr>
              <a:buFont typeface="Arial" pitchFamily="34" charset="0"/>
              <a:buNone/>
              <a:defRPr/>
            </a:pPr>
            <a:r>
              <a:rPr lang="en-US" dirty="0" smtClean="0"/>
              <a:t>    Usaha-</a:t>
            </a:r>
            <a:r>
              <a:rPr lang="en-US" dirty="0" err="1" smtClean="0"/>
              <a:t>usaha</a:t>
            </a:r>
            <a:r>
              <a:rPr lang="en-US" dirty="0" smtClean="0"/>
              <a:t> yang </a:t>
            </a:r>
            <a:r>
              <a:rPr lang="en-US" dirty="0" err="1" smtClean="0"/>
              <a:t>menyadarkan</a:t>
            </a:r>
            <a:r>
              <a:rPr lang="en-US" dirty="0" smtClean="0"/>
              <a:t> </a:t>
            </a:r>
            <a:r>
              <a:rPr lang="en-US" dirty="0" err="1" smtClean="0"/>
              <a:t>dan</a:t>
            </a:r>
            <a:r>
              <a:rPr lang="en-US" dirty="0" smtClean="0"/>
              <a:t> </a:t>
            </a:r>
            <a:r>
              <a:rPr lang="en-US" dirty="0" err="1" smtClean="0"/>
              <a:t>menamamkan</a:t>
            </a:r>
            <a:r>
              <a:rPr lang="en-US" dirty="0" smtClean="0"/>
              <a:t> </a:t>
            </a:r>
            <a:r>
              <a:rPr lang="en-US" dirty="0" err="1" smtClean="0"/>
              <a:t>pengertian</a:t>
            </a:r>
            <a:r>
              <a:rPr lang="en-US" dirty="0" smtClean="0"/>
              <a:t> </a:t>
            </a:r>
            <a:r>
              <a:rPr lang="en-US" dirty="0" err="1" smtClean="0"/>
              <a:t>kepada</a:t>
            </a:r>
            <a:r>
              <a:rPr lang="en-US" dirty="0" smtClean="0"/>
              <a:t> </a:t>
            </a:r>
            <a:r>
              <a:rPr lang="en-US" dirty="0" err="1" smtClean="0"/>
              <a:t>masyarakat</a:t>
            </a:r>
            <a:r>
              <a:rPr lang="en-US" dirty="0" smtClean="0"/>
              <a:t> agar </a:t>
            </a:r>
            <a:r>
              <a:rPr lang="en-US" dirty="0" err="1" smtClean="0"/>
              <a:t>dapat</a:t>
            </a:r>
            <a:r>
              <a:rPr lang="en-US" dirty="0" smtClean="0"/>
              <a:t> </a:t>
            </a:r>
            <a:r>
              <a:rPr lang="en-US" dirty="0" err="1" smtClean="0"/>
              <a:t>menggunakan</a:t>
            </a:r>
            <a:r>
              <a:rPr lang="en-US" dirty="0" smtClean="0"/>
              <a:t> </a:t>
            </a:r>
            <a:r>
              <a:rPr lang="en-US" dirty="0" err="1" smtClean="0"/>
              <a:t>lebih</a:t>
            </a:r>
            <a:r>
              <a:rPr lang="en-US" dirty="0" smtClean="0"/>
              <a:t> </a:t>
            </a:r>
            <a:r>
              <a:rPr lang="en-US" dirty="0" err="1" smtClean="0"/>
              <a:t>baik</a:t>
            </a:r>
            <a:r>
              <a:rPr lang="en-US" dirty="0" smtClean="0"/>
              <a:t> </a:t>
            </a:r>
            <a:r>
              <a:rPr lang="en-US" dirty="0" err="1" smtClean="0"/>
              <a:t>semua</a:t>
            </a:r>
            <a:r>
              <a:rPr lang="en-US" dirty="0" smtClean="0"/>
              <a:t> </a:t>
            </a:r>
            <a:r>
              <a:rPr lang="en-US" dirty="0" err="1" smtClean="0"/>
              <a:t>kemampuan</a:t>
            </a:r>
            <a:r>
              <a:rPr lang="en-US" dirty="0" smtClean="0"/>
              <a:t> yang </a:t>
            </a:r>
            <a:r>
              <a:rPr lang="en-US" dirty="0" err="1" smtClean="0"/>
              <a:t>dimiliki</a:t>
            </a:r>
            <a:r>
              <a:rPr lang="en-US" dirty="0" smtClean="0"/>
              <a:t> </a:t>
            </a:r>
            <a:r>
              <a:rPr lang="en-US" dirty="0" err="1" smtClean="0"/>
              <a:t>baik</a:t>
            </a:r>
            <a:r>
              <a:rPr lang="en-US" dirty="0" smtClean="0"/>
              <a:t> </a:t>
            </a:r>
            <a:r>
              <a:rPr lang="en-US" dirty="0" err="1" smtClean="0"/>
              <a:t>alam</a:t>
            </a:r>
            <a:r>
              <a:rPr lang="en-US" dirty="0" smtClean="0"/>
              <a:t>, </a:t>
            </a:r>
            <a:r>
              <a:rPr lang="en-US" dirty="0" err="1" smtClean="0"/>
              <a:t>tenaga</a:t>
            </a:r>
            <a:r>
              <a:rPr lang="en-US" dirty="0" smtClean="0"/>
              <a:t>, </a:t>
            </a:r>
            <a:r>
              <a:rPr lang="en-US" dirty="0" err="1" smtClean="0"/>
              <a:t>serta</a:t>
            </a:r>
            <a:r>
              <a:rPr lang="en-US" dirty="0" smtClean="0"/>
              <a:t> </a:t>
            </a:r>
            <a:r>
              <a:rPr lang="en-US" dirty="0" err="1" smtClean="0"/>
              <a:t>mengali</a:t>
            </a:r>
            <a:r>
              <a:rPr lang="en-US" dirty="0" smtClean="0"/>
              <a:t> </a:t>
            </a:r>
            <a:r>
              <a:rPr lang="en-US" dirty="0" err="1" smtClean="0"/>
              <a:t>inisiatif</a:t>
            </a:r>
            <a:r>
              <a:rPr lang="en-US" dirty="0" smtClean="0"/>
              <a:t> </a:t>
            </a:r>
            <a:r>
              <a:rPr lang="en-US" dirty="0" err="1" smtClean="0"/>
              <a:t>setempat</a:t>
            </a:r>
            <a:r>
              <a:rPr lang="en-US" dirty="0" smtClean="0"/>
              <a:t> </a:t>
            </a:r>
            <a:r>
              <a:rPr lang="en-US" dirty="0" err="1" smtClean="0"/>
              <a:t>untuk</a:t>
            </a:r>
            <a:r>
              <a:rPr lang="en-US" dirty="0" smtClean="0"/>
              <a:t> </a:t>
            </a:r>
            <a:r>
              <a:rPr lang="en-US" dirty="0" err="1" smtClean="0"/>
              <a:t>lebih</a:t>
            </a:r>
            <a:r>
              <a:rPr lang="en-US" dirty="0" smtClean="0"/>
              <a:t> </a:t>
            </a:r>
            <a:r>
              <a:rPr lang="en-US" dirty="0" err="1" smtClean="0"/>
              <a:t>banyak</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investasi</a:t>
            </a:r>
            <a:r>
              <a:rPr lang="en-US" dirty="0" smtClean="0"/>
              <a:t> </a:t>
            </a:r>
            <a:r>
              <a:rPr lang="en-US" dirty="0" err="1" smtClean="0"/>
              <a:t>dalam</a:t>
            </a:r>
            <a:r>
              <a:rPr lang="en-US" dirty="0" smtClean="0"/>
              <a:t> </a:t>
            </a:r>
            <a:r>
              <a:rPr lang="en-US" dirty="0" err="1" smtClean="0"/>
              <a:t>mencapai</a:t>
            </a:r>
            <a:r>
              <a:rPr lang="en-US" dirty="0" smtClean="0"/>
              <a:t> </a:t>
            </a:r>
            <a:r>
              <a:rPr lang="en-US" dirty="0" err="1" smtClean="0"/>
              <a:t>kesejahteraan</a:t>
            </a:r>
            <a:r>
              <a:rPr lang="en-US" dirty="0" smtClean="0"/>
              <a:t> yang </a:t>
            </a:r>
            <a:r>
              <a:rPr lang="en-US" dirty="0" err="1" smtClean="0"/>
              <a:t>lebih</a:t>
            </a:r>
            <a:r>
              <a:rPr lang="en-US" dirty="0" smtClean="0"/>
              <a:t> </a:t>
            </a:r>
            <a:r>
              <a:rPr lang="en-US" dirty="0" err="1" smtClean="0"/>
              <a:t>baik</a:t>
            </a:r>
            <a:r>
              <a:rPr lang="en-US" dirty="0" smtClean="0"/>
              <a:t> .</a:t>
            </a:r>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Adjacency</Template>
  <TotalTime>928</TotalTime>
  <Words>2433</Words>
  <Application>Microsoft Office PowerPoint</Application>
  <PresentationFormat>On-screen Show (4:3)</PresentationFormat>
  <Paragraphs>385</Paragraphs>
  <Slides>50</Slides>
  <Notes>0</Notes>
  <HiddenSlides>0</HiddenSlides>
  <MMClips>0</MMClips>
  <ScaleCrop>false</ScaleCrop>
  <HeadingPairs>
    <vt:vector size="4" baseType="variant">
      <vt:variant>
        <vt:lpstr>Theme</vt:lpstr>
      </vt:variant>
      <vt:variant>
        <vt:i4>2</vt:i4>
      </vt:variant>
      <vt:variant>
        <vt:lpstr>Slide Titles</vt:lpstr>
      </vt:variant>
      <vt:variant>
        <vt:i4>50</vt:i4>
      </vt:variant>
    </vt:vector>
  </HeadingPairs>
  <TitlesOfParts>
    <vt:vector size="52" baseType="lpstr">
      <vt:lpstr>Angles</vt:lpstr>
      <vt:lpstr>Flow</vt:lpstr>
      <vt:lpstr>        PENGORGANISASAN MASYARAKAT </vt:lpstr>
      <vt:lpstr> MATERI </vt:lpstr>
      <vt:lpstr>BAHAN BACAAN </vt:lpstr>
      <vt:lpstr>Slide 4</vt:lpstr>
      <vt:lpstr>Latar belakang </vt:lpstr>
      <vt:lpstr>intisari pemikiran dalam Pengorganisasian Masyarakat adalah, bahwa : </vt:lpstr>
      <vt:lpstr>Pengorganisasian Masyarakat (Community Organizing) </vt:lpstr>
      <vt:lpstr>Pengorganisasian Masyarakat</vt:lpstr>
      <vt:lpstr>Bhattacarya</vt:lpstr>
      <vt:lpstr>Slide 10</vt:lpstr>
      <vt:lpstr>   Arah Pengorganisasaian  </vt:lpstr>
      <vt:lpstr>Pentingnya Pengorganisasian </vt:lpstr>
      <vt:lpstr>Tujuan dan strategi </vt:lpstr>
      <vt:lpstr>strategi dasarnya adalah </vt:lpstr>
      <vt:lpstr>Prinsip-prinsip  Pengorganisir Masyarakat </vt:lpstr>
      <vt:lpstr>3 aspek penting yang terkandung di dalamnya</vt:lpstr>
      <vt:lpstr>BEBERAPA PANDANGAN “Pengorganisasian Masyarakat”  </vt:lpstr>
      <vt:lpstr>Model-Model dan Strategi Pengorganisasian Masyarakat</vt:lpstr>
      <vt:lpstr>2. Model dan Strategi Alinsky  </vt:lpstr>
      <vt:lpstr>Relevansi Pengorganisasian Masyarakat di Indonesia</vt:lpstr>
      <vt:lpstr>Implementasi relevansi dan bentuk  Pengorganisasian Masyarakat di Indonesia</vt:lpstr>
      <vt:lpstr>PENDEKATAN PENGENBANGAN DAN PENGORGANISASIAN MASYARAKAT</vt:lpstr>
      <vt:lpstr>Twelvetress membagi perspektif teoritis PPM kedalam dua bingkai, yakni pendekatan profesional dan pendekatan radikal.</vt:lpstr>
      <vt:lpstr>Dua perspektif Pengorganisasian dan Pengembangan Masyarakat </vt:lpstr>
      <vt:lpstr>    Unsur-unsur program pengembangan dan pengorganisasaian  masyarakat </vt:lpstr>
      <vt:lpstr>Bentuk-bentuk program pengembangan dan pengorganisasian masyarakat. </vt:lpstr>
      <vt:lpstr>Strategi operasional pengembangan dan pengorganisasian masyarakat  </vt:lpstr>
      <vt:lpstr>langkah-langkah yang perlu ditempuh dan pengembangan dan pengorganisasian sebagai berikut : </vt:lpstr>
      <vt:lpstr>Untuk itu hal yang perlu diperhatikan adalah </vt:lpstr>
      <vt:lpstr>Simpul  Pengorganisasian Masyarakat Berbasis Kampung.</vt:lpstr>
      <vt:lpstr>2. Kriteria Proses  Pengembangan dan Pengorganisasian </vt:lpstr>
      <vt:lpstr>3. Prinsip Dasar  Pengembangan dan Pengorganisasian </vt:lpstr>
      <vt:lpstr>Tahapan Kegiatan dalam proses pengorganisasian masyarakat </vt:lpstr>
      <vt:lpstr>  Langkah –Langkah Umum Pengorganisasian  </vt:lpstr>
      <vt:lpstr>lanjutan</vt:lpstr>
      <vt:lpstr>Beberapa teknik untuk mengetahui atau mengenal serta menentukan siapa yang menjadi pemuka atau tokoh masyarakat adalah sebagai berikut : </vt:lpstr>
      <vt:lpstr>unsure-unsur penting dalam menyusun program pengembangan dan pengorganisasian sebagai berikut : </vt:lpstr>
      <vt:lpstr> SIAPAKAH ORGANISATOR MASYARAKAT </vt:lpstr>
      <vt:lpstr>Cara dan langkah dalam meningkatkan peran serta masyarakat antara lain sebagai berikut : </vt:lpstr>
      <vt:lpstr>Secara garis besar, langkah pengembangan peran serta masyarakat umum adalah sebagai berikut : </vt:lpstr>
      <vt:lpstr>Peranan lembaga dari luar hanyalah sebagai perangsang agar proses yang terjadi berjalan secara optimal. Dengan demikian, maka penjabarannya secara operasional dilaksanakan dengan cara : </vt:lpstr>
      <vt:lpstr>PENGERTIAN OMW </vt:lpstr>
      <vt:lpstr>RUMUSAN  SEDERHANA</vt:lpstr>
      <vt:lpstr>CIRI-CIRI UTAMA ORGANISASI MASYARAKAT WARGA</vt:lpstr>
      <vt:lpstr>Tahapan Kegiatan dalam proses pengorganisasian masyarakat </vt:lpstr>
      <vt:lpstr>MENGAPA OMW MENJADI PENTING DLM PEMBANGUNAN  </vt:lpstr>
      <vt:lpstr>Slide 47</vt:lpstr>
      <vt:lpstr>evaluasi</vt:lpstr>
      <vt:lpstr>Slide 49</vt:lpstr>
      <vt:lpstr>Tujuan jangka panjang dari pengorganisasian masyarakat antara lain :  </vt:lpstr>
    </vt:vector>
  </TitlesOfParts>
  <Company>WORKGROUP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Masyarakat (Community Organizing)</dc:title>
  <dc:creator>APMD</dc:creator>
  <cp:lastModifiedBy>asus</cp:lastModifiedBy>
  <cp:revision>80</cp:revision>
  <dcterms:created xsi:type="dcterms:W3CDTF">2011-02-24T05:10:50Z</dcterms:created>
  <dcterms:modified xsi:type="dcterms:W3CDTF">2017-02-21T00:57:00Z</dcterms:modified>
</cp:coreProperties>
</file>