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496"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1898D61-1B20-4CAB-A809-DD38173ED7AC}" type="datetimeFigureOut">
              <a:rPr lang="id-ID" smtClean="0"/>
              <a:t>28/10/2019</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4AD28C8-8677-4487-994C-2A8AC0563CEB}"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28/10/2019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28/10/2019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28/10/2019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28/10/2019</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1898D61-1B20-4CAB-A809-DD38173ED7AC}" type="datetimeFigureOut">
              <a:rPr lang="id-ID" smtClean="0"/>
              <a:t>28/10/2019</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1898D61-1B20-4CAB-A809-DD38173ED7AC}" type="datetimeFigureOut">
              <a:rPr lang="id-ID" smtClean="0"/>
              <a:t>28/10/2019</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1898D61-1B20-4CAB-A809-DD38173ED7AC}" type="datetimeFigureOut">
              <a:rPr lang="id-ID" smtClean="0"/>
              <a:t>28/10/2019</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1898D61-1B20-4CAB-A809-DD38173ED7AC}" type="datetimeFigureOut">
              <a:rPr lang="id-ID" smtClean="0"/>
              <a:t>28/10/2019</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1898D61-1B20-4CAB-A809-DD38173ED7AC}" type="datetimeFigureOut">
              <a:rPr lang="id-ID" smtClean="0"/>
              <a:t>28/10/2019</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1898D61-1B20-4CAB-A809-DD38173ED7AC}" type="datetimeFigureOut">
              <a:rPr lang="id-ID" smtClean="0"/>
              <a:t>28/10/2019</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4AD28C8-8677-4487-994C-2A8AC0563CEB}"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1898D61-1B20-4CAB-A809-DD38173ED7AC}" type="datetimeFigureOut">
              <a:rPr lang="id-ID" smtClean="0"/>
              <a:t>28/10/2019</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4AD28C8-8677-4487-994C-2A8AC0563CEB}"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1124744"/>
            <a:ext cx="8928992" cy="2160240"/>
          </a:xfrm>
        </p:spPr>
        <p:txBody>
          <a:bodyPr>
            <a:noAutofit/>
          </a:bodyPr>
          <a:lstStyle/>
          <a:p>
            <a:pPr algn="just"/>
            <a:r>
              <a:rPr lang="id-ID" sz="2000" dirty="0" smtClean="0">
                <a:solidFill>
                  <a:schemeClr val="tx1"/>
                </a:solidFill>
                <a:latin typeface="Arial Rounded MT Bold" pitchFamily="34" charset="0"/>
              </a:rPr>
              <a:t>Michael Burgoon, Michael Ruffnel dalam buku </a:t>
            </a:r>
            <a:r>
              <a:rPr lang="id-ID" sz="2000" i="1" dirty="0" smtClean="0">
                <a:solidFill>
                  <a:schemeClr val="tx1"/>
                </a:solidFill>
                <a:latin typeface="Arial Rounded MT Bold" pitchFamily="34" charset="0"/>
              </a:rPr>
              <a:t>Human Communication, A Revisienof, Approaching Speech/Communication, </a:t>
            </a:r>
            <a:r>
              <a:rPr lang="id-ID" sz="2000" dirty="0" smtClean="0">
                <a:solidFill>
                  <a:schemeClr val="tx1"/>
                </a:solidFill>
                <a:latin typeface="Arial Rounded MT Bold" pitchFamily="34" charset="0"/>
              </a:rPr>
              <a:t>komunikasi kelompok sebagai tatap muka dari tiga atau lebih dari individu guna memperoleh maksud dan tujuan yang dikehendaki seperti berbagai informasi, peliharaan diri atau pemecahab masalah sehingga anggota dapat menumbuhkan karakteristik pribadi anggota lainnya dengan akurat.</a:t>
            </a:r>
          </a:p>
          <a:p>
            <a:pPr algn="just"/>
            <a:endParaRPr lang="id-ID" sz="2000" dirty="0">
              <a:solidFill>
                <a:schemeClr val="tx1"/>
              </a:solidFill>
              <a:latin typeface="Arial Rounded MT Bold" pitchFamily="34" charset="0"/>
            </a:endParaRPr>
          </a:p>
        </p:txBody>
      </p:sp>
      <p:sp>
        <p:nvSpPr>
          <p:cNvPr id="4" name="Rectangle 3"/>
          <p:cNvSpPr/>
          <p:nvPr/>
        </p:nvSpPr>
        <p:spPr>
          <a:xfrm>
            <a:off x="827584" y="0"/>
            <a:ext cx="7488832"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solidFill>
                  <a:schemeClr val="tx1"/>
                </a:solidFill>
                <a:latin typeface="Arial Rounded MT Bold" pitchFamily="34" charset="0"/>
              </a:rPr>
              <a:t>KOMUNIKASI KELOMPOK</a:t>
            </a:r>
            <a:endParaRPr lang="id-ID" sz="3200" dirty="0">
              <a:solidFill>
                <a:schemeClr val="tx1"/>
              </a:solidFill>
            </a:endParaRPr>
          </a:p>
        </p:txBody>
      </p:sp>
      <p:sp>
        <p:nvSpPr>
          <p:cNvPr id="6" name="Rectangle 5"/>
          <p:cNvSpPr/>
          <p:nvPr/>
        </p:nvSpPr>
        <p:spPr>
          <a:xfrm>
            <a:off x="146332" y="3284984"/>
            <a:ext cx="8818156" cy="1846659"/>
          </a:xfrm>
          <a:prstGeom prst="rect">
            <a:avLst/>
          </a:prstGeom>
        </p:spPr>
        <p:txBody>
          <a:bodyPr wrap="square">
            <a:spAutoFit/>
          </a:bodyPr>
          <a:lstStyle/>
          <a:p>
            <a:pPr algn="just"/>
            <a:r>
              <a:rPr lang="id-ID" sz="1900" dirty="0" smtClean="0">
                <a:solidFill>
                  <a:srgbClr val="002060"/>
                </a:solidFill>
                <a:latin typeface="Arial Rounded MT Bold" pitchFamily="34" charset="0"/>
              </a:rPr>
              <a:t>Karakteristik Komunikasi Kelompok</a:t>
            </a:r>
          </a:p>
          <a:p>
            <a:pPr marL="457200" indent="-457200" algn="just">
              <a:buAutoNum type="arabicPeriod"/>
            </a:pPr>
            <a:r>
              <a:rPr lang="id-ID" sz="1900" dirty="0" smtClean="0">
                <a:solidFill>
                  <a:schemeClr val="tx1"/>
                </a:solidFill>
                <a:latin typeface="Arial Rounded MT Bold" pitchFamily="34" charset="0"/>
              </a:rPr>
              <a:t>Adanya Norma, yaitu persetujuan atau perjanjian tentang bagaimana orang2 dalam suatu kelompok berperilaku yg pantas/ tidak pantas satu dg lainya</a:t>
            </a:r>
          </a:p>
          <a:p>
            <a:pPr marL="457200" indent="-457200" algn="just">
              <a:buAutoNum type="arabicPeriod"/>
            </a:pPr>
            <a:r>
              <a:rPr lang="id-ID" sz="1900" dirty="0" smtClean="0">
                <a:solidFill>
                  <a:schemeClr val="tx1"/>
                </a:solidFill>
                <a:latin typeface="Arial Rounded MT Bold" pitchFamily="34" charset="0"/>
              </a:rPr>
              <a:t>Adanya Peran, yaitu pola2 perilaku yg diharapkan dr setiap anggota kelompok</a:t>
            </a:r>
            <a:endParaRPr lang="id-ID" sz="1900" dirty="0">
              <a:solidFill>
                <a:schemeClr val="tx1"/>
              </a:solidFill>
              <a:latin typeface="Arial Rounded MT Bold" pitchFamily="34" charset="0"/>
            </a:endParaRPr>
          </a:p>
        </p:txBody>
      </p:sp>
    </p:spTree>
    <p:extLst>
      <p:ext uri="{BB962C8B-B14F-4D97-AF65-F5344CB8AC3E}">
        <p14:creationId xmlns:p14="http://schemas.microsoft.com/office/powerpoint/2010/main" val="3592257252"/>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2">
                <a:lumMod val="5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2" name="Subtitle 2"/>
          <p:cNvSpPr txBox="1">
            <a:spLocks/>
          </p:cNvSpPr>
          <p:nvPr/>
        </p:nvSpPr>
        <p:spPr>
          <a:xfrm>
            <a:off x="0" y="116632"/>
            <a:ext cx="9144000" cy="6120680"/>
          </a:xfrm>
          <a:prstGeom prst="rect">
            <a:avLst/>
          </a:prstGeom>
        </p:spPr>
        <p:txBody>
          <a:bodyPr>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457200" indent="-457200" algn="just">
              <a:buClr>
                <a:schemeClr val="tx1"/>
              </a:buClr>
              <a:buFont typeface="+mj-lt"/>
              <a:buAutoNum type="arabicPeriod" startAt="2"/>
            </a:pPr>
            <a:r>
              <a:rPr lang="id-ID" sz="1750" b="1" dirty="0" smtClean="0">
                <a:latin typeface="Arial Rounded MT Bold" pitchFamily="34" charset="0"/>
              </a:rPr>
              <a:t>Teori Struktural Fungsional</a:t>
            </a:r>
          </a:p>
          <a:p>
            <a:pPr marL="0" indent="0" algn="just">
              <a:buClr>
                <a:schemeClr val="tx1"/>
              </a:buClr>
              <a:buNone/>
            </a:pPr>
            <a:r>
              <a:rPr lang="id-ID" sz="1750" dirty="0" smtClean="0">
                <a:latin typeface="Arial Rounded MT Bold" pitchFamily="34" charset="0"/>
              </a:rPr>
              <a:t>Komunikasi organisasi terletak pd dimensi analitis</a:t>
            </a:r>
          </a:p>
          <a:p>
            <a:pPr marL="457200" indent="-457200" algn="just">
              <a:buClr>
                <a:schemeClr val="tx1"/>
              </a:buClr>
              <a:buFont typeface="+mj-lt"/>
              <a:buAutoNum type="alphaLcParenR"/>
            </a:pPr>
            <a:r>
              <a:rPr lang="id-ID" sz="1750" b="1" dirty="0" smtClean="0">
                <a:latin typeface="Arial Rounded MT Bold" pitchFamily="34" charset="0"/>
              </a:rPr>
              <a:t>Sistem Level</a:t>
            </a:r>
          </a:p>
          <a:p>
            <a:pPr marL="457200" indent="-457200" algn="just">
              <a:buClr>
                <a:schemeClr val="tx1"/>
              </a:buClr>
              <a:buFont typeface="+mj-lt"/>
              <a:buAutoNum type="alphaLcParenR"/>
            </a:pPr>
            <a:endParaRPr lang="id-ID" sz="1750" dirty="0">
              <a:latin typeface="Arial Rounded MT Bold" pitchFamily="34" charset="0"/>
            </a:endParaRPr>
          </a:p>
          <a:p>
            <a:pPr marL="0" indent="0" algn="just">
              <a:buClr>
                <a:schemeClr val="tx1"/>
              </a:buClr>
              <a:buNone/>
            </a:pPr>
            <a:endParaRPr lang="id-ID" sz="1750" dirty="0">
              <a:latin typeface="Arial Rounded MT Bold" pitchFamily="34" charset="0"/>
            </a:endParaRPr>
          </a:p>
          <a:p>
            <a:pPr marL="0" indent="0" algn="just">
              <a:buClr>
                <a:schemeClr val="tx1"/>
              </a:buClr>
              <a:buNone/>
            </a:pPr>
            <a:endParaRPr lang="id-ID" sz="1750" dirty="0" smtClean="0">
              <a:latin typeface="Arial Rounded MT Bold" pitchFamily="34" charset="0"/>
            </a:endParaRPr>
          </a:p>
          <a:p>
            <a:pPr marL="0" indent="0" algn="just">
              <a:buClr>
                <a:schemeClr val="tx1"/>
              </a:buClr>
              <a:buNone/>
            </a:pPr>
            <a:endParaRPr lang="id-ID" sz="1750" dirty="0" smtClean="0">
              <a:latin typeface="Arial Rounded MT Bold" pitchFamily="34" charset="0"/>
            </a:endParaRPr>
          </a:p>
          <a:p>
            <a:pPr marL="0" indent="0" algn="just">
              <a:buClr>
                <a:schemeClr val="tx1"/>
              </a:buClr>
              <a:buNone/>
            </a:pPr>
            <a:endParaRPr lang="id-ID" sz="1750" dirty="0" smtClean="0">
              <a:latin typeface="Arial Rounded MT Bold" pitchFamily="34" charset="0"/>
            </a:endParaRPr>
          </a:p>
          <a:p>
            <a:pPr marL="0" indent="0" algn="just">
              <a:buClr>
                <a:schemeClr val="tx1"/>
              </a:buClr>
              <a:buNone/>
            </a:pPr>
            <a:endParaRPr lang="id-ID" sz="1750" dirty="0">
              <a:latin typeface="Arial Rounded MT Bold" pitchFamily="34" charset="0"/>
            </a:endParaRPr>
          </a:p>
          <a:p>
            <a:pPr marL="0" indent="0" algn="just">
              <a:buClr>
                <a:schemeClr val="tx1"/>
              </a:buClr>
              <a:buNone/>
            </a:pPr>
            <a:endParaRPr lang="id-ID" sz="1750" dirty="0" smtClean="0">
              <a:latin typeface="Arial Rounded MT Bold" pitchFamily="34" charset="0"/>
            </a:endParaRPr>
          </a:p>
          <a:p>
            <a:pPr marL="457200" indent="-457200" algn="just">
              <a:buClr>
                <a:schemeClr val="tx1"/>
              </a:buClr>
              <a:buFont typeface="+mj-lt"/>
              <a:buAutoNum type="alphaLcParenR" startAt="2"/>
            </a:pPr>
            <a:r>
              <a:rPr lang="id-ID" sz="1750" b="1" dirty="0" smtClean="0">
                <a:latin typeface="Arial Rounded MT Bold" pitchFamily="34" charset="0"/>
              </a:rPr>
              <a:t>Fungsi-Fungsi Komunikasi</a:t>
            </a:r>
          </a:p>
          <a:p>
            <a:pPr marL="342900" indent="-342900" algn="just">
              <a:buClr>
                <a:schemeClr val="tx1"/>
              </a:buClr>
            </a:pPr>
            <a:r>
              <a:rPr lang="id-ID" sz="1750" dirty="0" smtClean="0">
                <a:latin typeface="Arial Rounded MT Bold" pitchFamily="34" charset="0"/>
              </a:rPr>
              <a:t>Fungsi produksi : pengarahan, koordinasi, kontrol aktivitas organisasi</a:t>
            </a:r>
          </a:p>
          <a:p>
            <a:pPr marL="342900" indent="-342900" algn="just">
              <a:buClr>
                <a:schemeClr val="tx1"/>
              </a:buClr>
            </a:pPr>
            <a:r>
              <a:rPr lang="id-ID" sz="1750" dirty="0" smtClean="0">
                <a:latin typeface="Arial Rounded MT Bold" pitchFamily="34" charset="0"/>
              </a:rPr>
              <a:t>Fungsi Inovasi : membangkitkan/ mendorong perubahan2 gagasan baru dl, sistem</a:t>
            </a:r>
          </a:p>
          <a:p>
            <a:pPr marL="342900" indent="-342900" algn="just">
              <a:buClr>
                <a:schemeClr val="tx1"/>
              </a:buClr>
            </a:pPr>
            <a:r>
              <a:rPr lang="id-ID" sz="1750" dirty="0" smtClean="0">
                <a:latin typeface="Arial Rounded MT Bold" pitchFamily="34" charset="0"/>
              </a:rPr>
              <a:t>Fungsi Pemeliharaan : melindungi nilai2 individual dan hubungan antar pribadi untuk mempertahankan sistem.</a:t>
            </a:r>
          </a:p>
          <a:p>
            <a:pPr marL="457200" indent="-457200" algn="just">
              <a:buClr>
                <a:schemeClr val="tx1"/>
              </a:buClr>
              <a:buFont typeface="+mj-lt"/>
              <a:buAutoNum type="alphaLcParenR" startAt="3"/>
            </a:pPr>
            <a:r>
              <a:rPr lang="id-ID" sz="1750" b="1" dirty="0" smtClean="0">
                <a:latin typeface="Arial Rounded MT Bold" pitchFamily="34" charset="0"/>
              </a:rPr>
              <a:t>Struktur</a:t>
            </a:r>
          </a:p>
          <a:p>
            <a:pPr marL="0" indent="0" algn="just">
              <a:buClr>
                <a:schemeClr val="tx1"/>
              </a:buClr>
              <a:buNone/>
            </a:pPr>
            <a:r>
              <a:rPr lang="id-ID" sz="1750" dirty="0" smtClean="0">
                <a:latin typeface="Arial Rounded MT Bold" pitchFamily="34" charset="0"/>
              </a:rPr>
              <a:t>Berkaitan dgn tumbuhnya pola2 atau aturan2 dlm penyampaian pesan. Pd setiap level organisasi (individual, dyadic, kelompok, dan organisasional) dpt diteliti cara2 bagaimana komunikasi dpt berfungsi dan distrukturkan.</a:t>
            </a:r>
          </a:p>
        </p:txBody>
      </p:sp>
      <p:sp>
        <p:nvSpPr>
          <p:cNvPr id="3" name="Oval 2"/>
          <p:cNvSpPr/>
          <p:nvPr/>
        </p:nvSpPr>
        <p:spPr>
          <a:xfrm>
            <a:off x="2483768" y="908720"/>
            <a:ext cx="6048672" cy="25202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p>
        </p:txBody>
      </p:sp>
      <p:sp>
        <p:nvSpPr>
          <p:cNvPr id="5" name="Oval 4"/>
          <p:cNvSpPr/>
          <p:nvPr/>
        </p:nvSpPr>
        <p:spPr>
          <a:xfrm>
            <a:off x="3131840" y="1228564"/>
            <a:ext cx="4625280" cy="188059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6" name="Oval 5"/>
          <p:cNvSpPr/>
          <p:nvPr/>
        </p:nvSpPr>
        <p:spPr>
          <a:xfrm>
            <a:off x="3585354" y="1470631"/>
            <a:ext cx="3845500" cy="1341766"/>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id-ID"/>
          </a:p>
        </p:txBody>
      </p:sp>
      <p:sp>
        <p:nvSpPr>
          <p:cNvPr id="7" name="Oval 6"/>
          <p:cNvSpPr/>
          <p:nvPr/>
        </p:nvSpPr>
        <p:spPr>
          <a:xfrm>
            <a:off x="4383306" y="1768898"/>
            <a:ext cx="2442846" cy="745232"/>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id-ID"/>
          </a:p>
        </p:txBody>
      </p:sp>
      <p:sp>
        <p:nvSpPr>
          <p:cNvPr id="8" name="Rectangle 7"/>
          <p:cNvSpPr/>
          <p:nvPr/>
        </p:nvSpPr>
        <p:spPr>
          <a:xfrm>
            <a:off x="4846888" y="908719"/>
            <a:ext cx="1127753" cy="307777"/>
          </a:xfrm>
          <a:prstGeom prst="rect">
            <a:avLst/>
          </a:prstGeom>
        </p:spPr>
        <p:txBody>
          <a:bodyPr wrap="square">
            <a:spAutoFit/>
          </a:bodyPr>
          <a:lstStyle/>
          <a:p>
            <a:pPr algn="just">
              <a:buClr>
                <a:schemeClr val="tx1"/>
              </a:buClr>
            </a:pPr>
            <a:r>
              <a:rPr lang="id-ID" sz="1400" dirty="0" smtClean="0">
                <a:latin typeface="Arial Rounded MT Bold" pitchFamily="34" charset="0"/>
              </a:rPr>
              <a:t>Organisasi</a:t>
            </a:r>
            <a:endParaRPr lang="id-ID" sz="1400" dirty="0">
              <a:latin typeface="Arial Rounded MT Bold" pitchFamily="34" charset="0"/>
            </a:endParaRPr>
          </a:p>
        </p:txBody>
      </p:sp>
      <p:sp>
        <p:nvSpPr>
          <p:cNvPr id="9" name="Rectangle 8"/>
          <p:cNvSpPr/>
          <p:nvPr/>
        </p:nvSpPr>
        <p:spPr>
          <a:xfrm>
            <a:off x="4880603" y="1216496"/>
            <a:ext cx="1127753" cy="307777"/>
          </a:xfrm>
          <a:prstGeom prst="rect">
            <a:avLst/>
          </a:prstGeom>
        </p:spPr>
        <p:txBody>
          <a:bodyPr wrap="square">
            <a:spAutoFit/>
          </a:bodyPr>
          <a:lstStyle/>
          <a:p>
            <a:pPr algn="just">
              <a:buClr>
                <a:schemeClr val="tx1"/>
              </a:buClr>
            </a:pPr>
            <a:r>
              <a:rPr lang="id-ID" sz="1400" dirty="0" smtClean="0">
                <a:latin typeface="Arial Rounded MT Bold" pitchFamily="34" charset="0"/>
              </a:rPr>
              <a:t>Kelompok</a:t>
            </a:r>
            <a:endParaRPr lang="id-ID" sz="1400" dirty="0">
              <a:latin typeface="Arial Rounded MT Bold" pitchFamily="34" charset="0"/>
            </a:endParaRPr>
          </a:p>
        </p:txBody>
      </p:sp>
      <p:sp>
        <p:nvSpPr>
          <p:cNvPr id="10" name="Rectangle 9"/>
          <p:cNvSpPr/>
          <p:nvPr/>
        </p:nvSpPr>
        <p:spPr>
          <a:xfrm>
            <a:off x="4944226" y="1458418"/>
            <a:ext cx="1127753" cy="307777"/>
          </a:xfrm>
          <a:prstGeom prst="rect">
            <a:avLst/>
          </a:prstGeom>
        </p:spPr>
        <p:txBody>
          <a:bodyPr wrap="square">
            <a:spAutoFit/>
          </a:bodyPr>
          <a:lstStyle/>
          <a:p>
            <a:pPr algn="just">
              <a:buClr>
                <a:schemeClr val="tx1"/>
              </a:buClr>
            </a:pPr>
            <a:r>
              <a:rPr lang="id-ID" sz="1400" dirty="0" smtClean="0">
                <a:latin typeface="Arial Rounded MT Bold" pitchFamily="34" charset="0"/>
              </a:rPr>
              <a:t>Dyadic</a:t>
            </a:r>
            <a:endParaRPr lang="id-ID" sz="1400" dirty="0">
              <a:latin typeface="Arial Rounded MT Bold" pitchFamily="34" charset="0"/>
            </a:endParaRPr>
          </a:p>
        </p:txBody>
      </p:sp>
      <p:sp>
        <p:nvSpPr>
          <p:cNvPr id="11" name="Rectangle 10"/>
          <p:cNvSpPr/>
          <p:nvPr/>
        </p:nvSpPr>
        <p:spPr>
          <a:xfrm>
            <a:off x="4944227" y="1987625"/>
            <a:ext cx="1127753" cy="307777"/>
          </a:xfrm>
          <a:prstGeom prst="rect">
            <a:avLst/>
          </a:prstGeom>
        </p:spPr>
        <p:txBody>
          <a:bodyPr wrap="square">
            <a:spAutoFit/>
          </a:bodyPr>
          <a:lstStyle/>
          <a:p>
            <a:pPr algn="just">
              <a:buClr>
                <a:schemeClr val="tx1"/>
              </a:buClr>
            </a:pPr>
            <a:r>
              <a:rPr lang="id-ID" sz="1400" dirty="0" smtClean="0">
                <a:latin typeface="Arial Rounded MT Bold" pitchFamily="34" charset="0"/>
              </a:rPr>
              <a:t>Individu</a:t>
            </a:r>
            <a:endParaRPr lang="id-ID" sz="1400" dirty="0">
              <a:latin typeface="Arial Rounded MT Bold" pitchFamily="34" charset="0"/>
            </a:endParaRPr>
          </a:p>
        </p:txBody>
      </p:sp>
    </p:spTree>
    <p:extLst>
      <p:ext uri="{BB962C8B-B14F-4D97-AF65-F5344CB8AC3E}">
        <p14:creationId xmlns:p14="http://schemas.microsoft.com/office/powerpoint/2010/main" val="982282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1259632" y="-34993"/>
            <a:ext cx="6768752" cy="129614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smtClean="0">
                <a:solidFill>
                  <a:schemeClr val="bg1"/>
                </a:solidFill>
                <a:effectLst>
                  <a:outerShdw blurRad="38100" dist="38100" dir="2700000" algn="tl">
                    <a:srgbClr val="000000">
                      <a:alpha val="43137"/>
                    </a:srgbClr>
                  </a:outerShdw>
                </a:effectLst>
              </a:rPr>
              <a:t>KOMUNIKASI KELOMPOK  DALAM </a:t>
            </a:r>
          </a:p>
          <a:p>
            <a:pPr algn="ctr"/>
            <a:r>
              <a:rPr lang="id-ID" sz="2800" b="1" dirty="0" smtClean="0">
                <a:solidFill>
                  <a:schemeClr val="bg1"/>
                </a:solidFill>
                <a:effectLst>
                  <a:outerShdw blurRad="38100" dist="38100" dir="2700000" algn="tl">
                    <a:srgbClr val="000000">
                      <a:alpha val="43137"/>
                    </a:srgbClr>
                  </a:outerShdw>
                </a:effectLst>
              </a:rPr>
              <a:t>PERSPEKTIF TEORITIS</a:t>
            </a:r>
            <a:endParaRPr lang="id-ID" sz="2800" b="1" dirty="0">
              <a:solidFill>
                <a:schemeClr val="bg1"/>
              </a:solidFill>
              <a:effectLst>
                <a:outerShdw blurRad="38100" dist="38100" dir="2700000" algn="tl">
                  <a:srgbClr val="000000">
                    <a:alpha val="43137"/>
                  </a:srgbClr>
                </a:outerShdw>
              </a:effectLst>
            </a:endParaRPr>
          </a:p>
        </p:txBody>
      </p:sp>
      <p:sp>
        <p:nvSpPr>
          <p:cNvPr id="5" name="Rectangle 4"/>
          <p:cNvSpPr/>
          <p:nvPr/>
        </p:nvSpPr>
        <p:spPr>
          <a:xfrm>
            <a:off x="0" y="1261151"/>
            <a:ext cx="9144000" cy="4154984"/>
          </a:xfrm>
          <a:prstGeom prst="rect">
            <a:avLst/>
          </a:prstGeom>
        </p:spPr>
        <p:txBody>
          <a:bodyPr wrap="square">
            <a:spAutoFit/>
          </a:bodyPr>
          <a:lstStyle/>
          <a:p>
            <a:pPr marL="342900" indent="-342900">
              <a:buClr>
                <a:schemeClr val="tx1"/>
              </a:buClr>
              <a:buFont typeface="+mj-lt"/>
              <a:buAutoNum type="arabicPeriod"/>
            </a:pPr>
            <a:endParaRPr lang="id-ID" sz="2200" b="1" dirty="0" smtClean="0">
              <a:solidFill>
                <a:schemeClr val="bg1"/>
              </a:solidFill>
              <a:latin typeface="Arial Rounded MT Bold" pitchFamily="34" charset="0"/>
            </a:endParaRPr>
          </a:p>
          <a:p>
            <a:pPr marL="342900" indent="-342900">
              <a:buClr>
                <a:schemeClr val="tx2">
                  <a:lumMod val="50000"/>
                </a:schemeClr>
              </a:buClr>
              <a:buFont typeface="+mj-lt"/>
              <a:buAutoNum type="arabicPeriod"/>
            </a:pPr>
            <a:r>
              <a:rPr lang="id-ID" sz="2200" b="0" dirty="0" smtClean="0">
                <a:solidFill>
                  <a:srgbClr val="0070C0"/>
                </a:solidFill>
                <a:effectLst/>
                <a:latin typeface="Arial Rounded MT Bold" pitchFamily="34" charset="0"/>
              </a:rPr>
              <a:t>TEORI PERBANDINGA SOSIAL (Social Comparison </a:t>
            </a:r>
            <a:r>
              <a:rPr lang="id-ID" sz="2200" b="0" dirty="0" smtClean="0">
                <a:solidFill>
                  <a:srgbClr val="0070C0"/>
                </a:solidFill>
                <a:effectLst/>
                <a:latin typeface="Arial Rounded MT Bold" pitchFamily="34" charset="0"/>
              </a:rPr>
              <a:t>Theo</a:t>
            </a:r>
            <a:r>
              <a:rPr lang="en-US" sz="2200" b="0" dirty="0" err="1" smtClean="0">
                <a:solidFill>
                  <a:srgbClr val="0070C0"/>
                </a:solidFill>
                <a:effectLst/>
                <a:latin typeface="Arial Rounded MT Bold" pitchFamily="34" charset="0"/>
              </a:rPr>
              <a:t>ry</a:t>
            </a:r>
            <a:r>
              <a:rPr lang="id-ID" sz="2200" b="0" dirty="0" smtClean="0">
                <a:solidFill>
                  <a:srgbClr val="0070C0"/>
                </a:solidFill>
                <a:effectLst/>
                <a:latin typeface="Arial Rounded MT Bold" pitchFamily="34" charset="0"/>
              </a:rPr>
              <a:t>)</a:t>
            </a:r>
            <a:r>
              <a:rPr lang="id-ID" sz="2200" b="0" dirty="0" smtClean="0">
                <a:solidFill>
                  <a:srgbClr val="FF0000"/>
                </a:solidFill>
                <a:effectLst/>
                <a:latin typeface="Arial Rounded MT Bold" pitchFamily="34" charset="0"/>
              </a:rPr>
              <a:t/>
            </a:r>
            <a:br>
              <a:rPr lang="id-ID" sz="2200" b="0" dirty="0" smtClean="0">
                <a:solidFill>
                  <a:srgbClr val="FF0000"/>
                </a:solidFill>
                <a:effectLst/>
                <a:latin typeface="Arial Rounded MT Bold" pitchFamily="34" charset="0"/>
              </a:rPr>
            </a:br>
            <a:r>
              <a:rPr lang="id-ID" sz="2200" b="0" dirty="0" smtClean="0">
                <a:solidFill>
                  <a:srgbClr val="FF0000"/>
                </a:solidFill>
                <a:effectLst/>
                <a:latin typeface="Arial Rounded MT Bold" pitchFamily="34" charset="0"/>
              </a:rPr>
              <a:t>	</a:t>
            </a:r>
            <a:r>
              <a:rPr lang="id-ID" sz="2200" b="0" dirty="0" smtClean="0">
                <a:solidFill>
                  <a:schemeClr val="tx1"/>
                </a:solidFill>
                <a:effectLst/>
                <a:latin typeface="Arial Rounded MT Bold" pitchFamily="34" charset="0"/>
              </a:rPr>
              <a:t>Tindakan komunikasi dlm kelompok berlangsung karena 	adanya kebutuhan2 dr inividu untuk membandingkan sikap, 	pendapat dan kemampuannya dengan individu lain.</a:t>
            </a:r>
          </a:p>
          <a:p>
            <a:pPr>
              <a:buClr>
                <a:schemeClr val="tx1"/>
              </a:buClr>
            </a:pPr>
            <a:endParaRPr lang="id-ID" sz="2200" b="1" dirty="0" smtClean="0">
              <a:solidFill>
                <a:schemeClr val="bg1"/>
              </a:solidFill>
              <a:latin typeface="Arial Rounded MT Bold" pitchFamily="34" charset="0"/>
            </a:endParaRPr>
          </a:p>
          <a:p>
            <a:pPr marL="342900" indent="-342900">
              <a:buClr>
                <a:schemeClr val="tx2">
                  <a:lumMod val="50000"/>
                </a:schemeClr>
              </a:buClr>
              <a:buFont typeface="+mj-lt"/>
              <a:buAutoNum type="arabicPeriod" startAt="2"/>
            </a:pPr>
            <a:r>
              <a:rPr lang="id-ID" sz="2200" b="1" dirty="0" smtClean="0">
                <a:solidFill>
                  <a:srgbClr val="0070C0"/>
                </a:solidFill>
                <a:latin typeface="Arial Rounded MT Bold" pitchFamily="34" charset="0"/>
              </a:rPr>
              <a:t>TEORI KEPRIBADIAN KELOMPOK (Group Syntality Theory)</a:t>
            </a:r>
          </a:p>
          <a:p>
            <a:pPr>
              <a:buClr>
                <a:schemeClr val="tx1"/>
              </a:buClr>
            </a:pPr>
            <a:r>
              <a:rPr lang="id-ID" sz="2200" b="1" dirty="0" smtClean="0">
                <a:solidFill>
                  <a:schemeClr val="bg1"/>
                </a:solidFill>
                <a:latin typeface="Arial Rounded MT Bold" pitchFamily="34" charset="0"/>
              </a:rPr>
              <a:t>	</a:t>
            </a:r>
            <a:r>
              <a:rPr lang="id-ID" sz="2200" dirty="0" smtClean="0">
                <a:latin typeface="Arial Rounded MT Bold" pitchFamily="34" charset="0"/>
              </a:rPr>
              <a:t>Merujuk pd ciri2 populasi atau karakteristik individu seperti 	umur, 	kecendekiawan  (intelligence), sementara ciri2 	kepribadian atau suatu efek yang memungkinkan kelompok 	bertindak sbg suatu keseluruhan, merujuk pd peran2 	spesifik, klik dan posisi status. </a:t>
            </a:r>
          </a:p>
        </p:txBody>
      </p:sp>
    </p:spTree>
    <p:extLst>
      <p:ext uri="{BB962C8B-B14F-4D97-AF65-F5344CB8AC3E}">
        <p14:creationId xmlns:p14="http://schemas.microsoft.com/office/powerpoint/2010/main" val="874372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4624"/>
            <a:ext cx="9144000" cy="6232475"/>
          </a:xfrm>
          <a:prstGeom prst="rect">
            <a:avLst/>
          </a:prstGeom>
        </p:spPr>
        <p:txBody>
          <a:bodyPr wrap="square">
            <a:spAutoFit/>
          </a:bodyPr>
          <a:lstStyle/>
          <a:p>
            <a:pPr marL="342900" indent="-342900">
              <a:buClr>
                <a:schemeClr val="bg2">
                  <a:lumMod val="50000"/>
                </a:schemeClr>
              </a:buClr>
              <a:buFont typeface="+mj-lt"/>
              <a:buAutoNum type="arabicPeriod" startAt="3"/>
            </a:pPr>
            <a:r>
              <a:rPr lang="id-ID" sz="2100" b="1" dirty="0" smtClean="0">
                <a:solidFill>
                  <a:srgbClr val="0070C0"/>
                </a:solidFill>
                <a:latin typeface="Arial Rounded MT Bold" pitchFamily="34" charset="0"/>
              </a:rPr>
              <a:t>TEORI PERCAKAPAN KELOMPOK ( Group Achievement Theory)</a:t>
            </a:r>
          </a:p>
          <a:p>
            <a:pPr>
              <a:buClr>
                <a:schemeClr val="tx1"/>
              </a:buClr>
            </a:pPr>
            <a:r>
              <a:rPr lang="id-ID" sz="2100" b="1" dirty="0" smtClean="0">
                <a:latin typeface="Arial Rounded MT Bold" pitchFamily="34" charset="0"/>
              </a:rPr>
              <a:t>	</a:t>
            </a:r>
            <a:r>
              <a:rPr lang="id-ID" sz="2100" dirty="0" smtClean="0">
                <a:latin typeface="Arial Rounded MT Bold" pitchFamily="34" charset="0"/>
              </a:rPr>
              <a:t>Teori ini sangat berkaitan dgn produktivitas kelompok atau 	upaya2 untuk 	mencapainya melalui pemeriksaan masukan 	(perilaku, interaksi, dan harapan2 yg bersifat individual) dari 	anggota/ </a:t>
            </a:r>
            <a:r>
              <a:rPr lang="id-ID" sz="2100" i="1" dirty="0" smtClean="0">
                <a:latin typeface="Arial Rounded MT Bold" pitchFamily="34" charset="0"/>
              </a:rPr>
              <a:t>member input, </a:t>
            </a:r>
            <a:r>
              <a:rPr lang="id-ID" sz="2100" dirty="0" smtClean="0">
                <a:latin typeface="Arial Rounded MT Bold" pitchFamily="34" charset="0"/>
              </a:rPr>
              <a:t>variabel2 perantara/</a:t>
            </a:r>
            <a:r>
              <a:rPr lang="id-ID" sz="2100" i="1" dirty="0" smtClean="0">
                <a:latin typeface="Arial Rounded MT Bold" pitchFamily="34" charset="0"/>
              </a:rPr>
              <a:t>mediating  	variables </a:t>
            </a:r>
            <a:r>
              <a:rPr lang="id-ID" sz="2100" dirty="0" smtClean="0">
                <a:latin typeface="Arial Rounded MT Bold" pitchFamily="34" charset="0"/>
              </a:rPr>
              <a:t>(status, norma, dan tujuan2 kelompok) dan keluaran 	dari kelompok/ </a:t>
            </a:r>
            <a:r>
              <a:rPr lang="id-ID" sz="2100" i="1" dirty="0" smtClean="0">
                <a:latin typeface="Arial Rounded MT Bold" pitchFamily="34" charset="0"/>
              </a:rPr>
              <a:t>group  output </a:t>
            </a:r>
            <a:r>
              <a:rPr lang="id-ID" sz="2100" dirty="0" smtClean="0">
                <a:latin typeface="Arial Rounded MT Bold" pitchFamily="34" charset="0"/>
              </a:rPr>
              <a:t>(pencapaian,/ prestasi dari tugas 	atau tujuan kelompok).</a:t>
            </a:r>
          </a:p>
          <a:p>
            <a:pPr>
              <a:buClr>
                <a:schemeClr val="tx1"/>
              </a:buClr>
            </a:pPr>
            <a:endParaRPr lang="id-ID" sz="2100" dirty="0" smtClean="0">
              <a:latin typeface="Arial Rounded MT Bold" pitchFamily="34" charset="0"/>
            </a:endParaRPr>
          </a:p>
          <a:p>
            <a:pPr marL="342900" indent="-342900">
              <a:buClr>
                <a:schemeClr val="bg2">
                  <a:lumMod val="50000"/>
                </a:schemeClr>
              </a:buClr>
              <a:buFont typeface="+mj-lt"/>
              <a:buAutoNum type="arabicPeriod" startAt="4"/>
            </a:pPr>
            <a:r>
              <a:rPr lang="id-ID" sz="2100" b="1" dirty="0" smtClean="0">
                <a:solidFill>
                  <a:srgbClr val="0070C0"/>
                </a:solidFill>
                <a:latin typeface="Arial Rounded MT Bold" pitchFamily="34" charset="0"/>
              </a:rPr>
              <a:t>TEORI PERTUKARAN SOSIAL (Social Exchange Theory)</a:t>
            </a:r>
          </a:p>
          <a:p>
            <a:pPr>
              <a:buClr>
                <a:schemeClr val="tx1"/>
              </a:buClr>
            </a:pPr>
            <a:r>
              <a:rPr lang="id-ID" sz="2100" b="1" dirty="0" smtClean="0">
                <a:latin typeface="Arial Rounded MT Bold" pitchFamily="34" charset="0"/>
              </a:rPr>
              <a:t>	</a:t>
            </a:r>
            <a:r>
              <a:rPr lang="id-ID" sz="2100" dirty="0" smtClean="0">
                <a:latin typeface="Arial Rounded MT Bold" pitchFamily="34" charset="0"/>
              </a:rPr>
              <a:t>Interaksi manusia melibatkan pertukaran barang dan jasa.</a:t>
            </a:r>
          </a:p>
          <a:p>
            <a:pPr>
              <a:buClr>
                <a:schemeClr val="tx1"/>
              </a:buClr>
            </a:pPr>
            <a:r>
              <a:rPr lang="id-ID" sz="2100" dirty="0">
                <a:latin typeface="Arial Rounded MT Bold" pitchFamily="34" charset="0"/>
              </a:rPr>
              <a:t>	</a:t>
            </a:r>
            <a:r>
              <a:rPr lang="id-ID" sz="2100" dirty="0" smtClean="0">
                <a:latin typeface="Arial Rounded MT Bold" pitchFamily="34" charset="0"/>
              </a:rPr>
              <a:t>Biaya (cost) dan imbalan (reward) dipahami dalam situasi yg akan disajikan untuk mendapatkan respon dan individu2 	selama interaksi sosial.</a:t>
            </a:r>
          </a:p>
          <a:p>
            <a:pPr>
              <a:buClr>
                <a:schemeClr val="tx1"/>
              </a:buClr>
            </a:pPr>
            <a:r>
              <a:rPr lang="id-ID" sz="2100" dirty="0" smtClean="0">
                <a:latin typeface="Arial Rounded MT Bold" pitchFamily="34" charset="0"/>
              </a:rPr>
              <a:t>	Jika imbalan dirasakan tidak cukup atau lebih banyak dari biaya, maka</a:t>
            </a:r>
            <a:r>
              <a:rPr lang="id-ID" sz="2100" dirty="0">
                <a:latin typeface="Arial Rounded MT Bold" pitchFamily="34" charset="0"/>
              </a:rPr>
              <a:t> </a:t>
            </a:r>
            <a:r>
              <a:rPr lang="id-ID" sz="2100" dirty="0" smtClean="0">
                <a:latin typeface="Arial Rounded MT Bold" pitchFamily="34" charset="0"/>
              </a:rPr>
              <a:t>interaksi kelompok akan diakhiri atau individu2 	yang terlibat akan mengubah perilaku mereka untuk 	melindungi imbalan apa pun yg mereka cari.</a:t>
            </a:r>
          </a:p>
          <a:p>
            <a:pPr marL="800100" lvl="1" indent="-342900">
              <a:buClr>
                <a:schemeClr val="tx1"/>
              </a:buClr>
              <a:buFont typeface="+mj-lt"/>
              <a:buAutoNum type="arabicPeriod" startAt="5"/>
            </a:pPr>
            <a:endParaRPr lang="id-ID" sz="2100" dirty="0"/>
          </a:p>
        </p:txBody>
      </p:sp>
    </p:spTree>
    <p:extLst>
      <p:ext uri="{BB962C8B-B14F-4D97-AF65-F5344CB8AC3E}">
        <p14:creationId xmlns:p14="http://schemas.microsoft.com/office/powerpoint/2010/main" val="246416662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5071" y="692696"/>
            <a:ext cx="9144000" cy="5262979"/>
          </a:xfrm>
          <a:prstGeom prst="rect">
            <a:avLst/>
          </a:prstGeom>
        </p:spPr>
        <p:txBody>
          <a:bodyPr wrap="square">
            <a:spAutoFit/>
          </a:bodyPr>
          <a:lstStyle/>
          <a:p>
            <a:pPr marL="342900" indent="-342900">
              <a:buClr>
                <a:schemeClr val="tx2">
                  <a:lumMod val="50000"/>
                </a:schemeClr>
              </a:buClr>
              <a:buFont typeface="+mj-lt"/>
              <a:buAutoNum type="arabicPeriod" startAt="5"/>
            </a:pPr>
            <a:r>
              <a:rPr lang="id-ID" sz="2400" b="1" dirty="0" smtClean="0">
                <a:solidFill>
                  <a:srgbClr val="0070C0"/>
                </a:solidFill>
                <a:latin typeface="Arial Rounded MT Bold" pitchFamily="34" charset="0"/>
              </a:rPr>
              <a:t>TEORI SOSIOMETRIX (Sociometric Theory)</a:t>
            </a:r>
          </a:p>
          <a:p>
            <a:pPr>
              <a:buClr>
                <a:schemeClr val="bg1"/>
              </a:buClr>
            </a:pPr>
            <a:r>
              <a:rPr lang="id-ID" sz="2400" b="1" dirty="0">
                <a:solidFill>
                  <a:srgbClr val="0070C0"/>
                </a:solidFill>
                <a:latin typeface="Arial Rounded MT Bold" pitchFamily="34" charset="0"/>
              </a:rPr>
              <a:t>	</a:t>
            </a:r>
            <a:r>
              <a:rPr lang="id-ID" sz="2400" dirty="0" smtClean="0">
                <a:latin typeface="Arial Rounded MT Bold" pitchFamily="34" charset="0"/>
              </a:rPr>
              <a:t>Individu2 dalam kelompok yg merasa tertarik satu sama lain akan lebih banyak melakukan tindak komunikasi, sebalaiknya individu2 yg saling menolak , hanya sedikit atau kurang melakukan tindak komunikasi.</a:t>
            </a:r>
          </a:p>
          <a:p>
            <a:pPr>
              <a:buClr>
                <a:schemeClr val="bg1"/>
              </a:buClr>
            </a:pPr>
            <a:r>
              <a:rPr lang="id-ID" sz="2400" dirty="0" smtClean="0">
                <a:latin typeface="Arial Rounded MT Bold" pitchFamily="34" charset="0"/>
              </a:rPr>
              <a:t>	Tataran ketertarikan atau penolakan itu dapat diukur melalui alat tes sosiometri, dengan cara setiap anggota ditanyakan untuk memberi jenjang atau ranking terhadap anggota lainnya dalam kerangka ketertarikan antarpribadi (intrapersonal attractiveness) dan keefektifan tugas ( task effectiveness).</a:t>
            </a:r>
          </a:p>
          <a:p>
            <a:pPr>
              <a:buClr>
                <a:schemeClr val="bg1"/>
              </a:buClr>
            </a:pPr>
            <a:r>
              <a:rPr lang="id-ID" sz="2400" dirty="0" smtClean="0">
                <a:latin typeface="Arial Rounded MT Bold" pitchFamily="34" charset="0"/>
              </a:rPr>
              <a:t>	Dengan menggunakan teori ini, kita dapat mengukur dan menentukan bagaimana sebuah kelompok akan mempunyai keterpaduan dan produktif. </a:t>
            </a:r>
          </a:p>
        </p:txBody>
      </p:sp>
    </p:spTree>
    <p:extLst>
      <p:ext uri="{BB962C8B-B14F-4D97-AF65-F5344CB8AC3E}">
        <p14:creationId xmlns:p14="http://schemas.microsoft.com/office/powerpoint/2010/main" val="329574591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5000"/>
              </a:schemeClr>
            </a:gs>
            <a:gs pos="50000">
              <a:schemeClr val="bg2">
                <a:lumMod val="5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143508" y="2852936"/>
            <a:ext cx="8856984" cy="2160240"/>
          </a:xfrm>
        </p:spPr>
        <p:txBody>
          <a:bodyPr>
            <a:normAutofit/>
          </a:bodyPr>
          <a:lstStyle/>
          <a:p>
            <a:pPr algn="just"/>
            <a:r>
              <a:rPr lang="id-ID" sz="2200" dirty="0" smtClean="0">
                <a:latin typeface="Arial Rounded MT Bold" pitchFamily="34" charset="0"/>
              </a:rPr>
              <a:t>Komunikasi antarmanusia (</a:t>
            </a:r>
            <a:r>
              <a:rPr lang="id-ID" sz="2200" i="1" dirty="0" smtClean="0">
                <a:latin typeface="Arial Rounded MT Bold" pitchFamily="34" charset="0"/>
              </a:rPr>
              <a:t>human communication) </a:t>
            </a:r>
            <a:r>
              <a:rPr lang="id-ID" sz="2200" dirty="0" smtClean="0">
                <a:latin typeface="Arial Rounded MT Bold" pitchFamily="34" charset="0"/>
              </a:rPr>
              <a:t>yang terjadi dalam konteks organisasi. Arus pesan dalam suatu jaringan yg sifat hubungannya saling bergantung satu sama lain (</a:t>
            </a:r>
            <a:r>
              <a:rPr lang="id-ID" sz="2200" i="1" dirty="0" smtClean="0">
                <a:latin typeface="Arial Rounded MT Bold" pitchFamily="34" charset="0"/>
              </a:rPr>
              <a:t>the flow of messages within a network of independent relationship) (Goldhaber). </a:t>
            </a:r>
            <a:endParaRPr lang="id-ID" sz="2200" dirty="0">
              <a:latin typeface="Arial Rounded MT Bold" pitchFamily="34" charset="0"/>
            </a:endParaRPr>
          </a:p>
        </p:txBody>
      </p:sp>
      <p:sp>
        <p:nvSpPr>
          <p:cNvPr id="5" name="Rectangle 4"/>
          <p:cNvSpPr/>
          <p:nvPr/>
        </p:nvSpPr>
        <p:spPr>
          <a:xfrm>
            <a:off x="827584" y="396044"/>
            <a:ext cx="7488832"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solidFill>
                  <a:schemeClr val="tx1"/>
                </a:solidFill>
                <a:latin typeface="Arial Rounded MT Bold" pitchFamily="34" charset="0"/>
              </a:rPr>
              <a:t>KOMUNIKASI ORGANISASI</a:t>
            </a:r>
            <a:endParaRPr lang="id-ID" sz="3200" dirty="0">
              <a:solidFill>
                <a:schemeClr val="tx1"/>
              </a:solidFill>
            </a:endParaRPr>
          </a:p>
        </p:txBody>
      </p:sp>
      <p:cxnSp>
        <p:nvCxnSpPr>
          <p:cNvPr id="7" name="Straight Arrow Connector 6"/>
          <p:cNvCxnSpPr/>
          <p:nvPr/>
        </p:nvCxnSpPr>
        <p:spPr>
          <a:xfrm>
            <a:off x="4572000" y="1404156"/>
            <a:ext cx="0" cy="108874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7490603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75000"/>
              </a:schemeClr>
            </a:gs>
            <a:gs pos="50000">
              <a:schemeClr val="accent1">
                <a:lumMod val="60000"/>
                <a:lumOff val="40000"/>
              </a:schemeClr>
            </a:gs>
            <a:gs pos="100000">
              <a:schemeClr val="bg2">
                <a:lumMod val="50000"/>
              </a:schemeClr>
            </a:gs>
          </a:gsLst>
          <a:lin ang="5400000" scaled="0"/>
        </a:gradFill>
        <a:effectLst/>
      </p:bgPr>
    </p:bg>
    <p:spTree>
      <p:nvGrpSpPr>
        <p:cNvPr id="1" name=""/>
        <p:cNvGrpSpPr/>
        <p:nvPr/>
      </p:nvGrpSpPr>
      <p:grpSpPr>
        <a:xfrm>
          <a:off x="0" y="0"/>
          <a:ext cx="0" cy="0"/>
          <a:chOff x="0" y="0"/>
          <a:chExt cx="0" cy="0"/>
        </a:xfrm>
      </p:grpSpPr>
      <p:sp>
        <p:nvSpPr>
          <p:cNvPr id="2" name="Horizontal Scroll 1"/>
          <p:cNvSpPr/>
          <p:nvPr/>
        </p:nvSpPr>
        <p:spPr>
          <a:xfrm>
            <a:off x="1259632" y="-104266"/>
            <a:ext cx="6768752" cy="129614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smtClean="0">
                <a:solidFill>
                  <a:schemeClr val="bg1"/>
                </a:solidFill>
                <a:effectLst>
                  <a:outerShdw blurRad="38100" dist="38100" dir="2700000" algn="tl">
                    <a:srgbClr val="000000">
                      <a:alpha val="43137"/>
                    </a:srgbClr>
                  </a:outerShdw>
                </a:effectLst>
              </a:rPr>
              <a:t>BEBERAPA PENDEKATAN DALAM KOMUNIKASI ORGANISASI</a:t>
            </a:r>
            <a:endParaRPr lang="id-ID" sz="2800" b="1" dirty="0">
              <a:solidFill>
                <a:schemeClr val="bg1"/>
              </a:solidFill>
              <a:effectLst>
                <a:outerShdw blurRad="38100" dist="38100" dir="2700000" algn="tl">
                  <a:srgbClr val="000000">
                    <a:alpha val="43137"/>
                  </a:srgbClr>
                </a:outerShdw>
              </a:effectLst>
            </a:endParaRPr>
          </a:p>
        </p:txBody>
      </p:sp>
      <p:sp>
        <p:nvSpPr>
          <p:cNvPr id="3" name="Text Placeholder 2"/>
          <p:cNvSpPr txBox="1">
            <a:spLocks/>
          </p:cNvSpPr>
          <p:nvPr/>
        </p:nvSpPr>
        <p:spPr>
          <a:xfrm>
            <a:off x="0" y="1191878"/>
            <a:ext cx="9144000" cy="5549490"/>
          </a:xfrm>
          <a:prstGeom prst="rect">
            <a:avLst/>
          </a:prstGeom>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566928" indent="-457200" algn="just">
              <a:buClr>
                <a:schemeClr val="tx1"/>
              </a:buClr>
              <a:buAutoNum type="arabicPeriod"/>
            </a:pPr>
            <a:r>
              <a:rPr lang="id-ID" sz="2050" b="1" dirty="0" smtClean="0">
                <a:latin typeface="Arial Rounded MT Bold" pitchFamily="34" charset="0"/>
              </a:rPr>
              <a:t>Pendekatan Struktur dan Fungsi Organisasi</a:t>
            </a:r>
          </a:p>
          <a:p>
            <a:pPr algn="just">
              <a:buClr>
                <a:srgbClr val="FF0000"/>
              </a:buClr>
              <a:buFont typeface="Wingdings" pitchFamily="2" charset="2"/>
              <a:buChar char="Ø"/>
            </a:pPr>
            <a:r>
              <a:rPr lang="id-ID" sz="2050" dirty="0" smtClean="0">
                <a:latin typeface="Arial Rounded MT Bold" pitchFamily="34" charset="0"/>
              </a:rPr>
              <a:t>Teori Birokrasi (Max Weber), yang mendefinisikan organisasi sbg sistem aktivitas tertentu yang bertujuan dan berkesinambungan.</a:t>
            </a:r>
          </a:p>
          <a:p>
            <a:pPr algn="just">
              <a:buClr>
                <a:srgbClr val="FF0000"/>
              </a:buClr>
              <a:buFont typeface="Wingdings" pitchFamily="2" charset="2"/>
              <a:buChar char="Ø"/>
            </a:pPr>
            <a:r>
              <a:rPr lang="id-ID" sz="2050" dirty="0" smtClean="0">
                <a:latin typeface="Arial Rounded MT Bold" pitchFamily="34" charset="0"/>
              </a:rPr>
              <a:t>Teori Sistem (Chester Barnard), organisasi hanya dpt berjalan melalui kerjasama antarmanusia. Kerjasama adalah sarana dimana kemampuan individu dipadukan guna mencapai tujuan bersama atau tujuan yang lebih tinggi.</a:t>
            </a:r>
          </a:p>
          <a:p>
            <a:pPr algn="just"/>
            <a:endParaRPr lang="id-ID" sz="2050" dirty="0">
              <a:latin typeface="Arial Rounded MT Bold" pitchFamily="34" charset="0"/>
            </a:endParaRPr>
          </a:p>
          <a:p>
            <a:pPr marL="566928" indent="-457200" algn="just">
              <a:buClr>
                <a:schemeClr val="tx1"/>
              </a:buClr>
              <a:buFont typeface="+mj-lt"/>
              <a:buAutoNum type="arabicPeriod" startAt="2"/>
            </a:pPr>
            <a:r>
              <a:rPr lang="id-ID" sz="2050" b="1" dirty="0" smtClean="0">
                <a:latin typeface="Arial Rounded MT Bold" pitchFamily="34" charset="0"/>
              </a:rPr>
              <a:t>Pendekatan Hubungan Manusia (Human Relations)</a:t>
            </a:r>
          </a:p>
          <a:p>
            <a:pPr marL="109728" indent="0" algn="just">
              <a:buClr>
                <a:schemeClr val="tx1"/>
              </a:buClr>
              <a:buNone/>
            </a:pPr>
            <a:r>
              <a:rPr lang="id-ID" sz="2050" dirty="0">
                <a:latin typeface="Arial Rounded MT Bold" pitchFamily="34" charset="0"/>
              </a:rPr>
              <a:t>	</a:t>
            </a:r>
            <a:r>
              <a:rPr lang="id-ID" sz="2050" dirty="0" smtClean="0">
                <a:latin typeface="Arial Rounded MT Bold" pitchFamily="34" charset="0"/>
              </a:rPr>
              <a:t>Pendekatan ini merukapan kritik terhadap perspektif struktural fungsional, yg dipandang sbg pendekatan yg tdk manusiawi, karena penyelesaian pekerjaan dan produktivitas kerja ( kopetensi teknis ) cenderung mengalahkan perkembangan individu (kopetensi antar pribadi)</a:t>
            </a:r>
            <a:endParaRPr lang="id-ID" sz="2050" dirty="0">
              <a:latin typeface="Arial Rounded MT Bold" pitchFamily="34" charset="0"/>
            </a:endParaRPr>
          </a:p>
        </p:txBody>
      </p:sp>
    </p:spTree>
    <p:extLst>
      <p:ext uri="{BB962C8B-B14F-4D97-AF65-F5344CB8AC3E}">
        <p14:creationId xmlns:p14="http://schemas.microsoft.com/office/powerpoint/2010/main" val="22100005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75000"/>
              </a:schemeClr>
            </a:gs>
            <a:gs pos="50000">
              <a:schemeClr val="bg2">
                <a:lumMod val="50000"/>
              </a:schemeClr>
            </a:gs>
            <a:gs pos="100000">
              <a:schemeClr val="bg2">
                <a:lumMod val="25000"/>
              </a:schemeClr>
            </a:gs>
          </a:gsLst>
          <a:lin ang="5400000" scaled="0"/>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107504" y="116632"/>
            <a:ext cx="8928992" cy="6741368"/>
          </a:xfrm>
        </p:spPr>
        <p:txBody>
          <a:bodyPr>
            <a:normAutofit fontScale="85000" lnSpcReduction="10000"/>
          </a:bodyPr>
          <a:lstStyle/>
          <a:p>
            <a:pPr marL="457200" indent="-457200" algn="just">
              <a:lnSpc>
                <a:spcPct val="120000"/>
              </a:lnSpc>
              <a:buClr>
                <a:schemeClr val="tx1"/>
              </a:buClr>
              <a:buFont typeface="+mj-lt"/>
              <a:buAutoNum type="arabicPeriod" startAt="3"/>
            </a:pPr>
            <a:r>
              <a:rPr lang="id-ID" sz="2000" dirty="0" smtClean="0">
                <a:latin typeface="Arial Rounded MT Bold" pitchFamily="34" charset="0"/>
              </a:rPr>
              <a:t>Pendekatan Komunikasi sbg Suatu Proses Pengorganisasian</a:t>
            </a:r>
          </a:p>
          <a:p>
            <a:pPr marL="342900" indent="-342900" algn="just">
              <a:lnSpc>
                <a:spcPct val="120000"/>
              </a:lnSpc>
              <a:buClr>
                <a:srgbClr val="FF0000"/>
              </a:buClr>
              <a:buFont typeface="Wingdings" pitchFamily="2" charset="2"/>
              <a:buChar char="Ø"/>
            </a:pPr>
            <a:r>
              <a:rPr lang="id-ID" sz="2000" dirty="0" smtClean="0">
                <a:latin typeface="Arial Rounded MT Bold" pitchFamily="34" charset="0"/>
              </a:rPr>
              <a:t>Teori Pengorganisasian (Weick dan Poole)</a:t>
            </a:r>
          </a:p>
          <a:p>
            <a:pPr algn="just">
              <a:lnSpc>
                <a:spcPct val="120000"/>
              </a:lnSpc>
              <a:buClr>
                <a:srgbClr val="FF0000"/>
              </a:buClr>
            </a:pPr>
            <a:r>
              <a:rPr lang="id-ID" sz="2000" dirty="0">
                <a:latin typeface="Arial Rounded MT Bold" pitchFamily="34" charset="0"/>
              </a:rPr>
              <a:t>	</a:t>
            </a:r>
            <a:r>
              <a:rPr lang="id-ID" sz="2000" dirty="0" smtClean="0">
                <a:latin typeface="Arial Rounded MT Bold" pitchFamily="34" charset="0"/>
              </a:rPr>
              <a:t>Esensi dlm setiap organisasi adalah bahwa orang bertindak atau beraksi dlm suatu cara tertentu, sehingga perilaku mereka saling terkait (perilaku seseorang bergantung pd perilaku orang lain). Ukurannya adalah bahwa komunikasi memainkan peran diantara orang dlm organisasi, dimana aktivitas mereka terdiri dari “interaksi ganda”, yaitu suatu tindakan yg diikuti oleh suatu respons dan kemudian tindakan penyesuaian oleh orang pertama.</a:t>
            </a:r>
          </a:p>
          <a:p>
            <a:pPr algn="just">
              <a:lnSpc>
                <a:spcPct val="120000"/>
              </a:lnSpc>
              <a:buClr>
                <a:srgbClr val="FF0000"/>
              </a:buClr>
            </a:pPr>
            <a:r>
              <a:rPr lang="id-ID" sz="2000" dirty="0" smtClean="0">
                <a:latin typeface="Arial Rounded MT Bold" pitchFamily="34" charset="0"/>
              </a:rPr>
              <a:t>Contoh : 	Pimpinan			Sekretaris</a:t>
            </a:r>
          </a:p>
          <a:p>
            <a:pPr algn="just">
              <a:lnSpc>
                <a:spcPct val="120000"/>
              </a:lnSpc>
              <a:buClr>
                <a:srgbClr val="FF0000"/>
              </a:buClr>
            </a:pPr>
            <a:endParaRPr lang="id-ID" sz="2000" dirty="0">
              <a:latin typeface="Arial Rounded MT Bold" pitchFamily="34" charset="0"/>
            </a:endParaRPr>
          </a:p>
          <a:p>
            <a:pPr algn="just">
              <a:lnSpc>
                <a:spcPct val="120000"/>
              </a:lnSpc>
              <a:buClr>
                <a:srgbClr val="FF0000"/>
              </a:buClr>
            </a:pPr>
            <a:r>
              <a:rPr lang="id-ID" sz="2000" dirty="0">
                <a:latin typeface="Arial Rounded MT Bold" pitchFamily="34" charset="0"/>
              </a:rPr>
              <a:t>	</a:t>
            </a:r>
            <a:r>
              <a:rPr lang="id-ID" sz="2000" dirty="0" smtClean="0">
                <a:latin typeface="Arial Rounded MT Bold" pitchFamily="34" charset="0"/>
              </a:rPr>
              <a:t>			Interaksi Ganda</a:t>
            </a:r>
          </a:p>
          <a:p>
            <a:pPr algn="just">
              <a:lnSpc>
                <a:spcPct val="120000"/>
              </a:lnSpc>
              <a:buClr>
                <a:srgbClr val="FF0000"/>
              </a:buClr>
            </a:pPr>
            <a:endParaRPr lang="id-ID" sz="2000" dirty="0" smtClean="0">
              <a:latin typeface="Arial Rounded MT Bold" pitchFamily="34" charset="0"/>
            </a:endParaRPr>
          </a:p>
          <a:p>
            <a:pPr marL="342900" indent="-342900" algn="just">
              <a:lnSpc>
                <a:spcPct val="120000"/>
              </a:lnSpc>
              <a:buClr>
                <a:srgbClr val="FF0000"/>
              </a:buClr>
              <a:buFont typeface="Wingdings" pitchFamily="2" charset="2"/>
              <a:buChar char="Ø"/>
            </a:pPr>
            <a:r>
              <a:rPr lang="id-ID" sz="2000" dirty="0" smtClean="0">
                <a:latin typeface="Arial Rounded MT Bold" pitchFamily="34" charset="0"/>
              </a:rPr>
              <a:t>Teori Strukturisasi (Robert D. McPhee)</a:t>
            </a:r>
          </a:p>
          <a:p>
            <a:pPr algn="just">
              <a:lnSpc>
                <a:spcPct val="120000"/>
              </a:lnSpc>
              <a:buClr>
                <a:srgbClr val="FF0000"/>
              </a:buClr>
            </a:pPr>
            <a:r>
              <a:rPr lang="id-ID" sz="2000" dirty="0">
                <a:latin typeface="Arial Rounded MT Bold" pitchFamily="34" charset="0"/>
              </a:rPr>
              <a:t>	</a:t>
            </a:r>
            <a:r>
              <a:rPr lang="id-ID" sz="2000" dirty="0" smtClean="0">
                <a:latin typeface="Arial Rounded MT Bold" pitchFamily="34" charset="0"/>
              </a:rPr>
              <a:t>Struktur organisasi diciptakan ketika sekelompok orang saling berkomunikasi melalui saluran tertentu. Komunikasi terjadi dlm 3 tempat:</a:t>
            </a:r>
          </a:p>
          <a:p>
            <a:pPr marL="457200" indent="-457200" algn="just">
              <a:lnSpc>
                <a:spcPct val="120000"/>
              </a:lnSpc>
              <a:buClr>
                <a:srgbClr val="FF0000"/>
              </a:buClr>
              <a:buFont typeface="+mj-lt"/>
              <a:buAutoNum type="alphaLcParenR"/>
            </a:pPr>
            <a:r>
              <a:rPr lang="id-ID" sz="2000" dirty="0" smtClean="0">
                <a:latin typeface="Arial Rounded MT Bold" pitchFamily="34" charset="0"/>
              </a:rPr>
              <a:t>Konsepsi : seluruh bagian dari kehidupan organisasi dimana orang2 membuat berbagai keputusan dan pilihan.</a:t>
            </a:r>
          </a:p>
          <a:p>
            <a:pPr marL="457200" indent="-457200" algn="just">
              <a:lnSpc>
                <a:spcPct val="120000"/>
              </a:lnSpc>
              <a:buClr>
                <a:srgbClr val="FF0000"/>
              </a:buClr>
              <a:buFont typeface="+mj-lt"/>
              <a:buAutoNum type="alphaLcParenR"/>
            </a:pPr>
            <a:r>
              <a:rPr lang="id-ID" sz="2000" dirty="0" smtClean="0">
                <a:latin typeface="Arial Rounded MT Bold" pitchFamily="34" charset="0"/>
              </a:rPr>
              <a:t>Implementasi : kodifikasi formal dan pemberitahuan mengenai berbagai keputusan.</a:t>
            </a:r>
          </a:p>
          <a:p>
            <a:pPr marL="457200" indent="-457200" algn="just">
              <a:lnSpc>
                <a:spcPct val="120000"/>
              </a:lnSpc>
              <a:buClr>
                <a:srgbClr val="FF0000"/>
              </a:buClr>
              <a:buFont typeface="+mj-lt"/>
              <a:buAutoNum type="alphaLcParenR"/>
            </a:pPr>
            <a:r>
              <a:rPr lang="id-ID" sz="2000" dirty="0" smtClean="0">
                <a:latin typeface="Arial Rounded MT Bold" pitchFamily="34" charset="0"/>
              </a:rPr>
              <a:t>Penerimaan (reception) : ketika para anggota kelompok bertindak dgn menyesuaikan diri kpd keputusan dan orrganisasi.</a:t>
            </a:r>
            <a:endParaRPr lang="id-ID" sz="2000" dirty="0">
              <a:latin typeface="Arial Rounded MT Bold" pitchFamily="34" charset="0"/>
            </a:endParaRPr>
          </a:p>
        </p:txBody>
      </p:sp>
      <p:cxnSp>
        <p:nvCxnSpPr>
          <p:cNvPr id="6" name="Straight Arrow Connector 5"/>
          <p:cNvCxnSpPr/>
          <p:nvPr/>
        </p:nvCxnSpPr>
        <p:spPr>
          <a:xfrm>
            <a:off x="3705169" y="2721674"/>
            <a:ext cx="158417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7" name="Straight Arrow Connector 6"/>
          <p:cNvCxnSpPr/>
          <p:nvPr/>
        </p:nvCxnSpPr>
        <p:spPr>
          <a:xfrm flipH="1">
            <a:off x="3705169" y="2924944"/>
            <a:ext cx="158417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 name="Straight Arrow Connector 7"/>
          <p:cNvCxnSpPr/>
          <p:nvPr/>
        </p:nvCxnSpPr>
        <p:spPr>
          <a:xfrm>
            <a:off x="3727408" y="3140968"/>
            <a:ext cx="158417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3103580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0"/>
              </a:schemeClr>
            </a:gs>
            <a:gs pos="50000">
              <a:schemeClr val="accent1">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2" name="Text Placeholder 2"/>
          <p:cNvSpPr txBox="1">
            <a:spLocks/>
          </p:cNvSpPr>
          <p:nvPr/>
        </p:nvSpPr>
        <p:spPr>
          <a:xfrm>
            <a:off x="107504" y="116632"/>
            <a:ext cx="8928992" cy="6624736"/>
          </a:xfrm>
          <a:prstGeom prst="rect">
            <a:avLst/>
          </a:prstGeom>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566928" indent="-457200" algn="just">
              <a:buClr>
                <a:schemeClr val="tx1"/>
              </a:buClr>
              <a:buFont typeface="+mj-lt"/>
              <a:buAutoNum type="arabicPeriod" startAt="4"/>
            </a:pPr>
            <a:r>
              <a:rPr lang="id-ID" sz="2000" b="1" dirty="0" smtClean="0">
                <a:latin typeface="Arial Rounded MT Bold" pitchFamily="34" charset="0"/>
              </a:rPr>
              <a:t>Pendekatan Organisasi sbg Kultur</a:t>
            </a:r>
          </a:p>
          <a:p>
            <a:pPr marL="109728" indent="0" algn="just">
              <a:buClr>
                <a:schemeClr val="tx1"/>
              </a:buClr>
              <a:buNone/>
            </a:pPr>
            <a:r>
              <a:rPr lang="id-ID" sz="2000" b="1" dirty="0">
                <a:latin typeface="Arial Rounded MT Bold" pitchFamily="34" charset="0"/>
              </a:rPr>
              <a:t>	</a:t>
            </a:r>
            <a:r>
              <a:rPr lang="id-ID" sz="2000" dirty="0" smtClean="0">
                <a:latin typeface="Arial Rounded MT Bold" pitchFamily="34" charset="0"/>
              </a:rPr>
              <a:t>Organisasi sbg pegangan hidup (way of life) bagi para anggotanya.</a:t>
            </a:r>
          </a:p>
          <a:p>
            <a:pPr algn="just">
              <a:buClr>
                <a:srgbClr val="FF0000"/>
              </a:buClr>
              <a:buFont typeface="Wingdings" pitchFamily="2" charset="2"/>
              <a:buChar char="Ø"/>
            </a:pPr>
            <a:r>
              <a:rPr lang="id-ID" sz="2000" dirty="0" smtClean="0">
                <a:latin typeface="Arial Rounded MT Bold" pitchFamily="34" charset="0"/>
              </a:rPr>
              <a:t>Teori  Penampilan (Pancanowsky dan Trujillo_</a:t>
            </a:r>
          </a:p>
          <a:p>
            <a:pPr marL="109728" indent="0" algn="just">
              <a:buClr>
                <a:srgbClr val="FF0000"/>
              </a:buClr>
              <a:buNone/>
            </a:pPr>
            <a:r>
              <a:rPr lang="id-ID" sz="2000" dirty="0" smtClean="0">
                <a:latin typeface="Arial Rounded MT Bold" pitchFamily="34" charset="0"/>
              </a:rPr>
              <a:t>Ada 5 bentuk penampilan organisasi :</a:t>
            </a:r>
          </a:p>
          <a:p>
            <a:pPr marL="566928" indent="-457200" algn="just">
              <a:buClrTx/>
              <a:buFont typeface="+mj-lt"/>
              <a:buAutoNum type="alphaLcParenR"/>
            </a:pPr>
            <a:r>
              <a:rPr lang="id-ID" sz="2000" dirty="0" smtClean="0">
                <a:latin typeface="Arial Rounded MT Bold" pitchFamily="34" charset="0"/>
              </a:rPr>
              <a:t>Ritual : Penampilan yg diulang2 scr teratur/ aktivitas yg dianggap sdh biasa dan rutin.</a:t>
            </a:r>
          </a:p>
          <a:p>
            <a:pPr marL="566928" indent="-457200" algn="just">
              <a:buClrTx/>
              <a:buFont typeface="+mj-lt"/>
              <a:buAutoNum type="alphaLcParenR"/>
            </a:pPr>
            <a:r>
              <a:rPr lang="id-ID" sz="2000" dirty="0" smtClean="0">
                <a:latin typeface="Arial Rounded MT Bold" pitchFamily="34" charset="0"/>
              </a:rPr>
              <a:t>Hasrat : Bgmna para karyawan dpt mengubah pekerjaan2 rutin dan membosankan mnjdi menarik dan merangsang minat. Biasanya dgn cara menentukan pengalaman kerja.</a:t>
            </a:r>
          </a:p>
          <a:p>
            <a:pPr marL="566928" indent="-457200" algn="just">
              <a:buClrTx/>
              <a:buFont typeface="+mj-lt"/>
              <a:buAutoNum type="alphaLcParenR"/>
            </a:pPr>
            <a:r>
              <a:rPr lang="id-ID" sz="2000" dirty="0" smtClean="0">
                <a:latin typeface="Arial Rounded MT Bold" pitchFamily="34" charset="0"/>
              </a:rPr>
              <a:t>Sosialitas : Penampilan yg memperkuat suatu pengertian bersama mengenai kebenaran ataupun norma2 dan penggunaan aturan2 dlm organisasi, seperti tata susila dan sopan santun.</a:t>
            </a:r>
          </a:p>
          <a:p>
            <a:pPr marL="566928" indent="-457200" algn="just">
              <a:buClrTx/>
              <a:buFont typeface="+mj-lt"/>
              <a:buAutoNum type="alphaLcParenR"/>
            </a:pPr>
            <a:r>
              <a:rPr lang="id-ID" sz="2000" dirty="0" smtClean="0">
                <a:latin typeface="Arial Rounded MT Bold" pitchFamily="34" charset="0"/>
              </a:rPr>
              <a:t>Politik Organisasi : Penampilan yg menciptakan dan memperkuat minat thdp kekuasaan dan pengaruh seperti, memperlihatkan kekuatan diri, kekuatan untuk bergaining power</a:t>
            </a:r>
          </a:p>
          <a:p>
            <a:pPr marL="566928" indent="-457200" algn="just">
              <a:buClrTx/>
              <a:buFont typeface="+mj-lt"/>
              <a:buAutoNum type="alphaLcParenR"/>
            </a:pPr>
            <a:r>
              <a:rPr lang="id-ID" sz="2000" dirty="0" smtClean="0">
                <a:latin typeface="Arial Rounded MT Bold" pitchFamily="34" charset="0"/>
              </a:rPr>
              <a:t>Enkulturasi : Proses mengajarkan budaya kpd para anggota organisasi.</a:t>
            </a:r>
            <a:endParaRPr lang="id-ID" sz="2000" dirty="0">
              <a:latin typeface="Arial Rounded MT Bold" pitchFamily="34" charset="0"/>
            </a:endParaRPr>
          </a:p>
        </p:txBody>
      </p:sp>
    </p:spTree>
    <p:extLst>
      <p:ext uri="{BB962C8B-B14F-4D97-AF65-F5344CB8AC3E}">
        <p14:creationId xmlns:p14="http://schemas.microsoft.com/office/powerpoint/2010/main" val="38390737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2">
                <a:lumMod val="50000"/>
              </a:schemeClr>
            </a:gs>
            <a:gs pos="100000">
              <a:schemeClr val="bg2">
                <a:lumMod val="2500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191878"/>
            <a:ext cx="9144000" cy="3749290"/>
          </a:xfrm>
        </p:spPr>
        <p:txBody>
          <a:bodyPr>
            <a:normAutofit/>
          </a:bodyPr>
          <a:lstStyle/>
          <a:p>
            <a:pPr marL="457200" indent="-457200" algn="just">
              <a:buClr>
                <a:schemeClr val="tx1"/>
              </a:buClr>
              <a:buFont typeface="+mj-lt"/>
              <a:buAutoNum type="arabicPeriod"/>
            </a:pPr>
            <a:r>
              <a:rPr lang="id-ID" sz="2000" b="1" dirty="0" smtClean="0">
                <a:solidFill>
                  <a:schemeClr val="tx1"/>
                </a:solidFill>
                <a:latin typeface="Arial Rounded MT Bold" pitchFamily="34" charset="0"/>
              </a:rPr>
              <a:t>Teori Informasi</a:t>
            </a:r>
          </a:p>
          <a:p>
            <a:pPr algn="just">
              <a:buClr>
                <a:schemeClr val="tx1"/>
              </a:buClr>
            </a:pPr>
            <a:r>
              <a:rPr lang="id-ID" sz="2000" dirty="0">
                <a:solidFill>
                  <a:schemeClr val="tx1"/>
                </a:solidFill>
                <a:latin typeface="Arial Rounded MT Bold" pitchFamily="34" charset="0"/>
              </a:rPr>
              <a:t>	</a:t>
            </a:r>
            <a:r>
              <a:rPr lang="id-ID" sz="2000" dirty="0" smtClean="0">
                <a:solidFill>
                  <a:schemeClr val="tx1"/>
                </a:solidFill>
                <a:latin typeface="Arial Rounded MT Bold" pitchFamily="34" charset="0"/>
              </a:rPr>
              <a:t>Informasi		untuk mengurangi ketidakpastian</a:t>
            </a:r>
          </a:p>
          <a:p>
            <a:pPr algn="just">
              <a:buClr>
                <a:schemeClr val="tx1"/>
              </a:buClr>
            </a:pPr>
            <a:r>
              <a:rPr lang="id-ID" sz="2000" dirty="0">
                <a:solidFill>
                  <a:schemeClr val="tx1"/>
                </a:solidFill>
                <a:latin typeface="Arial Rounded MT Bold" pitchFamily="34" charset="0"/>
              </a:rPr>
              <a:t>	</a:t>
            </a:r>
            <a:r>
              <a:rPr lang="id-ID" sz="2000" dirty="0" smtClean="0">
                <a:solidFill>
                  <a:schemeClr val="tx1"/>
                </a:solidFill>
                <a:latin typeface="Arial Rounded MT Bold" pitchFamily="34" charset="0"/>
              </a:rPr>
              <a:t>Komunikasi  		sbgian merupakan pengurai ketidakpastian melalui informasi, karena komunikasi mencakup penggunaan “bentuk2 simbolis” umum yg saling dimengerti oleh para partisipannya.</a:t>
            </a:r>
          </a:p>
          <a:p>
            <a:pPr algn="just">
              <a:buClr>
                <a:schemeClr val="tx1"/>
              </a:buClr>
            </a:pPr>
            <a:r>
              <a:rPr lang="id-ID" sz="2000" dirty="0" smtClean="0">
                <a:solidFill>
                  <a:schemeClr val="tx1"/>
                </a:solidFill>
                <a:latin typeface="Arial Rounded MT Bold" pitchFamily="34" charset="0"/>
              </a:rPr>
              <a:t>Ada 2 macam informasi :</a:t>
            </a:r>
          </a:p>
          <a:p>
            <a:pPr marL="457200" indent="-457200" algn="just">
              <a:buClr>
                <a:schemeClr val="tx1"/>
              </a:buClr>
              <a:buFont typeface="+mj-lt"/>
              <a:buAutoNum type="alphaLcParenR"/>
            </a:pPr>
            <a:r>
              <a:rPr lang="id-ID" sz="2000" dirty="0" smtClean="0">
                <a:solidFill>
                  <a:schemeClr val="tx1"/>
                </a:solidFill>
                <a:latin typeface="Arial Rounded MT Bold" pitchFamily="34" charset="0"/>
              </a:rPr>
              <a:t>Informasi Absolut</a:t>
            </a:r>
          </a:p>
          <a:p>
            <a:pPr algn="just">
              <a:buClr>
                <a:schemeClr val="tx1"/>
              </a:buClr>
            </a:pPr>
            <a:r>
              <a:rPr lang="id-ID" sz="2000" dirty="0">
                <a:solidFill>
                  <a:schemeClr val="tx1"/>
                </a:solidFill>
                <a:latin typeface="Arial Rounded MT Bold" pitchFamily="34" charset="0"/>
              </a:rPr>
              <a:t>Keseluruhan informasi yg dikomunikasikan dlm suatu organisasi. </a:t>
            </a:r>
            <a:endParaRPr lang="id-ID" sz="2000" dirty="0" smtClean="0">
              <a:solidFill>
                <a:schemeClr val="tx1"/>
              </a:solidFill>
              <a:latin typeface="Arial Rounded MT Bold" pitchFamily="34" charset="0"/>
            </a:endParaRPr>
          </a:p>
          <a:p>
            <a:pPr marL="457200" indent="-457200" algn="just">
              <a:buClr>
                <a:schemeClr val="tx1"/>
              </a:buClr>
              <a:buFont typeface="+mj-lt"/>
              <a:buAutoNum type="alphaLcParenR" startAt="2"/>
            </a:pPr>
            <a:r>
              <a:rPr lang="id-ID" sz="2000" dirty="0" smtClean="0">
                <a:solidFill>
                  <a:schemeClr val="tx1"/>
                </a:solidFill>
                <a:latin typeface="Arial Rounded MT Bold" pitchFamily="34" charset="0"/>
              </a:rPr>
              <a:t>Informasi yang Didistribusikan</a:t>
            </a:r>
          </a:p>
          <a:p>
            <a:pPr algn="just">
              <a:buClr>
                <a:schemeClr val="tx1"/>
              </a:buClr>
            </a:pPr>
            <a:r>
              <a:rPr lang="id-ID" sz="2000" dirty="0" smtClean="0">
                <a:solidFill>
                  <a:schemeClr val="tx1"/>
                </a:solidFill>
                <a:latin typeface="Arial Rounded MT Bold" pitchFamily="34" charset="0"/>
              </a:rPr>
              <a:t>Informasi yang telah disebarkan melalui organisasi.</a:t>
            </a:r>
          </a:p>
        </p:txBody>
      </p:sp>
      <p:sp>
        <p:nvSpPr>
          <p:cNvPr id="4" name="Horizontal Scroll 3"/>
          <p:cNvSpPr/>
          <p:nvPr/>
        </p:nvSpPr>
        <p:spPr>
          <a:xfrm>
            <a:off x="1259632" y="-104266"/>
            <a:ext cx="6768752" cy="129614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b="1" dirty="0" smtClean="0">
                <a:solidFill>
                  <a:schemeClr val="bg1"/>
                </a:solidFill>
                <a:effectLst>
                  <a:outerShdw blurRad="38100" dist="38100" dir="2700000" algn="tl">
                    <a:srgbClr val="000000">
                      <a:alpha val="43137"/>
                    </a:srgbClr>
                  </a:outerShdw>
                </a:effectLst>
              </a:rPr>
              <a:t>TEORI INTEGRATIF DALAM KOMUNIKASI ORGANISASI</a:t>
            </a:r>
            <a:endParaRPr lang="id-ID" sz="2800" b="1" dirty="0">
              <a:solidFill>
                <a:schemeClr val="bg1"/>
              </a:solidFill>
              <a:effectLst>
                <a:outerShdw blurRad="38100" dist="38100" dir="2700000" algn="tl">
                  <a:srgbClr val="000000">
                    <a:alpha val="43137"/>
                  </a:srgbClr>
                </a:outerShdw>
              </a:effectLst>
            </a:endParaRPr>
          </a:p>
        </p:txBody>
      </p:sp>
      <p:cxnSp>
        <p:nvCxnSpPr>
          <p:cNvPr id="6" name="Straight Arrow Connector 5"/>
          <p:cNvCxnSpPr/>
          <p:nvPr/>
        </p:nvCxnSpPr>
        <p:spPr>
          <a:xfrm>
            <a:off x="2548461" y="1786105"/>
            <a:ext cx="720080"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9" name="Straight Arrow Connector 8"/>
          <p:cNvCxnSpPr/>
          <p:nvPr/>
        </p:nvCxnSpPr>
        <p:spPr>
          <a:xfrm>
            <a:off x="2548461" y="2132856"/>
            <a:ext cx="720080"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9158494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197</TotalTime>
  <Words>341</Words>
  <Application>Microsoft Office PowerPoint</Application>
  <PresentationFormat>On-screen Show (4:3)</PresentationFormat>
  <Paragraphs>82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30</cp:revision>
  <dcterms:created xsi:type="dcterms:W3CDTF">2019-10-23T13:41:25Z</dcterms:created>
  <dcterms:modified xsi:type="dcterms:W3CDTF">2019-10-28T04:04:38Z</dcterms:modified>
</cp:coreProperties>
</file>