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9" r:id="rId3"/>
    <p:sldId id="280" r:id="rId4"/>
    <p:sldId id="297" r:id="rId5"/>
    <p:sldId id="282" r:id="rId6"/>
    <p:sldId id="283" r:id="rId7"/>
    <p:sldId id="284" r:id="rId8"/>
    <p:sldId id="303" r:id="rId9"/>
    <p:sldId id="304" r:id="rId10"/>
    <p:sldId id="286" r:id="rId11"/>
    <p:sldId id="305" r:id="rId12"/>
    <p:sldId id="289" r:id="rId13"/>
    <p:sldId id="287" r:id="rId14"/>
    <p:sldId id="288"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26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053582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740707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750256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3417105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4194743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243398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114249-6604-498A-8C10-60DFEE3B2F05}"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3500793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114249-6604-498A-8C10-60DFEE3B2F05}"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4037776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114249-6604-498A-8C10-60DFEE3B2F05}"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51027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240107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1946024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114249-6604-498A-8C10-60DFEE3B2F05}" type="datetimeFigureOut">
              <a:rPr lang="en-US" smtClean="0"/>
              <a:t>12/8/2020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AC8FC-375A-4E54-B5AE-19A31E2F6C7D}" type="slidenum">
              <a:rPr lang="en-US" smtClean="0"/>
              <a:t>‹#›</a:t>
            </a:fld>
            <a:endParaRPr lang="en-US"/>
          </a:p>
        </p:txBody>
      </p:sp>
    </p:spTree>
    <p:extLst>
      <p:ext uri="{BB962C8B-B14F-4D97-AF65-F5344CB8AC3E}">
        <p14:creationId xmlns:p14="http://schemas.microsoft.com/office/powerpoint/2010/main" val="434867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4000" b="1" dirty="0" smtClean="0"/>
          </a:p>
          <a:p>
            <a:pPr marL="0" indent="0" algn="ctr">
              <a:buNone/>
            </a:pPr>
            <a:endParaRPr lang="en-US" sz="4000" b="1" dirty="0"/>
          </a:p>
          <a:p>
            <a:pPr marL="0" indent="0" algn="ctr">
              <a:buNone/>
            </a:pPr>
            <a:r>
              <a:rPr lang="id-ID" sz="4000" b="1" dirty="0" smtClean="0"/>
              <a:t>Keuangan Daerah</a:t>
            </a:r>
            <a:endParaRPr lang="en-US" sz="4000" dirty="0"/>
          </a:p>
        </p:txBody>
      </p:sp>
    </p:spTree>
    <p:extLst>
      <p:ext uri="{BB962C8B-B14F-4D97-AF65-F5344CB8AC3E}">
        <p14:creationId xmlns:p14="http://schemas.microsoft.com/office/powerpoint/2010/main" val="1962362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
          </a:xfrm>
        </p:spPr>
        <p:txBody>
          <a:bodyPr>
            <a:normAutofit fontScale="90000"/>
          </a:bodyPr>
          <a:lstStyle/>
          <a:p>
            <a:endParaRPr lang="en-US" dirty="0"/>
          </a:p>
        </p:txBody>
      </p:sp>
      <p:sp>
        <p:nvSpPr>
          <p:cNvPr id="3" name="Content Placeholder 2"/>
          <p:cNvSpPr>
            <a:spLocks noGrp="1"/>
          </p:cNvSpPr>
          <p:nvPr>
            <p:ph idx="1"/>
          </p:nvPr>
        </p:nvSpPr>
        <p:spPr>
          <a:xfrm>
            <a:off x="533400" y="304800"/>
            <a:ext cx="8229600" cy="6477000"/>
          </a:xfrm>
        </p:spPr>
        <p:txBody>
          <a:bodyPr>
            <a:noAutofit/>
          </a:bodyPr>
          <a:lstStyle/>
          <a:p>
            <a:pPr marL="0" indent="0">
              <a:buNone/>
            </a:pPr>
            <a:r>
              <a:rPr lang="en-US" sz="2400" dirty="0" err="1"/>
              <a:t>Peraturan</a:t>
            </a:r>
            <a:r>
              <a:rPr lang="en-US" sz="2400" dirty="0"/>
              <a:t> Pemerintah </a:t>
            </a:r>
            <a:r>
              <a:rPr lang="en-US" sz="2400" dirty="0" err="1"/>
              <a:t>Nomor</a:t>
            </a:r>
            <a:r>
              <a:rPr lang="en-US" sz="2400" dirty="0"/>
              <a:t> 12 </a:t>
            </a:r>
            <a:r>
              <a:rPr lang="en-US" sz="2400" dirty="0" err="1"/>
              <a:t>tahun</a:t>
            </a:r>
            <a:r>
              <a:rPr lang="en-US" sz="2400" dirty="0"/>
              <a:t> 2019 </a:t>
            </a:r>
            <a:r>
              <a:rPr lang="en-US" sz="2400" dirty="0" smtClean="0"/>
              <a:t>ttg </a:t>
            </a:r>
            <a:r>
              <a:rPr lang="en-US" sz="2400" dirty="0" err="1" smtClean="0"/>
              <a:t>Pengelolaan</a:t>
            </a:r>
            <a:r>
              <a:rPr lang="en-US" sz="2400" dirty="0" smtClean="0"/>
              <a:t> </a:t>
            </a:r>
            <a:r>
              <a:rPr lang="en-US" sz="2400" dirty="0"/>
              <a:t>Keuangan Daerah </a:t>
            </a:r>
            <a:r>
              <a:rPr lang="en-US" sz="2400" dirty="0" err="1" smtClean="0"/>
              <a:t>ini</a:t>
            </a:r>
            <a:r>
              <a:rPr lang="en-US" sz="2400" dirty="0" smtClean="0"/>
              <a:t> </a:t>
            </a:r>
            <a:r>
              <a:rPr lang="en-US" sz="2400" dirty="0" err="1" smtClean="0"/>
              <a:t>mencakup</a:t>
            </a:r>
            <a:r>
              <a:rPr lang="en-US" sz="2400" dirty="0" smtClean="0"/>
              <a:t> : </a:t>
            </a:r>
            <a:endParaRPr lang="en-US" sz="2400" dirty="0"/>
          </a:p>
          <a:p>
            <a:pPr marL="514350" lvl="0" indent="-514350">
              <a:buFont typeface="+mj-lt"/>
              <a:buAutoNum type="arabicPeriod"/>
            </a:pPr>
            <a:r>
              <a:rPr lang="en-US" sz="2800" b="1" dirty="0"/>
              <a:t>Perencanaan </a:t>
            </a:r>
            <a:r>
              <a:rPr lang="en-US" sz="2800" b="1" dirty="0" err="1"/>
              <a:t>dan</a:t>
            </a:r>
            <a:r>
              <a:rPr lang="en-US" sz="2800" b="1" dirty="0"/>
              <a:t> </a:t>
            </a:r>
            <a:r>
              <a:rPr lang="en-US" sz="2800" b="1" dirty="0" err="1" smtClean="0"/>
              <a:t>Penganggaran</a:t>
            </a:r>
            <a:r>
              <a:rPr lang="en-US" sz="2800" b="1" dirty="0"/>
              <a:t> </a:t>
            </a:r>
            <a:r>
              <a:rPr lang="en-US" sz="2400" b="1" dirty="0" smtClean="0"/>
              <a:t>: </a:t>
            </a:r>
            <a:endParaRPr lang="en-US" sz="2400" b="1" dirty="0" smtClean="0"/>
          </a:p>
          <a:p>
            <a:pPr lvl="0"/>
            <a:r>
              <a:rPr lang="en-US" sz="2400" dirty="0" smtClean="0"/>
              <a:t>Proses </a:t>
            </a:r>
            <a:r>
              <a:rPr lang="en-US" sz="2400" dirty="0"/>
              <a:t>perencanaan </a:t>
            </a:r>
            <a:r>
              <a:rPr lang="en-US" sz="2400" dirty="0" err="1"/>
              <a:t>dan</a:t>
            </a:r>
            <a:r>
              <a:rPr lang="en-US" sz="2400" dirty="0"/>
              <a:t> </a:t>
            </a:r>
            <a:r>
              <a:rPr lang="en-US" sz="2400" dirty="0" err="1"/>
              <a:t>penganggaran</a:t>
            </a:r>
            <a:r>
              <a:rPr lang="en-US" sz="2400" dirty="0"/>
              <a:t> </a:t>
            </a:r>
            <a:r>
              <a:rPr lang="en-US" sz="2400" dirty="0" err="1"/>
              <a:t>dalam</a:t>
            </a:r>
            <a:r>
              <a:rPr lang="en-US" sz="2400" dirty="0"/>
              <a:t> Pemerintahan Daerah </a:t>
            </a:r>
            <a:r>
              <a:rPr lang="en-US" sz="2400" dirty="0" err="1"/>
              <a:t>menggunakan</a:t>
            </a:r>
            <a:r>
              <a:rPr lang="en-US" sz="2400" dirty="0"/>
              <a:t> </a:t>
            </a:r>
            <a:r>
              <a:rPr lang="en-US" sz="2400" dirty="0" err="1"/>
              <a:t>pendekatan</a:t>
            </a:r>
            <a:r>
              <a:rPr lang="en-US" sz="2400" dirty="0"/>
              <a:t> </a:t>
            </a:r>
            <a:r>
              <a:rPr lang="en-US" sz="2400" dirty="0" err="1"/>
              <a:t>Kinerja</a:t>
            </a:r>
            <a:r>
              <a:rPr lang="en-US" sz="2400" dirty="0" smtClean="0"/>
              <a:t>. </a:t>
            </a:r>
            <a:r>
              <a:rPr lang="en-US" sz="2400" dirty="0" err="1" smtClean="0"/>
              <a:t>Penggunaan</a:t>
            </a:r>
            <a:r>
              <a:rPr lang="en-US" sz="2400" dirty="0" smtClean="0"/>
              <a:t>   </a:t>
            </a:r>
            <a:r>
              <a:rPr lang="en-US" sz="2400" dirty="0" err="1"/>
              <a:t>anggaran</a:t>
            </a:r>
            <a:r>
              <a:rPr lang="en-US" sz="2400" dirty="0"/>
              <a:t> </a:t>
            </a:r>
            <a:r>
              <a:rPr lang="en-US" sz="2400" dirty="0" err="1"/>
              <a:t>berdasarkan</a:t>
            </a:r>
            <a:r>
              <a:rPr lang="en-US" sz="2400" dirty="0"/>
              <a:t> </a:t>
            </a:r>
            <a:r>
              <a:rPr lang="en-US" sz="2400" dirty="0" err="1"/>
              <a:t>Kegiatan</a:t>
            </a:r>
            <a:r>
              <a:rPr lang="en-US" sz="2400" dirty="0"/>
              <a:t> </a:t>
            </a:r>
            <a:r>
              <a:rPr lang="en-US" sz="2400" dirty="0" err="1"/>
              <a:t>dan</a:t>
            </a:r>
            <a:r>
              <a:rPr lang="en-US" sz="2400" dirty="0"/>
              <a:t> </a:t>
            </a:r>
            <a:r>
              <a:rPr lang="en-US" sz="2400" dirty="0" err="1"/>
              <a:t>juga</a:t>
            </a:r>
            <a:r>
              <a:rPr lang="en-US" sz="2400" dirty="0"/>
              <a:t> </a:t>
            </a:r>
            <a:r>
              <a:rPr lang="en-US" sz="2400" dirty="0" err="1"/>
              <a:t>berdasarkan</a:t>
            </a:r>
            <a:r>
              <a:rPr lang="en-US" sz="2400" dirty="0"/>
              <a:t> unit </a:t>
            </a:r>
            <a:r>
              <a:rPr lang="en-US" sz="2400" dirty="0" err="1" smtClean="0"/>
              <a:t>organisasi</a:t>
            </a:r>
            <a:r>
              <a:rPr lang="en-US" sz="2400" dirty="0" smtClean="0"/>
              <a:t>.</a:t>
            </a:r>
            <a:r>
              <a:rPr lang="en-US" sz="2400" dirty="0"/>
              <a:t> </a:t>
            </a:r>
            <a:r>
              <a:rPr lang="en-US" sz="2400" dirty="0" err="1"/>
              <a:t>Peraturan</a:t>
            </a:r>
            <a:r>
              <a:rPr lang="en-US" sz="2400" dirty="0"/>
              <a:t> Pemerintah </a:t>
            </a:r>
            <a:r>
              <a:rPr lang="en-US" sz="2400" dirty="0" err="1"/>
              <a:t>ini</a:t>
            </a:r>
            <a:r>
              <a:rPr lang="en-US" sz="2400" dirty="0"/>
              <a:t> </a:t>
            </a:r>
            <a:r>
              <a:rPr lang="en-US" sz="2400" dirty="0" err="1"/>
              <a:t>menentukan</a:t>
            </a:r>
            <a:r>
              <a:rPr lang="en-US" sz="2400" dirty="0"/>
              <a:t> proses </a:t>
            </a:r>
            <a:r>
              <a:rPr lang="en-US" sz="2400" dirty="0" err="1"/>
              <a:t>penyusunan</a:t>
            </a:r>
            <a:r>
              <a:rPr lang="en-US" sz="2400" dirty="0"/>
              <a:t> APBD, </a:t>
            </a:r>
            <a:r>
              <a:rPr lang="en-US" sz="2400" dirty="0" err="1"/>
              <a:t>dimulai</a:t>
            </a:r>
            <a:r>
              <a:rPr lang="en-US" sz="2400" dirty="0"/>
              <a:t> </a:t>
            </a:r>
            <a:r>
              <a:rPr lang="en-US" sz="2400" dirty="0" err="1"/>
              <a:t>dari</a:t>
            </a:r>
            <a:r>
              <a:rPr lang="en-US" sz="2400" dirty="0"/>
              <a:t> </a:t>
            </a:r>
            <a:r>
              <a:rPr lang="en-US" sz="2400" dirty="0" err="1" smtClean="0"/>
              <a:t>pembuatan</a:t>
            </a:r>
            <a:r>
              <a:rPr lang="en-US" sz="2400" dirty="0" smtClean="0"/>
              <a:t> </a:t>
            </a:r>
            <a:r>
              <a:rPr lang="en-US" sz="2400" dirty="0"/>
              <a:t>Kebijakan </a:t>
            </a:r>
            <a:r>
              <a:rPr lang="en-US" sz="2400" dirty="0" err="1"/>
              <a:t>Umum</a:t>
            </a:r>
            <a:r>
              <a:rPr lang="en-US" sz="2400" dirty="0"/>
              <a:t> </a:t>
            </a:r>
            <a:r>
              <a:rPr lang="en-US" sz="2400" dirty="0" err="1"/>
              <a:t>Anggaran</a:t>
            </a:r>
            <a:r>
              <a:rPr lang="en-US" sz="2400" dirty="0"/>
              <a:t> </a:t>
            </a:r>
            <a:r>
              <a:rPr lang="en-US" sz="2400" b="1" dirty="0" smtClean="0"/>
              <a:t>(KUA)</a:t>
            </a:r>
            <a:r>
              <a:rPr lang="en-US" sz="2400" b="1" dirty="0"/>
              <a:t> </a:t>
            </a:r>
            <a:r>
              <a:rPr lang="en-US" sz="2400" dirty="0" err="1" smtClean="0"/>
              <a:t>dan</a:t>
            </a:r>
            <a:r>
              <a:rPr lang="en-US" sz="2400" dirty="0" smtClean="0"/>
              <a:t> </a:t>
            </a:r>
            <a:r>
              <a:rPr lang="en-US" sz="2400" dirty="0" err="1" smtClean="0"/>
              <a:t>Prioritas</a:t>
            </a:r>
            <a:r>
              <a:rPr lang="en-US" sz="2400" dirty="0" smtClean="0"/>
              <a:t> </a:t>
            </a: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smtClean="0"/>
              <a:t>(</a:t>
            </a:r>
            <a:r>
              <a:rPr lang="en-US" sz="2400" b="1" dirty="0" smtClean="0"/>
              <a:t>PPAS)</a:t>
            </a:r>
            <a:r>
              <a:rPr lang="en-US" sz="2400" dirty="0" smtClean="0"/>
              <a:t>, </a:t>
            </a:r>
            <a:r>
              <a:rPr lang="en-US" sz="2400" dirty="0"/>
              <a:t>adalah </a:t>
            </a:r>
            <a:r>
              <a:rPr lang="en-US" sz="2400" dirty="0" err="1"/>
              <a:t>rancangan</a:t>
            </a:r>
            <a:r>
              <a:rPr lang="en-US" sz="2400" dirty="0"/>
              <a:t> program </a:t>
            </a:r>
            <a:r>
              <a:rPr lang="en-US" sz="2400" dirty="0" err="1"/>
              <a:t>prioritas</a:t>
            </a:r>
            <a:r>
              <a:rPr lang="en-US" sz="2400" dirty="0"/>
              <a:t> </a:t>
            </a:r>
            <a:r>
              <a:rPr lang="en-US" sz="2400" dirty="0" err="1"/>
              <a:t>dan</a:t>
            </a:r>
            <a:r>
              <a:rPr lang="en-US" sz="2400" dirty="0"/>
              <a:t> </a:t>
            </a:r>
            <a:r>
              <a:rPr lang="en-US" sz="2400" dirty="0" err="1"/>
              <a:t>patokan</a:t>
            </a:r>
            <a:r>
              <a:rPr lang="en-US" sz="2400" dirty="0"/>
              <a:t> </a:t>
            </a:r>
            <a:r>
              <a:rPr lang="en-US" sz="2400" dirty="0" err="1"/>
              <a:t>batas</a:t>
            </a:r>
            <a:r>
              <a:rPr lang="en-US" sz="2400" dirty="0"/>
              <a:t> </a:t>
            </a:r>
            <a:r>
              <a:rPr lang="en-US" sz="2400" dirty="0" err="1"/>
              <a:t>maksimal</a:t>
            </a:r>
            <a:r>
              <a:rPr lang="en-US" sz="2400" dirty="0"/>
              <a:t> </a:t>
            </a:r>
            <a:r>
              <a:rPr lang="en-US" sz="2400" dirty="0" err="1"/>
              <a:t>anggaran</a:t>
            </a:r>
            <a:r>
              <a:rPr lang="en-US" sz="2400" dirty="0"/>
              <a:t> yang </a:t>
            </a:r>
            <a:r>
              <a:rPr lang="en-US" sz="2400" dirty="0" err="1"/>
              <a:t>diberikan</a:t>
            </a:r>
            <a:r>
              <a:rPr lang="en-US" sz="2400" dirty="0"/>
              <a:t> </a:t>
            </a:r>
            <a:r>
              <a:rPr lang="en-US" sz="2400" dirty="0" err="1" smtClean="0"/>
              <a:t>kpd</a:t>
            </a:r>
            <a:r>
              <a:rPr lang="en-US" sz="2400" dirty="0" smtClean="0"/>
              <a:t> OPD </a:t>
            </a:r>
            <a:r>
              <a:rPr lang="en-US" sz="2400" dirty="0" err="1" smtClean="0"/>
              <a:t>untuk</a:t>
            </a:r>
            <a:r>
              <a:rPr lang="en-US" sz="2400" dirty="0" smtClean="0"/>
              <a:t> </a:t>
            </a:r>
            <a:r>
              <a:rPr lang="en-US" sz="2400" dirty="0" err="1"/>
              <a:t>setiap</a:t>
            </a:r>
            <a:r>
              <a:rPr lang="en-US" sz="2400" dirty="0"/>
              <a:t> program </a:t>
            </a:r>
            <a:r>
              <a:rPr lang="en-US" sz="2400" dirty="0" err="1"/>
              <a:t>sebagai</a:t>
            </a:r>
            <a:r>
              <a:rPr lang="en-US" sz="2400" dirty="0"/>
              <a:t> </a:t>
            </a:r>
            <a:r>
              <a:rPr lang="en-US" sz="2400" dirty="0" err="1"/>
              <a:t>acuan</a:t>
            </a:r>
            <a:r>
              <a:rPr lang="en-US" sz="2400" dirty="0"/>
              <a:t> </a:t>
            </a:r>
            <a:r>
              <a:rPr lang="en-US" sz="2400" dirty="0" err="1"/>
              <a:t>dalam</a:t>
            </a:r>
            <a:r>
              <a:rPr lang="en-US" sz="2400" dirty="0"/>
              <a:t> </a:t>
            </a:r>
            <a:r>
              <a:rPr lang="en-US" sz="2400" dirty="0" err="1"/>
              <a:t>penyusunan</a:t>
            </a:r>
            <a:r>
              <a:rPr lang="en-US" sz="2400" dirty="0"/>
              <a:t> </a:t>
            </a:r>
            <a:r>
              <a:rPr lang="en-US" sz="2400" dirty="0" smtClean="0"/>
              <a:t>RKA - OPD</a:t>
            </a:r>
            <a:r>
              <a:rPr lang="en-US" sz="2400" dirty="0"/>
              <a:t> </a:t>
            </a:r>
            <a:r>
              <a:rPr lang="en-US" sz="2400" dirty="0" err="1"/>
              <a:t>sebelum</a:t>
            </a:r>
            <a:r>
              <a:rPr lang="en-US" sz="2400" dirty="0"/>
              <a:t> </a:t>
            </a:r>
            <a:r>
              <a:rPr lang="en-US" sz="2400" dirty="0" err="1"/>
              <a:t>disepakati</a:t>
            </a:r>
            <a:r>
              <a:rPr lang="en-US" sz="2400" dirty="0"/>
              <a:t> </a:t>
            </a:r>
            <a:r>
              <a:rPr lang="en-US" sz="2400" dirty="0" err="1"/>
              <a:t>dengan</a:t>
            </a:r>
            <a:r>
              <a:rPr lang="en-US" sz="2400" dirty="0"/>
              <a:t> </a:t>
            </a:r>
            <a:r>
              <a:rPr lang="en-US" sz="2400" dirty="0" smtClean="0"/>
              <a:t>DPRD. </a:t>
            </a:r>
            <a:r>
              <a:rPr lang="en-US" sz="2400" dirty="0" smtClean="0"/>
              <a:t>RKA </a:t>
            </a:r>
            <a:r>
              <a:rPr lang="en-US" sz="2400" dirty="0"/>
              <a:t>O</a:t>
            </a:r>
            <a:r>
              <a:rPr lang="en-US" sz="2400" dirty="0" smtClean="0"/>
              <a:t>PD </a:t>
            </a:r>
            <a:r>
              <a:rPr lang="en-US" sz="2400" dirty="0" err="1"/>
              <a:t>ini</a:t>
            </a:r>
            <a:r>
              <a:rPr lang="en-US" sz="2400" dirty="0"/>
              <a:t> </a:t>
            </a:r>
            <a:r>
              <a:rPr lang="en-US" sz="2400" dirty="0" err="1" smtClean="0"/>
              <a:t>kmdn</a:t>
            </a:r>
            <a:r>
              <a:rPr lang="en-US" sz="2400" dirty="0" smtClean="0"/>
              <a:t> </a:t>
            </a:r>
            <a:r>
              <a:rPr lang="en-US" sz="2400" dirty="0" err="1" smtClean="0"/>
              <a:t>dijadikan</a:t>
            </a:r>
            <a:r>
              <a:rPr lang="en-US" sz="2400" dirty="0" smtClean="0"/>
              <a:t> </a:t>
            </a:r>
            <a:r>
              <a:rPr lang="en-US" sz="2400" dirty="0" err="1"/>
              <a:t>dasar</a:t>
            </a:r>
            <a:r>
              <a:rPr lang="en-US" sz="2400" dirty="0"/>
              <a:t> </a:t>
            </a:r>
            <a:r>
              <a:rPr lang="en-US" sz="2400" dirty="0" err="1"/>
              <a:t>untuk</a:t>
            </a:r>
            <a:r>
              <a:rPr lang="en-US" sz="2400" dirty="0"/>
              <a:t> </a:t>
            </a:r>
            <a:r>
              <a:rPr lang="en-US" sz="2400" dirty="0" err="1"/>
              <a:t>membuat</a:t>
            </a:r>
            <a:r>
              <a:rPr lang="en-US" sz="2400" dirty="0"/>
              <a:t> </a:t>
            </a:r>
            <a:r>
              <a:rPr lang="en-US" sz="2400" dirty="0" err="1"/>
              <a:t>rancangan</a:t>
            </a:r>
            <a:r>
              <a:rPr lang="en-US" sz="2400" dirty="0"/>
              <a:t> </a:t>
            </a:r>
            <a:r>
              <a:rPr lang="en-US" sz="2400" dirty="0" err="1" smtClean="0"/>
              <a:t>Peraturan</a:t>
            </a:r>
            <a:r>
              <a:rPr lang="en-US" sz="2400" dirty="0" smtClean="0"/>
              <a:t> Daerah ttg APBD </a:t>
            </a:r>
            <a:r>
              <a:rPr lang="en-US" sz="2400" dirty="0"/>
              <a:t>&amp;</a:t>
            </a:r>
            <a:r>
              <a:rPr lang="en-US" sz="2400" dirty="0" smtClean="0"/>
              <a:t> </a:t>
            </a:r>
            <a:r>
              <a:rPr lang="en-US" sz="2400" dirty="0" err="1"/>
              <a:t>rancangan</a:t>
            </a:r>
            <a:r>
              <a:rPr lang="en-US" sz="2400" dirty="0"/>
              <a:t> </a:t>
            </a:r>
            <a:r>
              <a:rPr lang="en-US" sz="2400" dirty="0" err="1"/>
              <a:t>Perkada</a:t>
            </a:r>
            <a:r>
              <a:rPr lang="en-US" sz="2400" dirty="0"/>
              <a:t> </a:t>
            </a:r>
            <a:r>
              <a:rPr lang="en-US" sz="2400" dirty="0" err="1"/>
              <a:t>tentang</a:t>
            </a:r>
            <a:r>
              <a:rPr lang="en-US" sz="2400" dirty="0"/>
              <a:t> </a:t>
            </a:r>
            <a:r>
              <a:rPr lang="en-US" sz="2400" dirty="0" err="1"/>
              <a:t>penjabaran</a:t>
            </a:r>
            <a:r>
              <a:rPr lang="en-US" sz="2400" dirty="0"/>
              <a:t> </a:t>
            </a:r>
            <a:r>
              <a:rPr lang="en-US" sz="2400" dirty="0" smtClean="0"/>
              <a:t>APBD.</a:t>
            </a:r>
          </a:p>
          <a:p>
            <a:r>
              <a:rPr lang="en-US" sz="2400" dirty="0"/>
              <a:t>Pendekatan </a:t>
            </a:r>
            <a:r>
              <a:rPr lang="en-US" sz="2400" dirty="0" err="1"/>
              <a:t>Kinerja</a:t>
            </a:r>
            <a:r>
              <a:rPr lang="en-US" sz="2400" dirty="0"/>
              <a:t> </a:t>
            </a:r>
            <a:r>
              <a:rPr lang="en-US" sz="2400" dirty="0" err="1"/>
              <a:t>lebih</a:t>
            </a:r>
            <a:r>
              <a:rPr lang="en-US" sz="2400" dirty="0"/>
              <a:t> </a:t>
            </a:r>
            <a:r>
              <a:rPr lang="en-US" sz="2400" dirty="0" err="1"/>
              <a:t>fokus</a:t>
            </a:r>
            <a:r>
              <a:rPr lang="en-US" sz="2400" dirty="0"/>
              <a:t> </a:t>
            </a:r>
            <a:r>
              <a:rPr lang="en-US" sz="2400" dirty="0" err="1"/>
              <a:t>pada</a:t>
            </a:r>
            <a:r>
              <a:rPr lang="en-US" sz="2400" dirty="0"/>
              <a:t> </a:t>
            </a:r>
            <a:r>
              <a:rPr lang="en-US" sz="2400" dirty="0" err="1"/>
              <a:t>Keluaran</a:t>
            </a:r>
            <a:r>
              <a:rPr lang="en-US" sz="2400" dirty="0"/>
              <a:t> (output) </a:t>
            </a:r>
            <a:r>
              <a:rPr lang="en-US" sz="2400" dirty="0" err="1"/>
              <a:t>dan</a:t>
            </a:r>
            <a:r>
              <a:rPr lang="en-US" sz="2400" dirty="0"/>
              <a:t> </a:t>
            </a:r>
            <a:r>
              <a:rPr lang="en-US" sz="2400" dirty="0" err="1"/>
              <a:t>Hasil</a:t>
            </a:r>
            <a:r>
              <a:rPr lang="en-US" sz="2400" dirty="0"/>
              <a:t> (outcome) </a:t>
            </a:r>
            <a:r>
              <a:rPr lang="en-US" sz="2400" dirty="0" err="1"/>
              <a:t>dari</a:t>
            </a:r>
            <a:r>
              <a:rPr lang="en-US" sz="2400" dirty="0"/>
              <a:t> </a:t>
            </a:r>
            <a:r>
              <a:rPr lang="en-US" sz="2400" dirty="0" err="1"/>
              <a:t>Kegiatan</a:t>
            </a:r>
            <a:endParaRPr lang="en-US" sz="2400" dirty="0"/>
          </a:p>
          <a:p>
            <a:endParaRPr lang="en-US" sz="2400" dirty="0"/>
          </a:p>
        </p:txBody>
      </p:sp>
    </p:spTree>
    <p:extLst>
      <p:ext uri="{BB962C8B-B14F-4D97-AF65-F5344CB8AC3E}">
        <p14:creationId xmlns:p14="http://schemas.microsoft.com/office/powerpoint/2010/main" val="3964115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381000" y="533400"/>
            <a:ext cx="8305800" cy="5592763"/>
          </a:xfrm>
        </p:spPr>
        <p:txBody>
          <a:bodyPr>
            <a:noAutofit/>
          </a:bodyPr>
          <a:lstStyle/>
          <a:p>
            <a:pPr marL="0" indent="0" fontAlgn="base">
              <a:buNone/>
            </a:pPr>
            <a:r>
              <a:rPr lang="en-US" sz="2400" dirty="0" err="1" smtClean="0"/>
              <a:t>Rancangan</a:t>
            </a:r>
            <a:r>
              <a:rPr lang="en-US" sz="2400" dirty="0" smtClean="0"/>
              <a:t> </a:t>
            </a:r>
            <a:r>
              <a:rPr lang="en-US" sz="2400" dirty="0" err="1"/>
              <a:t>P</a:t>
            </a:r>
            <a:r>
              <a:rPr lang="en-US" sz="2400" dirty="0" err="1" smtClean="0"/>
              <a:t>rioritas</a:t>
            </a:r>
            <a:r>
              <a:rPr lang="en-US" sz="2400" dirty="0" smtClean="0"/>
              <a:t> </a:t>
            </a:r>
            <a:r>
              <a:rPr lang="en-US" sz="2400" dirty="0" err="1"/>
              <a:t>dan</a:t>
            </a:r>
            <a:r>
              <a:rPr lang="en-US" sz="2400" dirty="0"/>
              <a:t> </a:t>
            </a:r>
            <a:r>
              <a:rPr lang="en-US" sz="2400" dirty="0" err="1"/>
              <a:t>P</a:t>
            </a:r>
            <a:r>
              <a:rPr lang="en-US" sz="2400" dirty="0" err="1" smtClean="0"/>
              <a:t>lafon</a:t>
            </a:r>
            <a:r>
              <a:rPr lang="en-US" sz="2400" dirty="0" smtClean="0"/>
              <a:t> </a:t>
            </a:r>
            <a:r>
              <a:rPr lang="en-US" sz="2400" dirty="0" err="1"/>
              <a:t>A</a:t>
            </a:r>
            <a:r>
              <a:rPr lang="en-US" sz="2400" dirty="0" err="1" smtClean="0"/>
              <a:t>nggaran</a:t>
            </a:r>
            <a:r>
              <a:rPr lang="en-US" sz="2400" dirty="0" smtClean="0"/>
              <a:t> </a:t>
            </a:r>
            <a:r>
              <a:rPr lang="en-US" sz="2400" dirty="0" err="1"/>
              <a:t>S</a:t>
            </a:r>
            <a:r>
              <a:rPr lang="en-US" sz="2400" dirty="0" err="1" smtClean="0"/>
              <a:t>ementara</a:t>
            </a:r>
            <a:r>
              <a:rPr lang="en-US" sz="2400" dirty="0" smtClean="0"/>
              <a:t> (PPAS) </a:t>
            </a:r>
            <a:r>
              <a:rPr lang="en-US" sz="2400" dirty="0" err="1" smtClean="0"/>
              <a:t>disusun</a:t>
            </a:r>
            <a:r>
              <a:rPr lang="en-US" sz="2400" dirty="0" smtClean="0"/>
              <a:t> </a:t>
            </a:r>
            <a:r>
              <a:rPr lang="en-US" sz="2400" dirty="0" err="1"/>
              <a:t>dengan</a:t>
            </a:r>
            <a:r>
              <a:rPr lang="en-US" sz="2400" dirty="0"/>
              <a:t> </a:t>
            </a:r>
            <a:r>
              <a:rPr lang="en-US" sz="2400" dirty="0" err="1"/>
              <a:t>tahapan</a:t>
            </a:r>
            <a:r>
              <a:rPr lang="en-US" sz="2400" dirty="0"/>
              <a:t> </a:t>
            </a:r>
            <a:r>
              <a:rPr lang="en-US" sz="2400" dirty="0" err="1"/>
              <a:t>sebagai</a:t>
            </a:r>
            <a:r>
              <a:rPr lang="en-US" sz="2400" dirty="0"/>
              <a:t> </a:t>
            </a:r>
            <a:r>
              <a:rPr lang="en-US" sz="2400" dirty="0" err="1"/>
              <a:t>berikut</a:t>
            </a:r>
            <a:r>
              <a:rPr lang="en-US" sz="2400" dirty="0"/>
              <a:t> </a:t>
            </a:r>
            <a:r>
              <a:rPr lang="en-US" sz="2400" dirty="0" smtClean="0"/>
              <a:t>:</a:t>
            </a:r>
            <a:endParaRPr lang="en-US" sz="2400" dirty="0"/>
          </a:p>
          <a:p>
            <a:pPr marL="457200" lvl="0" indent="-457200" fontAlgn="base">
              <a:buFont typeface="+mj-lt"/>
              <a:buAutoNum type="arabicPeriod"/>
            </a:pPr>
            <a:r>
              <a:rPr lang="en-US" sz="2400" dirty="0" err="1"/>
              <a:t>Menentukan</a:t>
            </a:r>
            <a:r>
              <a:rPr lang="en-US" sz="2400" dirty="0"/>
              <a:t> </a:t>
            </a:r>
            <a:r>
              <a:rPr lang="en-US" sz="2400" dirty="0" err="1"/>
              <a:t>skala</a:t>
            </a:r>
            <a:r>
              <a:rPr lang="en-US" sz="2400" dirty="0"/>
              <a:t> </a:t>
            </a:r>
            <a:r>
              <a:rPr lang="en-US" sz="2400" dirty="0" err="1"/>
              <a:t>prioritas</a:t>
            </a:r>
            <a:r>
              <a:rPr lang="en-US" sz="2400" dirty="0"/>
              <a:t> </a:t>
            </a:r>
            <a:r>
              <a:rPr lang="en-US" sz="2400" dirty="0" smtClean="0"/>
              <a:t> </a:t>
            </a:r>
            <a:r>
              <a:rPr lang="en-US" sz="2400" dirty="0" err="1" smtClean="0"/>
              <a:t>pembangunan</a:t>
            </a:r>
            <a:r>
              <a:rPr lang="en-US" sz="2400" dirty="0" smtClean="0"/>
              <a:t> </a:t>
            </a:r>
            <a:r>
              <a:rPr lang="en-US" sz="2400" dirty="0" err="1"/>
              <a:t>daerah</a:t>
            </a:r>
            <a:r>
              <a:rPr lang="en-US" sz="2400" dirty="0"/>
              <a:t>;</a:t>
            </a:r>
          </a:p>
          <a:p>
            <a:pPr marL="457200" lvl="0" indent="-457200" fontAlgn="base">
              <a:buFont typeface="+mj-lt"/>
              <a:buAutoNum type="arabicPeriod"/>
            </a:pPr>
            <a:r>
              <a:rPr lang="en-US" sz="2400" dirty="0" err="1"/>
              <a:t>Menentukan</a:t>
            </a:r>
            <a:r>
              <a:rPr lang="en-US" sz="2400" dirty="0"/>
              <a:t> </a:t>
            </a:r>
            <a:r>
              <a:rPr lang="en-US" sz="2400" dirty="0" err="1"/>
              <a:t>peprioritas</a:t>
            </a:r>
            <a:r>
              <a:rPr lang="en-US" sz="2400" dirty="0"/>
              <a:t> program </a:t>
            </a:r>
            <a:r>
              <a:rPr lang="en-US" sz="2400" dirty="0" err="1"/>
              <a:t>untuk</a:t>
            </a:r>
            <a:r>
              <a:rPr lang="en-US" sz="2400" dirty="0"/>
              <a:t> </a:t>
            </a:r>
            <a:r>
              <a:rPr lang="en-US" sz="2400" dirty="0" smtClean="0"/>
              <a:t>masing-2 urusan</a:t>
            </a:r>
            <a:r>
              <a:rPr lang="en-US" sz="2400" dirty="0"/>
              <a:t>;</a:t>
            </a:r>
          </a:p>
          <a:p>
            <a:pPr marL="457200" lvl="0" indent="-457200" fontAlgn="base">
              <a:buFont typeface="+mj-lt"/>
              <a:buAutoNum type="arabicPeriod"/>
            </a:pPr>
            <a:r>
              <a:rPr lang="en-US" sz="2400" dirty="0" err="1"/>
              <a:t>Menyusun</a:t>
            </a:r>
            <a:r>
              <a:rPr lang="en-US" sz="2400" dirty="0"/>
              <a:t> </a:t>
            </a: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err="1"/>
              <a:t>untuk</a:t>
            </a:r>
            <a:r>
              <a:rPr lang="en-US" sz="2400" dirty="0"/>
              <a:t> </a:t>
            </a:r>
            <a:r>
              <a:rPr lang="en-US" sz="2400" dirty="0" err="1"/>
              <a:t>masing-masing</a:t>
            </a:r>
            <a:r>
              <a:rPr lang="en-US" sz="2400" dirty="0"/>
              <a:t> program;</a:t>
            </a:r>
          </a:p>
          <a:p>
            <a:pPr marL="457200" lvl="0" indent="-457200" fontAlgn="base">
              <a:buFont typeface="+mj-lt"/>
              <a:buAutoNum type="arabicPeriod"/>
            </a:pPr>
            <a:r>
              <a:rPr lang="en-US" sz="2400" dirty="0" err="1"/>
              <a:t>Prioritas</a:t>
            </a:r>
            <a:r>
              <a:rPr lang="en-US" sz="2400" dirty="0"/>
              <a:t> </a:t>
            </a:r>
            <a:r>
              <a:rPr lang="en-US" sz="2400" dirty="0" err="1"/>
              <a:t>pelaporan</a:t>
            </a:r>
            <a:r>
              <a:rPr lang="en-US" sz="2400" dirty="0"/>
              <a:t> </a:t>
            </a:r>
            <a:r>
              <a:rPr lang="en-US" sz="2400" dirty="0" err="1"/>
              <a:t>anggaran</a:t>
            </a:r>
            <a:r>
              <a:rPr lang="en-US" sz="2400" dirty="0"/>
              <a:t> </a:t>
            </a:r>
            <a:r>
              <a:rPr lang="en-US" sz="2400" dirty="0" err="1"/>
              <a:t>sementara</a:t>
            </a:r>
            <a:r>
              <a:rPr lang="en-US" sz="2400" dirty="0"/>
              <a:t> </a:t>
            </a:r>
            <a:r>
              <a:rPr lang="en-US" sz="2400" dirty="0" err="1"/>
              <a:t>memuat</a:t>
            </a:r>
            <a:r>
              <a:rPr lang="en-US" sz="2400" dirty="0"/>
              <a:t> :</a:t>
            </a:r>
          </a:p>
          <a:p>
            <a:pPr marL="457200" lvl="0" indent="-457200" fontAlgn="base">
              <a:buFont typeface="+mj-lt"/>
              <a:buAutoNum type="arabicPeriod"/>
            </a:pPr>
            <a:r>
              <a:rPr lang="en-US" sz="2400" dirty="0" err="1"/>
              <a:t>Rancangan</a:t>
            </a:r>
            <a:r>
              <a:rPr lang="en-US" sz="2400" dirty="0"/>
              <a:t> </a:t>
            </a:r>
            <a:r>
              <a:rPr lang="en-US" sz="2400" dirty="0" err="1"/>
              <a:t>penerimaan</a:t>
            </a:r>
            <a:r>
              <a:rPr lang="en-US" sz="2400" dirty="0"/>
              <a:t> </a:t>
            </a:r>
            <a:r>
              <a:rPr lang="en-US" sz="2400" dirty="0" err="1"/>
              <a:t>pendapatan</a:t>
            </a:r>
            <a:r>
              <a:rPr lang="en-US" sz="2400" dirty="0"/>
              <a:t> </a:t>
            </a:r>
            <a:r>
              <a:rPr lang="en-US" sz="2400" dirty="0" err="1"/>
              <a:t>dan</a:t>
            </a:r>
            <a:r>
              <a:rPr lang="en-US" sz="2400" dirty="0"/>
              <a:t> </a:t>
            </a:r>
            <a:r>
              <a:rPr lang="en-US" sz="2400" dirty="0" err="1"/>
              <a:t>penerimaan</a:t>
            </a:r>
            <a:r>
              <a:rPr lang="en-US" sz="2400" dirty="0"/>
              <a:t> </a:t>
            </a:r>
            <a:r>
              <a:rPr lang="en-US" sz="2400" dirty="0" err="1"/>
              <a:t>pembiayaan</a:t>
            </a:r>
            <a:r>
              <a:rPr lang="en-US" sz="2400" dirty="0"/>
              <a:t>;</a:t>
            </a:r>
          </a:p>
          <a:p>
            <a:pPr marL="457200" lvl="0" indent="-457200" fontAlgn="base">
              <a:buFont typeface="+mj-lt"/>
              <a:buAutoNum type="arabicPeriod"/>
            </a:pPr>
            <a:r>
              <a:rPr lang="en-US" sz="2400" dirty="0" err="1"/>
              <a:t>Prioritas</a:t>
            </a:r>
            <a:r>
              <a:rPr lang="en-US" sz="2400" dirty="0"/>
              <a:t> </a:t>
            </a:r>
            <a:r>
              <a:rPr lang="en-US" sz="2400" dirty="0" err="1"/>
              <a:t>belanja</a:t>
            </a:r>
            <a:r>
              <a:rPr lang="en-US" sz="2400" dirty="0"/>
              <a:t>;</a:t>
            </a:r>
          </a:p>
          <a:p>
            <a:pPr marL="457200" lvl="0" indent="-457200" fontAlgn="base">
              <a:buFont typeface="+mj-lt"/>
              <a:buAutoNum type="arabicPeriod"/>
            </a:pP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err="1"/>
              <a:t>berdasarkan</a:t>
            </a:r>
            <a:r>
              <a:rPr lang="en-US" sz="2400" dirty="0"/>
              <a:t> urusan </a:t>
            </a:r>
            <a:r>
              <a:rPr lang="en-US" sz="2400" dirty="0" err="1"/>
              <a:t>pemerintahab</a:t>
            </a:r>
            <a:r>
              <a:rPr lang="en-US" sz="2400" dirty="0"/>
              <a:t> </a:t>
            </a:r>
            <a:r>
              <a:rPr lang="en-US" sz="2400" dirty="0" err="1"/>
              <a:t>dan</a:t>
            </a:r>
            <a:r>
              <a:rPr lang="en-US" sz="2400" dirty="0"/>
              <a:t> program;</a:t>
            </a:r>
          </a:p>
          <a:p>
            <a:pPr marL="457200" indent="-457200" fontAlgn="base">
              <a:buFont typeface="+mj-lt"/>
              <a:buAutoNum type="arabicPeriod"/>
            </a:pPr>
            <a:r>
              <a:rPr lang="en-US" sz="2400" dirty="0"/>
              <a:t>Rencana </a:t>
            </a:r>
            <a:r>
              <a:rPr lang="en-US" sz="2400" dirty="0" err="1"/>
              <a:t>pembiayaan</a:t>
            </a:r>
            <a:r>
              <a:rPr lang="en-US" sz="2400" dirty="0" smtClean="0"/>
              <a:t>.</a:t>
            </a:r>
            <a:r>
              <a:rPr lang="en-US" sz="2400" dirty="0"/>
              <a:t> </a:t>
            </a:r>
            <a:r>
              <a:rPr lang="en-US" sz="2400" dirty="0"/>
              <a:t> </a:t>
            </a:r>
          </a:p>
          <a:p>
            <a:endParaRPr lang="en-US" sz="2400" dirty="0"/>
          </a:p>
        </p:txBody>
      </p:sp>
    </p:spTree>
    <p:extLst>
      <p:ext uri="{BB962C8B-B14F-4D97-AF65-F5344CB8AC3E}">
        <p14:creationId xmlns:p14="http://schemas.microsoft.com/office/powerpoint/2010/main" val="1972287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381000" y="685800"/>
            <a:ext cx="8305800" cy="5440363"/>
          </a:xfrm>
        </p:spPr>
        <p:txBody>
          <a:bodyPr>
            <a:normAutofit/>
          </a:bodyPr>
          <a:lstStyle/>
          <a:p>
            <a:pPr marL="514350" lvl="0" indent="-514350">
              <a:buFont typeface="+mj-lt"/>
              <a:buAutoNum type="arabicPeriod" startAt="2"/>
            </a:pPr>
            <a:r>
              <a:rPr lang="en-US" sz="2800" b="1" dirty="0"/>
              <a:t>Pelaksanaan </a:t>
            </a:r>
            <a:r>
              <a:rPr lang="en-US" sz="2800" b="1" dirty="0" err="1"/>
              <a:t>dan</a:t>
            </a:r>
            <a:r>
              <a:rPr lang="en-US" sz="2800" b="1" dirty="0"/>
              <a:t> </a:t>
            </a:r>
            <a:r>
              <a:rPr lang="en-US" sz="2800" b="1" dirty="0" err="1" smtClean="0"/>
              <a:t>Penatausahaan</a:t>
            </a:r>
            <a:endParaRPr lang="en-US" sz="2800" b="1" dirty="0" smtClean="0"/>
          </a:p>
          <a:p>
            <a:r>
              <a:rPr lang="en-US" sz="2400" dirty="0"/>
              <a:t>Proses </a:t>
            </a:r>
            <a:r>
              <a:rPr lang="en-US" sz="2400" dirty="0" err="1"/>
              <a:t>pelaksanaan</a:t>
            </a:r>
            <a:r>
              <a:rPr lang="en-US" sz="2400" dirty="0"/>
              <a:t> </a:t>
            </a:r>
            <a:r>
              <a:rPr lang="en-US" sz="2400" dirty="0" err="1"/>
              <a:t>dan</a:t>
            </a:r>
            <a:r>
              <a:rPr lang="en-US" sz="2400" dirty="0"/>
              <a:t> </a:t>
            </a:r>
            <a:r>
              <a:rPr lang="en-US" sz="2400" dirty="0" err="1"/>
              <a:t>penatausahaan</a:t>
            </a:r>
            <a:r>
              <a:rPr lang="en-US" sz="2400" dirty="0"/>
              <a:t> </a:t>
            </a:r>
            <a:r>
              <a:rPr lang="en-US" sz="2400" dirty="0" err="1"/>
              <a:t>dalam</a:t>
            </a:r>
            <a:r>
              <a:rPr lang="en-US" sz="2400" dirty="0"/>
              <a:t> </a:t>
            </a:r>
            <a:r>
              <a:rPr lang="en-US" sz="2400" dirty="0" err="1"/>
              <a:t>praktiknya</a:t>
            </a:r>
            <a:r>
              <a:rPr lang="en-US" sz="2400" dirty="0"/>
              <a:t> </a:t>
            </a:r>
            <a:r>
              <a:rPr lang="en-US" sz="2400" dirty="0" err="1"/>
              <a:t>juga</a:t>
            </a:r>
            <a:r>
              <a:rPr lang="en-US" sz="2400" dirty="0"/>
              <a:t> </a:t>
            </a:r>
            <a:r>
              <a:rPr lang="en-US" sz="2400" dirty="0" err="1"/>
              <a:t>harus</a:t>
            </a:r>
            <a:r>
              <a:rPr lang="en-US" sz="2400" dirty="0"/>
              <a:t> </a:t>
            </a:r>
            <a:r>
              <a:rPr lang="en-US" sz="2400" dirty="0" err="1"/>
              <a:t>memperhitungkan</a:t>
            </a:r>
            <a:r>
              <a:rPr lang="en-US" sz="2400" dirty="0"/>
              <a:t> </a:t>
            </a:r>
            <a:r>
              <a:rPr lang="en-US" sz="2400" dirty="0" err="1"/>
              <a:t>Kinerja</a:t>
            </a:r>
            <a:r>
              <a:rPr lang="en-US" sz="2400" dirty="0"/>
              <a:t> yang </a:t>
            </a:r>
            <a:r>
              <a:rPr lang="en-US" sz="2400" dirty="0" err="1"/>
              <a:t>sudah</a:t>
            </a:r>
            <a:r>
              <a:rPr lang="en-US" sz="2400" dirty="0"/>
              <a:t> </a:t>
            </a:r>
            <a:r>
              <a:rPr lang="en-US" sz="2400" dirty="0" err="1"/>
              <a:t>ditetapkan</a:t>
            </a:r>
            <a:r>
              <a:rPr lang="en-US" sz="2400" dirty="0"/>
              <a:t> </a:t>
            </a:r>
            <a:r>
              <a:rPr lang="en-US" sz="2400" dirty="0" err="1"/>
              <a:t>dalam</a:t>
            </a:r>
            <a:r>
              <a:rPr lang="en-US" sz="2400" dirty="0"/>
              <a:t> APBD. Proses </a:t>
            </a:r>
            <a:r>
              <a:rPr lang="en-US" sz="2400" dirty="0" err="1"/>
              <a:t>ini</a:t>
            </a:r>
            <a:r>
              <a:rPr lang="en-US" sz="2400" dirty="0"/>
              <a:t> </a:t>
            </a:r>
            <a:r>
              <a:rPr lang="en-US" sz="2400" dirty="0" err="1"/>
              <a:t>harus</a:t>
            </a:r>
            <a:r>
              <a:rPr lang="en-US" sz="2400" dirty="0"/>
              <a:t> </a:t>
            </a:r>
            <a:r>
              <a:rPr lang="en-US" sz="2400" dirty="0" err="1"/>
              <a:t>sejalan</a:t>
            </a:r>
            <a:r>
              <a:rPr lang="en-US" sz="2400" dirty="0"/>
              <a:t> </a:t>
            </a:r>
            <a:r>
              <a:rPr lang="en-US" sz="2400" dirty="0" err="1"/>
              <a:t>dengan</a:t>
            </a:r>
            <a:r>
              <a:rPr lang="en-US" sz="2400" dirty="0"/>
              <a:t> </a:t>
            </a:r>
            <a:r>
              <a:rPr lang="en-US" sz="2400" dirty="0" err="1"/>
              <a:t>indikator</a:t>
            </a:r>
            <a:r>
              <a:rPr lang="en-US" sz="2400" dirty="0"/>
              <a:t> </a:t>
            </a:r>
            <a:r>
              <a:rPr lang="en-US" sz="2400" dirty="0" err="1"/>
              <a:t>Kinerja</a:t>
            </a:r>
            <a:r>
              <a:rPr lang="en-US" sz="2400" dirty="0"/>
              <a:t> yang </a:t>
            </a:r>
            <a:r>
              <a:rPr lang="en-US" sz="2400" dirty="0" err="1"/>
              <a:t>sudah</a:t>
            </a:r>
            <a:r>
              <a:rPr lang="en-US" sz="2400" dirty="0"/>
              <a:t> </a:t>
            </a:r>
            <a:r>
              <a:rPr lang="en-US" sz="2400" dirty="0" err="1"/>
              <a:t>disepakati</a:t>
            </a:r>
            <a:r>
              <a:rPr lang="en-US" sz="2400" dirty="0"/>
              <a:t> </a:t>
            </a:r>
            <a:r>
              <a:rPr lang="en-US" sz="2400" dirty="0" err="1"/>
              <a:t>dalam</a:t>
            </a:r>
            <a:r>
              <a:rPr lang="en-US" sz="2400" dirty="0"/>
              <a:t> </a:t>
            </a:r>
            <a:r>
              <a:rPr lang="en-US" sz="2400" dirty="0" err="1"/>
              <a:t>dokumen</a:t>
            </a:r>
            <a:r>
              <a:rPr lang="en-US" sz="2400" dirty="0"/>
              <a:t> APBD. Dengan </a:t>
            </a:r>
            <a:r>
              <a:rPr lang="en-US" sz="2400" dirty="0" err="1"/>
              <a:t>demikian</a:t>
            </a:r>
            <a:r>
              <a:rPr lang="en-US" sz="2400" dirty="0"/>
              <a:t>, </a:t>
            </a:r>
            <a:r>
              <a:rPr lang="en-US" sz="2400" dirty="0" err="1"/>
              <a:t>anggaran</a:t>
            </a:r>
            <a:r>
              <a:rPr lang="en-US" sz="2400" dirty="0"/>
              <a:t> yang </a:t>
            </a:r>
            <a:r>
              <a:rPr lang="en-US" sz="2400" dirty="0" err="1"/>
              <a:t>direncanakan</a:t>
            </a:r>
            <a:r>
              <a:rPr lang="en-US" sz="2400" dirty="0"/>
              <a:t> </a:t>
            </a:r>
            <a:r>
              <a:rPr lang="en-US" sz="2400" dirty="0" err="1"/>
              <a:t>bisa</a:t>
            </a:r>
            <a:r>
              <a:rPr lang="en-US" sz="2400" dirty="0"/>
              <a:t> </a:t>
            </a:r>
            <a:r>
              <a:rPr lang="en-US" sz="2400" dirty="0" err="1"/>
              <a:t>sejalan</a:t>
            </a:r>
            <a:r>
              <a:rPr lang="en-US" sz="2400" dirty="0"/>
              <a:t> </a:t>
            </a:r>
            <a:r>
              <a:rPr lang="en-US" sz="2400" dirty="0" err="1"/>
              <a:t>sebagaimana</a:t>
            </a:r>
            <a:r>
              <a:rPr lang="en-US" sz="2400" dirty="0"/>
              <a:t> </a:t>
            </a:r>
            <a:r>
              <a:rPr lang="en-US" sz="2400" dirty="0" err="1"/>
              <a:t>mestinya</a:t>
            </a:r>
            <a:r>
              <a:rPr lang="en-US" sz="2400" dirty="0"/>
              <a:t> </a:t>
            </a:r>
            <a:r>
              <a:rPr lang="en-US" sz="2400" dirty="0" err="1"/>
              <a:t>dan</a:t>
            </a:r>
            <a:r>
              <a:rPr lang="en-US" sz="2400" dirty="0"/>
              <a:t> </a:t>
            </a:r>
            <a:r>
              <a:rPr lang="en-US" sz="2400" dirty="0" err="1"/>
              <a:t>jumlah</a:t>
            </a:r>
            <a:r>
              <a:rPr lang="en-US" sz="2400" dirty="0"/>
              <a:t> </a:t>
            </a:r>
            <a:r>
              <a:rPr lang="en-US" sz="2400" dirty="0" err="1"/>
              <a:t>kesalahan</a:t>
            </a:r>
            <a:r>
              <a:rPr lang="en-US" sz="2400" dirty="0"/>
              <a:t> </a:t>
            </a:r>
            <a:r>
              <a:rPr lang="en-US" sz="2400" dirty="0" err="1"/>
              <a:t>dalam</a:t>
            </a:r>
            <a:r>
              <a:rPr lang="en-US" sz="2400" dirty="0"/>
              <a:t> proses </a:t>
            </a:r>
            <a:r>
              <a:rPr lang="en-US" sz="2400" dirty="0" err="1"/>
              <a:t>pelaksanaan</a:t>
            </a:r>
            <a:r>
              <a:rPr lang="en-US" sz="2400" dirty="0"/>
              <a:t> </a:t>
            </a:r>
            <a:r>
              <a:rPr lang="en-US" sz="2400" dirty="0" err="1"/>
              <a:t>dan</a:t>
            </a:r>
            <a:r>
              <a:rPr lang="en-US" sz="2400" dirty="0"/>
              <a:t> </a:t>
            </a:r>
            <a:r>
              <a:rPr lang="en-US" sz="2400" dirty="0" err="1"/>
              <a:t>penatausahaan</a:t>
            </a:r>
            <a:r>
              <a:rPr lang="en-US" sz="2400" dirty="0"/>
              <a:t> </a:t>
            </a:r>
            <a:r>
              <a:rPr lang="en-US" sz="2400" dirty="0" err="1"/>
              <a:t>bisa</a:t>
            </a:r>
            <a:r>
              <a:rPr lang="en-US" sz="2400" dirty="0"/>
              <a:t> </a:t>
            </a:r>
            <a:r>
              <a:rPr lang="en-US" sz="2400" dirty="0" err="1"/>
              <a:t>diminimalisir</a:t>
            </a:r>
            <a:r>
              <a:rPr lang="en-US" sz="2400" dirty="0" smtClean="0"/>
              <a:t>.</a:t>
            </a:r>
            <a:r>
              <a:rPr lang="en-US" sz="2400" dirty="0"/>
              <a:t> </a:t>
            </a:r>
            <a:endParaRPr lang="en-US" sz="2400" dirty="0" smtClean="0"/>
          </a:p>
          <a:p>
            <a:r>
              <a:rPr lang="en-US" sz="2400" dirty="0" err="1"/>
              <a:t>M</a:t>
            </a:r>
            <a:r>
              <a:rPr lang="en-US" sz="2400" dirty="0" err="1" smtClean="0"/>
              <a:t>engembalikan</a:t>
            </a:r>
            <a:r>
              <a:rPr lang="en-US" sz="2400" dirty="0" smtClean="0"/>
              <a:t> </a:t>
            </a:r>
            <a:r>
              <a:rPr lang="en-US" sz="2400" dirty="0" err="1"/>
              <a:t>tugas</a:t>
            </a:r>
            <a:r>
              <a:rPr lang="en-US" sz="2400" dirty="0"/>
              <a:t> </a:t>
            </a:r>
            <a:r>
              <a:rPr lang="en-US" sz="2400" dirty="0" err="1"/>
              <a:t>dan</a:t>
            </a:r>
            <a:r>
              <a:rPr lang="en-US" sz="2400" dirty="0"/>
              <a:t> </a:t>
            </a:r>
            <a:r>
              <a:rPr lang="en-US" sz="2400" dirty="0" err="1"/>
              <a:t>wewenang</a:t>
            </a:r>
            <a:r>
              <a:rPr lang="en-US" sz="2400" dirty="0"/>
              <a:t> </a:t>
            </a:r>
            <a:r>
              <a:rPr lang="en-US" sz="2400" dirty="0" err="1"/>
              <a:t>bendahara</a:t>
            </a:r>
            <a:r>
              <a:rPr lang="en-US" sz="2400" dirty="0"/>
              <a:t> </a:t>
            </a:r>
            <a:r>
              <a:rPr lang="en-US" sz="2400" dirty="0" err="1"/>
              <a:t>sebagai</a:t>
            </a:r>
            <a:r>
              <a:rPr lang="en-US" sz="2400" dirty="0"/>
              <a:t> </a:t>
            </a:r>
            <a:r>
              <a:rPr lang="en-US" sz="2400" dirty="0" err="1"/>
              <a:t>pemegang</a:t>
            </a:r>
            <a:r>
              <a:rPr lang="en-US" sz="2400" dirty="0"/>
              <a:t> </a:t>
            </a:r>
            <a:r>
              <a:rPr lang="en-US" sz="2400" dirty="0" err="1"/>
              <a:t>kas</a:t>
            </a:r>
            <a:r>
              <a:rPr lang="en-US" sz="2400" dirty="0"/>
              <a:t> </a:t>
            </a:r>
            <a:r>
              <a:rPr lang="en-US" sz="2400" dirty="0" err="1"/>
              <a:t>dan</a:t>
            </a:r>
            <a:r>
              <a:rPr lang="en-US" sz="2400" dirty="0"/>
              <a:t> </a:t>
            </a:r>
            <a:r>
              <a:rPr lang="en-US" sz="2400" dirty="0" err="1"/>
              <a:t>juru</a:t>
            </a:r>
            <a:r>
              <a:rPr lang="en-US" sz="2400" dirty="0"/>
              <a:t> </a:t>
            </a:r>
            <a:r>
              <a:rPr lang="en-US" sz="2400" dirty="0" err="1"/>
              <a:t>bayar</a:t>
            </a:r>
            <a:r>
              <a:rPr lang="en-US" sz="2400" dirty="0"/>
              <a:t> yang </a:t>
            </a:r>
            <a:r>
              <a:rPr lang="en-US" sz="2400" dirty="0" err="1"/>
              <a:t>sebagian</a:t>
            </a:r>
            <a:r>
              <a:rPr lang="en-US" sz="2400" dirty="0"/>
              <a:t> </a:t>
            </a:r>
            <a:r>
              <a:rPr lang="en-US" sz="2400" dirty="0" err="1"/>
              <a:t>fungsinya</a:t>
            </a:r>
            <a:r>
              <a:rPr lang="en-US" sz="2400" dirty="0"/>
              <a:t> </a:t>
            </a:r>
            <a:r>
              <a:rPr lang="en-US" sz="2400" dirty="0" err="1"/>
              <a:t>banyak</a:t>
            </a:r>
            <a:r>
              <a:rPr lang="en-US" sz="2400" dirty="0"/>
              <a:t> </a:t>
            </a:r>
            <a:r>
              <a:rPr lang="en-US" sz="2400" dirty="0" err="1"/>
              <a:t>beralih</a:t>
            </a:r>
            <a:r>
              <a:rPr lang="en-US" sz="2400" dirty="0"/>
              <a:t> </a:t>
            </a:r>
            <a:r>
              <a:rPr lang="en-US" sz="2400" dirty="0" err="1"/>
              <a:t>kepada</a:t>
            </a:r>
            <a:r>
              <a:rPr lang="en-US" sz="2400" dirty="0"/>
              <a:t> </a:t>
            </a:r>
            <a:r>
              <a:rPr lang="en-US" sz="2400" dirty="0" err="1"/>
              <a:t>Pejabat</a:t>
            </a:r>
            <a:r>
              <a:rPr lang="en-US" sz="2400" dirty="0"/>
              <a:t> </a:t>
            </a:r>
            <a:r>
              <a:rPr lang="en-US" sz="2400" dirty="0" err="1"/>
              <a:t>Pengelola</a:t>
            </a:r>
            <a:r>
              <a:rPr lang="en-US" sz="2400" dirty="0"/>
              <a:t> </a:t>
            </a:r>
            <a:r>
              <a:rPr lang="en-US" sz="2400" dirty="0" err="1"/>
              <a:t>Teknis</a:t>
            </a:r>
            <a:r>
              <a:rPr lang="en-US" sz="2400" dirty="0"/>
              <a:t> </a:t>
            </a:r>
            <a:r>
              <a:rPr lang="en-US" sz="2400" dirty="0" err="1"/>
              <a:t>Kegiatan</a:t>
            </a:r>
            <a:r>
              <a:rPr lang="en-US" sz="2400" dirty="0"/>
              <a:t> (PPTK). </a:t>
            </a:r>
            <a:endParaRPr lang="en-US" sz="2400" dirty="0" smtClean="0"/>
          </a:p>
          <a:p>
            <a:r>
              <a:rPr lang="en-US" sz="2400" dirty="0" err="1" smtClean="0"/>
              <a:t>ini</a:t>
            </a:r>
            <a:r>
              <a:rPr lang="en-US" sz="2400" dirty="0" smtClean="0"/>
              <a:t> </a:t>
            </a:r>
            <a:r>
              <a:rPr lang="en-US" sz="2400" dirty="0" err="1"/>
              <a:t>harus</a:t>
            </a:r>
            <a:r>
              <a:rPr lang="en-US" sz="2400" dirty="0"/>
              <a:t> </a:t>
            </a:r>
            <a:r>
              <a:rPr lang="en-US" sz="2400" dirty="0" err="1"/>
              <a:t>meningkatkan</a:t>
            </a:r>
            <a:r>
              <a:rPr lang="en-US" sz="2400" dirty="0"/>
              <a:t> </a:t>
            </a:r>
            <a:r>
              <a:rPr lang="en-US" sz="2400" dirty="0" err="1"/>
              <a:t>koordinasi</a:t>
            </a:r>
            <a:r>
              <a:rPr lang="en-US" sz="2400" dirty="0"/>
              <a:t> </a:t>
            </a:r>
            <a:r>
              <a:rPr lang="en-US" sz="2400" dirty="0" err="1"/>
              <a:t>antar</a:t>
            </a:r>
            <a:r>
              <a:rPr lang="en-US" sz="2400" dirty="0"/>
              <a:t> </a:t>
            </a:r>
            <a:r>
              <a:rPr lang="en-US" sz="2400" dirty="0" err="1"/>
              <a:t>berbagai</a:t>
            </a:r>
            <a:r>
              <a:rPr lang="en-US" sz="2400" dirty="0"/>
              <a:t> </a:t>
            </a:r>
            <a:r>
              <a:rPr lang="en-US" sz="2400" dirty="0" err="1"/>
              <a:t>pihak</a:t>
            </a:r>
            <a:r>
              <a:rPr lang="en-US" sz="2400" dirty="0"/>
              <a:t> </a:t>
            </a:r>
            <a:r>
              <a:rPr lang="en-US" sz="2400" dirty="0" err="1"/>
              <a:t>dalam</a:t>
            </a:r>
            <a:r>
              <a:rPr lang="en-US" sz="2400" dirty="0"/>
              <a:t> </a:t>
            </a:r>
            <a:r>
              <a:rPr lang="en-US" sz="2400" dirty="0" err="1"/>
              <a:t>penyusunan</a:t>
            </a:r>
            <a:r>
              <a:rPr lang="en-US" sz="2400" dirty="0"/>
              <a:t> </a:t>
            </a:r>
            <a:r>
              <a:rPr lang="en-US" sz="2400" dirty="0" err="1"/>
              <a:t>laporan</a:t>
            </a:r>
            <a:r>
              <a:rPr lang="en-US" sz="2400" dirty="0"/>
              <a:t> </a:t>
            </a:r>
            <a:r>
              <a:rPr lang="en-US" sz="2400" dirty="0" err="1"/>
              <a:t>keuangan</a:t>
            </a:r>
            <a:r>
              <a:rPr lang="en-US" sz="2400" dirty="0"/>
              <a:t> </a:t>
            </a:r>
            <a:r>
              <a:rPr lang="en-US" sz="2400" dirty="0" err="1" smtClean="0"/>
              <a:t>berbasis</a:t>
            </a:r>
            <a:r>
              <a:rPr lang="en-US" sz="2400" dirty="0"/>
              <a:t> </a:t>
            </a:r>
            <a:r>
              <a:rPr lang="en-US" sz="2400" dirty="0" err="1"/>
              <a:t>akuntasi</a:t>
            </a:r>
            <a:r>
              <a:rPr lang="en-US" sz="2400" dirty="0" smtClean="0"/>
              <a:t> </a:t>
            </a:r>
            <a:r>
              <a:rPr lang="en-US" sz="2400" dirty="0" err="1"/>
              <a:t>akrual</a:t>
            </a:r>
            <a:endParaRPr lang="en-US" sz="2400" dirty="0" smtClean="0"/>
          </a:p>
          <a:p>
            <a:endParaRPr lang="en-US" sz="2400" dirty="0"/>
          </a:p>
          <a:p>
            <a:pPr lvl="0"/>
            <a:endParaRPr lang="en-US" sz="2400" dirty="0"/>
          </a:p>
        </p:txBody>
      </p:sp>
    </p:spTree>
    <p:extLst>
      <p:ext uri="{BB962C8B-B14F-4D97-AF65-F5344CB8AC3E}">
        <p14:creationId xmlns:p14="http://schemas.microsoft.com/office/powerpoint/2010/main" val="3041182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381000" y="762000"/>
            <a:ext cx="8305800" cy="5364163"/>
          </a:xfrm>
        </p:spPr>
        <p:txBody>
          <a:bodyPr>
            <a:noAutofit/>
          </a:bodyPr>
          <a:lstStyle/>
          <a:p>
            <a:pPr marL="514350" lvl="0" indent="-514350">
              <a:buFont typeface="+mj-lt"/>
              <a:buAutoNum type="arabicPeriod" startAt="3"/>
            </a:pPr>
            <a:r>
              <a:rPr lang="en-US" sz="2800" b="1" dirty="0"/>
              <a:t>Pertanggungjawaban Keuangan Daerah</a:t>
            </a:r>
          </a:p>
          <a:p>
            <a:r>
              <a:rPr lang="en-US" sz="2800" dirty="0"/>
              <a:t>Pertanggungjawaban Keuangan Daerah </a:t>
            </a:r>
            <a:r>
              <a:rPr lang="en-US" sz="2800" dirty="0" err="1"/>
              <a:t>diwujudkan</a:t>
            </a:r>
            <a:r>
              <a:rPr lang="en-US" sz="2800" dirty="0"/>
              <a:t> </a:t>
            </a:r>
            <a:r>
              <a:rPr lang="en-US" sz="2800" dirty="0" err="1"/>
              <a:t>dalam</a:t>
            </a:r>
            <a:r>
              <a:rPr lang="en-US" sz="2800" dirty="0"/>
              <a:t> </a:t>
            </a:r>
            <a:r>
              <a:rPr lang="en-US" sz="2800" dirty="0" err="1"/>
              <a:t>bentuk</a:t>
            </a:r>
            <a:r>
              <a:rPr lang="en-US" sz="2800" dirty="0"/>
              <a:t> </a:t>
            </a:r>
            <a:r>
              <a:rPr lang="en-US" sz="2800" dirty="0" err="1"/>
              <a:t>laporan</a:t>
            </a:r>
            <a:r>
              <a:rPr lang="en-US" sz="2800" dirty="0"/>
              <a:t> </a:t>
            </a:r>
            <a:r>
              <a:rPr lang="en-US" sz="2800" dirty="0" err="1" smtClean="0"/>
              <a:t>keuangan</a:t>
            </a:r>
            <a:r>
              <a:rPr lang="en-US" sz="2800" dirty="0" smtClean="0"/>
              <a:t> yang </a:t>
            </a:r>
            <a:r>
              <a:rPr lang="en-US" sz="2800" dirty="0" err="1" smtClean="0"/>
              <a:t>merupakan</a:t>
            </a:r>
            <a:r>
              <a:rPr lang="en-US" sz="2800" dirty="0" smtClean="0"/>
              <a:t> </a:t>
            </a:r>
            <a:r>
              <a:rPr lang="en-US" sz="2800" dirty="0" err="1"/>
              <a:t>wujud</a:t>
            </a:r>
            <a:r>
              <a:rPr lang="en-US" sz="2800" dirty="0"/>
              <a:t> </a:t>
            </a:r>
            <a:r>
              <a:rPr lang="en-US" sz="2800" dirty="0" err="1"/>
              <a:t>dari</a:t>
            </a:r>
            <a:r>
              <a:rPr lang="en-US" sz="2800" dirty="0"/>
              <a:t> </a:t>
            </a:r>
            <a:r>
              <a:rPr lang="en-US" sz="2800" dirty="0" err="1"/>
              <a:t>penguatan</a:t>
            </a:r>
            <a:r>
              <a:rPr lang="en-US" sz="2800" dirty="0"/>
              <a:t> </a:t>
            </a:r>
            <a:r>
              <a:rPr lang="en-US" sz="2800" dirty="0" err="1"/>
              <a:t>transparansi</a:t>
            </a:r>
            <a:r>
              <a:rPr lang="en-US" sz="2800" dirty="0"/>
              <a:t> </a:t>
            </a:r>
            <a:r>
              <a:rPr lang="en-US" sz="2800" dirty="0" err="1"/>
              <a:t>dan</a:t>
            </a:r>
            <a:r>
              <a:rPr lang="en-US" sz="2800" dirty="0"/>
              <a:t> </a:t>
            </a:r>
            <a:r>
              <a:rPr lang="en-US" sz="2800" dirty="0" err="1"/>
              <a:t>akuntabilitas</a:t>
            </a:r>
            <a:r>
              <a:rPr lang="en-US" sz="2800" dirty="0" smtClean="0"/>
              <a:t>. </a:t>
            </a:r>
          </a:p>
          <a:p>
            <a:r>
              <a:rPr lang="en-US" sz="2800" dirty="0" err="1" smtClean="0"/>
              <a:t>setidaknya</a:t>
            </a:r>
            <a:r>
              <a:rPr lang="en-US" sz="2800" dirty="0" smtClean="0"/>
              <a:t> </a:t>
            </a:r>
            <a:r>
              <a:rPr lang="en-US" sz="2800" dirty="0" err="1"/>
              <a:t>ada</a:t>
            </a:r>
            <a:r>
              <a:rPr lang="en-US" sz="2800" dirty="0"/>
              <a:t> 7 (</a:t>
            </a:r>
            <a:r>
              <a:rPr lang="en-US" sz="2800" dirty="0" err="1"/>
              <a:t>tujuh</a:t>
            </a:r>
            <a:r>
              <a:rPr lang="en-US" sz="2800" dirty="0"/>
              <a:t>) </a:t>
            </a:r>
            <a:r>
              <a:rPr lang="en-US" sz="2800" dirty="0" err="1"/>
              <a:t>laporan</a:t>
            </a:r>
            <a:r>
              <a:rPr lang="en-US" sz="2800" dirty="0"/>
              <a:t> </a:t>
            </a:r>
            <a:r>
              <a:rPr lang="en-US" sz="2800" dirty="0" err="1"/>
              <a:t>keuangan</a:t>
            </a:r>
            <a:r>
              <a:rPr lang="en-US" sz="2800" dirty="0"/>
              <a:t> yang </a:t>
            </a:r>
            <a:r>
              <a:rPr lang="en-US" sz="2800" dirty="0" err="1"/>
              <a:t>harus</a:t>
            </a:r>
            <a:r>
              <a:rPr lang="en-US" sz="2800" dirty="0"/>
              <a:t> </a:t>
            </a:r>
            <a:r>
              <a:rPr lang="en-US" sz="2800" dirty="0" err="1"/>
              <a:t>dibuat</a:t>
            </a:r>
            <a:r>
              <a:rPr lang="en-US" sz="2800" dirty="0"/>
              <a:t> </a:t>
            </a:r>
            <a:r>
              <a:rPr lang="en-US" sz="2800" dirty="0" err="1"/>
              <a:t>oleh</a:t>
            </a:r>
            <a:r>
              <a:rPr lang="en-US" sz="2800" dirty="0"/>
              <a:t> Pemerintah Daerah </a:t>
            </a:r>
            <a:r>
              <a:rPr lang="en-US" sz="2800" dirty="0" err="1"/>
              <a:t>yaitu</a:t>
            </a:r>
            <a:r>
              <a:rPr lang="en-US" sz="2800" dirty="0"/>
              <a:t>, </a:t>
            </a:r>
            <a:r>
              <a:rPr lang="en-US" sz="2800" dirty="0" err="1"/>
              <a:t>neraca</a:t>
            </a:r>
            <a:r>
              <a:rPr lang="en-US" sz="2800" dirty="0"/>
              <a:t>, </a:t>
            </a:r>
            <a:r>
              <a:rPr lang="en-US" sz="2800" dirty="0" err="1"/>
              <a:t>laporan</a:t>
            </a:r>
            <a:r>
              <a:rPr lang="en-US" sz="2800" dirty="0"/>
              <a:t> </a:t>
            </a:r>
            <a:r>
              <a:rPr lang="en-US" sz="2800" dirty="0" err="1"/>
              <a:t>realisasi</a:t>
            </a:r>
            <a:r>
              <a:rPr lang="en-US" sz="2800" dirty="0"/>
              <a:t> </a:t>
            </a:r>
            <a:r>
              <a:rPr lang="en-US" sz="2800" dirty="0" err="1"/>
              <a:t>anggaran</a:t>
            </a:r>
            <a:r>
              <a:rPr lang="en-US" sz="2800" dirty="0"/>
              <a:t>, </a:t>
            </a:r>
            <a:r>
              <a:rPr lang="en-US" sz="2800" dirty="0" err="1"/>
              <a:t>laporan</a:t>
            </a:r>
            <a:r>
              <a:rPr lang="en-US" sz="2800" dirty="0"/>
              <a:t> </a:t>
            </a:r>
            <a:r>
              <a:rPr lang="en-US" sz="2800" dirty="0" err="1"/>
              <a:t>operasional</a:t>
            </a:r>
            <a:r>
              <a:rPr lang="en-US" sz="2800" dirty="0"/>
              <a:t>, </a:t>
            </a:r>
            <a:r>
              <a:rPr lang="en-US" sz="2800" dirty="0" err="1"/>
              <a:t>laporan</a:t>
            </a:r>
            <a:r>
              <a:rPr lang="en-US" sz="2800" dirty="0"/>
              <a:t> </a:t>
            </a:r>
            <a:r>
              <a:rPr lang="en-US" sz="2800" dirty="0" err="1"/>
              <a:t>perubahan</a:t>
            </a:r>
            <a:r>
              <a:rPr lang="en-US" sz="2800" dirty="0"/>
              <a:t> </a:t>
            </a:r>
            <a:r>
              <a:rPr lang="en-US" sz="2800" dirty="0" err="1"/>
              <a:t>saldo</a:t>
            </a:r>
            <a:r>
              <a:rPr lang="en-US" sz="2800" dirty="0"/>
              <a:t> </a:t>
            </a:r>
            <a:r>
              <a:rPr lang="en-US" sz="2800" dirty="0" err="1"/>
              <a:t>anggaran</a:t>
            </a:r>
            <a:r>
              <a:rPr lang="en-US" sz="2800" dirty="0"/>
              <a:t> </a:t>
            </a:r>
            <a:r>
              <a:rPr lang="en-US" sz="2800" dirty="0" err="1"/>
              <a:t>lebih</a:t>
            </a:r>
            <a:r>
              <a:rPr lang="en-US" sz="2800" dirty="0"/>
              <a:t>, </a:t>
            </a:r>
            <a:r>
              <a:rPr lang="en-US" sz="2800" dirty="0" err="1"/>
              <a:t>laporan</a:t>
            </a:r>
            <a:r>
              <a:rPr lang="en-US" sz="2800" dirty="0"/>
              <a:t> </a:t>
            </a:r>
            <a:r>
              <a:rPr lang="en-US" sz="2800" dirty="0" err="1"/>
              <a:t>perubahan</a:t>
            </a:r>
            <a:r>
              <a:rPr lang="en-US" sz="2800" dirty="0"/>
              <a:t> </a:t>
            </a:r>
            <a:r>
              <a:rPr lang="en-US" sz="2800" dirty="0" err="1"/>
              <a:t>ekuitas</a:t>
            </a:r>
            <a:r>
              <a:rPr lang="en-US" sz="2800" dirty="0"/>
              <a:t>, </a:t>
            </a:r>
            <a:r>
              <a:rPr lang="en-US" sz="2800" dirty="0" err="1"/>
              <a:t>laporan</a:t>
            </a:r>
            <a:r>
              <a:rPr lang="en-US" sz="2800" dirty="0"/>
              <a:t> </a:t>
            </a:r>
            <a:r>
              <a:rPr lang="en-US" sz="2800" dirty="0" err="1"/>
              <a:t>arus</a:t>
            </a:r>
            <a:r>
              <a:rPr lang="en-US" sz="2800" dirty="0"/>
              <a:t> </a:t>
            </a:r>
            <a:r>
              <a:rPr lang="en-US" sz="2800" dirty="0" err="1"/>
              <a:t>kas</a:t>
            </a:r>
            <a:r>
              <a:rPr lang="en-US" sz="2800" dirty="0"/>
              <a:t>, </a:t>
            </a:r>
            <a:r>
              <a:rPr lang="en-US" sz="2800" dirty="0" err="1"/>
              <a:t>dan</a:t>
            </a:r>
            <a:r>
              <a:rPr lang="en-US" sz="2800" dirty="0"/>
              <a:t> </a:t>
            </a:r>
            <a:r>
              <a:rPr lang="en-US" sz="2800" dirty="0" err="1"/>
              <a:t>catatan</a:t>
            </a:r>
            <a:r>
              <a:rPr lang="en-US" sz="2800" dirty="0"/>
              <a:t> </a:t>
            </a:r>
            <a:r>
              <a:rPr lang="en-US" sz="2800" dirty="0" err="1"/>
              <a:t>atas</a:t>
            </a:r>
            <a:r>
              <a:rPr lang="en-US" sz="2800" dirty="0"/>
              <a:t> </a:t>
            </a:r>
            <a:r>
              <a:rPr lang="en-US" sz="2800" dirty="0" err="1"/>
              <a:t>laporan</a:t>
            </a:r>
            <a:r>
              <a:rPr lang="en-US" sz="2800" dirty="0"/>
              <a:t> </a:t>
            </a:r>
            <a:r>
              <a:rPr lang="en-US" sz="2800" dirty="0" err="1"/>
              <a:t>keuangan</a:t>
            </a:r>
            <a:r>
              <a:rPr lang="en-US" sz="2800" dirty="0" smtClean="0"/>
              <a:t>.</a:t>
            </a:r>
            <a:r>
              <a:rPr lang="en-US" sz="2800" dirty="0"/>
              <a:t> </a:t>
            </a:r>
            <a:r>
              <a:rPr lang="en-US" sz="2800" dirty="0" err="1"/>
              <a:t>Selain</a:t>
            </a:r>
            <a:r>
              <a:rPr lang="en-US" sz="2800" dirty="0"/>
              <a:t> </a:t>
            </a:r>
            <a:r>
              <a:rPr lang="en-US" sz="2800" dirty="0" smtClean="0"/>
              <a:t> </a:t>
            </a:r>
            <a:r>
              <a:rPr lang="en-US" sz="2800" dirty="0" err="1"/>
              <a:t>laporan</a:t>
            </a:r>
            <a:r>
              <a:rPr lang="en-US" sz="2800" dirty="0"/>
              <a:t> </a:t>
            </a:r>
            <a:r>
              <a:rPr lang="en-US" sz="2800" dirty="0" err="1" smtClean="0"/>
              <a:t>keuangan</a:t>
            </a:r>
            <a:r>
              <a:rPr lang="en-US" sz="2800" dirty="0" smtClean="0"/>
              <a:t> </a:t>
            </a:r>
            <a:r>
              <a:rPr lang="en-US" sz="2800" dirty="0" err="1"/>
              <a:t>pertanggungjawaban</a:t>
            </a:r>
            <a:r>
              <a:rPr lang="en-US" sz="2800" dirty="0"/>
              <a:t> Keuangan Daerah </a:t>
            </a:r>
            <a:r>
              <a:rPr lang="en-US" sz="2800" dirty="0" err="1"/>
              <a:t>juga</a:t>
            </a:r>
            <a:r>
              <a:rPr lang="en-US" sz="2800" dirty="0"/>
              <a:t> </a:t>
            </a:r>
            <a:r>
              <a:rPr lang="en-US" sz="2800" dirty="0" err="1"/>
              <a:t>berupa</a:t>
            </a:r>
            <a:r>
              <a:rPr lang="en-US" sz="2800" dirty="0"/>
              <a:t> </a:t>
            </a:r>
            <a:r>
              <a:rPr lang="en-US" sz="2800" dirty="0" err="1"/>
              <a:t>laporan</a:t>
            </a:r>
            <a:r>
              <a:rPr lang="en-US" sz="2800" dirty="0"/>
              <a:t> </a:t>
            </a:r>
            <a:r>
              <a:rPr lang="en-US" sz="2800" dirty="0" err="1"/>
              <a:t>realisasi</a:t>
            </a:r>
            <a:r>
              <a:rPr lang="en-US" sz="2800" dirty="0"/>
              <a:t> </a:t>
            </a:r>
            <a:r>
              <a:rPr lang="en-US" sz="2800" dirty="0" err="1"/>
              <a:t>Kinerja</a:t>
            </a:r>
            <a:r>
              <a:rPr lang="en-US" sz="2800" dirty="0"/>
              <a:t>. </a:t>
            </a:r>
            <a:endParaRPr lang="en-US" sz="2800" dirty="0" smtClean="0"/>
          </a:p>
          <a:p>
            <a:pPr marL="0" indent="0">
              <a:buNone/>
            </a:pPr>
            <a:endParaRPr lang="en-US" sz="2000" dirty="0"/>
          </a:p>
          <a:p>
            <a:endParaRPr lang="en-US" sz="2400" dirty="0"/>
          </a:p>
        </p:txBody>
      </p:sp>
    </p:spTree>
    <p:extLst>
      <p:ext uri="{BB962C8B-B14F-4D97-AF65-F5344CB8AC3E}">
        <p14:creationId xmlns:p14="http://schemas.microsoft.com/office/powerpoint/2010/main" val="3346709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endParaRPr lang="en-US" dirty="0"/>
          </a:p>
        </p:txBody>
      </p:sp>
      <p:sp>
        <p:nvSpPr>
          <p:cNvPr id="3" name="Content Placeholder 2"/>
          <p:cNvSpPr>
            <a:spLocks noGrp="1"/>
          </p:cNvSpPr>
          <p:nvPr>
            <p:ph idx="1"/>
          </p:nvPr>
        </p:nvSpPr>
        <p:spPr>
          <a:xfrm>
            <a:off x="457200" y="1600200"/>
            <a:ext cx="8229600" cy="4525963"/>
          </a:xfrm>
        </p:spPr>
        <p:txBody>
          <a:bodyPr>
            <a:normAutofit/>
          </a:bodyPr>
          <a:lstStyle/>
          <a:p>
            <a:r>
              <a:rPr lang="en-US" sz="2800" dirty="0"/>
              <a:t>Pemerintah Daerah </a:t>
            </a:r>
            <a:r>
              <a:rPr lang="en-US" sz="2800" dirty="0" err="1"/>
              <a:t>diharapkan</a:t>
            </a:r>
            <a:r>
              <a:rPr lang="en-US" sz="2800" dirty="0"/>
              <a:t> </a:t>
            </a:r>
            <a:r>
              <a:rPr lang="en-US" sz="2800" dirty="0" err="1"/>
              <a:t>mampu</a:t>
            </a:r>
            <a:r>
              <a:rPr lang="en-US" sz="2800" dirty="0"/>
              <a:t> </a:t>
            </a:r>
            <a:r>
              <a:rPr lang="en-US" sz="2800" dirty="0" err="1"/>
              <a:t>menciptakan</a:t>
            </a:r>
            <a:r>
              <a:rPr lang="en-US" sz="2800" dirty="0"/>
              <a:t> </a:t>
            </a:r>
            <a:r>
              <a:rPr lang="en-US" sz="2800" dirty="0" err="1"/>
              <a:t>sistem</a:t>
            </a:r>
            <a:r>
              <a:rPr lang="en-US" sz="2800" dirty="0"/>
              <a:t> </a:t>
            </a:r>
            <a:r>
              <a:rPr lang="en-US" sz="2800" dirty="0" err="1"/>
              <a:t>Pengelolaan</a:t>
            </a:r>
            <a:r>
              <a:rPr lang="en-US" sz="2800" dirty="0"/>
              <a:t> Keuangan Daerah yang </a:t>
            </a:r>
            <a:r>
              <a:rPr lang="en-US" sz="2800" dirty="0" err="1"/>
              <a:t>sesuai</a:t>
            </a:r>
            <a:r>
              <a:rPr lang="en-US" sz="2800" dirty="0"/>
              <a:t> </a:t>
            </a:r>
            <a:r>
              <a:rPr lang="en-US" sz="2800" dirty="0" err="1"/>
              <a:t>dengan</a:t>
            </a:r>
            <a:r>
              <a:rPr lang="en-US" sz="2800" dirty="0"/>
              <a:t> </a:t>
            </a:r>
            <a:r>
              <a:rPr lang="en-US" sz="2800" dirty="0" err="1"/>
              <a:t>keadaan</a:t>
            </a:r>
            <a:r>
              <a:rPr lang="en-US" sz="2800" dirty="0"/>
              <a:t> </a:t>
            </a:r>
            <a:r>
              <a:rPr lang="en-US" sz="2800" dirty="0" err="1"/>
              <a:t>dan</a:t>
            </a:r>
            <a:r>
              <a:rPr lang="en-US" sz="2800" dirty="0"/>
              <a:t> </a:t>
            </a:r>
            <a:r>
              <a:rPr lang="en-US" sz="2800" dirty="0" err="1"/>
              <a:t>kebutuhan</a:t>
            </a:r>
            <a:r>
              <a:rPr lang="en-US" sz="2800" dirty="0"/>
              <a:t> </a:t>
            </a:r>
            <a:r>
              <a:rPr lang="en-US" sz="2800" dirty="0" err="1"/>
              <a:t>setempat</a:t>
            </a:r>
            <a:r>
              <a:rPr lang="en-US" sz="2800" dirty="0"/>
              <a:t> </a:t>
            </a:r>
            <a:r>
              <a:rPr lang="en-US" sz="2800" dirty="0" err="1"/>
              <a:t>dengan</a:t>
            </a:r>
            <a:r>
              <a:rPr lang="en-US" sz="2800" dirty="0"/>
              <a:t> </a:t>
            </a:r>
            <a:r>
              <a:rPr lang="en-US" sz="2800" dirty="0" err="1"/>
              <a:t>tetap</a:t>
            </a:r>
            <a:r>
              <a:rPr lang="en-US" sz="2800" dirty="0"/>
              <a:t> </a:t>
            </a:r>
            <a:r>
              <a:rPr lang="en-US" sz="2800" dirty="0" err="1"/>
              <a:t>menaati</a:t>
            </a:r>
            <a:r>
              <a:rPr lang="en-US" sz="2800" dirty="0"/>
              <a:t> </a:t>
            </a:r>
            <a:r>
              <a:rPr lang="en-US" sz="2800" dirty="0" err="1"/>
              <a:t>peraturan</a:t>
            </a:r>
            <a:r>
              <a:rPr lang="en-US" sz="2800" dirty="0"/>
              <a:t> </a:t>
            </a:r>
            <a:r>
              <a:rPr lang="en-US" sz="2800" dirty="0" err="1"/>
              <a:t>perundang-undangan</a:t>
            </a:r>
            <a:r>
              <a:rPr lang="en-US" sz="2800" dirty="0"/>
              <a:t> yang </a:t>
            </a:r>
            <a:r>
              <a:rPr lang="en-US" sz="2800" dirty="0" err="1"/>
              <a:t>lebih</a:t>
            </a:r>
            <a:r>
              <a:rPr lang="en-US" sz="2800" dirty="0"/>
              <a:t> </a:t>
            </a:r>
            <a:r>
              <a:rPr lang="en-US" sz="2800" dirty="0" err="1"/>
              <a:t>tinggi</a:t>
            </a:r>
            <a:r>
              <a:rPr lang="en-US" sz="2800" dirty="0"/>
              <a:t> </a:t>
            </a:r>
            <a:r>
              <a:rPr lang="en-US" sz="2800" dirty="0" err="1"/>
              <a:t>serta</a:t>
            </a:r>
            <a:r>
              <a:rPr lang="en-US" sz="2800" dirty="0"/>
              <a:t> </a:t>
            </a:r>
            <a:r>
              <a:rPr lang="en-US" sz="2800" dirty="0" err="1"/>
              <a:t>meninjau</a:t>
            </a:r>
            <a:r>
              <a:rPr lang="en-US" sz="2800" dirty="0"/>
              <a:t> </a:t>
            </a:r>
            <a:r>
              <a:rPr lang="en-US" sz="2800" dirty="0" err="1"/>
              <a:t>sistem</a:t>
            </a:r>
            <a:r>
              <a:rPr lang="en-US" sz="2800" dirty="0"/>
              <a:t> </a:t>
            </a:r>
            <a:r>
              <a:rPr lang="en-US" sz="2800" dirty="0" err="1"/>
              <a:t>tersebut</a:t>
            </a:r>
            <a:r>
              <a:rPr lang="en-US" sz="2800" dirty="0"/>
              <a:t> </a:t>
            </a:r>
            <a:r>
              <a:rPr lang="en-US" sz="2800" dirty="0" err="1"/>
              <a:t>secara</a:t>
            </a:r>
            <a:r>
              <a:rPr lang="en-US" sz="2800" dirty="0"/>
              <a:t> </a:t>
            </a:r>
            <a:r>
              <a:rPr lang="en-US" sz="2800" dirty="0" err="1"/>
              <a:t>terus</a:t>
            </a:r>
            <a:r>
              <a:rPr lang="en-US" sz="2800" dirty="0"/>
              <a:t> </a:t>
            </a:r>
            <a:r>
              <a:rPr lang="en-US" sz="2800" dirty="0" err="1"/>
              <a:t>menerus</a:t>
            </a:r>
            <a:r>
              <a:rPr lang="en-US" sz="2800" dirty="0"/>
              <a:t> </a:t>
            </a:r>
            <a:r>
              <a:rPr lang="en-US" sz="2800" dirty="0" err="1"/>
              <a:t>dengan</a:t>
            </a:r>
            <a:r>
              <a:rPr lang="en-US" sz="2800" dirty="0"/>
              <a:t> </a:t>
            </a:r>
            <a:r>
              <a:rPr lang="en-US" sz="2800" dirty="0" err="1"/>
              <a:t>tujuan</a:t>
            </a:r>
            <a:r>
              <a:rPr lang="en-US" sz="2800" dirty="0"/>
              <a:t> </a:t>
            </a:r>
            <a:r>
              <a:rPr lang="en-US" sz="2800" dirty="0" err="1"/>
              <a:t>mewujudkan</a:t>
            </a:r>
            <a:r>
              <a:rPr lang="en-US" sz="2800" dirty="0"/>
              <a:t> </a:t>
            </a:r>
            <a:r>
              <a:rPr lang="en-US" sz="2800" dirty="0" err="1"/>
              <a:t>Pengelolaan</a:t>
            </a:r>
            <a:r>
              <a:rPr lang="en-US" sz="2800" dirty="0"/>
              <a:t> Keuangan Daerah yang </a:t>
            </a:r>
            <a:r>
              <a:rPr lang="en-US" sz="2800" dirty="0" err="1"/>
              <a:t>efektif</a:t>
            </a:r>
            <a:r>
              <a:rPr lang="en-US" sz="2800" dirty="0"/>
              <a:t>, </a:t>
            </a:r>
            <a:r>
              <a:rPr lang="en-US" sz="2800" dirty="0" err="1"/>
              <a:t>efisien</a:t>
            </a:r>
            <a:r>
              <a:rPr lang="en-US" sz="2800" dirty="0"/>
              <a:t>, </a:t>
            </a:r>
            <a:r>
              <a:rPr lang="en-US" sz="2800" dirty="0" err="1"/>
              <a:t>dan</a:t>
            </a:r>
            <a:r>
              <a:rPr lang="en-US" sz="2800" dirty="0"/>
              <a:t> </a:t>
            </a:r>
            <a:r>
              <a:rPr lang="en-US" sz="2800" dirty="0" err="1"/>
              <a:t>transparan</a:t>
            </a:r>
            <a:r>
              <a:rPr lang="en-US" sz="2800" dirty="0"/>
              <a:t>.</a:t>
            </a:r>
          </a:p>
          <a:p>
            <a:pPr marL="0" indent="0">
              <a:buNone/>
            </a:pPr>
            <a:endParaRPr lang="en-US" sz="2800" dirty="0"/>
          </a:p>
        </p:txBody>
      </p:sp>
    </p:spTree>
    <p:extLst>
      <p:ext uri="{BB962C8B-B14F-4D97-AF65-F5344CB8AC3E}">
        <p14:creationId xmlns:p14="http://schemas.microsoft.com/office/powerpoint/2010/main" val="1040962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153400" cy="715962"/>
          </a:xfrm>
        </p:spPr>
        <p:txBody>
          <a:bodyPr>
            <a:normAutofit fontScale="90000"/>
          </a:bodyPr>
          <a:lstStyle/>
          <a:p>
            <a:r>
              <a:rPr lang="en-US" dirty="0" smtClean="0"/>
              <a:t/>
            </a:r>
            <a:br>
              <a:rPr lang="en-US" dirty="0" smtClean="0"/>
            </a:br>
            <a:r>
              <a:rPr lang="id-ID" sz="3600" b="1" dirty="0" smtClean="0">
                <a:latin typeface="+mn-lt"/>
                <a:cs typeface="Arial" pitchFamily="34" charset="0"/>
              </a:rPr>
              <a:t>Sumber </a:t>
            </a:r>
            <a:r>
              <a:rPr lang="en-US" sz="3600" b="1" dirty="0">
                <a:latin typeface="+mn-lt"/>
                <a:cs typeface="Arial" pitchFamily="34" charset="0"/>
              </a:rPr>
              <a:t>P</a:t>
            </a:r>
            <a:r>
              <a:rPr lang="id-ID" sz="3600" b="1" dirty="0" smtClean="0">
                <a:latin typeface="+mn-lt"/>
                <a:cs typeface="Arial" pitchFamily="34" charset="0"/>
              </a:rPr>
              <a:t>endapatan </a:t>
            </a:r>
            <a:r>
              <a:rPr lang="en-US" sz="3600" b="1" dirty="0">
                <a:latin typeface="+mn-lt"/>
                <a:cs typeface="Arial" pitchFamily="34" charset="0"/>
              </a:rPr>
              <a:t>D</a:t>
            </a:r>
            <a:r>
              <a:rPr lang="id-ID" sz="3600" b="1" dirty="0" smtClean="0">
                <a:latin typeface="+mn-lt"/>
                <a:cs typeface="Arial" pitchFamily="34" charset="0"/>
              </a:rPr>
              <a:t>aerah </a:t>
            </a:r>
            <a:r>
              <a:rPr lang="id-ID" sz="3600" b="1" dirty="0">
                <a:latin typeface="+mn-lt"/>
                <a:cs typeface="Arial" pitchFamily="34" charset="0"/>
              </a:rPr>
              <a:t>terdiri atas</a:t>
            </a:r>
            <a:r>
              <a:rPr lang="id-ID" sz="3600" dirty="0">
                <a:latin typeface="+mn-lt"/>
                <a:cs typeface="Arial" pitchFamily="34" charset="0"/>
              </a:rPr>
              <a:t>:</a:t>
            </a:r>
            <a:r>
              <a:rPr lang="en-US" sz="3600" dirty="0">
                <a:latin typeface="+mn-lt"/>
                <a:cs typeface="Arial" pitchFamily="34" charset="0"/>
              </a:rPr>
              <a:t/>
            </a:r>
            <a:br>
              <a:rPr lang="en-US" sz="3600" dirty="0">
                <a:latin typeface="+mn-lt"/>
                <a:cs typeface="Arial" pitchFamily="34" charset="0"/>
              </a:rPr>
            </a:br>
            <a:endParaRPr lang="en-US" sz="3600" dirty="0">
              <a:latin typeface="+mn-lt"/>
              <a:cs typeface="Arial" pitchFamily="34" charset="0"/>
            </a:endParaRPr>
          </a:p>
        </p:txBody>
      </p:sp>
      <p:sp>
        <p:nvSpPr>
          <p:cNvPr id="3" name="Content Placeholder 2"/>
          <p:cNvSpPr>
            <a:spLocks noGrp="1"/>
          </p:cNvSpPr>
          <p:nvPr>
            <p:ph idx="1"/>
          </p:nvPr>
        </p:nvSpPr>
        <p:spPr>
          <a:xfrm>
            <a:off x="533400" y="1295401"/>
            <a:ext cx="8229600" cy="4800600"/>
          </a:xfrm>
        </p:spPr>
        <p:txBody>
          <a:bodyPr>
            <a:normAutofit lnSpcReduction="10000"/>
          </a:bodyPr>
          <a:lstStyle/>
          <a:p>
            <a:pPr marL="0" lvl="0" indent="0">
              <a:buNone/>
            </a:pPr>
            <a:r>
              <a:rPr lang="en-US" sz="2800" dirty="0" smtClean="0"/>
              <a:t>1</a:t>
            </a:r>
            <a:r>
              <a:rPr lang="en-US" sz="2800" dirty="0" smtClean="0"/>
              <a:t>. P</a:t>
            </a:r>
            <a:r>
              <a:rPr lang="id-ID" sz="2800" dirty="0" smtClean="0"/>
              <a:t>endapatan </a:t>
            </a:r>
            <a:r>
              <a:rPr lang="id-ID" sz="2800" dirty="0"/>
              <a:t>asli daerah ( PAD), yang meliputi</a:t>
            </a:r>
            <a:r>
              <a:rPr lang="id-ID" sz="2800" dirty="0" smtClean="0"/>
              <a:t>:</a:t>
            </a:r>
            <a:endParaRPr lang="en-US" sz="2800" dirty="0" smtClean="0"/>
          </a:p>
          <a:p>
            <a:pPr marL="514350" lvl="0" indent="-514350">
              <a:buFont typeface="+mj-lt"/>
              <a:buAutoNum type="alphaLcPeriod"/>
            </a:pPr>
            <a:r>
              <a:rPr lang="id-ID" sz="2800" dirty="0" smtClean="0"/>
              <a:t> </a:t>
            </a:r>
            <a:r>
              <a:rPr lang="id-ID" sz="2800" dirty="0" smtClean="0"/>
              <a:t>hasil </a:t>
            </a:r>
            <a:r>
              <a:rPr lang="id-ID" sz="2800" dirty="0"/>
              <a:t>pajak </a:t>
            </a:r>
            <a:r>
              <a:rPr lang="id-ID" sz="2800" dirty="0" smtClean="0"/>
              <a:t>daerah</a:t>
            </a:r>
            <a:endParaRPr lang="en-US" sz="2800" dirty="0" smtClean="0"/>
          </a:p>
          <a:p>
            <a:pPr marL="514350" lvl="0" indent="-514350">
              <a:buFont typeface="+mj-lt"/>
              <a:buAutoNum type="alphaLcPeriod"/>
            </a:pPr>
            <a:r>
              <a:rPr lang="id-ID" sz="2800" dirty="0" smtClean="0"/>
              <a:t> </a:t>
            </a:r>
            <a:r>
              <a:rPr lang="id-ID" sz="2800" dirty="0" smtClean="0"/>
              <a:t>hasil </a:t>
            </a:r>
            <a:r>
              <a:rPr lang="id-ID" sz="2800" dirty="0"/>
              <a:t>retribusi </a:t>
            </a:r>
            <a:r>
              <a:rPr lang="id-ID" sz="2800" dirty="0" smtClean="0"/>
              <a:t>daerah</a:t>
            </a:r>
            <a:endParaRPr lang="en-US" sz="2800" dirty="0" smtClean="0"/>
          </a:p>
          <a:p>
            <a:pPr marL="514350" lvl="0" indent="-514350">
              <a:buFont typeface="+mj-lt"/>
              <a:buAutoNum type="alphaLcPeriod"/>
            </a:pPr>
            <a:r>
              <a:rPr lang="id-ID" sz="2800" dirty="0" smtClean="0"/>
              <a:t> hasil </a:t>
            </a:r>
            <a:r>
              <a:rPr lang="id-ID" sz="2800" dirty="0"/>
              <a:t>pengelolaan kekayaan daerah yang </a:t>
            </a:r>
            <a:r>
              <a:rPr lang="id-ID" sz="2800" dirty="0" smtClean="0"/>
              <a:t>dipisahkan </a:t>
            </a:r>
            <a:r>
              <a:rPr lang="en-US" sz="2800" dirty="0" err="1" smtClean="0"/>
              <a:t>dan</a:t>
            </a:r>
            <a:r>
              <a:rPr lang="en-US" sz="2800" dirty="0" smtClean="0"/>
              <a:t> </a:t>
            </a:r>
            <a:r>
              <a:rPr lang="id-ID" sz="2800" dirty="0" smtClean="0"/>
              <a:t>lain-lain </a:t>
            </a:r>
            <a:r>
              <a:rPr lang="id-ID" sz="2800" dirty="0"/>
              <a:t>PAD yang </a:t>
            </a:r>
            <a:r>
              <a:rPr lang="id-ID" sz="2800" dirty="0" smtClean="0"/>
              <a:t>sah</a:t>
            </a:r>
            <a:endParaRPr lang="en-US" sz="2800" dirty="0"/>
          </a:p>
          <a:p>
            <a:pPr marL="0" lvl="0" indent="0">
              <a:buNone/>
            </a:pPr>
            <a:r>
              <a:rPr lang="en-US" sz="2800" dirty="0" smtClean="0"/>
              <a:t>2</a:t>
            </a:r>
            <a:r>
              <a:rPr lang="en-US" sz="2800" dirty="0" smtClean="0"/>
              <a:t>.  D</a:t>
            </a:r>
            <a:r>
              <a:rPr lang="id-ID" sz="2800" dirty="0" smtClean="0"/>
              <a:t>ana </a:t>
            </a:r>
            <a:r>
              <a:rPr lang="id-ID" sz="2800" dirty="0"/>
              <a:t>perimbangan yang meliputi</a:t>
            </a:r>
            <a:r>
              <a:rPr lang="id-ID" sz="2800" dirty="0" smtClean="0"/>
              <a:t>:</a:t>
            </a:r>
            <a:endParaRPr lang="en-US" sz="2800" dirty="0" smtClean="0"/>
          </a:p>
          <a:p>
            <a:pPr marL="514350" lvl="0" indent="-514350">
              <a:buFont typeface="+mj-lt"/>
              <a:buAutoNum type="alphaLcPeriod"/>
            </a:pPr>
            <a:r>
              <a:rPr lang="id-ID" sz="2800" dirty="0" smtClean="0"/>
              <a:t>Dana </a:t>
            </a:r>
            <a:r>
              <a:rPr lang="id-ID" sz="2800" dirty="0"/>
              <a:t>Bagi </a:t>
            </a:r>
            <a:r>
              <a:rPr lang="id-ID" sz="2800" dirty="0" smtClean="0"/>
              <a:t>Hasil;</a:t>
            </a:r>
            <a:endParaRPr lang="en-US" sz="2800" dirty="0"/>
          </a:p>
          <a:p>
            <a:pPr marL="514350" lvl="0" indent="-514350">
              <a:buFont typeface="+mj-lt"/>
              <a:buAutoNum type="alphaLcPeriod"/>
            </a:pPr>
            <a:r>
              <a:rPr lang="id-ID" sz="2800" dirty="0" smtClean="0"/>
              <a:t>Dana </a:t>
            </a:r>
            <a:r>
              <a:rPr lang="id-ID" sz="2800" dirty="0"/>
              <a:t>Alokasi Umum; </a:t>
            </a:r>
            <a:r>
              <a:rPr lang="id-ID" sz="2800" dirty="0" smtClean="0"/>
              <a:t>dan</a:t>
            </a:r>
            <a:endParaRPr lang="en-US" sz="2800" dirty="0"/>
          </a:p>
          <a:p>
            <a:pPr marL="514350" lvl="0" indent="-514350">
              <a:buFont typeface="+mj-lt"/>
              <a:buAutoNum type="alphaLcPeriod"/>
            </a:pPr>
            <a:r>
              <a:rPr lang="id-ID" sz="2800" dirty="0" smtClean="0"/>
              <a:t> </a:t>
            </a:r>
            <a:r>
              <a:rPr lang="id-ID" sz="2800" dirty="0"/>
              <a:t>Dana Alokasi </a:t>
            </a:r>
            <a:r>
              <a:rPr lang="id-ID" sz="2800" dirty="0" smtClean="0"/>
              <a:t>Khusus</a:t>
            </a:r>
            <a:r>
              <a:rPr lang="en-US" sz="2800" dirty="0"/>
              <a:t> </a:t>
            </a:r>
            <a:r>
              <a:rPr lang="en-US" sz="2800" dirty="0" err="1" smtClean="0"/>
              <a:t>dan</a:t>
            </a:r>
            <a:r>
              <a:rPr lang="en-US" sz="2800" dirty="0" smtClean="0"/>
              <a:t> lain-lain </a:t>
            </a:r>
            <a:r>
              <a:rPr lang="id-ID" sz="2800" dirty="0" smtClean="0"/>
              <a:t> </a:t>
            </a:r>
            <a:r>
              <a:rPr lang="id-ID" sz="2800" dirty="0"/>
              <a:t>pendapatan daerah yang sah.</a:t>
            </a:r>
            <a:endParaRPr lang="en-US" sz="2800" dirty="0"/>
          </a:p>
          <a:p>
            <a:endParaRPr lang="en-US" dirty="0"/>
          </a:p>
        </p:txBody>
      </p:sp>
    </p:spTree>
    <p:extLst>
      <p:ext uri="{BB962C8B-B14F-4D97-AF65-F5344CB8AC3E}">
        <p14:creationId xmlns:p14="http://schemas.microsoft.com/office/powerpoint/2010/main" val="2748814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563562"/>
          </a:xfrm>
        </p:spPr>
        <p:txBody>
          <a:bodyPr>
            <a:normAutofit fontScale="90000"/>
          </a:bodyPr>
          <a:lstStyle/>
          <a:p>
            <a:r>
              <a:rPr lang="en-US" b="1" dirty="0" smtClean="0"/>
              <a:t/>
            </a:r>
            <a:br>
              <a:rPr lang="en-US" b="1" dirty="0" smtClean="0"/>
            </a:br>
            <a:r>
              <a:rPr lang="id-ID" b="1" dirty="0" smtClean="0"/>
              <a:t>Keuangan </a:t>
            </a:r>
            <a:r>
              <a:rPr lang="id-ID" b="1" dirty="0"/>
              <a:t>Daerah</a:t>
            </a:r>
            <a:r>
              <a:rPr lang="en-US" dirty="0"/>
              <a:t/>
            </a:r>
            <a:br>
              <a:rPr lang="en-US" dirty="0"/>
            </a:br>
            <a:endParaRPr lang="en-US" dirty="0"/>
          </a:p>
        </p:txBody>
      </p:sp>
      <p:sp>
        <p:nvSpPr>
          <p:cNvPr id="3" name="Content Placeholder 2"/>
          <p:cNvSpPr>
            <a:spLocks noGrp="1"/>
          </p:cNvSpPr>
          <p:nvPr>
            <p:ph idx="1"/>
          </p:nvPr>
        </p:nvSpPr>
        <p:spPr>
          <a:xfrm>
            <a:off x="609600" y="914400"/>
            <a:ext cx="8077200" cy="5486400"/>
          </a:xfrm>
        </p:spPr>
        <p:txBody>
          <a:bodyPr>
            <a:noAutofit/>
          </a:bodyPr>
          <a:lstStyle/>
          <a:p>
            <a:r>
              <a:rPr lang="id-ID" sz="2800" dirty="0">
                <a:cs typeface="Arial" pitchFamily="34" charset="0"/>
              </a:rPr>
              <a:t>Devolusi (penyerahan) tanggung jawab fiskal dari pemerintah pusat kepada tingkatan pemerintahan yang ada </a:t>
            </a:r>
            <a:r>
              <a:rPr lang="id-ID" sz="2800" dirty="0" smtClean="0">
                <a:cs typeface="Arial" pitchFamily="34" charset="0"/>
              </a:rPr>
              <a:t>dibawahnya</a:t>
            </a:r>
            <a:r>
              <a:rPr lang="en-US" sz="2800" dirty="0" smtClean="0">
                <a:cs typeface="Arial" pitchFamily="34" charset="0"/>
              </a:rPr>
              <a:t>.</a:t>
            </a:r>
            <a:r>
              <a:rPr lang="id-ID" sz="2800" dirty="0" smtClean="0">
                <a:cs typeface="Arial" pitchFamily="34" charset="0"/>
              </a:rPr>
              <a:t> </a:t>
            </a:r>
            <a:endParaRPr lang="en-US" sz="2800" dirty="0">
              <a:cs typeface="Arial" pitchFamily="34" charset="0"/>
            </a:endParaRPr>
          </a:p>
          <a:p>
            <a:r>
              <a:rPr lang="id-ID" sz="2800" dirty="0">
                <a:cs typeface="Arial" pitchFamily="34" charset="0"/>
              </a:rPr>
              <a:t>Suatu proses distribusi anggaran dari pemerintah y</a:t>
            </a:r>
            <a:r>
              <a:rPr lang="en-US" sz="2800" dirty="0">
                <a:cs typeface="Arial" pitchFamily="34" charset="0"/>
              </a:rPr>
              <a:t>a</a:t>
            </a:r>
            <a:r>
              <a:rPr lang="id-ID" sz="2800" dirty="0">
                <a:cs typeface="Arial" pitchFamily="34" charset="0"/>
              </a:rPr>
              <a:t>ng lebih tinggi k</a:t>
            </a:r>
            <a:r>
              <a:rPr lang="en-US" sz="2800" dirty="0">
                <a:cs typeface="Arial" pitchFamily="34" charset="0"/>
              </a:rPr>
              <a:t>e</a:t>
            </a:r>
            <a:r>
              <a:rPr lang="id-ID" sz="2800" dirty="0">
                <a:cs typeface="Arial" pitchFamily="34" charset="0"/>
              </a:rPr>
              <a:t>p</a:t>
            </a:r>
            <a:r>
              <a:rPr lang="en-US" sz="2800" dirty="0">
                <a:cs typeface="Arial" pitchFamily="34" charset="0"/>
              </a:rPr>
              <a:t>a</a:t>
            </a:r>
            <a:r>
              <a:rPr lang="id-ID" sz="2800" dirty="0">
                <a:cs typeface="Arial" pitchFamily="34" charset="0"/>
              </a:rPr>
              <a:t>d</a:t>
            </a:r>
            <a:r>
              <a:rPr lang="en-US" sz="2800" dirty="0">
                <a:cs typeface="Arial" pitchFamily="34" charset="0"/>
              </a:rPr>
              <a:t>a</a:t>
            </a:r>
            <a:r>
              <a:rPr lang="id-ID" sz="2800" dirty="0">
                <a:cs typeface="Arial" pitchFamily="34" charset="0"/>
              </a:rPr>
              <a:t> pemerintahan yang lebih </a:t>
            </a:r>
            <a:r>
              <a:rPr lang="id-ID" sz="2800" dirty="0" smtClean="0">
                <a:cs typeface="Arial" pitchFamily="34" charset="0"/>
              </a:rPr>
              <a:t>rendah</a:t>
            </a:r>
            <a:r>
              <a:rPr lang="en-US" sz="2800" dirty="0" smtClean="0">
                <a:cs typeface="Arial" pitchFamily="34" charset="0"/>
              </a:rPr>
              <a:t> </a:t>
            </a:r>
            <a:r>
              <a:rPr lang="id-ID" sz="2800" dirty="0" smtClean="0">
                <a:cs typeface="Arial" pitchFamily="34" charset="0"/>
                <a:sym typeface="Wingdings" pitchFamily="2" charset="2"/>
              </a:rPr>
              <a:t>u</a:t>
            </a:r>
            <a:r>
              <a:rPr lang="en-US" sz="2800" dirty="0" err="1" smtClean="0">
                <a:cs typeface="Arial" pitchFamily="34" charset="0"/>
                <a:sym typeface="Wingdings" pitchFamily="2" charset="2"/>
              </a:rPr>
              <a:t>tk</a:t>
            </a:r>
            <a:r>
              <a:rPr lang="id-ID" sz="2800" dirty="0" smtClean="0">
                <a:cs typeface="Arial" pitchFamily="34" charset="0"/>
                <a:sym typeface="Wingdings" pitchFamily="2" charset="2"/>
              </a:rPr>
              <a:t> </a:t>
            </a:r>
            <a:r>
              <a:rPr lang="id-ID" sz="2800" dirty="0">
                <a:cs typeface="Arial" pitchFamily="34" charset="0"/>
                <a:sym typeface="Wingdings" pitchFamily="2" charset="2"/>
              </a:rPr>
              <a:t>mendukung </a:t>
            </a:r>
            <a:r>
              <a:rPr lang="id-ID" sz="2800" dirty="0" smtClean="0">
                <a:cs typeface="Arial" pitchFamily="34" charset="0"/>
                <a:sym typeface="Wingdings" pitchFamily="2" charset="2"/>
              </a:rPr>
              <a:t>fungsi</a:t>
            </a:r>
            <a:r>
              <a:rPr lang="en-US" sz="2800" dirty="0" smtClean="0">
                <a:cs typeface="Arial" pitchFamily="34" charset="0"/>
                <a:sym typeface="Wingdings" pitchFamily="2" charset="2"/>
              </a:rPr>
              <a:t>/</a:t>
            </a:r>
            <a:r>
              <a:rPr lang="id-ID" sz="2800" dirty="0" smtClean="0">
                <a:cs typeface="Arial" pitchFamily="34" charset="0"/>
                <a:sym typeface="Wingdings" pitchFamily="2" charset="2"/>
              </a:rPr>
              <a:t>tugas p</a:t>
            </a:r>
            <a:r>
              <a:rPr lang="en-US" sz="2800" dirty="0" smtClean="0">
                <a:cs typeface="Arial" pitchFamily="34" charset="0"/>
                <a:sym typeface="Wingdings" pitchFamily="2" charset="2"/>
              </a:rPr>
              <a:t>e</a:t>
            </a:r>
            <a:r>
              <a:rPr lang="id-ID" sz="2800" dirty="0" smtClean="0">
                <a:cs typeface="Arial" pitchFamily="34" charset="0"/>
                <a:sym typeface="Wingdings" pitchFamily="2" charset="2"/>
              </a:rPr>
              <a:t>merintahan </a:t>
            </a:r>
            <a:r>
              <a:rPr lang="id-ID" sz="2800" dirty="0">
                <a:cs typeface="Arial" pitchFamily="34" charset="0"/>
                <a:sym typeface="Wingdings" pitchFamily="2" charset="2"/>
              </a:rPr>
              <a:t>atau pelayanan </a:t>
            </a:r>
            <a:r>
              <a:rPr lang="id-ID" sz="2800" dirty="0" smtClean="0">
                <a:cs typeface="Arial" pitchFamily="34" charset="0"/>
                <a:sym typeface="Wingdings" pitchFamily="2" charset="2"/>
              </a:rPr>
              <a:t>publik</a:t>
            </a:r>
            <a:r>
              <a:rPr lang="en-US" sz="2800" dirty="0" smtClean="0">
                <a:cs typeface="Arial" pitchFamily="34" charset="0"/>
                <a:sym typeface="Wingdings" pitchFamily="2" charset="2"/>
              </a:rPr>
              <a:t> </a:t>
            </a:r>
            <a:r>
              <a:rPr lang="id-ID" sz="2800" dirty="0" smtClean="0">
                <a:cs typeface="Arial" pitchFamily="34" charset="0"/>
                <a:sym typeface="Wingdings" pitchFamily="2" charset="2"/>
              </a:rPr>
              <a:t>sesuai </a:t>
            </a:r>
            <a:r>
              <a:rPr lang="id-ID" sz="2800" dirty="0">
                <a:cs typeface="Arial" pitchFamily="34" charset="0"/>
                <a:sym typeface="Wingdings" pitchFamily="2" charset="2"/>
              </a:rPr>
              <a:t>banyaknya kewenangan pemerintahan yang </a:t>
            </a:r>
            <a:r>
              <a:rPr lang="id-ID" sz="2800" dirty="0" smtClean="0">
                <a:cs typeface="Arial" pitchFamily="34" charset="0"/>
                <a:sym typeface="Wingdings" pitchFamily="2" charset="2"/>
              </a:rPr>
              <a:t>dilimpahkan</a:t>
            </a:r>
            <a:endParaRPr lang="en-US" sz="2800" dirty="0" smtClean="0">
              <a:cs typeface="Arial" pitchFamily="34" charset="0"/>
              <a:sym typeface="Wingdings" pitchFamily="2" charset="2"/>
            </a:endParaRPr>
          </a:p>
          <a:p>
            <a:r>
              <a:rPr lang="id-ID" sz="2800" dirty="0">
                <a:cs typeface="Arial" pitchFamily="34" charset="0"/>
              </a:rPr>
              <a:t>Daerah diberikan hak untuk mendapatkan sumber keuangan yang antara lain berupa : kepastian tersedianya pendanaan dari Pemerintah sesuai dengan urusan pemerintah yang </a:t>
            </a:r>
            <a:r>
              <a:rPr lang="id-ID" sz="2800" dirty="0" smtClean="0">
                <a:cs typeface="Arial" pitchFamily="34" charset="0"/>
              </a:rPr>
              <a:t>diserahkan</a:t>
            </a:r>
            <a:endParaRPr lang="en-US" sz="2800" dirty="0">
              <a:cs typeface="Arial" pitchFamily="34" charset="0"/>
            </a:endParaRPr>
          </a:p>
          <a:p>
            <a:pPr marL="0" indent="0">
              <a:buNone/>
            </a:pPr>
            <a:endParaRPr lang="en-US" sz="2800" dirty="0">
              <a:latin typeface="Arial" pitchFamily="34" charset="0"/>
              <a:cs typeface="Arial" pitchFamily="34" charset="0"/>
            </a:endParaRPr>
          </a:p>
        </p:txBody>
      </p:sp>
    </p:spTree>
    <p:extLst>
      <p:ext uri="{BB962C8B-B14F-4D97-AF65-F5344CB8AC3E}">
        <p14:creationId xmlns:p14="http://schemas.microsoft.com/office/powerpoint/2010/main" val="3163537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563562"/>
          </a:xfrm>
        </p:spPr>
        <p:txBody>
          <a:bodyPr>
            <a:normAutofit fontScale="90000"/>
          </a:bodyPr>
          <a:lstStyle/>
          <a:p>
            <a:endParaRPr lang="en-US"/>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dirty="0"/>
              <a:t>K</a:t>
            </a:r>
            <a:r>
              <a:rPr lang="id-ID" dirty="0" smtClean="0"/>
              <a:t>ewenangan </a:t>
            </a:r>
            <a:r>
              <a:rPr lang="id-ID" dirty="0"/>
              <a:t>memungut dan mendayagunakan pajak dan retribusi daerah dan hak untuk mendapatkan bagi hasil dari sumber-sumber daya nasional yang berada di daerah dan dana perimbangan lainnya;</a:t>
            </a:r>
            <a:endParaRPr lang="en-US" dirty="0"/>
          </a:p>
          <a:p>
            <a:r>
              <a:rPr lang="en-US" dirty="0" smtClean="0"/>
              <a:t>H</a:t>
            </a:r>
            <a:r>
              <a:rPr lang="id-ID" dirty="0" smtClean="0"/>
              <a:t>ak </a:t>
            </a:r>
            <a:r>
              <a:rPr lang="id-ID" dirty="0"/>
              <a:t>untuk mengelola kekayaan Daerah dan mendapatkan sumber-sumber pendapatan lain yang sah serta sumber-sumber pembiayaan. </a:t>
            </a:r>
            <a:endParaRPr lang="en-US" dirty="0"/>
          </a:p>
          <a:p>
            <a:r>
              <a:rPr lang="id-ID" dirty="0"/>
              <a:t>Dengan pengaturan tersebut, dalam hal ini pada dasarnya Pemerintah menerapkan prinsip uang mengikuti fungsi.</a:t>
            </a:r>
            <a:endParaRPr lang="en-US" dirty="0"/>
          </a:p>
          <a:p>
            <a:endParaRPr lang="en-US" dirty="0"/>
          </a:p>
        </p:txBody>
      </p:sp>
    </p:spTree>
    <p:extLst>
      <p:ext uri="{BB962C8B-B14F-4D97-AF65-F5344CB8AC3E}">
        <p14:creationId xmlns:p14="http://schemas.microsoft.com/office/powerpoint/2010/main" val="3223425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a:p>
        </p:txBody>
      </p:sp>
      <p:sp>
        <p:nvSpPr>
          <p:cNvPr id="3" name="Content Placeholder 2"/>
          <p:cNvSpPr>
            <a:spLocks noGrp="1"/>
          </p:cNvSpPr>
          <p:nvPr>
            <p:ph idx="1"/>
          </p:nvPr>
        </p:nvSpPr>
        <p:spPr>
          <a:xfrm>
            <a:off x="381000" y="1143000"/>
            <a:ext cx="8305800" cy="4983163"/>
          </a:xfrm>
        </p:spPr>
        <p:txBody>
          <a:bodyPr>
            <a:normAutofit fontScale="92500" lnSpcReduction="20000"/>
          </a:bodyPr>
          <a:lstStyle/>
          <a:p>
            <a:r>
              <a:rPr lang="en-US" b="1" dirty="0"/>
              <a:t>Keuangan Daerah </a:t>
            </a:r>
            <a:r>
              <a:rPr lang="en-US" dirty="0"/>
              <a:t>adalah </a:t>
            </a:r>
            <a:r>
              <a:rPr lang="en-US" dirty="0" err="1"/>
              <a:t>semua</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a:t>
            </a:r>
            <a:r>
              <a:rPr lang="en-US" dirty="0" err="1"/>
              <a:t>dalam</a:t>
            </a:r>
            <a:r>
              <a:rPr lang="en-US" dirty="0"/>
              <a:t> </a:t>
            </a:r>
            <a:r>
              <a:rPr lang="en-US" dirty="0" err="1"/>
              <a:t>rangka</a:t>
            </a:r>
            <a:r>
              <a:rPr lang="en-US" dirty="0"/>
              <a:t> penyelenggaraan </a:t>
            </a:r>
            <a:r>
              <a:rPr lang="en-US" dirty="0" err="1"/>
              <a:t>pemerintahan</a:t>
            </a:r>
            <a:r>
              <a:rPr lang="en-US" dirty="0"/>
              <a:t> </a:t>
            </a:r>
            <a:r>
              <a:rPr lang="en-US" dirty="0" err="1"/>
              <a:t>daerah</a:t>
            </a:r>
            <a:r>
              <a:rPr lang="en-US" dirty="0"/>
              <a:t> yang </a:t>
            </a:r>
            <a:r>
              <a:rPr lang="en-US" dirty="0" err="1"/>
              <a:t>dapat</a:t>
            </a:r>
            <a:r>
              <a:rPr lang="en-US" dirty="0"/>
              <a:t> </a:t>
            </a:r>
            <a:r>
              <a:rPr lang="en-US" dirty="0" err="1"/>
              <a:t>dinilai</a:t>
            </a:r>
            <a:r>
              <a:rPr lang="en-US" dirty="0"/>
              <a:t> </a:t>
            </a:r>
            <a:r>
              <a:rPr lang="en-US" dirty="0" err="1"/>
              <a:t>dengan</a:t>
            </a:r>
            <a:r>
              <a:rPr lang="en-US" dirty="0"/>
              <a:t> </a:t>
            </a:r>
            <a:r>
              <a:rPr lang="en-US" dirty="0" err="1"/>
              <a:t>uang</a:t>
            </a:r>
            <a:r>
              <a:rPr lang="en-US" dirty="0"/>
              <a:t> </a:t>
            </a:r>
            <a:r>
              <a:rPr lang="en-US" dirty="0" err="1"/>
              <a:t>termasuk</a:t>
            </a:r>
            <a:r>
              <a:rPr lang="en-US" dirty="0"/>
              <a:t> di </a:t>
            </a:r>
            <a:r>
              <a:rPr lang="en-US" dirty="0" err="1"/>
              <a:t>dalamnya</a:t>
            </a:r>
            <a:r>
              <a:rPr lang="en-US" dirty="0"/>
              <a:t> </a:t>
            </a:r>
            <a:r>
              <a:rPr lang="en-US" dirty="0" err="1"/>
              <a:t>segala</a:t>
            </a:r>
            <a:r>
              <a:rPr lang="en-US" dirty="0"/>
              <a:t> </a:t>
            </a:r>
            <a:r>
              <a:rPr lang="en-US" dirty="0" err="1"/>
              <a:t>bentuk</a:t>
            </a:r>
            <a:r>
              <a:rPr lang="en-US" dirty="0"/>
              <a:t> </a:t>
            </a:r>
            <a:r>
              <a:rPr lang="en-US" dirty="0" err="1"/>
              <a:t>kekayaan</a:t>
            </a:r>
            <a:r>
              <a:rPr lang="en-US" dirty="0"/>
              <a:t> yang </a:t>
            </a:r>
            <a:r>
              <a:rPr lang="en-US" dirty="0" err="1"/>
              <a:t>berhubungan</a:t>
            </a:r>
            <a:r>
              <a:rPr lang="en-US" dirty="0"/>
              <a:t> </a:t>
            </a:r>
            <a:r>
              <a:rPr lang="en-US" dirty="0" err="1"/>
              <a:t>dengan</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a:t>
            </a:r>
            <a:r>
              <a:rPr lang="en-US" dirty="0" err="1"/>
              <a:t>tersebut</a:t>
            </a:r>
            <a:r>
              <a:rPr lang="en-US" dirty="0"/>
              <a:t>. (Menurut PP </a:t>
            </a:r>
            <a:r>
              <a:rPr lang="en-US" dirty="0" err="1"/>
              <a:t>Nomor</a:t>
            </a:r>
            <a:r>
              <a:rPr lang="en-US" dirty="0"/>
              <a:t> 58 </a:t>
            </a:r>
            <a:r>
              <a:rPr lang="en-US" dirty="0" err="1"/>
              <a:t>tahun</a:t>
            </a:r>
            <a:r>
              <a:rPr lang="en-US" dirty="0"/>
              <a:t> 2005)</a:t>
            </a:r>
          </a:p>
          <a:p>
            <a:r>
              <a:rPr lang="en-US" b="1" dirty="0"/>
              <a:t>Keuangan Daerah </a:t>
            </a:r>
            <a:r>
              <a:rPr lang="en-US" dirty="0" err="1"/>
              <a:t>merupakan</a:t>
            </a:r>
            <a:r>
              <a:rPr lang="en-US" dirty="0"/>
              <a:t> </a:t>
            </a:r>
            <a:r>
              <a:rPr lang="en-US" dirty="0" err="1"/>
              <a:t>semua</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yang </a:t>
            </a:r>
            <a:r>
              <a:rPr lang="en-US" dirty="0" err="1"/>
              <a:t>dapat</a:t>
            </a:r>
            <a:r>
              <a:rPr lang="en-US" dirty="0"/>
              <a:t> </a:t>
            </a:r>
            <a:r>
              <a:rPr lang="en-US" dirty="0" err="1"/>
              <a:t>dinilai</a:t>
            </a:r>
            <a:r>
              <a:rPr lang="en-US" dirty="0"/>
              <a:t> </a:t>
            </a:r>
            <a:r>
              <a:rPr lang="en-US" dirty="0" err="1"/>
              <a:t>dengan</a:t>
            </a:r>
            <a:r>
              <a:rPr lang="en-US" dirty="0"/>
              <a:t> </a:t>
            </a:r>
            <a:r>
              <a:rPr lang="en-US" dirty="0" err="1"/>
              <a:t>uang</a:t>
            </a:r>
            <a:r>
              <a:rPr lang="en-US" dirty="0"/>
              <a:t> </a:t>
            </a:r>
            <a:r>
              <a:rPr lang="en-US" dirty="0" err="1"/>
              <a:t>dan</a:t>
            </a:r>
            <a:r>
              <a:rPr lang="en-US" dirty="0"/>
              <a:t> </a:t>
            </a:r>
            <a:r>
              <a:rPr lang="en-US" dirty="0" err="1"/>
              <a:t>segala</a:t>
            </a:r>
            <a:r>
              <a:rPr lang="en-US" dirty="0"/>
              <a:t> </a:t>
            </a:r>
            <a:r>
              <a:rPr lang="en-US" dirty="0" err="1"/>
              <a:t>sesuatu</a:t>
            </a:r>
            <a:r>
              <a:rPr lang="en-US" dirty="0"/>
              <a:t> </a:t>
            </a:r>
            <a:r>
              <a:rPr lang="en-US" dirty="0" err="1"/>
              <a:t>berupa</a:t>
            </a:r>
            <a:r>
              <a:rPr lang="en-US" dirty="0"/>
              <a:t> </a:t>
            </a:r>
            <a:r>
              <a:rPr lang="en-US" dirty="0" err="1"/>
              <a:t>uang</a:t>
            </a:r>
            <a:r>
              <a:rPr lang="en-US" dirty="0"/>
              <a:t> </a:t>
            </a:r>
            <a:r>
              <a:rPr lang="en-US" dirty="0" err="1"/>
              <a:t>dan</a:t>
            </a:r>
            <a:r>
              <a:rPr lang="en-US" dirty="0"/>
              <a:t> </a:t>
            </a:r>
            <a:r>
              <a:rPr lang="en-US" dirty="0" err="1"/>
              <a:t>barang</a:t>
            </a:r>
            <a:r>
              <a:rPr lang="en-US" dirty="0"/>
              <a:t> yang </a:t>
            </a:r>
            <a:r>
              <a:rPr lang="en-US" dirty="0" err="1"/>
              <a:t>dapat</a:t>
            </a:r>
            <a:r>
              <a:rPr lang="en-US" dirty="0"/>
              <a:t> </a:t>
            </a:r>
            <a:r>
              <a:rPr lang="en-US" dirty="0" err="1"/>
              <a:t>dijadikan</a:t>
            </a:r>
            <a:r>
              <a:rPr lang="en-US" dirty="0"/>
              <a:t> </a:t>
            </a:r>
            <a:r>
              <a:rPr lang="en-US" dirty="0" err="1"/>
              <a:t>milik</a:t>
            </a:r>
            <a:r>
              <a:rPr lang="en-US" dirty="0"/>
              <a:t> </a:t>
            </a:r>
            <a:r>
              <a:rPr lang="en-US" dirty="0" err="1"/>
              <a:t>daerah</a:t>
            </a:r>
            <a:r>
              <a:rPr lang="en-US" dirty="0"/>
              <a:t> yang </a:t>
            </a:r>
            <a:r>
              <a:rPr lang="en-US" dirty="0" err="1"/>
              <a:t>berhubungan</a:t>
            </a:r>
            <a:r>
              <a:rPr lang="en-US" dirty="0"/>
              <a:t> </a:t>
            </a:r>
            <a:r>
              <a:rPr lang="en-US" dirty="0" err="1"/>
              <a:t>dengan</a:t>
            </a:r>
            <a:r>
              <a:rPr lang="en-US" dirty="0"/>
              <a:t> </a:t>
            </a:r>
            <a:r>
              <a:rPr lang="en-US" dirty="0" err="1"/>
              <a:t>pelaksanaan</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tersebut</a:t>
            </a:r>
            <a:r>
              <a:rPr lang="en-US" dirty="0"/>
              <a:t> (UU </a:t>
            </a:r>
            <a:r>
              <a:rPr lang="en-US" dirty="0" err="1"/>
              <a:t>Nomor</a:t>
            </a:r>
            <a:r>
              <a:rPr lang="en-US" dirty="0"/>
              <a:t> 23 </a:t>
            </a:r>
            <a:r>
              <a:rPr lang="en-US" dirty="0" err="1"/>
              <a:t>tahun</a:t>
            </a:r>
            <a:r>
              <a:rPr lang="en-US" dirty="0"/>
              <a:t> 2014) </a:t>
            </a:r>
          </a:p>
          <a:p>
            <a:endParaRPr lang="en-US" dirty="0"/>
          </a:p>
        </p:txBody>
      </p:sp>
    </p:spTree>
    <p:extLst>
      <p:ext uri="{BB962C8B-B14F-4D97-AF65-F5344CB8AC3E}">
        <p14:creationId xmlns:p14="http://schemas.microsoft.com/office/powerpoint/2010/main" val="789660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b="1" dirty="0" err="1"/>
              <a:t>Pengelolaan</a:t>
            </a:r>
            <a:r>
              <a:rPr lang="en-US" sz="3600" b="1" dirty="0"/>
              <a:t> Keuangan Daerah</a:t>
            </a:r>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r>
              <a:rPr lang="en-US" dirty="0" err="1"/>
              <a:t>Pengelolaan</a:t>
            </a:r>
            <a:r>
              <a:rPr lang="en-US" dirty="0"/>
              <a:t> Keuangan Daerah </a:t>
            </a:r>
            <a:r>
              <a:rPr lang="en-US" dirty="0" err="1"/>
              <a:t>diatur</a:t>
            </a:r>
            <a:r>
              <a:rPr lang="en-US" dirty="0"/>
              <a:t> </a:t>
            </a:r>
            <a:r>
              <a:rPr lang="en-US" dirty="0" err="1"/>
              <a:t>oleh</a:t>
            </a:r>
            <a:r>
              <a:rPr lang="en-US" dirty="0"/>
              <a:t> Undang-Undang </a:t>
            </a:r>
            <a:r>
              <a:rPr lang="en-US" dirty="0" err="1"/>
              <a:t>Nomor</a:t>
            </a:r>
            <a:r>
              <a:rPr lang="en-US" dirty="0"/>
              <a:t> 23 </a:t>
            </a:r>
            <a:r>
              <a:rPr lang="en-US" dirty="0" err="1"/>
              <a:t>tahun</a:t>
            </a:r>
            <a:r>
              <a:rPr lang="en-US" dirty="0"/>
              <a:t> 2014 </a:t>
            </a:r>
            <a:r>
              <a:rPr lang="en-US" dirty="0" err="1"/>
              <a:t>tentang</a:t>
            </a:r>
            <a:r>
              <a:rPr lang="en-US" dirty="0"/>
              <a:t> Pemerintahan </a:t>
            </a:r>
            <a:r>
              <a:rPr lang="en-US" dirty="0" smtClean="0"/>
              <a:t>Daerah </a:t>
            </a:r>
            <a:r>
              <a:rPr lang="en-US" dirty="0" err="1" smtClean="0"/>
              <a:t>ketentuan</a:t>
            </a:r>
            <a:r>
              <a:rPr lang="en-US" dirty="0" smtClean="0"/>
              <a:t> </a:t>
            </a:r>
            <a:r>
              <a:rPr lang="en-US" dirty="0"/>
              <a:t>Pasal 293 </a:t>
            </a:r>
            <a:r>
              <a:rPr lang="en-US" dirty="0" err="1"/>
              <a:t>dan</a:t>
            </a:r>
            <a:r>
              <a:rPr lang="en-US" dirty="0"/>
              <a:t> Pasal 330 </a:t>
            </a:r>
            <a:r>
              <a:rPr lang="en-US" dirty="0" err="1" smtClean="0"/>
              <a:t>tentang</a:t>
            </a:r>
            <a:r>
              <a:rPr lang="en-US" dirty="0" smtClean="0"/>
              <a:t> </a:t>
            </a:r>
            <a:r>
              <a:rPr lang="en-US" dirty="0"/>
              <a:t>Pemerintahan Daerah </a:t>
            </a:r>
            <a:r>
              <a:rPr lang="en-US" dirty="0" err="1"/>
              <a:t>memberikan</a:t>
            </a:r>
            <a:r>
              <a:rPr lang="en-US" dirty="0"/>
              <a:t> </a:t>
            </a:r>
            <a:r>
              <a:rPr lang="en-US" dirty="0" err="1"/>
              <a:t>amanat</a:t>
            </a:r>
            <a:r>
              <a:rPr lang="en-US" dirty="0"/>
              <a:t> </a:t>
            </a:r>
            <a:r>
              <a:rPr lang="en-US" dirty="0" err="1"/>
              <a:t>untuk</a:t>
            </a:r>
            <a:r>
              <a:rPr lang="en-US" dirty="0"/>
              <a:t> </a:t>
            </a:r>
            <a:r>
              <a:rPr lang="en-US" dirty="0" err="1"/>
              <a:t>mengatur</a:t>
            </a:r>
            <a:r>
              <a:rPr lang="en-US" dirty="0"/>
              <a:t> </a:t>
            </a:r>
            <a:r>
              <a:rPr lang="en-US" dirty="0" err="1"/>
              <a:t>Pengelolaan</a:t>
            </a:r>
            <a:r>
              <a:rPr lang="en-US" dirty="0"/>
              <a:t> Keuangan Daerah </a:t>
            </a:r>
            <a:r>
              <a:rPr lang="en-US" dirty="0" err="1"/>
              <a:t>dengan</a:t>
            </a:r>
            <a:r>
              <a:rPr lang="en-US" dirty="0"/>
              <a:t> </a:t>
            </a:r>
            <a:r>
              <a:rPr lang="en-US" dirty="0" err="1"/>
              <a:t>sebuah</a:t>
            </a:r>
            <a:r>
              <a:rPr lang="en-US" dirty="0"/>
              <a:t> </a:t>
            </a:r>
            <a:r>
              <a:rPr lang="en-US" dirty="0" err="1"/>
              <a:t>Peraturan</a:t>
            </a:r>
            <a:r>
              <a:rPr lang="en-US" dirty="0"/>
              <a:t> Pemerintah</a:t>
            </a:r>
            <a:r>
              <a:rPr lang="en-US" dirty="0" smtClean="0"/>
              <a:t>.</a:t>
            </a:r>
          </a:p>
          <a:p>
            <a:r>
              <a:rPr lang="en-US" dirty="0" err="1"/>
              <a:t>Peraturan</a:t>
            </a:r>
            <a:r>
              <a:rPr lang="en-US" dirty="0"/>
              <a:t> Pemerintah </a:t>
            </a:r>
            <a:r>
              <a:rPr lang="en-US" dirty="0" err="1"/>
              <a:t>Republik</a:t>
            </a:r>
            <a:r>
              <a:rPr lang="en-US" dirty="0"/>
              <a:t> Indonesia </a:t>
            </a:r>
            <a:r>
              <a:rPr lang="en-US" dirty="0" err="1"/>
              <a:t>Nomor</a:t>
            </a:r>
            <a:r>
              <a:rPr lang="en-US" dirty="0"/>
              <a:t> 12 </a:t>
            </a:r>
            <a:r>
              <a:rPr lang="en-US" dirty="0" err="1"/>
              <a:t>tahun</a:t>
            </a:r>
            <a:r>
              <a:rPr lang="en-US" dirty="0"/>
              <a:t> 2019 </a:t>
            </a:r>
            <a:r>
              <a:rPr lang="en-US" dirty="0" err="1"/>
              <a:t>tentang</a:t>
            </a:r>
            <a:r>
              <a:rPr lang="en-US" dirty="0"/>
              <a:t> </a:t>
            </a:r>
            <a:r>
              <a:rPr lang="en-US" dirty="0" err="1"/>
              <a:t>Pengelolaan</a:t>
            </a:r>
            <a:r>
              <a:rPr lang="en-US" dirty="0"/>
              <a:t> Keuangan Daerah </a:t>
            </a:r>
            <a:r>
              <a:rPr lang="en-US" dirty="0" err="1"/>
              <a:t>ditetapkan</a:t>
            </a:r>
            <a:r>
              <a:rPr lang="en-US" dirty="0"/>
              <a:t> </a:t>
            </a:r>
            <a:r>
              <a:rPr lang="en-US" dirty="0" err="1"/>
              <a:t>Presiden</a:t>
            </a:r>
            <a:r>
              <a:rPr lang="en-US" dirty="0"/>
              <a:t> </a:t>
            </a:r>
            <a:r>
              <a:rPr lang="en-US" dirty="0" err="1"/>
              <a:t>Joko</a:t>
            </a:r>
            <a:r>
              <a:rPr lang="en-US" dirty="0"/>
              <a:t> </a:t>
            </a:r>
            <a:r>
              <a:rPr lang="en-US" dirty="0" err="1"/>
              <a:t>Widodo</a:t>
            </a:r>
            <a:r>
              <a:rPr lang="en-US" dirty="0"/>
              <a:t> </a:t>
            </a:r>
            <a:r>
              <a:rPr lang="en-US" dirty="0" err="1"/>
              <a:t>pada</a:t>
            </a:r>
            <a:r>
              <a:rPr lang="en-US" dirty="0"/>
              <a:t> </a:t>
            </a:r>
            <a:r>
              <a:rPr lang="en-US" dirty="0" err="1"/>
              <a:t>tanggal</a:t>
            </a:r>
            <a:r>
              <a:rPr lang="en-US" dirty="0"/>
              <a:t> 6 </a:t>
            </a:r>
            <a:r>
              <a:rPr lang="en-US" dirty="0" err="1"/>
              <a:t>Maret</a:t>
            </a:r>
            <a:r>
              <a:rPr lang="en-US" dirty="0"/>
              <a:t> 2019 di Jakarta</a:t>
            </a:r>
            <a:r>
              <a:rPr lang="en-US" dirty="0" smtClean="0"/>
              <a:t>.</a:t>
            </a:r>
            <a:r>
              <a:rPr lang="en-US" dirty="0"/>
              <a:t> </a:t>
            </a:r>
            <a:endParaRPr lang="en-US" dirty="0" smtClean="0"/>
          </a:p>
          <a:p>
            <a:r>
              <a:rPr lang="en-US" dirty="0" err="1" smtClean="0"/>
              <a:t>Peraturan</a:t>
            </a:r>
            <a:r>
              <a:rPr lang="en-US" dirty="0" smtClean="0"/>
              <a:t> </a:t>
            </a:r>
            <a:r>
              <a:rPr lang="en-US" dirty="0"/>
              <a:t>Pemerintah </a:t>
            </a:r>
            <a:r>
              <a:rPr lang="en-US" dirty="0" err="1"/>
              <a:t>Nomor</a:t>
            </a:r>
            <a:r>
              <a:rPr lang="en-US" dirty="0"/>
              <a:t> 12 </a:t>
            </a:r>
            <a:r>
              <a:rPr lang="en-US" dirty="0" err="1"/>
              <a:t>tahun</a:t>
            </a:r>
            <a:r>
              <a:rPr lang="en-US" dirty="0"/>
              <a:t> 2019 </a:t>
            </a:r>
            <a:r>
              <a:rPr lang="en-US" dirty="0" err="1"/>
              <a:t>tentang</a:t>
            </a:r>
            <a:r>
              <a:rPr lang="en-US" dirty="0"/>
              <a:t> </a:t>
            </a:r>
            <a:r>
              <a:rPr lang="en-US" dirty="0" err="1"/>
              <a:t>Pengelolaan</a:t>
            </a:r>
            <a:r>
              <a:rPr lang="en-US" dirty="0"/>
              <a:t> Keuangan Daerah </a:t>
            </a:r>
            <a:r>
              <a:rPr lang="en-US" dirty="0" err="1"/>
              <a:t>mencabut</a:t>
            </a:r>
            <a:r>
              <a:rPr lang="en-US" dirty="0"/>
              <a:t> </a:t>
            </a:r>
            <a:r>
              <a:rPr lang="en-US" dirty="0" err="1"/>
              <a:t>Peraturan</a:t>
            </a:r>
            <a:r>
              <a:rPr lang="en-US" dirty="0"/>
              <a:t> Pemerintah </a:t>
            </a:r>
            <a:r>
              <a:rPr lang="en-US" dirty="0" err="1"/>
              <a:t>Nomor</a:t>
            </a:r>
            <a:r>
              <a:rPr lang="en-US" dirty="0"/>
              <a:t> 58 </a:t>
            </a:r>
            <a:r>
              <a:rPr lang="en-US" dirty="0" err="1"/>
              <a:t>Tahun</a:t>
            </a:r>
            <a:r>
              <a:rPr lang="en-US" dirty="0"/>
              <a:t> 2005 </a:t>
            </a:r>
            <a:r>
              <a:rPr lang="en-US" dirty="0" err="1"/>
              <a:t>tentang</a:t>
            </a:r>
            <a:r>
              <a:rPr lang="en-US" dirty="0"/>
              <a:t> </a:t>
            </a:r>
            <a:r>
              <a:rPr lang="en-US" dirty="0" err="1"/>
              <a:t>Pengelolaan</a:t>
            </a:r>
            <a:r>
              <a:rPr lang="en-US" dirty="0"/>
              <a:t> Keuangan Daerah (</a:t>
            </a:r>
            <a:r>
              <a:rPr lang="en-US" dirty="0" err="1"/>
              <a:t>Lembaran</a:t>
            </a:r>
            <a:r>
              <a:rPr lang="en-US" dirty="0"/>
              <a:t> Negara </a:t>
            </a:r>
            <a:r>
              <a:rPr lang="en-US" dirty="0" err="1"/>
              <a:t>Republik</a:t>
            </a:r>
            <a:r>
              <a:rPr lang="en-US" dirty="0"/>
              <a:t> Indonesia </a:t>
            </a:r>
            <a:r>
              <a:rPr lang="en-US" dirty="0" err="1"/>
              <a:t>Tahun</a:t>
            </a:r>
            <a:r>
              <a:rPr lang="en-US" dirty="0"/>
              <a:t> 2005 </a:t>
            </a:r>
            <a:r>
              <a:rPr lang="en-US" dirty="0" err="1"/>
              <a:t>Nomor</a:t>
            </a:r>
            <a:r>
              <a:rPr lang="en-US" dirty="0"/>
              <a:t> 140, </a:t>
            </a:r>
            <a:r>
              <a:rPr lang="en-US" dirty="0" err="1"/>
              <a:t>Tambahan</a:t>
            </a:r>
            <a:r>
              <a:rPr lang="en-US" dirty="0"/>
              <a:t> </a:t>
            </a:r>
            <a:r>
              <a:rPr lang="en-US" dirty="0" err="1"/>
              <a:t>Lembaran</a:t>
            </a:r>
            <a:r>
              <a:rPr lang="en-US" dirty="0"/>
              <a:t> Negara </a:t>
            </a:r>
            <a:r>
              <a:rPr lang="en-US" dirty="0" err="1"/>
              <a:t>Republik</a:t>
            </a:r>
            <a:r>
              <a:rPr lang="en-US" dirty="0"/>
              <a:t> Indonesia </a:t>
            </a:r>
            <a:r>
              <a:rPr lang="en-US" dirty="0" err="1"/>
              <a:t>Nomor</a:t>
            </a:r>
            <a:r>
              <a:rPr lang="en-US" dirty="0"/>
              <a:t> 4578)</a:t>
            </a:r>
          </a:p>
          <a:p>
            <a:endParaRPr lang="en-US" dirty="0"/>
          </a:p>
          <a:p>
            <a:endParaRPr lang="en-US" dirty="0"/>
          </a:p>
        </p:txBody>
      </p:sp>
    </p:spTree>
    <p:extLst>
      <p:ext uri="{BB962C8B-B14F-4D97-AF65-F5344CB8AC3E}">
        <p14:creationId xmlns:p14="http://schemas.microsoft.com/office/powerpoint/2010/main" val="1922633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228600" y="838200"/>
            <a:ext cx="8382000" cy="5715000"/>
          </a:xfrm>
        </p:spPr>
        <p:txBody>
          <a:bodyPr>
            <a:normAutofit fontScale="77500" lnSpcReduction="20000"/>
          </a:bodyPr>
          <a:lstStyle/>
          <a:p>
            <a:r>
              <a:rPr lang="en-US" sz="3400" dirty="0" err="1" smtClean="0"/>
              <a:t>Selain</a:t>
            </a:r>
            <a:r>
              <a:rPr lang="en-US" sz="3400" dirty="0" smtClean="0"/>
              <a:t> </a:t>
            </a:r>
            <a:r>
              <a:rPr lang="en-US" sz="3400" dirty="0" err="1"/>
              <a:t>mendasarkan</a:t>
            </a:r>
            <a:r>
              <a:rPr lang="en-US" sz="3400" dirty="0"/>
              <a:t> </a:t>
            </a:r>
            <a:r>
              <a:rPr lang="en-US" sz="3400" dirty="0" err="1"/>
              <a:t>pada</a:t>
            </a:r>
            <a:r>
              <a:rPr lang="en-US" sz="3400" dirty="0"/>
              <a:t> Undang-Undang </a:t>
            </a:r>
            <a:r>
              <a:rPr lang="en-US" sz="3400" dirty="0" err="1"/>
              <a:t>Nomor</a:t>
            </a:r>
            <a:r>
              <a:rPr lang="en-US" sz="3400" dirty="0"/>
              <a:t> 23 </a:t>
            </a:r>
            <a:r>
              <a:rPr lang="en-US" sz="3400" dirty="0" err="1"/>
              <a:t>Tahun</a:t>
            </a:r>
            <a:r>
              <a:rPr lang="en-US" sz="3400" dirty="0"/>
              <a:t> 2014 </a:t>
            </a:r>
            <a:r>
              <a:rPr lang="en-US" sz="3400" dirty="0" err="1"/>
              <a:t>tentang</a:t>
            </a:r>
            <a:r>
              <a:rPr lang="en-US" sz="3400" dirty="0"/>
              <a:t> Pemerintahan Daerah, </a:t>
            </a:r>
            <a:r>
              <a:rPr lang="en-US" sz="3400" dirty="0" err="1"/>
              <a:t>pengaturan</a:t>
            </a:r>
            <a:r>
              <a:rPr lang="en-US" sz="3400" dirty="0"/>
              <a:t> </a:t>
            </a:r>
            <a:r>
              <a:rPr lang="en-US" sz="3400" dirty="0" err="1"/>
              <a:t>mengenai</a:t>
            </a:r>
            <a:r>
              <a:rPr lang="en-US" sz="3400" dirty="0"/>
              <a:t> </a:t>
            </a:r>
            <a:r>
              <a:rPr lang="en-US" sz="3400" dirty="0" err="1"/>
              <a:t>Pengelolaan</a:t>
            </a:r>
            <a:r>
              <a:rPr lang="en-US" sz="3400" dirty="0"/>
              <a:t> Keuangan Daerah </a:t>
            </a:r>
            <a:r>
              <a:rPr lang="en-US" sz="3400" dirty="0" err="1"/>
              <a:t>juga</a:t>
            </a:r>
            <a:r>
              <a:rPr lang="en-US" sz="3400" dirty="0"/>
              <a:t> </a:t>
            </a:r>
            <a:r>
              <a:rPr lang="en-US" sz="3400" dirty="0" err="1"/>
              <a:t>mengacu</a:t>
            </a:r>
            <a:r>
              <a:rPr lang="en-US" sz="3400" dirty="0"/>
              <a:t> </a:t>
            </a:r>
            <a:r>
              <a:rPr lang="en-US" sz="3400" dirty="0" err="1"/>
              <a:t>pada</a:t>
            </a:r>
            <a:r>
              <a:rPr lang="en-US" sz="3400" dirty="0"/>
              <a:t> </a:t>
            </a:r>
            <a:r>
              <a:rPr lang="en-US" sz="3400" dirty="0" err="1"/>
              <a:t>ketentuan</a:t>
            </a:r>
            <a:r>
              <a:rPr lang="en-US" sz="3400" dirty="0"/>
              <a:t> </a:t>
            </a:r>
            <a:r>
              <a:rPr lang="en-US" sz="3400" dirty="0" err="1"/>
              <a:t>peraturan</a:t>
            </a:r>
            <a:r>
              <a:rPr lang="en-US" sz="3400" dirty="0"/>
              <a:t> </a:t>
            </a:r>
            <a:r>
              <a:rPr lang="en-US" sz="3400" dirty="0" err="1"/>
              <a:t>perundang</a:t>
            </a:r>
            <a:r>
              <a:rPr lang="en-US" sz="3400" dirty="0"/>
              <a:t>- </a:t>
            </a:r>
            <a:r>
              <a:rPr lang="en-US" sz="3400" dirty="0" err="1"/>
              <a:t>undangan</a:t>
            </a:r>
            <a:r>
              <a:rPr lang="en-US" sz="3400" dirty="0"/>
              <a:t> </a:t>
            </a:r>
            <a:r>
              <a:rPr lang="en-US" sz="3400" dirty="0" err="1" smtClean="0"/>
              <a:t>lainnya</a:t>
            </a:r>
            <a:r>
              <a:rPr lang="en-US" sz="3400" dirty="0" smtClean="0"/>
              <a:t> </a:t>
            </a:r>
            <a:r>
              <a:rPr lang="en-US" sz="3400" dirty="0" err="1" smtClean="0"/>
              <a:t>yaitu</a:t>
            </a:r>
            <a:r>
              <a:rPr lang="en-US" sz="3400" dirty="0" smtClean="0"/>
              <a:t>: </a:t>
            </a:r>
          </a:p>
          <a:p>
            <a:pPr marL="0" indent="0">
              <a:buNone/>
            </a:pPr>
            <a:r>
              <a:rPr lang="en-US" sz="3400" dirty="0"/>
              <a:t> </a:t>
            </a:r>
            <a:r>
              <a:rPr lang="en-US" sz="3400" dirty="0" smtClean="0"/>
              <a:t>   -  </a:t>
            </a:r>
            <a:r>
              <a:rPr lang="en-US" sz="3400" dirty="0" err="1" smtClean="0"/>
              <a:t>Undang</a:t>
            </a:r>
            <a:r>
              <a:rPr lang="en-US" sz="3400" dirty="0"/>
              <a:t> </a:t>
            </a:r>
            <a:r>
              <a:rPr lang="en-US" sz="3400" dirty="0" smtClean="0"/>
              <a:t>2 </a:t>
            </a:r>
            <a:r>
              <a:rPr lang="en-US" sz="3400" dirty="0" err="1"/>
              <a:t>Nomor</a:t>
            </a:r>
            <a:r>
              <a:rPr lang="en-US" sz="3400" dirty="0"/>
              <a:t> 17 </a:t>
            </a:r>
            <a:r>
              <a:rPr lang="en-US" sz="3400" dirty="0" err="1"/>
              <a:t>Tahun</a:t>
            </a:r>
            <a:r>
              <a:rPr lang="en-US" sz="3400" dirty="0"/>
              <a:t> 2003 </a:t>
            </a:r>
            <a:r>
              <a:rPr lang="en-US" sz="3400" dirty="0" err="1"/>
              <a:t>tentang</a:t>
            </a:r>
            <a:r>
              <a:rPr lang="en-US" sz="3400" dirty="0"/>
              <a:t> </a:t>
            </a:r>
            <a:endParaRPr lang="en-US" sz="3400" dirty="0" smtClean="0"/>
          </a:p>
          <a:p>
            <a:pPr marL="0" indent="0">
              <a:buNone/>
            </a:pPr>
            <a:r>
              <a:rPr lang="en-US" sz="3400" dirty="0"/>
              <a:t> </a:t>
            </a:r>
            <a:r>
              <a:rPr lang="en-US" sz="3400" dirty="0" smtClean="0"/>
              <a:t>       </a:t>
            </a:r>
            <a:r>
              <a:rPr lang="en-US" sz="3400" dirty="0" smtClean="0"/>
              <a:t>Keuangan Negara</a:t>
            </a:r>
            <a:endParaRPr lang="en-US" sz="3400" dirty="0" smtClean="0"/>
          </a:p>
          <a:p>
            <a:pPr marL="0" indent="0">
              <a:buNone/>
            </a:pPr>
            <a:r>
              <a:rPr lang="en-US" sz="3400" dirty="0"/>
              <a:t> </a:t>
            </a:r>
            <a:r>
              <a:rPr lang="en-US" sz="3400" dirty="0" smtClean="0"/>
              <a:t>   -  </a:t>
            </a:r>
            <a:r>
              <a:rPr lang="en-US" sz="3400" dirty="0" smtClean="0"/>
              <a:t>Undang-Undang  </a:t>
            </a:r>
            <a:r>
              <a:rPr lang="en-US" sz="3400" dirty="0" err="1"/>
              <a:t>Nomor</a:t>
            </a:r>
            <a:r>
              <a:rPr lang="en-US" sz="3400" dirty="0"/>
              <a:t> </a:t>
            </a:r>
            <a:r>
              <a:rPr lang="en-US" sz="3400" dirty="0" smtClean="0"/>
              <a:t> 1 </a:t>
            </a:r>
            <a:r>
              <a:rPr lang="en-US" sz="3400" dirty="0" err="1"/>
              <a:t>Tahun</a:t>
            </a:r>
            <a:r>
              <a:rPr lang="en-US" sz="3400" dirty="0"/>
              <a:t> </a:t>
            </a:r>
            <a:r>
              <a:rPr lang="en-US" sz="3400" dirty="0" smtClean="0"/>
              <a:t> 2004 </a:t>
            </a:r>
            <a:r>
              <a:rPr lang="en-US" sz="3400" dirty="0" err="1" smtClean="0"/>
              <a:t>tentang</a:t>
            </a:r>
            <a:endParaRPr lang="en-US" sz="3400" dirty="0" smtClean="0"/>
          </a:p>
          <a:p>
            <a:pPr marL="0" indent="0">
              <a:buNone/>
            </a:pPr>
            <a:r>
              <a:rPr lang="en-US" sz="3400" dirty="0"/>
              <a:t> </a:t>
            </a:r>
            <a:r>
              <a:rPr lang="en-US" sz="3400" dirty="0" smtClean="0"/>
              <a:t>       </a:t>
            </a:r>
            <a:r>
              <a:rPr lang="en-US" sz="3400" dirty="0" err="1" smtClean="0"/>
              <a:t>Perbendaharaan</a:t>
            </a:r>
            <a:r>
              <a:rPr lang="en-US" sz="3400" dirty="0" smtClean="0"/>
              <a:t> Negara</a:t>
            </a:r>
            <a:r>
              <a:rPr lang="en-US" sz="3400" dirty="0"/>
              <a:t> </a:t>
            </a:r>
            <a:endParaRPr lang="en-US" sz="3400" dirty="0" smtClean="0"/>
          </a:p>
          <a:p>
            <a:pPr marL="0" indent="0">
              <a:buNone/>
            </a:pPr>
            <a:r>
              <a:rPr lang="en-US" sz="3400" dirty="0"/>
              <a:t> </a:t>
            </a:r>
            <a:r>
              <a:rPr lang="en-US" sz="3400" dirty="0" smtClean="0"/>
              <a:t>   -  Undang-Undang </a:t>
            </a:r>
            <a:r>
              <a:rPr lang="en-US" sz="3400" dirty="0" err="1"/>
              <a:t>Nomor</a:t>
            </a:r>
            <a:r>
              <a:rPr lang="en-US" sz="3400" dirty="0"/>
              <a:t> 15 </a:t>
            </a:r>
            <a:r>
              <a:rPr lang="en-US" sz="3400" dirty="0" err="1"/>
              <a:t>tahun</a:t>
            </a:r>
            <a:r>
              <a:rPr lang="en-US" sz="3400" dirty="0"/>
              <a:t> </a:t>
            </a:r>
            <a:r>
              <a:rPr lang="en-US" sz="3400" dirty="0" smtClean="0"/>
              <a:t> 2004 </a:t>
            </a:r>
            <a:r>
              <a:rPr lang="en-US" sz="3400" dirty="0" err="1"/>
              <a:t>tentang</a:t>
            </a:r>
            <a:r>
              <a:rPr lang="en-US" sz="3400" dirty="0"/>
              <a:t> </a:t>
            </a:r>
            <a:endParaRPr lang="en-US" sz="3400" dirty="0" smtClean="0"/>
          </a:p>
          <a:p>
            <a:pPr marL="0" indent="0">
              <a:buNone/>
            </a:pPr>
            <a:r>
              <a:rPr lang="en-US" sz="3400" dirty="0"/>
              <a:t> </a:t>
            </a:r>
            <a:r>
              <a:rPr lang="en-US" sz="3400" dirty="0" smtClean="0"/>
              <a:t>       </a:t>
            </a:r>
            <a:r>
              <a:rPr lang="en-US" sz="3400" dirty="0" err="1" smtClean="0"/>
              <a:t>Pemeriksaan</a:t>
            </a:r>
            <a:r>
              <a:rPr lang="en-US" sz="3400" dirty="0" smtClean="0"/>
              <a:t> </a:t>
            </a:r>
            <a:r>
              <a:rPr lang="en-US" sz="3400" dirty="0" err="1" smtClean="0"/>
              <a:t>Pengelolaan</a:t>
            </a:r>
            <a:r>
              <a:rPr lang="en-US" sz="3400" dirty="0" smtClean="0"/>
              <a:t> </a:t>
            </a:r>
            <a:r>
              <a:rPr lang="en-US" sz="3400" dirty="0" err="1"/>
              <a:t>dan</a:t>
            </a:r>
            <a:r>
              <a:rPr lang="en-US" sz="3400" dirty="0"/>
              <a:t> </a:t>
            </a:r>
            <a:r>
              <a:rPr lang="en-US" sz="3400" dirty="0" err="1"/>
              <a:t>Tanggung</a:t>
            </a:r>
            <a:r>
              <a:rPr lang="en-US" sz="3400" dirty="0"/>
              <a:t> </a:t>
            </a:r>
            <a:r>
              <a:rPr lang="en-US" sz="3400" dirty="0" err="1"/>
              <a:t>Jawab</a:t>
            </a:r>
            <a:r>
              <a:rPr lang="en-US" sz="3400" dirty="0"/>
              <a:t> </a:t>
            </a:r>
            <a:endParaRPr lang="en-US" sz="3400" dirty="0" smtClean="0"/>
          </a:p>
          <a:p>
            <a:pPr marL="0" indent="0">
              <a:buNone/>
            </a:pPr>
            <a:r>
              <a:rPr lang="en-US" sz="3400" dirty="0"/>
              <a:t> </a:t>
            </a:r>
            <a:r>
              <a:rPr lang="en-US" sz="3400" dirty="0" smtClean="0"/>
              <a:t>        Keuangan </a:t>
            </a:r>
            <a:r>
              <a:rPr lang="en-US" sz="3400" dirty="0" smtClean="0"/>
              <a:t>Negara  </a:t>
            </a:r>
            <a:r>
              <a:rPr lang="en-US" sz="3400" dirty="0" err="1" smtClean="0"/>
              <a:t>dan</a:t>
            </a:r>
            <a:r>
              <a:rPr lang="en-US" sz="3400" dirty="0" smtClean="0"/>
              <a:t> </a:t>
            </a:r>
          </a:p>
          <a:p>
            <a:pPr marL="0" indent="0">
              <a:buNone/>
            </a:pPr>
            <a:r>
              <a:rPr lang="en-US" sz="3400" dirty="0"/>
              <a:t> </a:t>
            </a:r>
            <a:r>
              <a:rPr lang="en-US" sz="3400" dirty="0" smtClean="0"/>
              <a:t>   -  </a:t>
            </a:r>
            <a:r>
              <a:rPr lang="en-US" sz="3400" dirty="0"/>
              <a:t>Undang-Undang </a:t>
            </a:r>
            <a:r>
              <a:rPr lang="en-US" sz="3400" dirty="0" smtClean="0"/>
              <a:t> </a:t>
            </a:r>
            <a:r>
              <a:rPr lang="en-US" sz="3400" dirty="0" err="1" smtClean="0"/>
              <a:t>Nomor</a:t>
            </a:r>
            <a:r>
              <a:rPr lang="en-US" sz="3400" dirty="0" smtClean="0"/>
              <a:t> </a:t>
            </a:r>
            <a:r>
              <a:rPr lang="en-US" sz="3400" dirty="0"/>
              <a:t>25 </a:t>
            </a:r>
            <a:r>
              <a:rPr lang="en-US" sz="3400" dirty="0" smtClean="0"/>
              <a:t> </a:t>
            </a:r>
            <a:r>
              <a:rPr lang="en-US" sz="3400" dirty="0" err="1" smtClean="0"/>
              <a:t>Tahun</a:t>
            </a:r>
            <a:r>
              <a:rPr lang="en-US" sz="3400" dirty="0" smtClean="0"/>
              <a:t> </a:t>
            </a:r>
            <a:r>
              <a:rPr lang="en-US" sz="3400" dirty="0"/>
              <a:t>2004 </a:t>
            </a:r>
            <a:r>
              <a:rPr lang="en-US" sz="3400" dirty="0" smtClean="0"/>
              <a:t> </a:t>
            </a:r>
            <a:r>
              <a:rPr lang="en-US" sz="3400" dirty="0" err="1" smtClean="0"/>
              <a:t>tentang</a:t>
            </a:r>
            <a:r>
              <a:rPr lang="en-US" sz="3400" dirty="0" smtClean="0"/>
              <a:t>  </a:t>
            </a:r>
          </a:p>
          <a:p>
            <a:pPr marL="0" indent="0">
              <a:buNone/>
            </a:pPr>
            <a:r>
              <a:rPr lang="en-US" sz="3400" dirty="0"/>
              <a:t> </a:t>
            </a:r>
            <a:r>
              <a:rPr lang="en-US" sz="3400" dirty="0" smtClean="0"/>
              <a:t>       </a:t>
            </a:r>
            <a:r>
              <a:rPr lang="en-US" sz="3400" dirty="0" err="1" smtClean="0"/>
              <a:t>Sistem</a:t>
            </a:r>
            <a:r>
              <a:rPr lang="en-US" sz="3400" dirty="0" smtClean="0"/>
              <a:t>  </a:t>
            </a:r>
            <a:r>
              <a:rPr lang="en-US" sz="3400" dirty="0" smtClean="0"/>
              <a:t>Perencanaan </a:t>
            </a:r>
            <a:r>
              <a:rPr lang="en-US" sz="3400" dirty="0"/>
              <a:t>Pembangunan </a:t>
            </a:r>
            <a:r>
              <a:rPr lang="en-US" sz="3400" dirty="0" err="1"/>
              <a:t>Nasional</a:t>
            </a:r>
            <a:r>
              <a:rPr lang="en-US" sz="3400" dirty="0"/>
              <a:t>. </a:t>
            </a:r>
            <a:endParaRPr lang="en-US" sz="3400" dirty="0" smtClean="0"/>
          </a:p>
          <a:p>
            <a:pPr marL="0" indent="0">
              <a:buNone/>
            </a:pPr>
            <a:endParaRPr lang="en-US" dirty="0" smtClean="0"/>
          </a:p>
          <a:p>
            <a:endParaRPr lang="en-US" dirty="0"/>
          </a:p>
        </p:txBody>
      </p:sp>
    </p:spTree>
    <p:extLst>
      <p:ext uri="{BB962C8B-B14F-4D97-AF65-F5344CB8AC3E}">
        <p14:creationId xmlns:p14="http://schemas.microsoft.com/office/powerpoint/2010/main" val="4210669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381000" y="914400"/>
            <a:ext cx="8305800" cy="5334000"/>
          </a:xfrm>
        </p:spPr>
        <p:txBody>
          <a:bodyPr>
            <a:noAutofit/>
          </a:bodyPr>
          <a:lstStyle/>
          <a:p>
            <a:r>
              <a:rPr lang="en-US" sz="2800" dirty="0" smtClean="0"/>
              <a:t>Oleh </a:t>
            </a:r>
            <a:r>
              <a:rPr lang="en-US" sz="2800" dirty="0" err="1"/>
              <a:t>karena</a:t>
            </a:r>
            <a:r>
              <a:rPr lang="en-US" sz="2800" dirty="0"/>
              <a:t> </a:t>
            </a:r>
            <a:r>
              <a:rPr lang="en-US" sz="2800" dirty="0" err="1"/>
              <a:t>itu</a:t>
            </a:r>
            <a:r>
              <a:rPr lang="en-US" sz="2800" dirty="0"/>
              <a:t>, </a:t>
            </a:r>
            <a:r>
              <a:rPr lang="en-US" sz="2800" dirty="0" err="1"/>
              <a:t>Peraturan</a:t>
            </a:r>
            <a:r>
              <a:rPr lang="en-US" sz="2800" dirty="0"/>
              <a:t> Pemerintah </a:t>
            </a:r>
            <a:r>
              <a:rPr lang="en-US" sz="2800" dirty="0" err="1"/>
              <a:t>ini</a:t>
            </a:r>
            <a:r>
              <a:rPr lang="en-US" sz="2800" dirty="0"/>
              <a:t> </a:t>
            </a:r>
            <a:r>
              <a:rPr lang="en-US" sz="2800" dirty="0" err="1"/>
              <a:t>disusun</a:t>
            </a:r>
            <a:r>
              <a:rPr lang="en-US" sz="2800" dirty="0"/>
              <a:t> </a:t>
            </a:r>
            <a:r>
              <a:rPr lang="en-US" sz="2800" dirty="0" err="1"/>
              <a:t>untuk</a:t>
            </a:r>
            <a:r>
              <a:rPr lang="en-US" sz="2800" dirty="0"/>
              <a:t> </a:t>
            </a:r>
            <a:r>
              <a:rPr lang="en-US" sz="2800" dirty="0" err="1"/>
              <a:t>menyempurnakan</a:t>
            </a:r>
            <a:r>
              <a:rPr lang="en-US" sz="2800" dirty="0"/>
              <a:t> </a:t>
            </a:r>
            <a:r>
              <a:rPr lang="en-US" sz="2800" dirty="0" err="1"/>
              <a:t>pengaturan</a:t>
            </a:r>
            <a:r>
              <a:rPr lang="en-US" sz="2800" dirty="0"/>
              <a:t> </a:t>
            </a:r>
            <a:r>
              <a:rPr lang="en-US" sz="2800" dirty="0" err="1"/>
              <a:t>Pengelolaan</a:t>
            </a:r>
            <a:r>
              <a:rPr lang="en-US" sz="2800" dirty="0"/>
              <a:t> Keuangan Daerah yang </a:t>
            </a:r>
            <a:r>
              <a:rPr lang="en-US" sz="2800" dirty="0" err="1"/>
              <a:t>sebelumnya</a:t>
            </a:r>
            <a:r>
              <a:rPr lang="en-US" sz="2800" dirty="0"/>
              <a:t> </a:t>
            </a:r>
            <a:r>
              <a:rPr lang="en-US" sz="2800" dirty="0" err="1"/>
              <a:t>diatur</a:t>
            </a:r>
            <a:r>
              <a:rPr lang="en-US" sz="2800" dirty="0"/>
              <a:t> </a:t>
            </a:r>
            <a:r>
              <a:rPr lang="en-US" sz="2800" dirty="0" err="1"/>
              <a:t>dalam</a:t>
            </a:r>
            <a:r>
              <a:rPr lang="en-US" sz="2800" dirty="0"/>
              <a:t> </a:t>
            </a:r>
            <a:r>
              <a:rPr lang="en-US" sz="2800" dirty="0" err="1"/>
              <a:t>Peraturan</a:t>
            </a:r>
            <a:r>
              <a:rPr lang="en-US" sz="2800" dirty="0"/>
              <a:t> Pemerintah </a:t>
            </a:r>
            <a:r>
              <a:rPr lang="en-US" sz="2800" dirty="0" err="1"/>
              <a:t>Nomor</a:t>
            </a:r>
            <a:r>
              <a:rPr lang="en-US" sz="2800" dirty="0"/>
              <a:t> 58 </a:t>
            </a:r>
            <a:r>
              <a:rPr lang="en-US" sz="2800" dirty="0" err="1"/>
              <a:t>Tahun</a:t>
            </a:r>
            <a:r>
              <a:rPr lang="en-US" sz="2800" dirty="0"/>
              <a:t> 2005 </a:t>
            </a:r>
            <a:r>
              <a:rPr lang="en-US" sz="2800" dirty="0" err="1"/>
              <a:t>tentang</a:t>
            </a:r>
            <a:r>
              <a:rPr lang="en-US" sz="2800" dirty="0"/>
              <a:t> </a:t>
            </a:r>
            <a:r>
              <a:rPr lang="en-US" sz="2800" dirty="0" err="1"/>
              <a:t>Pengelolaan</a:t>
            </a:r>
            <a:r>
              <a:rPr lang="en-US" sz="2800" dirty="0"/>
              <a:t> Keuangan Daerah, </a:t>
            </a:r>
            <a:r>
              <a:rPr lang="en-US" sz="2800" dirty="0" err="1"/>
              <a:t>berdasarkan</a:t>
            </a:r>
            <a:r>
              <a:rPr lang="en-US" sz="2800" dirty="0"/>
              <a:t> </a:t>
            </a:r>
            <a:r>
              <a:rPr lang="en-US" sz="2800" dirty="0" err="1"/>
              <a:t>identifikasi</a:t>
            </a:r>
            <a:r>
              <a:rPr lang="en-US" sz="2800" dirty="0"/>
              <a:t> </a:t>
            </a:r>
            <a:r>
              <a:rPr lang="en-US" sz="2800" dirty="0" err="1"/>
              <a:t>masalah</a:t>
            </a:r>
            <a:r>
              <a:rPr lang="en-US" sz="2800" dirty="0"/>
              <a:t> </a:t>
            </a:r>
            <a:r>
              <a:rPr lang="en-US" sz="2800" dirty="0" err="1"/>
              <a:t>dalam</a:t>
            </a:r>
            <a:r>
              <a:rPr lang="en-US" sz="2800" dirty="0"/>
              <a:t> </a:t>
            </a:r>
            <a:r>
              <a:rPr lang="en-US" sz="2800" dirty="0" err="1"/>
              <a:t>Pengelolaan</a:t>
            </a:r>
            <a:r>
              <a:rPr lang="en-US" sz="2800" dirty="0"/>
              <a:t> Keuangan Daerah yang </a:t>
            </a:r>
            <a:r>
              <a:rPr lang="en-US" sz="2800" dirty="0" err="1"/>
              <a:t>terjadi</a:t>
            </a:r>
            <a:r>
              <a:rPr lang="en-US" sz="2800" dirty="0"/>
              <a:t> </a:t>
            </a:r>
            <a:r>
              <a:rPr lang="en-US" sz="2800" dirty="0" err="1" smtClean="0"/>
              <a:t>dlam</a:t>
            </a:r>
            <a:r>
              <a:rPr lang="en-US" sz="2800" dirty="0" smtClean="0"/>
              <a:t> </a:t>
            </a:r>
            <a:r>
              <a:rPr lang="en-US" sz="2800" dirty="0" err="1"/>
              <a:t>pelaksanaannya</a:t>
            </a:r>
            <a:r>
              <a:rPr lang="en-US" sz="2800" dirty="0"/>
              <a:t> </a:t>
            </a:r>
            <a:r>
              <a:rPr lang="en-US" sz="2800" dirty="0" err="1"/>
              <a:t>selama</a:t>
            </a:r>
            <a:r>
              <a:rPr lang="en-US" sz="2800" dirty="0"/>
              <a:t> </a:t>
            </a:r>
            <a:r>
              <a:rPr lang="en-US" sz="2800" dirty="0" err="1"/>
              <a:t>ini</a:t>
            </a:r>
            <a:r>
              <a:rPr lang="en-US" sz="2800" dirty="0"/>
              <a:t>. </a:t>
            </a:r>
            <a:endParaRPr lang="en-US" sz="2800" dirty="0" smtClean="0"/>
          </a:p>
          <a:p>
            <a:r>
              <a:rPr lang="en-US" sz="2800" dirty="0" err="1" smtClean="0"/>
              <a:t>Penyempurnaan</a:t>
            </a:r>
            <a:r>
              <a:rPr lang="en-US" sz="2800" dirty="0" smtClean="0"/>
              <a:t> </a:t>
            </a:r>
            <a:r>
              <a:rPr lang="en-US" sz="2800" dirty="0" err="1"/>
              <a:t>pengaturan</a:t>
            </a:r>
            <a:r>
              <a:rPr lang="en-US" sz="2800" dirty="0"/>
              <a:t> </a:t>
            </a:r>
            <a:r>
              <a:rPr lang="en-US" sz="2800" dirty="0" err="1"/>
              <a:t>tersebut</a:t>
            </a:r>
            <a:r>
              <a:rPr lang="en-US" sz="2800" dirty="0"/>
              <a:t> </a:t>
            </a:r>
            <a:r>
              <a:rPr lang="en-US" sz="2800" dirty="0" err="1"/>
              <a:t>juga</a:t>
            </a:r>
            <a:r>
              <a:rPr lang="en-US" sz="2800" dirty="0"/>
              <a:t> </a:t>
            </a:r>
            <a:r>
              <a:rPr lang="en-US" sz="2800" dirty="0" err="1"/>
              <a:t>dilakukan</a:t>
            </a:r>
            <a:r>
              <a:rPr lang="en-US" sz="2800" dirty="0"/>
              <a:t> </a:t>
            </a:r>
            <a:r>
              <a:rPr lang="en-US" sz="2800" dirty="0" err="1"/>
              <a:t>untuk</a:t>
            </a:r>
            <a:r>
              <a:rPr lang="en-US" sz="2800" dirty="0"/>
              <a:t> </a:t>
            </a:r>
            <a:r>
              <a:rPr lang="en-US" sz="2800" dirty="0" err="1"/>
              <a:t>menjaga</a:t>
            </a:r>
            <a:r>
              <a:rPr lang="en-US" sz="2800" dirty="0"/>
              <a:t> 3 (</a:t>
            </a:r>
            <a:r>
              <a:rPr lang="en-US" sz="2800" dirty="0" err="1"/>
              <a:t>tiga</a:t>
            </a:r>
            <a:r>
              <a:rPr lang="en-US" sz="2800" dirty="0"/>
              <a:t>) </a:t>
            </a:r>
            <a:r>
              <a:rPr lang="en-US" sz="2800" dirty="0" err="1"/>
              <a:t>pilar</a:t>
            </a:r>
            <a:r>
              <a:rPr lang="en-US" sz="2800" dirty="0"/>
              <a:t> </a:t>
            </a:r>
            <a:r>
              <a:rPr lang="en-US" sz="2800" dirty="0" err="1"/>
              <a:t>tata</a:t>
            </a:r>
            <a:r>
              <a:rPr lang="en-US" sz="2800" dirty="0"/>
              <a:t> </a:t>
            </a:r>
            <a:r>
              <a:rPr lang="en-US" sz="2800" dirty="0" err="1"/>
              <a:t>Pengelolaan</a:t>
            </a:r>
            <a:r>
              <a:rPr lang="en-US" sz="2800" dirty="0"/>
              <a:t> Keuangan Daerah yang </a:t>
            </a:r>
            <a:r>
              <a:rPr lang="en-US" sz="2800" dirty="0" err="1"/>
              <a:t>baik</a:t>
            </a:r>
            <a:r>
              <a:rPr lang="en-US" sz="2800" dirty="0"/>
              <a:t>, </a:t>
            </a:r>
            <a:r>
              <a:rPr lang="en-US" sz="2800" dirty="0" err="1"/>
              <a:t>yaitu</a:t>
            </a:r>
            <a:r>
              <a:rPr lang="en-US" sz="2800" dirty="0"/>
              <a:t> </a:t>
            </a:r>
            <a:r>
              <a:rPr lang="en-US" sz="2800" b="1" dirty="0" err="1"/>
              <a:t>transparansi</a:t>
            </a:r>
            <a:r>
              <a:rPr lang="en-US" sz="2800" b="1" dirty="0"/>
              <a:t>, </a:t>
            </a:r>
            <a:r>
              <a:rPr lang="en-US" sz="2800" b="1" dirty="0" err="1"/>
              <a:t>akuntabilitas</a:t>
            </a:r>
            <a:r>
              <a:rPr lang="en-US" sz="2800" b="1" dirty="0"/>
              <a:t>, </a:t>
            </a:r>
            <a:r>
              <a:rPr lang="en-US" sz="2800" b="1" dirty="0" err="1"/>
              <a:t>dan</a:t>
            </a:r>
            <a:r>
              <a:rPr lang="en-US" sz="2800" b="1" dirty="0"/>
              <a:t> </a:t>
            </a:r>
            <a:r>
              <a:rPr lang="en-US" sz="2800" b="1" dirty="0" err="1"/>
              <a:t>partisipatif</a:t>
            </a:r>
            <a:r>
              <a:rPr lang="en-US" sz="2800" b="1" dirty="0"/>
              <a:t>.</a:t>
            </a:r>
          </a:p>
          <a:p>
            <a:endParaRPr lang="en-US" sz="2800" b="1" dirty="0"/>
          </a:p>
        </p:txBody>
      </p:sp>
    </p:spTree>
    <p:extLst>
      <p:ext uri="{BB962C8B-B14F-4D97-AF65-F5344CB8AC3E}">
        <p14:creationId xmlns:p14="http://schemas.microsoft.com/office/powerpoint/2010/main" val="3801408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a:p>
        </p:txBody>
      </p:sp>
      <p:sp>
        <p:nvSpPr>
          <p:cNvPr id="3" name="Content Placeholder 2"/>
          <p:cNvSpPr>
            <a:spLocks noGrp="1"/>
          </p:cNvSpPr>
          <p:nvPr>
            <p:ph idx="1"/>
          </p:nvPr>
        </p:nvSpPr>
        <p:spPr>
          <a:xfrm>
            <a:off x="457200" y="914400"/>
            <a:ext cx="8229600" cy="5562600"/>
          </a:xfrm>
        </p:spPr>
        <p:txBody>
          <a:bodyPr>
            <a:normAutofit fontScale="92500" lnSpcReduction="10000"/>
          </a:bodyPr>
          <a:lstStyle/>
          <a:p>
            <a:r>
              <a:rPr lang="en-US" sz="3000" dirty="0"/>
              <a:t>P</a:t>
            </a:r>
            <a:r>
              <a:rPr lang="id-ID" sz="3000" dirty="0"/>
              <a:t>engaturan pengelolaan keuangan daerah, yaitu bahwa Kepala daerah (gubernur/bupati/wali kota) adalah pemegang kekuasaan pengelolaan keuangan daerah dan bertanggungjawab atas pengelolaan keuangan daerah sebagai bagian dari kekuasaan pemerintahan daerah.</a:t>
            </a:r>
            <a:endParaRPr lang="en-US" sz="3000" dirty="0"/>
          </a:p>
          <a:p>
            <a:r>
              <a:rPr lang="id-ID" sz="3000" dirty="0"/>
              <a:t> Dalam melaksanakan kekuasaannya, kepala daerah melimpahkan sebagian atau seluruh kekuasaan keuangan daerah kepada para pejabat perangkat daerah. Dengan demikian pengaturan pengelolaan dan pertanggungjawaban keuangan daerah melekat dan menjadi satu dengan pengaturan pemerintahan daerah, yaitu dalam Undang-Undang mengenai Pemerintahan Daerah</a:t>
            </a:r>
            <a:endParaRPr lang="en-US" sz="3000" dirty="0"/>
          </a:p>
          <a:p>
            <a:endParaRPr lang="en-US" dirty="0"/>
          </a:p>
        </p:txBody>
      </p:sp>
    </p:spTree>
    <p:extLst>
      <p:ext uri="{BB962C8B-B14F-4D97-AF65-F5344CB8AC3E}">
        <p14:creationId xmlns:p14="http://schemas.microsoft.com/office/powerpoint/2010/main" val="825697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6397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marL="0" indent="0">
              <a:buNone/>
            </a:pPr>
            <a:r>
              <a:rPr lang="en-US" dirty="0"/>
              <a:t>Tujuan </a:t>
            </a:r>
            <a:r>
              <a:rPr lang="en-US" dirty="0" err="1"/>
              <a:t>diaturnya</a:t>
            </a:r>
            <a:r>
              <a:rPr lang="en-US" dirty="0"/>
              <a:t> </a:t>
            </a:r>
            <a:r>
              <a:rPr lang="en-US" dirty="0" err="1"/>
              <a:t>keuangan</a:t>
            </a:r>
            <a:r>
              <a:rPr lang="en-US" dirty="0"/>
              <a:t> </a:t>
            </a:r>
            <a:r>
              <a:rPr lang="en-US" dirty="0" err="1"/>
              <a:t>daerah</a:t>
            </a:r>
            <a:r>
              <a:rPr lang="en-US" dirty="0"/>
              <a:t> </a:t>
            </a:r>
            <a:r>
              <a:rPr lang="en-US" dirty="0" err="1"/>
              <a:t>oleh</a:t>
            </a:r>
            <a:r>
              <a:rPr lang="en-US" dirty="0"/>
              <a:t> P</a:t>
            </a:r>
            <a:r>
              <a:rPr lang="en-US" dirty="0" smtClean="0"/>
              <a:t>emerintah Daerah </a:t>
            </a:r>
            <a:r>
              <a:rPr lang="en-US" dirty="0"/>
              <a:t>adalah : </a:t>
            </a:r>
          </a:p>
          <a:p>
            <a:pPr marL="514350" indent="-514350">
              <a:buFont typeface="+mj-lt"/>
              <a:buAutoNum type="arabicPeriod"/>
            </a:pPr>
            <a:r>
              <a:rPr lang="en-US" dirty="0"/>
              <a:t> Untuk </a:t>
            </a:r>
            <a:r>
              <a:rPr lang="en-US" dirty="0" err="1"/>
              <a:t>meningkatkan</a:t>
            </a:r>
            <a:r>
              <a:rPr lang="en-US" dirty="0"/>
              <a:t> </a:t>
            </a:r>
            <a:r>
              <a:rPr lang="en-US" dirty="0" err="1"/>
              <a:t>efisiensi</a:t>
            </a:r>
            <a:r>
              <a:rPr lang="en-US" dirty="0"/>
              <a:t> </a:t>
            </a:r>
            <a:r>
              <a:rPr lang="en-US" dirty="0" err="1"/>
              <a:t>dan</a:t>
            </a:r>
            <a:r>
              <a:rPr lang="en-US" dirty="0"/>
              <a:t> </a:t>
            </a:r>
            <a:r>
              <a:rPr lang="en-US" dirty="0" err="1"/>
              <a:t>efektifitas</a:t>
            </a:r>
            <a:r>
              <a:rPr lang="en-US" dirty="0"/>
              <a:t> </a:t>
            </a:r>
            <a:r>
              <a:rPr lang="en-US" dirty="0" err="1"/>
              <a:t>dalam</a:t>
            </a:r>
            <a:r>
              <a:rPr lang="en-US" dirty="0"/>
              <a:t> </a:t>
            </a:r>
            <a:r>
              <a:rPr lang="en-US" dirty="0" err="1"/>
              <a:t>pengelolaan</a:t>
            </a:r>
            <a:r>
              <a:rPr lang="en-US" dirty="0"/>
              <a:t> </a:t>
            </a:r>
            <a:r>
              <a:rPr lang="en-US" dirty="0" err="1"/>
              <a:t>sumber</a:t>
            </a:r>
            <a:r>
              <a:rPr lang="en-US" dirty="0"/>
              <a:t> </a:t>
            </a:r>
            <a:r>
              <a:rPr lang="en-US" dirty="0" err="1"/>
              <a:t>daya</a:t>
            </a:r>
            <a:r>
              <a:rPr lang="en-US" dirty="0"/>
              <a:t> </a:t>
            </a:r>
            <a:r>
              <a:rPr lang="en-US" dirty="0" err="1"/>
              <a:t>keuangan</a:t>
            </a:r>
            <a:r>
              <a:rPr lang="en-US" dirty="0"/>
              <a:t> </a:t>
            </a:r>
            <a:r>
              <a:rPr lang="en-US" dirty="0" err="1"/>
              <a:t>daerah</a:t>
            </a:r>
            <a:r>
              <a:rPr lang="en-US" dirty="0"/>
              <a:t>.  </a:t>
            </a:r>
          </a:p>
          <a:p>
            <a:pPr marL="514350" indent="-514350">
              <a:buFont typeface="+mj-lt"/>
              <a:buAutoNum type="arabicPeriod"/>
            </a:pPr>
            <a:r>
              <a:rPr lang="en-US" dirty="0" err="1"/>
              <a:t>Meningkatkan</a:t>
            </a:r>
            <a:r>
              <a:rPr lang="en-US" dirty="0"/>
              <a:t> </a:t>
            </a:r>
            <a:r>
              <a:rPr lang="en-US" dirty="0" err="1"/>
              <a:t>kesejahteraan</a:t>
            </a:r>
            <a:r>
              <a:rPr lang="en-US" dirty="0"/>
              <a:t> </a:t>
            </a:r>
            <a:r>
              <a:rPr lang="en-US" dirty="0" err="1"/>
              <a:t>daerah</a:t>
            </a:r>
            <a:r>
              <a:rPr lang="en-US" dirty="0"/>
              <a:t> </a:t>
            </a:r>
            <a:r>
              <a:rPr lang="en-US" dirty="0" err="1"/>
              <a:t>dan</a:t>
            </a:r>
            <a:r>
              <a:rPr lang="en-US" dirty="0"/>
              <a:t> </a:t>
            </a:r>
            <a:r>
              <a:rPr lang="en-US" dirty="0" err="1"/>
              <a:t>mengoptimalkan</a:t>
            </a:r>
            <a:r>
              <a:rPr lang="en-US" dirty="0"/>
              <a:t> </a:t>
            </a:r>
            <a:r>
              <a:rPr lang="en-US" dirty="0" err="1"/>
              <a:t>pelayanan</a:t>
            </a:r>
            <a:r>
              <a:rPr lang="en-US" dirty="0"/>
              <a:t> </a:t>
            </a:r>
            <a:r>
              <a:rPr lang="en-US" dirty="0" err="1"/>
              <a:t>kepada</a:t>
            </a:r>
            <a:r>
              <a:rPr lang="en-US" dirty="0"/>
              <a:t> </a:t>
            </a:r>
            <a:r>
              <a:rPr lang="en-US" dirty="0" err="1"/>
              <a:t>masyarakat</a:t>
            </a:r>
            <a:r>
              <a:rPr lang="en-US" dirty="0"/>
              <a:t>.</a:t>
            </a:r>
          </a:p>
          <a:p>
            <a:pPr marL="514350" indent="-514350">
              <a:buFont typeface="+mj-lt"/>
              <a:buAutoNum type="arabicPeriod"/>
            </a:pPr>
            <a:r>
              <a:rPr lang="en-US" dirty="0" err="1"/>
              <a:t>Sumber</a:t>
            </a:r>
            <a:r>
              <a:rPr lang="en-US" dirty="0"/>
              <a:t> </a:t>
            </a:r>
            <a:r>
              <a:rPr lang="en-US" dirty="0" err="1"/>
              <a:t>pendapatan</a:t>
            </a:r>
            <a:r>
              <a:rPr lang="en-US" dirty="0"/>
              <a:t> </a:t>
            </a:r>
            <a:r>
              <a:rPr lang="en-US" dirty="0" err="1" smtClean="0"/>
              <a:t>untuk</a:t>
            </a:r>
            <a:r>
              <a:rPr lang="en-US" dirty="0" smtClean="0"/>
              <a:t> </a:t>
            </a:r>
            <a:r>
              <a:rPr lang="en-US" dirty="0" err="1"/>
              <a:t>melaksanakan</a:t>
            </a:r>
            <a:r>
              <a:rPr lang="en-US" dirty="0"/>
              <a:t> </a:t>
            </a:r>
            <a:r>
              <a:rPr lang="en-US" dirty="0" err="1"/>
              <a:t>kekuasaannya</a:t>
            </a:r>
            <a:r>
              <a:rPr lang="en-US" dirty="0"/>
              <a:t>, </a:t>
            </a:r>
            <a:r>
              <a:rPr lang="en-US" dirty="0" err="1"/>
              <a:t>kepala</a:t>
            </a:r>
            <a:r>
              <a:rPr lang="en-US" dirty="0"/>
              <a:t> </a:t>
            </a:r>
            <a:r>
              <a:rPr lang="en-US" dirty="0" err="1"/>
              <a:t>daerah</a:t>
            </a:r>
            <a:r>
              <a:rPr lang="en-US" dirty="0"/>
              <a:t> </a:t>
            </a:r>
            <a:r>
              <a:rPr lang="en-US" dirty="0" err="1"/>
              <a:t>melimpahkan</a:t>
            </a:r>
            <a:r>
              <a:rPr lang="en-US" dirty="0"/>
              <a:t> </a:t>
            </a:r>
            <a:r>
              <a:rPr lang="en-US" dirty="0" err="1"/>
              <a:t>sebagian</a:t>
            </a:r>
            <a:r>
              <a:rPr lang="en-US" dirty="0"/>
              <a:t> </a:t>
            </a:r>
            <a:r>
              <a:rPr lang="en-US" dirty="0" err="1"/>
              <a:t>atau</a:t>
            </a:r>
            <a:r>
              <a:rPr lang="en-US" dirty="0"/>
              <a:t> </a:t>
            </a:r>
            <a:r>
              <a:rPr lang="en-US" dirty="0" err="1"/>
              <a:t>seluruh</a:t>
            </a:r>
            <a:r>
              <a:rPr lang="en-US" dirty="0"/>
              <a:t> </a:t>
            </a:r>
            <a:r>
              <a:rPr lang="en-US" dirty="0" err="1"/>
              <a:t>kekuasaan</a:t>
            </a:r>
            <a:r>
              <a:rPr lang="en-US" dirty="0"/>
              <a:t> </a:t>
            </a:r>
            <a:r>
              <a:rPr lang="en-US" dirty="0" err="1"/>
              <a:t>keuangan</a:t>
            </a:r>
            <a:r>
              <a:rPr lang="en-US" dirty="0"/>
              <a:t> </a:t>
            </a:r>
            <a:r>
              <a:rPr lang="en-US" dirty="0" err="1"/>
              <a:t>daerah</a:t>
            </a:r>
            <a:r>
              <a:rPr lang="en-US" dirty="0"/>
              <a:t> </a:t>
            </a:r>
            <a:r>
              <a:rPr lang="en-US" dirty="0" err="1"/>
              <a:t>kepada</a:t>
            </a:r>
            <a:r>
              <a:rPr lang="en-US" dirty="0"/>
              <a:t> </a:t>
            </a:r>
            <a:r>
              <a:rPr lang="en-US" dirty="0" err="1"/>
              <a:t>perangkat</a:t>
            </a:r>
            <a:r>
              <a:rPr lang="en-US" dirty="0"/>
              <a:t> </a:t>
            </a:r>
            <a:r>
              <a:rPr lang="en-US" dirty="0" err="1"/>
              <a:t>daerah</a:t>
            </a:r>
            <a:r>
              <a:rPr lang="en-US" dirty="0"/>
              <a:t>.</a:t>
            </a:r>
          </a:p>
          <a:p>
            <a:endParaRPr lang="en-US" dirty="0"/>
          </a:p>
        </p:txBody>
      </p:sp>
    </p:spTree>
    <p:extLst>
      <p:ext uri="{BB962C8B-B14F-4D97-AF65-F5344CB8AC3E}">
        <p14:creationId xmlns:p14="http://schemas.microsoft.com/office/powerpoint/2010/main" val="181124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1010</Words>
  <Application>Microsoft Office PowerPoint</Application>
  <PresentationFormat>On-screen Show (4:3)</PresentationFormat>
  <Paragraphs>64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 Keuangan Daerah </vt:lpstr>
      <vt:lpstr>PowerPoint Presentation</vt:lpstr>
      <vt:lpstr>PowerPoint Presentation</vt:lpstr>
      <vt:lpstr>Pengelolaan Keuangan Daerah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Sumber Pendapatan Daerah terdiri atas: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21</cp:revision>
  <dcterms:created xsi:type="dcterms:W3CDTF">2020-12-07T01:03:31Z</dcterms:created>
  <dcterms:modified xsi:type="dcterms:W3CDTF">2020-12-08T05:08:01Z</dcterms:modified>
</cp:coreProperties>
</file>