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68286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0841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7491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086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913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2979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933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08958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7749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35888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881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68401-31DB-484D-A509-78D63AEC1D89}" type="datetimeFigureOut">
              <a:rPr lang="id-ID" smtClean="0"/>
              <a:t>11/03/2020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3B0E9-40B7-4635-93AD-D27138B648E2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156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7772400" cy="1470025"/>
          </a:xfrm>
        </p:spPr>
        <p:txBody>
          <a:bodyPr/>
          <a:lstStyle/>
          <a:p>
            <a:r>
              <a:rPr lang="id-ID" dirty="0" smtClean="0"/>
              <a:t>DESENTRALISASI ASIMETRIS DI INDONESIA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Dr. Supardal, M.Si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21101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id-ID" dirty="0"/>
              <a:t>Ketiga, alasan sejarah dan budaya. Daerah Istimewa </a:t>
            </a:r>
            <a:r>
              <a:rPr lang="id-ID" dirty="0" smtClean="0"/>
              <a:t>Yogyakarta mendapatkan </a:t>
            </a:r>
            <a:r>
              <a:rPr lang="id-ID" dirty="0"/>
              <a:t>perlakuan istimewa mengingat sejarahnya di masa revolusi </a:t>
            </a:r>
            <a:r>
              <a:rPr lang="id-ID" dirty="0" smtClean="0"/>
              <a:t>dan perebutan </a:t>
            </a:r>
            <a:r>
              <a:rPr lang="id-ID" dirty="0"/>
              <a:t>kemerdekaan. Perlakuan ini terlihat dari penetapan Gubernur dan </a:t>
            </a:r>
            <a:r>
              <a:rPr lang="id-ID" dirty="0" smtClean="0"/>
              <a:t>Wakil Gubernur </a:t>
            </a:r>
            <a:r>
              <a:rPr lang="id-ID" dirty="0"/>
              <a:t>di DIY yang dilakukan oleh DPRD. Gubernur DIY adalah Sultan </a:t>
            </a:r>
            <a:r>
              <a:rPr lang="id-ID" dirty="0" smtClean="0"/>
              <a:t>yang bertahta </a:t>
            </a:r>
            <a:r>
              <a:rPr lang="id-ID" dirty="0"/>
              <a:t>dan Wakil Gubernur DIY adalah Pakualam yang bertahta. </a:t>
            </a:r>
            <a:endParaRPr lang="id-ID" dirty="0" smtClean="0"/>
          </a:p>
          <a:p>
            <a:r>
              <a:rPr lang="id-ID" dirty="0" smtClean="0"/>
              <a:t>Penentuan Sultan </a:t>
            </a:r>
            <a:r>
              <a:rPr lang="id-ID" dirty="0"/>
              <a:t>dan Pakualam diserahkan kepada institusi keraton/pakualam masingmasing. Kedua pemimpin ini tidak boleh bergabung dengan partai politik. </a:t>
            </a:r>
            <a:r>
              <a:rPr lang="id-ID" dirty="0" smtClean="0"/>
              <a:t>Pada level </a:t>
            </a:r>
            <a:r>
              <a:rPr lang="id-ID" dirty="0"/>
              <a:t>kabupaten/kota tetap sama dengan daerah lainnya.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641176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id-ID" dirty="0"/>
              <a:t>Keempat, alasan perbatasan. Perbatasan perlu mendapatkan </a:t>
            </a:r>
            <a:r>
              <a:rPr lang="id-ID" dirty="0" smtClean="0"/>
              <a:t>perlakuan khusus </a:t>
            </a:r>
            <a:r>
              <a:rPr lang="id-ID" dirty="0"/>
              <a:t>mengingat perannya sebagai batas teritorial dengan negara </a:t>
            </a:r>
            <a:r>
              <a:rPr lang="id-ID" dirty="0" smtClean="0"/>
              <a:t>tetangga. Daerah </a:t>
            </a:r>
            <a:r>
              <a:rPr lang="id-ID" dirty="0"/>
              <a:t>perbatasan memegang fungsi penting karena kompleksitas masalah </a:t>
            </a:r>
            <a:r>
              <a:rPr lang="id-ID" dirty="0" smtClean="0"/>
              <a:t>yang dihadapi</a:t>
            </a:r>
            <a:r>
              <a:rPr lang="id-ID" dirty="0"/>
              <a:t>. </a:t>
            </a:r>
            <a:endParaRPr lang="id-ID" dirty="0" smtClean="0"/>
          </a:p>
          <a:p>
            <a:r>
              <a:rPr lang="id-ID" dirty="0" smtClean="0"/>
              <a:t>Daerah </a:t>
            </a:r>
            <a:r>
              <a:rPr lang="id-ID" dirty="0"/>
              <a:t>perbatasan harus diperlakukan sebagai halaman depan </a:t>
            </a:r>
            <a:r>
              <a:rPr lang="id-ID" dirty="0" smtClean="0"/>
              <a:t>dan bukan </a:t>
            </a:r>
            <a:r>
              <a:rPr lang="id-ID" dirty="0"/>
              <a:t>halaman belakang Republik Indonesia. Perlakukan daerah </a:t>
            </a:r>
            <a:r>
              <a:rPr lang="id-ID" dirty="0" smtClean="0"/>
              <a:t>perbatasan,misalnya </a:t>
            </a:r>
            <a:r>
              <a:rPr lang="id-ID" dirty="0"/>
              <a:t>di Kalimatan Utara, dan Kalimantan Utara hendaknya berbeda, </a:t>
            </a:r>
            <a:r>
              <a:rPr lang="id-ID" dirty="0" smtClean="0"/>
              <a:t>misalnya dengan </a:t>
            </a:r>
            <a:r>
              <a:rPr lang="id-ID" dirty="0"/>
              <a:t>mewajibkan gubernurnya berasal dari kalangan militer karena </a:t>
            </a:r>
            <a:r>
              <a:rPr lang="id-ID" dirty="0" smtClean="0"/>
              <a:t>potensi pelintas </a:t>
            </a:r>
            <a:r>
              <a:rPr lang="id-ID" dirty="0"/>
              <a:t>batas yang tinggi disamping penguatan infratruktur dan </a:t>
            </a:r>
            <a:r>
              <a:rPr lang="id-ID" dirty="0" smtClean="0"/>
              <a:t>pelayanan pendidikan </a:t>
            </a:r>
            <a:r>
              <a:rPr lang="id-ID" dirty="0"/>
              <a:t>dan kesehatan</a:t>
            </a:r>
            <a:r>
              <a:rPr lang="id-ID" dirty="0" smtClean="0"/>
              <a:t>.</a:t>
            </a:r>
          </a:p>
          <a:p>
            <a:r>
              <a:rPr lang="id-ID" dirty="0" smtClean="0"/>
              <a:t> </a:t>
            </a:r>
            <a:r>
              <a:rPr lang="id-ID" dirty="0"/>
              <a:t>Detail tentang asimetrisme perbatasan masih</a:t>
            </a:r>
            <a:br>
              <a:rPr lang="id-ID" dirty="0"/>
            </a:br>
            <a:r>
              <a:rPr lang="id-ID" dirty="0"/>
              <a:t>membutuhkan kajian lebih lanjut.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5201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id-ID" dirty="0" smtClean="0"/>
              <a:t>Next...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686800" cy="5805264"/>
          </a:xfrm>
        </p:spPr>
        <p:txBody>
          <a:bodyPr>
            <a:normAutofit fontScale="70000" lnSpcReduction="20000"/>
          </a:bodyPr>
          <a:lstStyle/>
          <a:p>
            <a:r>
              <a:rPr lang="id-ID" dirty="0"/>
              <a:t>Kelima, pusat pengembangan ekonomi. Daerah yang secara geografis</a:t>
            </a:r>
            <a:br>
              <a:rPr lang="id-ID" dirty="0"/>
            </a:br>
            <a:r>
              <a:rPr lang="id-ID" dirty="0"/>
              <a:t>memiliki peluang untuk menjadi daerah khusus ekonomi seharusnya</a:t>
            </a:r>
            <a:r>
              <a:rPr lang="id-ID" dirty="0" smtClean="0"/>
              <a:t> </a:t>
            </a:r>
            <a:r>
              <a:rPr lang="id-ID" dirty="0"/>
              <a:t>dikembangkan agar memiliki daya saing ekonomi tinggi. </a:t>
            </a:r>
            <a:endParaRPr lang="id-ID" dirty="0" smtClean="0"/>
          </a:p>
          <a:p>
            <a:r>
              <a:rPr lang="id-ID" dirty="0" smtClean="0"/>
              <a:t>Daerah </a:t>
            </a:r>
            <a:r>
              <a:rPr lang="id-ID" dirty="0"/>
              <a:t>seperti </a:t>
            </a:r>
            <a:r>
              <a:rPr lang="id-ID" dirty="0" smtClean="0"/>
              <a:t>Batam</a:t>
            </a:r>
            <a:br>
              <a:rPr lang="id-ID" dirty="0" smtClean="0"/>
            </a:br>
            <a:r>
              <a:rPr lang="id-ID" dirty="0" smtClean="0"/>
              <a:t>dapat </a:t>
            </a:r>
            <a:r>
              <a:rPr lang="id-ID" dirty="0"/>
              <a:t>dikembangkan dan dibentuk untuk menyaingi Singapura. Alokasi</a:t>
            </a:r>
            <a:br>
              <a:rPr lang="id-ID" dirty="0"/>
            </a:br>
            <a:r>
              <a:rPr lang="id-ID" dirty="0"/>
              <a:t>kekhususan misalnya menyangkut bea masuk dan pengembangan infrastruktur</a:t>
            </a:r>
            <a:br>
              <a:rPr lang="id-ID" dirty="0"/>
            </a:br>
            <a:r>
              <a:rPr lang="id-ID" dirty="0"/>
              <a:t>pengembangan ekonomi seperti pelabuhan dan tata sistem pelabuhan. </a:t>
            </a:r>
            <a:endParaRPr lang="id-ID" dirty="0" smtClean="0"/>
          </a:p>
          <a:p>
            <a:r>
              <a:rPr lang="id-ID" dirty="0" smtClean="0"/>
              <a:t>Pelabuhan terbesar </a:t>
            </a:r>
            <a:r>
              <a:rPr lang="id-ID" dirty="0"/>
              <a:t>di Indonesia saat ini, Tanjung Priok di Jakarta lebih untuk </a:t>
            </a:r>
            <a:r>
              <a:rPr lang="id-ID" dirty="0" smtClean="0"/>
              <a:t>memenuhi kebutuhan </a:t>
            </a:r>
            <a:r>
              <a:rPr lang="id-ID" dirty="0"/>
              <a:t>dalam negeri karena posisi geografisnya. Jika Batam </a:t>
            </a:r>
            <a:r>
              <a:rPr lang="id-ID" dirty="0" smtClean="0"/>
              <a:t>dikembangkan dengan </a:t>
            </a:r>
            <a:r>
              <a:rPr lang="id-ID" dirty="0"/>
              <a:t>pelabuhan modern dengan sistem yang baik, tidak mustahil </a:t>
            </a:r>
            <a:r>
              <a:rPr lang="id-ID" dirty="0" smtClean="0"/>
              <a:t>mampu</a:t>
            </a:r>
            <a:br>
              <a:rPr lang="id-ID" dirty="0" smtClean="0"/>
            </a:br>
            <a:r>
              <a:rPr lang="id-ID" dirty="0" smtClean="0"/>
              <a:t>mengambil </a:t>
            </a:r>
            <a:r>
              <a:rPr lang="id-ID" dirty="0"/>
              <a:t>potensi pelabuhan Singapura yang memiliki keterbatasan ruang. </a:t>
            </a:r>
            <a:endParaRPr lang="id-ID" dirty="0" smtClean="0"/>
          </a:p>
          <a:p>
            <a:r>
              <a:rPr lang="id-ID" dirty="0" smtClean="0"/>
              <a:t>Detailtentang </a:t>
            </a:r>
            <a:r>
              <a:rPr lang="id-ID" dirty="0"/>
              <a:t>asimetrisme pengembangan ekonomi masih membutuhkan kajian </a:t>
            </a:r>
            <a:r>
              <a:rPr lang="id-ID" dirty="0" smtClean="0"/>
              <a:t>lebihlanjut</a:t>
            </a:r>
            <a:r>
              <a:rPr lang="id-ID" dirty="0"/>
              <a:t>.</a:t>
            </a:r>
            <a:r>
              <a:rPr lang="id-ID" dirty="0" smtClean="0"/>
              <a:t> </a:t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60604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Argumen Asimetris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Pasal 18A UUD NRI Tahun 1945 menyatakan bahwa: </a:t>
            </a:r>
            <a:endParaRPr lang="id-ID" dirty="0" smtClean="0"/>
          </a:p>
          <a:p>
            <a:r>
              <a:rPr lang="id-ID" dirty="0" smtClean="0"/>
              <a:t>(</a:t>
            </a:r>
            <a:r>
              <a:rPr lang="id-ID" dirty="0"/>
              <a:t>1) </a:t>
            </a:r>
            <a:r>
              <a:rPr lang="id-ID" dirty="0" smtClean="0"/>
              <a:t>hubungan wewenang </a:t>
            </a:r>
            <a:r>
              <a:rPr lang="id-ID" dirty="0"/>
              <a:t>antara pemerintah pusat dan pemerintahan daerah provinsi, kabupaten</a:t>
            </a:r>
            <a:br>
              <a:rPr lang="id-ID" dirty="0"/>
            </a:br>
            <a:r>
              <a:rPr lang="id-ID" dirty="0"/>
              <a:t>dan kota, atau antara provinsi dan kabupaten dan kota, diatur dengan undangundang </a:t>
            </a:r>
            <a:r>
              <a:rPr lang="id-ID" i="1" dirty="0"/>
              <a:t>dengan memperhatikan kekhususan dan keragaman daerah</a:t>
            </a:r>
            <a:r>
              <a:rPr lang="id-ID" dirty="0"/>
              <a:t>; </a:t>
            </a:r>
            <a:endParaRPr lang="id-ID" dirty="0" smtClean="0"/>
          </a:p>
          <a:p>
            <a:r>
              <a:rPr lang="id-ID" dirty="0" smtClean="0"/>
              <a:t>(</a:t>
            </a:r>
            <a:r>
              <a:rPr lang="id-ID" dirty="0"/>
              <a:t>2) </a:t>
            </a:r>
            <a:r>
              <a:rPr lang="id-ID" dirty="0" smtClean="0"/>
              <a:t>hubungan keuangan</a:t>
            </a:r>
            <a:r>
              <a:rPr lang="id-ID" dirty="0"/>
              <a:t>, pelayanan umum, pemanfaatan sumber daya alam dan sumber daya</a:t>
            </a:r>
            <a:br>
              <a:rPr lang="id-ID" dirty="0"/>
            </a:br>
            <a:r>
              <a:rPr lang="id-ID" dirty="0"/>
              <a:t>lainnya antara pemerintah pusat dan pemerintah daerah diatur dan dilaksanakan</a:t>
            </a:r>
            <a:br>
              <a:rPr lang="id-ID" dirty="0"/>
            </a:br>
            <a:r>
              <a:rPr lang="id-ID" dirty="0"/>
              <a:t>secara adil dan selaras berdasarkan undang-undang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7564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Frasa “</a:t>
            </a:r>
            <a:r>
              <a:rPr lang="id-ID" i="1" dirty="0"/>
              <a:t>dengan memperhatikan kekhususan dan keragaman daerah</a:t>
            </a:r>
            <a:r>
              <a:rPr lang="id-ID" dirty="0"/>
              <a:t>” </a:t>
            </a:r>
            <a:r>
              <a:rPr lang="id-ID" dirty="0" smtClean="0"/>
              <a:t>dalam Pasal </a:t>
            </a:r>
            <a:r>
              <a:rPr lang="id-ID" dirty="0"/>
              <a:t>18A ayat (1) UUD NRI Tahun 1945 ini sebenarnya mengindikasikan </a:t>
            </a:r>
            <a:r>
              <a:rPr lang="id-ID" dirty="0" smtClean="0"/>
              <a:t>bahwa konstitusi </a:t>
            </a:r>
            <a:r>
              <a:rPr lang="id-ID" dirty="0"/>
              <a:t>menghendaki adanya pengaturan yang berbeda bagi tiap-tiap </a:t>
            </a:r>
            <a:r>
              <a:rPr lang="id-ID" dirty="0" smtClean="0"/>
              <a:t>daerah yang </a:t>
            </a:r>
            <a:r>
              <a:rPr lang="id-ID" dirty="0"/>
              <a:t>mempunyai corak khusus dan beragam. </a:t>
            </a:r>
            <a:endParaRPr lang="id-ID" dirty="0" smtClean="0"/>
          </a:p>
          <a:p>
            <a:r>
              <a:rPr lang="id-ID" dirty="0" smtClean="0"/>
              <a:t>Hal </a:t>
            </a:r>
            <a:r>
              <a:rPr lang="id-ID" dirty="0"/>
              <a:t>ini semakin diperkuat </a:t>
            </a:r>
            <a:r>
              <a:rPr lang="id-ID" dirty="0" smtClean="0"/>
              <a:t>dengan adanya </a:t>
            </a:r>
            <a:r>
              <a:rPr lang="id-ID" dirty="0"/>
              <a:t>Pasal 18B UUD NRI Tahun 1945 yang menyatakan bahwa (1) Negara</a:t>
            </a:r>
            <a:r>
              <a:rPr lang="id-ID" dirty="0" smtClean="0"/>
              <a:t> </a:t>
            </a:r>
            <a:r>
              <a:rPr lang="id-ID" dirty="0"/>
              <a:t>mengakui dan menghormati </a:t>
            </a:r>
            <a:r>
              <a:rPr lang="id-ID" i="1" dirty="0"/>
              <a:t>satuan-satuan pemerintahan daerah yang </a:t>
            </a:r>
            <a:r>
              <a:rPr lang="id-ID" i="1" dirty="0" smtClean="0"/>
              <a:t>bersifat khusus </a:t>
            </a:r>
            <a:r>
              <a:rPr lang="id-ID" i="1" dirty="0"/>
              <a:t>atau bersifat istimewa </a:t>
            </a:r>
            <a:r>
              <a:rPr lang="id-ID" dirty="0"/>
              <a:t>yang diatur dengan undang-undang;</a:t>
            </a:r>
            <a:r>
              <a:rPr lang="id-ID" dirty="0" smtClean="0"/>
              <a:t> </a:t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16529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Next.....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686800" cy="5877272"/>
          </a:xfrm>
        </p:spPr>
        <p:txBody>
          <a:bodyPr>
            <a:normAutofit fontScale="85000" lnSpcReduction="10000"/>
          </a:bodyPr>
          <a:lstStyle/>
          <a:p>
            <a:r>
              <a:rPr lang="id-ID" dirty="0"/>
              <a:t>(2) </a:t>
            </a:r>
            <a:r>
              <a:rPr lang="id-ID" dirty="0" smtClean="0"/>
              <a:t>Negara mengakui </a:t>
            </a:r>
            <a:r>
              <a:rPr lang="id-ID" dirty="0"/>
              <a:t>dan menghormati </a:t>
            </a:r>
            <a:r>
              <a:rPr lang="id-ID" i="1" dirty="0"/>
              <a:t>kesatuan-kesatuan masyarakat hukum adat </a:t>
            </a:r>
            <a:r>
              <a:rPr lang="id-ID" i="1" dirty="0" smtClean="0"/>
              <a:t>beserta hak-hak </a:t>
            </a:r>
            <a:r>
              <a:rPr lang="id-ID" i="1" dirty="0"/>
              <a:t>tradisionalnya sepanjang masih hidup dan sesuai dengan perkembangan</a:t>
            </a:r>
            <a:br>
              <a:rPr lang="id-ID" i="1" dirty="0"/>
            </a:br>
            <a:r>
              <a:rPr lang="id-ID" i="1" dirty="0"/>
              <a:t>masyarakat dan prinsip Negara Kesatuan Republik Indonesia</a:t>
            </a:r>
            <a:r>
              <a:rPr lang="id-ID" dirty="0"/>
              <a:t>, yang diatur </a:t>
            </a:r>
            <a:r>
              <a:rPr lang="id-ID" dirty="0" smtClean="0"/>
              <a:t>dalam undang-undang</a:t>
            </a:r>
            <a:r>
              <a:rPr lang="id-ID" dirty="0"/>
              <a:t>. </a:t>
            </a:r>
            <a:endParaRPr lang="id-ID" dirty="0" smtClean="0"/>
          </a:p>
          <a:p>
            <a:r>
              <a:rPr lang="id-ID" smtClean="0"/>
              <a:t>Dengan </a:t>
            </a:r>
            <a:r>
              <a:rPr lang="id-ID" dirty="0"/>
              <a:t>demikian, politik hukum (</a:t>
            </a:r>
            <a:r>
              <a:rPr lang="id-ID" i="1" dirty="0"/>
              <a:t>legal policy</a:t>
            </a:r>
            <a:r>
              <a:rPr lang="id-ID" dirty="0"/>
              <a:t>) tentang</a:t>
            </a:r>
            <a:br>
              <a:rPr lang="id-ID" dirty="0"/>
            </a:br>
            <a:r>
              <a:rPr lang="id-ID" dirty="0"/>
              <a:t>desentralisasi yang digariskan UUD NRI Tahun </a:t>
            </a:r>
            <a:r>
              <a:rPr lang="id-ID"/>
              <a:t>1945 </a:t>
            </a:r>
            <a:r>
              <a:rPr lang="id-ID" smtClean="0"/>
              <a:t>mengisyaratkan keniscayaan </a:t>
            </a:r>
            <a:r>
              <a:rPr lang="id-ID" dirty="0"/>
              <a:t>penerapan “desentralisasi asimetris” yang </a:t>
            </a:r>
            <a:r>
              <a:rPr lang="id-ID"/>
              <a:t>menekankan </a:t>
            </a:r>
            <a:r>
              <a:rPr lang="id-ID" smtClean="0"/>
              <a:t>kekhususan, keistimewaan</a:t>
            </a:r>
            <a:r>
              <a:rPr lang="id-ID" dirty="0"/>
              <a:t>, keberagaman daerah, serta kesatuan-kesatuan </a:t>
            </a:r>
            <a:r>
              <a:rPr lang="id-ID"/>
              <a:t>masyarakat </a:t>
            </a:r>
            <a:r>
              <a:rPr lang="id-ID" smtClean="0"/>
              <a:t>hukum adat </a:t>
            </a:r>
            <a:r>
              <a:rPr lang="id-ID" dirty="0"/>
              <a:t>dan hak-hak tradisional yang diatur lebih lanjut dengan undang-undang.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24525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Apa itu desentralisasi Asimetris?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 fontScale="85000" lnSpcReduction="20000"/>
          </a:bodyPr>
          <a:lstStyle/>
          <a:p>
            <a:r>
              <a:rPr lang="id-ID" dirty="0"/>
              <a:t>menekankan kekhususan,</a:t>
            </a:r>
            <a:br>
              <a:rPr lang="id-ID" dirty="0"/>
            </a:br>
            <a:r>
              <a:rPr lang="id-ID" dirty="0"/>
              <a:t>keistimewaan, keberagaman daerah, serta kesatuan-kesatuan masyarakat hukum</a:t>
            </a:r>
            <a:br>
              <a:rPr lang="id-ID" dirty="0"/>
            </a:br>
            <a:r>
              <a:rPr lang="id-ID" dirty="0"/>
              <a:t>adat dan hak-hak tradisional yang diatur lebih lanjut dengan undang-undang.</a:t>
            </a:r>
            <a:r>
              <a:rPr lang="id-ID" dirty="0" smtClean="0"/>
              <a:t> </a:t>
            </a:r>
          </a:p>
          <a:p>
            <a:r>
              <a:rPr lang="id-ID" dirty="0"/>
              <a:t>Desentralisasi asimetris (</a:t>
            </a:r>
            <a:r>
              <a:rPr lang="id-ID" i="1" dirty="0"/>
              <a:t>asymmetrical decentralisation</a:t>
            </a:r>
            <a:r>
              <a:rPr lang="id-ID" dirty="0"/>
              <a:t>) </a:t>
            </a:r>
            <a:r>
              <a:rPr lang="id-ID" dirty="0" smtClean="0"/>
              <a:t>adalah pemberlakuan/transfer </a:t>
            </a:r>
            <a:r>
              <a:rPr lang="id-ID" dirty="0"/>
              <a:t>kewenangan khusus yang hanya diberikan pada daerahdaerah tertentu dalam suatu negara, yang dianggap sebagai alternatif untuk</a:t>
            </a:r>
            <a:br>
              <a:rPr lang="id-ID" dirty="0"/>
            </a:br>
            <a:r>
              <a:rPr lang="id-ID" dirty="0"/>
              <a:t>menyelesaikan permasalahan hubungan antara pemerintah pusat dan pemerintah</a:t>
            </a:r>
            <a:br>
              <a:rPr lang="id-ID" dirty="0"/>
            </a:br>
            <a:r>
              <a:rPr lang="id-ID" dirty="0"/>
              <a:t>daerah</a:t>
            </a:r>
            <a:r>
              <a:rPr lang="id-ID" dirty="0" smtClean="0"/>
              <a:t> </a:t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21864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Lingkup Asimetris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/>
              <a:t>Desentralisasi asimetris mencakup desentralisasi politik, ekonomi, </a:t>
            </a:r>
            <a:r>
              <a:rPr lang="id-ID" dirty="0" smtClean="0"/>
              <a:t>fiskal, dan </a:t>
            </a:r>
            <a:r>
              <a:rPr lang="id-ID" dirty="0"/>
              <a:t>administrasi, namun tidak harus seragam untuk semua wilayah negara,</a:t>
            </a:r>
            <a:br>
              <a:rPr lang="id-ID" dirty="0"/>
            </a:br>
            <a:r>
              <a:rPr lang="id-ID" dirty="0"/>
              <a:t>dengan mempertimbangkan kekhususan masing-masing daerah</a:t>
            </a:r>
            <a:r>
              <a:rPr lang="id-ID" dirty="0" smtClean="0"/>
              <a:t>.</a:t>
            </a:r>
          </a:p>
          <a:p>
            <a:r>
              <a:rPr lang="id-ID" dirty="0" smtClean="0"/>
              <a:t> Penerapan kebijakan </a:t>
            </a:r>
            <a:r>
              <a:rPr lang="id-ID" dirty="0"/>
              <a:t>desentralisasi asimetris merupakan sebuah manifestasi dari usaha</a:t>
            </a:r>
            <a:br>
              <a:rPr lang="id-ID" dirty="0"/>
            </a:br>
            <a:r>
              <a:rPr lang="id-ID" dirty="0"/>
              <a:t>pemberlakuan keistimewaan.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69829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Model asimetris di Indonesia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Konsep tersebut sebenarnya sudah dijalankan </a:t>
            </a:r>
            <a:r>
              <a:rPr lang="id-ID" dirty="0" smtClean="0"/>
              <a:t>dalam praktik </a:t>
            </a:r>
            <a:r>
              <a:rPr lang="id-ID" dirty="0"/>
              <a:t>ketatanegaraan Republik Indonesia, yaitu dengan adanya beberapa daerah</a:t>
            </a:r>
            <a:br>
              <a:rPr lang="id-ID" dirty="0"/>
            </a:br>
            <a:r>
              <a:rPr lang="id-ID" dirty="0"/>
              <a:t>yang berstatus istimewa/berotonomi khusus seperti Provinsi Papua &amp; Papua</a:t>
            </a:r>
            <a:br>
              <a:rPr lang="id-ID" dirty="0"/>
            </a:br>
            <a:r>
              <a:rPr lang="id-ID" dirty="0"/>
              <a:t>Barat, Provinsi Aceh, Provinsi Daerah Khusus Ibukota Jakarta, dan Provinsi</a:t>
            </a:r>
            <a:br>
              <a:rPr lang="id-ID" dirty="0"/>
            </a:br>
            <a:r>
              <a:rPr lang="id-ID" dirty="0"/>
              <a:t>Daerah Istimewa Yogyakarta. </a:t>
            </a:r>
            <a:endParaRPr lang="id-ID" dirty="0" smtClean="0"/>
          </a:p>
          <a:p>
            <a:r>
              <a:rPr lang="id-ID" dirty="0" smtClean="0"/>
              <a:t>Kelima </a:t>
            </a:r>
            <a:r>
              <a:rPr lang="id-ID" dirty="0"/>
              <a:t>provinsi ini secara legal formal sudah</a:t>
            </a:r>
            <a:br>
              <a:rPr lang="id-ID" dirty="0"/>
            </a:br>
            <a:r>
              <a:rPr lang="id-ID" dirty="0"/>
              <a:t>memperoleh pengakuan dari negara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37677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Intinya...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Inti desentralisasi asimetris adalah</a:t>
            </a:r>
            <a:br>
              <a:rPr lang="id-ID" dirty="0"/>
            </a:br>
            <a:r>
              <a:rPr lang="id-ID" dirty="0"/>
              <a:t>terbukanya ruang gerak implementasi dan kreativitas provinsi dalam pelaksanaan</a:t>
            </a:r>
            <a:br>
              <a:rPr lang="id-ID" dirty="0"/>
            </a:br>
            <a:r>
              <a:rPr lang="id-ID" dirty="0"/>
              <a:t>pemerintahan daerah di luar ketentuan umum dan khusus yang diatur dalam</a:t>
            </a:r>
            <a:r>
              <a:rPr lang="id-ID" dirty="0" smtClean="0"/>
              <a:t> UU ttg Pemda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06501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Alasan Desentralisasi Asimetris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/>
              <a:t>Pertama, alasan konflik dan tuntutan separatisme. Tidak dapat </a:t>
            </a:r>
            <a:r>
              <a:rPr lang="id-ID" dirty="0" smtClean="0"/>
              <a:t>dipungkiri,dua </a:t>
            </a:r>
            <a:r>
              <a:rPr lang="id-ID" dirty="0"/>
              <a:t>daerah (tiga Provinsi) yaitu Provinsi Aceh, Provinsi Papua dan Provinsi Papua</a:t>
            </a:r>
            <a:br>
              <a:rPr lang="id-ID" dirty="0"/>
            </a:br>
            <a:r>
              <a:rPr lang="id-ID" dirty="0"/>
              <a:t>Barat mendapatkan perlakuan khusus dalam bentuk otonomi khusus </a:t>
            </a:r>
            <a:r>
              <a:rPr lang="id-ID" dirty="0" smtClean="0"/>
              <a:t>karena konflik </a:t>
            </a:r>
            <a:r>
              <a:rPr lang="id-ID" dirty="0"/>
              <a:t>antara kedua daerah tersebut dengan pemerintah nasional yang antara lain</a:t>
            </a:r>
            <a:br>
              <a:rPr lang="id-ID" dirty="0"/>
            </a:br>
            <a:r>
              <a:rPr lang="id-ID" dirty="0"/>
              <a:t>karena perebutan sumber daya. </a:t>
            </a:r>
            <a:endParaRPr lang="id-ID" dirty="0" smtClean="0"/>
          </a:p>
          <a:p>
            <a:r>
              <a:rPr lang="id-ID" dirty="0" smtClean="0"/>
              <a:t>Jika </a:t>
            </a:r>
            <a:r>
              <a:rPr lang="id-ID" dirty="0"/>
              <a:t>diringkas, otsus untuk Aceh dan Papua secara</a:t>
            </a:r>
            <a:br>
              <a:rPr lang="id-ID" dirty="0"/>
            </a:br>
            <a:r>
              <a:rPr lang="id-ID" dirty="0"/>
              <a:t>prinsipil terdiri dari: Pertama, dana Otonomi Khusus sebagai kompensasi </a:t>
            </a:r>
            <a:r>
              <a:rPr lang="id-ID" dirty="0" smtClean="0"/>
              <a:t>ketiga provinsi </a:t>
            </a:r>
            <a:r>
              <a:rPr lang="id-ID" dirty="0"/>
              <a:t>masih dapat bergabung di Republik Indonesia.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8177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5069160"/>
          </a:xfrm>
        </p:spPr>
        <p:txBody>
          <a:bodyPr>
            <a:normAutofit fontScale="92500" lnSpcReduction="20000"/>
          </a:bodyPr>
          <a:lstStyle/>
          <a:p>
            <a:r>
              <a:rPr lang="id-ID" dirty="0"/>
              <a:t>Kedua, </a:t>
            </a:r>
            <a:r>
              <a:rPr lang="id-ID" dirty="0" smtClean="0"/>
              <a:t>pengakuan terhadap </a:t>
            </a:r>
            <a:r>
              <a:rPr lang="id-ID" dirty="0"/>
              <a:t>identitas lokal yang terwujud dalam institusi politik. Di Aceh proses </a:t>
            </a:r>
            <a:r>
              <a:rPr lang="id-ID" dirty="0" smtClean="0"/>
              <a:t>ini ditandai </a:t>
            </a:r>
            <a:r>
              <a:rPr lang="id-ID" dirty="0"/>
              <a:t>dengan adanya lembaga baru yang merepresentasikan adat dan agama. </a:t>
            </a:r>
            <a:r>
              <a:rPr lang="id-ID" dirty="0" smtClean="0"/>
              <a:t>Di Papua</a:t>
            </a:r>
            <a:r>
              <a:rPr lang="id-ID" dirty="0"/>
              <a:t>, wewenang diberikan kepada adat dan </a:t>
            </a:r>
            <a:r>
              <a:rPr lang="id-ID" dirty="0" smtClean="0"/>
              <a:t>gereja.</a:t>
            </a:r>
          </a:p>
          <a:p>
            <a:r>
              <a:rPr lang="id-ID" dirty="0" smtClean="0"/>
              <a:t>Ketiga</a:t>
            </a:r>
            <a:r>
              <a:rPr lang="id-ID" dirty="0"/>
              <a:t>, pengakuan </a:t>
            </a:r>
            <a:r>
              <a:rPr lang="id-ID" dirty="0" smtClean="0"/>
              <a:t>terhadap simbol-simbol </a:t>
            </a:r>
            <a:r>
              <a:rPr lang="id-ID" dirty="0"/>
              <a:t>lokal seperti bendera, bahasa dan lain sebagainya. </a:t>
            </a:r>
            <a:endParaRPr lang="id-ID" dirty="0" smtClean="0"/>
          </a:p>
          <a:p>
            <a:r>
              <a:rPr lang="id-ID" dirty="0" smtClean="0"/>
              <a:t>Keempat</a:t>
            </a:r>
            <a:r>
              <a:rPr lang="id-ID" dirty="0"/>
              <a:t>, </a:t>
            </a:r>
            <a:r>
              <a:rPr lang="id-ID" dirty="0" smtClean="0"/>
              <a:t>partai politik </a:t>
            </a:r>
            <a:r>
              <a:rPr lang="id-ID" dirty="0"/>
              <a:t>lokal. Aceh memanfaatkan momentum partai lokal dengan </a:t>
            </a:r>
            <a:r>
              <a:rPr lang="id-ID" dirty="0" smtClean="0"/>
              <a:t>tumbuhnya partai </a:t>
            </a:r>
            <a:r>
              <a:rPr lang="id-ID" dirty="0"/>
              <a:t>lokal dan memenangkan pemilu, sedangkan di Papua belum ada </a:t>
            </a:r>
            <a:r>
              <a:rPr lang="id-ID" dirty="0" smtClean="0"/>
              <a:t>walaupun ruang </a:t>
            </a:r>
            <a:r>
              <a:rPr lang="id-ID" dirty="0"/>
              <a:t>untuk hal tersebut telah ada. 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533892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686800" cy="5544616"/>
          </a:xfrm>
        </p:spPr>
        <p:txBody>
          <a:bodyPr>
            <a:normAutofit fontScale="92500" lnSpcReduction="20000"/>
          </a:bodyPr>
          <a:lstStyle/>
          <a:p>
            <a:r>
              <a:rPr lang="id-ID" dirty="0"/>
              <a:t>Kelima, adanya </a:t>
            </a:r>
            <a:r>
              <a:rPr lang="id-ID" i="1" dirty="0"/>
              <a:t>afirmatif action </a:t>
            </a:r>
            <a:r>
              <a:rPr lang="id-ID" dirty="0"/>
              <a:t>untuk </a:t>
            </a:r>
            <a:r>
              <a:rPr lang="id-ID" dirty="0" smtClean="0"/>
              <a:t>menjadi pemimpin </a:t>
            </a:r>
            <a:r>
              <a:rPr lang="id-ID" dirty="0"/>
              <a:t>lokal. Di Aceh wujudnya dengan dapat membaca Al Quran, di </a:t>
            </a:r>
            <a:r>
              <a:rPr lang="id-ID" dirty="0" smtClean="0"/>
              <a:t>Papua pemimpinnya </a:t>
            </a:r>
            <a:r>
              <a:rPr lang="id-ID" dirty="0"/>
              <a:t>harus orang asli papua yang disyahkan oleh Majelis Rakyat Papua.</a:t>
            </a:r>
            <a:r>
              <a:rPr lang="id-ID" dirty="0" smtClean="0"/>
              <a:t> </a:t>
            </a:r>
          </a:p>
          <a:p>
            <a:r>
              <a:rPr lang="id-ID" dirty="0"/>
              <a:t>Keenam dan mungkin paling penting, pengaturan terkait sumber daya. Selain </a:t>
            </a:r>
            <a:r>
              <a:rPr lang="id-ID" dirty="0" smtClean="0"/>
              <a:t>dana otsus </a:t>
            </a:r>
            <a:r>
              <a:rPr lang="id-ID" dirty="0"/>
              <a:t>yang jumlahnya sangat besar, pengelolaah sumberdaya daerah adalah isu</a:t>
            </a:r>
            <a:br>
              <a:rPr lang="id-ID" dirty="0"/>
            </a:br>
            <a:r>
              <a:rPr lang="id-ID" dirty="0"/>
              <a:t>yang spesifik. Aceh memiliki beberapa kekhususan spesifik terkait </a:t>
            </a:r>
            <a:r>
              <a:rPr lang="id-ID" dirty="0" smtClean="0"/>
              <a:t>dengan pengelolaan </a:t>
            </a:r>
            <a:r>
              <a:rPr lang="id-ID" dirty="0"/>
              <a:t>sumber daya, misalnya pertanahan, hutan dan eksploitasi minyak</a:t>
            </a:r>
            <a:r>
              <a:rPr lang="id-ID" dirty="0" smtClean="0"/>
              <a:t> </a:t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56375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id-ID" dirty="0"/>
              <a:t>Kedua, alasan ibukota negara. Perlakuan khusus ini hanya diberikan </a:t>
            </a:r>
            <a:r>
              <a:rPr lang="id-ID" dirty="0" smtClean="0"/>
              <a:t>untuk Provinsi </a:t>
            </a:r>
            <a:r>
              <a:rPr lang="id-ID" dirty="0"/>
              <a:t>DKI. Mengingat DKI yang wilayahnya terjangkau dengan </a:t>
            </a:r>
            <a:r>
              <a:rPr lang="id-ID" dirty="0" smtClean="0"/>
              <a:t>infrastuktur terbaik </a:t>
            </a:r>
            <a:r>
              <a:rPr lang="id-ID" dirty="0"/>
              <a:t>di negeri ini, perlakuan khusus diwujudkan dalam ketiadaan </a:t>
            </a:r>
            <a:r>
              <a:rPr lang="id-ID" dirty="0" smtClean="0"/>
              <a:t>pemilukada untuk </a:t>
            </a:r>
            <a:r>
              <a:rPr lang="id-ID" dirty="0"/>
              <a:t>Bupati/Walikota dan tidak ada DPRD Kabupaten/Kota yang ditunjuk oleh</a:t>
            </a:r>
            <a:br>
              <a:rPr lang="id-ID" dirty="0"/>
            </a:br>
            <a:r>
              <a:rPr lang="id-ID" dirty="0"/>
              <a:t>Gubernur. </a:t>
            </a:r>
            <a:endParaRPr lang="id-ID" dirty="0" smtClean="0"/>
          </a:p>
          <a:p>
            <a:r>
              <a:rPr lang="id-ID" dirty="0" smtClean="0"/>
              <a:t>Konsekuensinya</a:t>
            </a:r>
            <a:r>
              <a:rPr lang="id-ID" dirty="0"/>
              <a:t>, pemilukada Gubernur menggunakan sistem </a:t>
            </a:r>
            <a:r>
              <a:rPr lang="id-ID" dirty="0" smtClean="0"/>
              <a:t>mayoritas bersyarat </a:t>
            </a:r>
            <a:r>
              <a:rPr lang="id-ID" dirty="0"/>
              <a:t>dimana pemenang yang ditetapkan memperoleh suara lebih dari 50%. Di</a:t>
            </a:r>
            <a:br>
              <a:rPr lang="id-ID" dirty="0"/>
            </a:br>
            <a:r>
              <a:rPr lang="id-ID" dirty="0"/>
              <a:t>daerah lain, kecuali Yogyakarta, cukup mendapatkan suara mayoritas sederhana.</a:t>
            </a:r>
            <a:r>
              <a:rPr lang="id-ID" dirty="0" smtClean="0"/>
              <a:t> </a:t>
            </a:r>
            <a:br>
              <a:rPr lang="id-ID" dirty="0" smtClean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77820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590</Words>
  <Application>Microsoft Office PowerPoint</Application>
  <PresentationFormat>On-screen Show (4:3)</PresentationFormat>
  <Paragraphs>46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DESENTRALISASI ASIMETRIS DI INDONESIA</vt:lpstr>
      <vt:lpstr>Apa itu desentralisasi Asimetris?</vt:lpstr>
      <vt:lpstr>Lingkup Asimetris</vt:lpstr>
      <vt:lpstr>Model asimetris di Indonesia</vt:lpstr>
      <vt:lpstr>Intinya...</vt:lpstr>
      <vt:lpstr>Alasan Desentralisasi Asimetris</vt:lpstr>
      <vt:lpstr>PowerPoint Presentation</vt:lpstr>
      <vt:lpstr>Next....</vt:lpstr>
      <vt:lpstr>Next.....</vt:lpstr>
      <vt:lpstr>Next....</vt:lpstr>
      <vt:lpstr>Next...</vt:lpstr>
      <vt:lpstr>Next...</vt:lpstr>
      <vt:lpstr>Argumen Asimetris</vt:lpstr>
      <vt:lpstr>PowerPoint Presentation</vt:lpstr>
      <vt:lpstr>Next.....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DESENTRALISASI ASIMETRIS DI INDONESIA</dc:title>
  <dc:creator>PASCA</dc:creator>
  <cp:lastModifiedBy>PASCA</cp:lastModifiedBy>
  <cp:revision>4</cp:revision>
  <dcterms:created xsi:type="dcterms:W3CDTF">2020-03-11T03:09:52Z</dcterms:created>
  <dcterms:modified xsi:type="dcterms:W3CDTF">2020-03-11T03:50:37Z</dcterms:modified>
</cp:coreProperties>
</file>