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58" r:id="rId4"/>
    <p:sldId id="259" r:id="rId5"/>
    <p:sldId id="261" r:id="rId6"/>
    <p:sldId id="262" r:id="rId7"/>
    <p:sldId id="264" r:id="rId8"/>
    <p:sldId id="270" r:id="rId9"/>
    <p:sldId id="265" r:id="rId10"/>
    <p:sldId id="263" r:id="rId11"/>
    <p:sldId id="269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6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7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74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7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0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103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8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5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4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EFB2A-B6E0-4C30-A75B-39190ED8EAA0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50E89-CB7A-4891-B389-7DF681FD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71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Konsep 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4864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3400" b="1" dirty="0" smtClean="0">
                <a:latin typeface="+mj-lt"/>
                <a:cs typeface="Arial" pitchFamily="34" charset="0"/>
              </a:rPr>
              <a:t>Menurut  </a:t>
            </a:r>
            <a:r>
              <a:rPr lang="en-US" sz="3400" b="1" dirty="0" err="1" smtClean="0">
                <a:latin typeface="+mj-lt"/>
                <a:cs typeface="Arial" pitchFamily="34" charset="0"/>
              </a:rPr>
              <a:t>Hasibuan</a:t>
            </a:r>
            <a:r>
              <a:rPr lang="en-US" sz="3400" dirty="0" smtClean="0">
                <a:latin typeface="+mj-lt"/>
                <a:cs typeface="Arial" pitchFamily="34" charset="0"/>
              </a:rPr>
              <a:t>:</a:t>
            </a:r>
          </a:p>
          <a:p>
            <a:pPr algn="just"/>
            <a:r>
              <a:rPr lang="en-US" sz="3400" b="1" dirty="0">
                <a:latin typeface="+mj-lt"/>
                <a:cs typeface="Arial" pitchFamily="34" charset="0"/>
              </a:rPr>
              <a:t>M</a:t>
            </a:r>
            <a:r>
              <a:rPr lang="en-US" sz="3400" b="1" dirty="0" smtClean="0">
                <a:latin typeface="+mj-lt"/>
                <a:cs typeface="Arial" pitchFamily="34" charset="0"/>
              </a:rPr>
              <a:t>anajemen</a:t>
            </a:r>
            <a:r>
              <a:rPr lang="en-US" sz="3400" dirty="0" smtClean="0">
                <a:latin typeface="+mj-lt"/>
                <a:cs typeface="Arial" pitchFamily="34" charset="0"/>
              </a:rPr>
              <a:t> adalah </a:t>
            </a:r>
            <a:r>
              <a:rPr lang="en-US" sz="3400" b="1" dirty="0" err="1" smtClean="0">
                <a:latin typeface="+mj-lt"/>
                <a:cs typeface="Arial" pitchFamily="34" charset="0"/>
              </a:rPr>
              <a:t>ilmu</a:t>
            </a:r>
            <a:r>
              <a:rPr lang="en-US" sz="3400" b="1" dirty="0" smtClean="0">
                <a:latin typeface="+mj-lt"/>
                <a:cs typeface="Arial" pitchFamily="34" charset="0"/>
              </a:rPr>
              <a:t> </a:t>
            </a:r>
            <a:r>
              <a:rPr lang="en-US" sz="34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b="1" dirty="0" smtClean="0">
                <a:latin typeface="+mj-lt"/>
                <a:cs typeface="Arial" pitchFamily="34" charset="0"/>
              </a:rPr>
              <a:t> </a:t>
            </a:r>
            <a:r>
              <a:rPr lang="en-US" sz="3400" b="1" dirty="0" err="1" smtClean="0">
                <a:latin typeface="+mj-lt"/>
                <a:cs typeface="Arial" pitchFamily="34" charset="0"/>
              </a:rPr>
              <a:t>seni</a:t>
            </a:r>
            <a:r>
              <a:rPr lang="en-US" sz="3400" b="1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3400" dirty="0" smtClean="0">
                <a:latin typeface="+mj-lt"/>
                <a:cs typeface="Arial" pitchFamily="34" charset="0"/>
              </a:rPr>
              <a:t> proses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pemanfaatan</a:t>
            </a:r>
            <a:r>
              <a:rPr lang="en-US" sz="3400" dirty="0" smtClean="0">
                <a:latin typeface="+mj-lt"/>
                <a:cs typeface="Arial" pitchFamily="34" charset="0"/>
              </a:rPr>
              <a:t> sumber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manusia</a:t>
            </a:r>
            <a:r>
              <a:rPr lang="en-US" sz="3400" dirty="0" smtClean="0">
                <a:latin typeface="+mj-lt"/>
                <a:cs typeface="Arial" pitchFamily="34" charset="0"/>
              </a:rPr>
              <a:t> (SDM) &amp; sumber- sumber </a:t>
            </a:r>
            <a:r>
              <a:rPr lang="en-US" sz="3400" dirty="0" err="1" smtClean="0">
                <a:latin typeface="+mj-lt"/>
                <a:cs typeface="Arial" pitchFamily="34" charset="0"/>
              </a:rPr>
              <a:t>lainnya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efektif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efisien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n-US" sz="34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b="1" dirty="0" smtClean="0">
                <a:latin typeface="+mj-lt"/>
                <a:cs typeface="Arial" pitchFamily="34" charset="0"/>
              </a:rPr>
              <a:t>Mary Parker </a:t>
            </a:r>
            <a:r>
              <a:rPr lang="en-US" sz="3400" b="1" dirty="0" err="1" smtClean="0">
                <a:latin typeface="+mj-lt"/>
                <a:cs typeface="Arial" pitchFamily="34" charset="0"/>
              </a:rPr>
              <a:t>Follet</a:t>
            </a:r>
            <a:r>
              <a:rPr lang="en-US" sz="3400" b="1" dirty="0" smtClean="0">
                <a:latin typeface="+mj-lt"/>
                <a:cs typeface="Arial" pitchFamily="34" charset="0"/>
              </a:rPr>
              <a:t> 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 algn="just"/>
            <a:r>
              <a:rPr lang="en-US" sz="3400" dirty="0" smtClean="0">
                <a:latin typeface="+mj-lt"/>
                <a:cs typeface="Arial" pitchFamily="34" charset="0"/>
              </a:rPr>
              <a:t> Manajemen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suatu</a:t>
            </a:r>
            <a:r>
              <a:rPr lang="en-US" sz="3400" dirty="0" smtClean="0">
                <a:latin typeface="+mj-lt"/>
                <a:cs typeface="Arial" pitchFamily="34" charset="0"/>
              </a:rPr>
              <a:t> proses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pencapaian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hasil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3400" dirty="0" smtClean="0">
                <a:latin typeface="+mj-lt"/>
                <a:cs typeface="Arial" pitchFamily="34" charset="0"/>
              </a:rPr>
              <a:t> orang lain. </a:t>
            </a:r>
            <a:r>
              <a:rPr lang="en-US" sz="3400" dirty="0" err="1" smtClean="0">
                <a:latin typeface="+mj-lt"/>
                <a:cs typeface="Arial" pitchFamily="34" charset="0"/>
              </a:rPr>
              <a:t>Definisi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mengandung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beberapa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elemen</a:t>
            </a:r>
            <a:r>
              <a:rPr lang="en-US" sz="3400" dirty="0" smtClean="0">
                <a:latin typeface="+mj-lt"/>
                <a:cs typeface="Arial" pitchFamily="34" charset="0"/>
              </a:rPr>
              <a:t> :    </a:t>
            </a:r>
          </a:p>
          <a:p>
            <a:pPr marL="0" indent="0" algn="just"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  1. Manajemen adalah proses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sama</a:t>
            </a:r>
            <a:r>
              <a:rPr lang="en-US" sz="3400" dirty="0" smtClean="0">
                <a:latin typeface="+mj-lt"/>
                <a:cs typeface="Arial" pitchFamily="34" charset="0"/>
              </a:rPr>
              <a:t> yang </a:t>
            </a:r>
            <a:r>
              <a:rPr lang="en-US" sz="3400" dirty="0" err="1" smtClean="0">
                <a:latin typeface="+mj-lt"/>
                <a:cs typeface="Arial" pitchFamily="34" charset="0"/>
              </a:rPr>
              <a:t>mengandalkan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dirty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       </a:t>
            </a:r>
            <a:r>
              <a:rPr lang="en-US" sz="3400" dirty="0" err="1" smtClean="0">
                <a:latin typeface="+mj-lt"/>
                <a:cs typeface="Arial" pitchFamily="34" charset="0"/>
              </a:rPr>
              <a:t>sinergisme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  2. proses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antara</a:t>
            </a:r>
            <a:r>
              <a:rPr lang="en-US" sz="3400" dirty="0" smtClean="0">
                <a:latin typeface="+mj-lt"/>
                <a:cs typeface="Arial" pitchFamily="34" charset="0"/>
              </a:rPr>
              <a:t> orang-orang yang 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dipimpin</a:t>
            </a:r>
            <a:endParaRPr lang="en-US" sz="34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dirty="0">
                <a:latin typeface="+mj-lt"/>
                <a:cs typeface="Arial" pitchFamily="34" charset="0"/>
              </a:rPr>
              <a:t> </a:t>
            </a:r>
            <a:r>
              <a:rPr lang="en-US" sz="3400" dirty="0" smtClean="0">
                <a:latin typeface="+mj-lt"/>
                <a:cs typeface="Arial" pitchFamily="34" charset="0"/>
              </a:rPr>
              <a:t>      </a:t>
            </a:r>
            <a:r>
              <a:rPr lang="en-US" sz="3400" dirty="0" err="1" smtClean="0">
                <a:latin typeface="+mj-lt"/>
                <a:cs typeface="Arial" pitchFamily="34" charset="0"/>
              </a:rPr>
              <a:t>seorang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manajer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pemimpin</a:t>
            </a:r>
            <a:r>
              <a:rPr lang="en-US" sz="3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  3. Kerjasama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tersebut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dituntun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prinsip</a:t>
            </a:r>
            <a:r>
              <a:rPr lang="en-US" sz="3400" dirty="0" smtClean="0">
                <a:latin typeface="+mj-lt"/>
                <a:cs typeface="Arial" pitchFamily="34" charset="0"/>
              </a:rPr>
              <a:t>- </a:t>
            </a:r>
            <a:r>
              <a:rPr lang="en-US" sz="3400" dirty="0" err="1" smtClean="0">
                <a:latin typeface="+mj-lt"/>
                <a:cs typeface="Arial" pitchFamily="34" charset="0"/>
              </a:rPr>
              <a:t>prinsip</a:t>
            </a:r>
            <a:r>
              <a:rPr lang="en-US" sz="3400" b="1" dirty="0" smtClean="0">
                <a:latin typeface="+mj-lt"/>
                <a:cs typeface="Arial" pitchFamily="34" charset="0"/>
              </a:rPr>
              <a:t>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tertentu</a:t>
            </a:r>
            <a:r>
              <a:rPr lang="en-US" sz="34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r>
              <a:rPr lang="en-US" sz="3400" dirty="0" smtClean="0">
                <a:latin typeface="+mj-lt"/>
                <a:cs typeface="Arial" pitchFamily="34" charset="0"/>
              </a:rPr>
              <a:t>       yang 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teruji</a:t>
            </a:r>
            <a:r>
              <a:rPr lang="en-US" sz="3400" dirty="0" smtClean="0">
                <a:latin typeface="+mj-lt"/>
                <a:cs typeface="Arial" pitchFamily="34" charset="0"/>
              </a:rPr>
              <a:t>  </a:t>
            </a:r>
            <a:r>
              <a:rPr lang="en-US" sz="3400" dirty="0" err="1" smtClean="0">
                <a:latin typeface="+mj-lt"/>
                <a:cs typeface="Arial" pitchFamily="34" charset="0"/>
              </a:rPr>
              <a:t>keterandalannya</a:t>
            </a:r>
            <a:r>
              <a:rPr lang="en-US" sz="3400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sz="3400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  <a:cs typeface="Arial" pitchFamily="34" charset="0"/>
            </a:endParaRPr>
          </a:p>
          <a:p>
            <a:pPr algn="just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49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cs typeface="Arial" pitchFamily="34" charset="0"/>
              </a:rPr>
              <a:t>Tingkatan</a:t>
            </a:r>
            <a:r>
              <a:rPr lang="en-US" sz="3200" b="1" dirty="0" smtClean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Pimpinan</a:t>
            </a:r>
            <a:r>
              <a:rPr lang="en-US" sz="3200" b="1" dirty="0" smtClean="0">
                <a:cs typeface="Arial" pitchFamily="34" charset="0"/>
              </a:rPr>
              <a:t>, Kebijakan &amp; </a:t>
            </a:r>
            <a:r>
              <a:rPr lang="en-US" sz="3200" b="1" dirty="0" err="1" smtClean="0">
                <a:cs typeface="Arial" pitchFamily="34" charset="0"/>
              </a:rPr>
              <a:t>Ketrampilan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5334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Pucuk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Pimpinan</a:t>
            </a:r>
            <a:r>
              <a:rPr lang="en-US" sz="3000" dirty="0" smtClean="0">
                <a:latin typeface="+mj-lt"/>
              </a:rPr>
              <a:t> (</a:t>
            </a:r>
            <a:r>
              <a:rPr lang="en-US" sz="3000" b="1" dirty="0" smtClean="0">
                <a:latin typeface="+mj-lt"/>
              </a:rPr>
              <a:t>Top Management</a:t>
            </a:r>
            <a:r>
              <a:rPr lang="en-US" sz="3000" dirty="0" smtClean="0">
                <a:latin typeface="+mj-lt"/>
              </a:rPr>
              <a:t>)</a:t>
            </a:r>
          </a:p>
          <a:p>
            <a:pPr marL="514350" indent="-514350">
              <a:buNone/>
            </a:pPr>
            <a:r>
              <a:rPr lang="en-US" sz="3000" dirty="0" smtClean="0">
                <a:latin typeface="+mj-lt"/>
              </a:rPr>
              <a:t>      Kebijakan yang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bersifat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strategis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lingkupnya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makro</a:t>
            </a:r>
            <a:r>
              <a:rPr lang="en-US" sz="3000" dirty="0" smtClean="0">
                <a:latin typeface="+mj-lt"/>
              </a:rPr>
              <a:t> , </a:t>
            </a:r>
            <a:r>
              <a:rPr lang="en-US" sz="3000" dirty="0" err="1" smtClean="0">
                <a:latin typeface="+mj-lt"/>
              </a:rPr>
              <a:t>misal</a:t>
            </a:r>
            <a:r>
              <a:rPr lang="en-US" sz="3000" dirty="0" smtClean="0">
                <a:latin typeface="+mj-lt"/>
              </a:rPr>
              <a:t>: </a:t>
            </a:r>
            <a:r>
              <a:rPr lang="en-US" sz="3000" dirty="0" err="1" smtClean="0">
                <a:latin typeface="+mj-lt"/>
              </a:rPr>
              <a:t>ketua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lembaga</a:t>
            </a:r>
            <a:r>
              <a:rPr lang="en-US" sz="3000" dirty="0" smtClean="0">
                <a:latin typeface="+mj-lt"/>
              </a:rPr>
              <a:t>, </a:t>
            </a:r>
            <a:r>
              <a:rPr lang="en-US" sz="3000" dirty="0" err="1" smtClean="0">
                <a:latin typeface="+mj-lt"/>
              </a:rPr>
              <a:t>kepala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instansi</a:t>
            </a:r>
            <a:endParaRPr lang="en-US" sz="3000" dirty="0" smtClean="0">
              <a:latin typeface="+mj-lt"/>
            </a:endParaRPr>
          </a:p>
          <a:p>
            <a:pPr marL="514350" indent="-514350">
              <a:buNone/>
            </a:pPr>
            <a:r>
              <a:rPr lang="en-US" sz="3000" dirty="0" smtClean="0">
                <a:latin typeface="+mj-lt"/>
              </a:rPr>
              <a:t>2. </a:t>
            </a:r>
            <a:r>
              <a:rPr lang="en-US" sz="3000" dirty="0" err="1" smtClean="0">
                <a:latin typeface="+mj-lt"/>
              </a:rPr>
              <a:t>Pimpinan</a:t>
            </a:r>
            <a:r>
              <a:rPr lang="en-US" sz="3000" dirty="0" smtClean="0">
                <a:latin typeface="+mj-lt"/>
              </a:rPr>
              <a:t> Tingkat </a:t>
            </a:r>
            <a:r>
              <a:rPr lang="en-US" sz="3000" dirty="0" err="1" smtClean="0">
                <a:latin typeface="+mj-lt"/>
              </a:rPr>
              <a:t>Menengah</a:t>
            </a:r>
            <a:r>
              <a:rPr lang="en-US" sz="3000" dirty="0" smtClean="0">
                <a:latin typeface="+mj-lt"/>
              </a:rPr>
              <a:t> (</a:t>
            </a:r>
            <a:r>
              <a:rPr lang="en-US" sz="3000" b="1" dirty="0" err="1" smtClean="0">
                <a:latin typeface="+mj-lt"/>
              </a:rPr>
              <a:t>Midle</a:t>
            </a:r>
            <a:r>
              <a:rPr lang="en-US" sz="3000" b="1" dirty="0" smtClean="0">
                <a:latin typeface="+mj-lt"/>
              </a:rPr>
              <a:t> Management)</a:t>
            </a:r>
          </a:p>
          <a:p>
            <a:pPr marL="514350" indent="-514350">
              <a:buNone/>
            </a:pPr>
            <a:r>
              <a:rPr lang="en-US" sz="3000" dirty="0" smtClean="0">
                <a:latin typeface="+mj-lt"/>
              </a:rPr>
              <a:t>      Kebijakan yang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bersifat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taktis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lingkupnya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lebih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banyak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bersifat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mikro</a:t>
            </a:r>
            <a:r>
              <a:rPr lang="en-US" sz="3000" dirty="0" smtClean="0">
                <a:latin typeface="+mj-lt"/>
              </a:rPr>
              <a:t>/intern </a:t>
            </a:r>
            <a:r>
              <a:rPr lang="en-US" sz="3000" dirty="0" err="1" smtClean="0">
                <a:latin typeface="+mj-lt"/>
              </a:rPr>
              <a:t>organisasinya</a:t>
            </a:r>
            <a:r>
              <a:rPr lang="en-US" sz="3000" dirty="0" smtClean="0">
                <a:latin typeface="+mj-lt"/>
              </a:rPr>
              <a:t>, </a:t>
            </a:r>
            <a:r>
              <a:rPr lang="en-US" sz="3000" dirty="0" err="1" smtClean="0">
                <a:latin typeface="+mj-lt"/>
              </a:rPr>
              <a:t>kebijakan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ini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merupakan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penjabaran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dari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kebijakan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strategis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pucuk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pimpinan</a:t>
            </a:r>
            <a:r>
              <a:rPr lang="en-US" sz="3000" dirty="0" smtClean="0">
                <a:latin typeface="+mj-lt"/>
              </a:rPr>
              <a:t>, </a:t>
            </a:r>
            <a:r>
              <a:rPr lang="en-US" sz="3000" dirty="0" err="1" smtClean="0">
                <a:latin typeface="+mj-lt"/>
              </a:rPr>
              <a:t>misal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kepala</a:t>
            </a:r>
            <a:r>
              <a:rPr lang="en-US" sz="3000" dirty="0" smtClean="0">
                <a:latin typeface="+mj-lt"/>
              </a:rPr>
              <a:t> biro.</a:t>
            </a:r>
          </a:p>
          <a:p>
            <a:pPr marL="514350" indent="-514350">
              <a:buAutoNum type="arabicPeriod" startAt="3"/>
            </a:pPr>
            <a:r>
              <a:rPr lang="en-US" sz="3000" dirty="0" err="1" smtClean="0">
                <a:latin typeface="+mj-lt"/>
              </a:rPr>
              <a:t>Pimpinan</a:t>
            </a:r>
            <a:r>
              <a:rPr lang="en-US" sz="3000" dirty="0" smtClean="0">
                <a:latin typeface="+mj-lt"/>
              </a:rPr>
              <a:t> Tingkat ( </a:t>
            </a:r>
            <a:r>
              <a:rPr lang="en-US" sz="3000" b="1" dirty="0" smtClean="0">
                <a:latin typeface="+mj-lt"/>
              </a:rPr>
              <a:t>Lower Management)</a:t>
            </a:r>
          </a:p>
          <a:p>
            <a:pPr marL="514350" indent="-514350">
              <a:buNone/>
            </a:pPr>
            <a:r>
              <a:rPr lang="en-US" sz="3000" dirty="0" smtClean="0">
                <a:latin typeface="+mj-lt"/>
              </a:rPr>
              <a:t>       </a:t>
            </a:r>
            <a:r>
              <a:rPr lang="en-US" sz="3000" dirty="0" err="1" smtClean="0">
                <a:latin typeface="+mj-lt"/>
              </a:rPr>
              <a:t>Menjabarkan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kebijakan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taktis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dari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Pimpinan</a:t>
            </a:r>
            <a:r>
              <a:rPr lang="en-US" sz="3000" dirty="0" smtClean="0">
                <a:latin typeface="+mj-lt"/>
              </a:rPr>
              <a:t> Tingkat </a:t>
            </a:r>
            <a:r>
              <a:rPr lang="en-US" sz="3000" dirty="0" err="1" smtClean="0">
                <a:latin typeface="+mj-lt"/>
              </a:rPr>
              <a:t>Menengah</a:t>
            </a:r>
            <a:r>
              <a:rPr lang="en-US" sz="3000" dirty="0" smtClean="0">
                <a:latin typeface="+mj-lt"/>
              </a:rPr>
              <a:t> ,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melaksanakan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operasionalnya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Dalam </a:t>
            </a:r>
            <a:r>
              <a:rPr lang="en-US" sz="2800" dirty="0" err="1"/>
              <a:t>praktek</a:t>
            </a:r>
            <a:r>
              <a:rPr lang="en-US" sz="2800" dirty="0"/>
              <a:t>  </a:t>
            </a:r>
            <a:r>
              <a:rPr lang="en-US" sz="2800" dirty="0" err="1"/>
              <a:t>sebutan</a:t>
            </a:r>
            <a:r>
              <a:rPr lang="en-US" sz="2800" dirty="0"/>
              <a:t> Top Management, </a:t>
            </a:r>
            <a:r>
              <a:rPr lang="en-US" sz="2800" dirty="0" err="1"/>
              <a:t>Midle</a:t>
            </a:r>
            <a:r>
              <a:rPr lang="en-US" sz="2800" dirty="0"/>
              <a:t> </a:t>
            </a:r>
            <a:r>
              <a:rPr lang="en-US" sz="2800" dirty="0" err="1"/>
              <a:t>Mnagement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 Lower Management sangat </a:t>
            </a:r>
            <a:r>
              <a:rPr lang="en-US" sz="2800" dirty="0" err="1"/>
              <a:t>tergantung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kecilnya</a:t>
            </a:r>
            <a:r>
              <a:rPr lang="en-US" sz="2800" dirty="0"/>
              <a:t> </a:t>
            </a:r>
            <a:r>
              <a:rPr lang="en-US" sz="2800" dirty="0" err="1"/>
              <a:t>instansi</a:t>
            </a:r>
            <a:r>
              <a:rPr lang="en-US" sz="2800" dirty="0"/>
              <a:t> yang </a:t>
            </a:r>
            <a:r>
              <a:rPr lang="en-US" sz="2800" dirty="0" err="1"/>
              <a:t>bersangkutan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Misal</a:t>
            </a:r>
            <a:r>
              <a:rPr lang="en-US" sz="2800" dirty="0"/>
              <a:t> : </a:t>
            </a:r>
            <a:r>
              <a:rPr lang="en-US" sz="2800" dirty="0" err="1"/>
              <a:t>Rektor</a:t>
            </a:r>
            <a:r>
              <a:rPr lang="en-US" sz="2800" dirty="0"/>
              <a:t>, </a:t>
            </a:r>
            <a:r>
              <a:rPr lang="en-US" sz="2800" dirty="0" err="1"/>
              <a:t>Pembantu</a:t>
            </a:r>
            <a:r>
              <a:rPr lang="en-US" sz="2800" dirty="0"/>
              <a:t> </a:t>
            </a:r>
            <a:r>
              <a:rPr lang="en-US" sz="2800" dirty="0" err="1"/>
              <a:t>Rektor</a:t>
            </a:r>
            <a:r>
              <a:rPr lang="en-US" sz="2800" dirty="0"/>
              <a:t>, </a:t>
            </a:r>
          </a:p>
          <a:p>
            <a:pPr>
              <a:buNone/>
            </a:pPr>
            <a:r>
              <a:rPr lang="en-US" sz="2800" dirty="0"/>
              <a:t>                Kepala </a:t>
            </a:r>
            <a:r>
              <a:rPr lang="en-US" sz="2800" dirty="0" err="1"/>
              <a:t>Divisi</a:t>
            </a:r>
            <a:r>
              <a:rPr lang="en-US" sz="2800" dirty="0"/>
              <a:t>, Kepala Biro.</a:t>
            </a:r>
          </a:p>
          <a:p>
            <a:pPr>
              <a:buNone/>
            </a:pPr>
            <a:r>
              <a:rPr lang="en-US" sz="2800" dirty="0"/>
              <a:t>                Kepala </a:t>
            </a:r>
            <a:r>
              <a:rPr lang="en-US" sz="2800" dirty="0" err="1"/>
              <a:t>Bagian</a:t>
            </a:r>
            <a:r>
              <a:rPr lang="en-US" sz="2800" dirty="0"/>
              <a:t>, Kepala Sub </a:t>
            </a:r>
            <a:r>
              <a:rPr lang="en-US" sz="2800" dirty="0" err="1"/>
              <a:t>Bagian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366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381000"/>
          </a:xfrm>
        </p:spPr>
        <p:txBody>
          <a:bodyPr>
            <a:normAutofit fontScale="90000"/>
          </a:bodyPr>
          <a:lstStyle/>
          <a:p>
            <a:r>
              <a:rPr lang="en-US" sz="2400" b="1" dirty="0" err="1" smtClean="0"/>
              <a:t>Organisasi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sbg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Manifestasi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Dinamika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Proses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Manajemen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59832"/>
              </p:ext>
            </p:extLst>
          </p:nvPr>
        </p:nvGraphicFramePr>
        <p:xfrm>
          <a:off x="228600" y="457199"/>
          <a:ext cx="8686800" cy="668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646"/>
                <a:gridCol w="3638062"/>
                <a:gridCol w="3044092"/>
              </a:tblGrid>
              <a:tr h="39808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FUNGSI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TINDAKAN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                  EFEK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815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PLANING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berbagai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, &amp; </a:t>
                      </a:r>
                      <a:r>
                        <a:rPr lang="en-US" baseline="0" dirty="0" err="1" smtClean="0"/>
                        <a:t>arah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ingin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dicapai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Dasar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bagi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kebijakan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274842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Menentukan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akitivitas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2 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pokok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aktivitas2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menjadi</a:t>
                      </a:r>
                      <a:r>
                        <a:rPr lang="en-US" dirty="0" smtClean="0"/>
                        <a:t> jabatan2 (jobs)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mngelompokkan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&amp;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mntkn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tanggung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jawab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Mengisi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 dg orang2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 yang </a:t>
                      </a:r>
                      <a:r>
                        <a:rPr lang="en-US" dirty="0" err="1" smtClean="0"/>
                        <a:t>sesuai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 formal dg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mengidentifikas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jabatan</a:t>
                      </a:r>
                      <a:r>
                        <a:rPr lang="en-US" dirty="0" smtClean="0"/>
                        <a:t>,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dirty="0" smtClean="0"/>
                        <a:t>   </a:t>
                      </a:r>
                      <a:r>
                        <a:rPr lang="en-US" dirty="0" err="1" smtClean="0"/>
                        <a:t>koordinasi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departemen2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prosedur</a:t>
                      </a:r>
                      <a:r>
                        <a:rPr lang="en-US" baseline="0" dirty="0" smtClean="0"/>
                        <a:t> yang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</a:t>
                      </a:r>
                      <a:r>
                        <a:rPr lang="en-US" baseline="0" dirty="0" err="1" smtClean="0"/>
                        <a:t>dibutuhkn</a:t>
                      </a:r>
                      <a:r>
                        <a:rPr lang="en-US" baseline="0" dirty="0" smtClean="0"/>
                        <a:t>.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mnciptakan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situasi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mmungkinkn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mnculnya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en-US" baseline="0" dirty="0" smtClean="0"/>
                        <a:t>   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kerja</a:t>
                      </a:r>
                      <a:r>
                        <a:rPr lang="en-US" baseline="0" dirty="0" smtClean="0"/>
                        <a:t> informal. </a:t>
                      </a:r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DIRECTING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Memprakasai</a:t>
                      </a:r>
                      <a:r>
                        <a:rPr lang="en-US" dirty="0" smtClean="0"/>
                        <a:t> &amp;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memfokuskan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tindakan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para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bawahan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menuju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komunikasi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kebawah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aktifkan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rencana</a:t>
                      </a:r>
                      <a:r>
                        <a:rPr lang="en-US" dirty="0" smtClean="0"/>
                        <a:t> formal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mendukung</a:t>
                      </a:r>
                      <a:r>
                        <a:rPr lang="en-US" dirty="0" smtClean="0"/>
                        <a:t> prioritasnya2</a:t>
                      </a:r>
                      <a:endParaRPr lang="en-US" dirty="0"/>
                    </a:p>
                  </a:txBody>
                  <a:tcPr/>
                </a:tc>
              </a:tr>
              <a:tr h="127605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Memonitor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Kinerja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mengarahkan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upaya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menuju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direncanakan</a:t>
                      </a:r>
                      <a:r>
                        <a:rPr lang="en-US" baseline="0" dirty="0" smtClean="0"/>
                        <a:t>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</a:t>
                      </a:r>
                      <a:r>
                        <a:rPr lang="en-US" baseline="0" dirty="0" err="1" smtClean="0"/>
                        <a:t>tandar</a:t>
                      </a:r>
                      <a:r>
                        <a:rPr lang="en-US" baseline="0" dirty="0" smtClean="0"/>
                        <a:t>- </a:t>
                      </a:r>
                      <a:r>
                        <a:rPr lang="en-US" baseline="0" dirty="0" err="1" smtClean="0"/>
                        <a:t>st</a:t>
                      </a:r>
                      <a:r>
                        <a:rPr lang="en-US" dirty="0" err="1" smtClean="0"/>
                        <a:t>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kerja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 media </a:t>
                      </a:r>
                      <a:r>
                        <a:rPr lang="en-US" dirty="0" err="1" smtClean="0"/>
                        <a:t>pelaporan</a:t>
                      </a:r>
                      <a:r>
                        <a:rPr lang="en-US" dirty="0" smtClean="0"/>
                        <a:t>,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metode-2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mrpkn</a:t>
                      </a:r>
                      <a:r>
                        <a:rPr lang="en-US" baseline="0" dirty="0" smtClean="0"/>
                        <a:t> bag </a:t>
                      </a:r>
                      <a:r>
                        <a:rPr lang="en-US" baseline="0" dirty="0" err="1" smtClean="0"/>
                        <a:t>dr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struktur</a:t>
                      </a:r>
                      <a:r>
                        <a:rPr lang="en-US" baseline="0" dirty="0" smtClean="0"/>
                        <a:t>. 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07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cs typeface="Arial" pitchFamily="34" charset="0"/>
              </a:rPr>
              <a:t>Gibson, </a:t>
            </a:r>
            <a:r>
              <a:rPr lang="en-US" b="1" dirty="0" err="1">
                <a:cs typeface="Arial" pitchFamily="34" charset="0"/>
              </a:rPr>
              <a:t>Donelly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dan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Ivancevich</a:t>
            </a:r>
            <a:r>
              <a:rPr lang="en-US" b="1" dirty="0">
                <a:cs typeface="Arial" pitchFamily="34" charset="0"/>
              </a:rPr>
              <a:t> (1996:4) </a:t>
            </a:r>
          </a:p>
          <a:p>
            <a:r>
              <a:rPr lang="en-US" dirty="0">
                <a:cs typeface="Arial" pitchFamily="34" charset="0"/>
              </a:rPr>
              <a:t>Manajemen </a:t>
            </a:r>
            <a:r>
              <a:rPr lang="en-US" dirty="0" err="1">
                <a:cs typeface="Arial" pitchFamily="34" charset="0"/>
              </a:rPr>
              <a:t>sebagai</a:t>
            </a:r>
            <a:r>
              <a:rPr lang="en-US" dirty="0">
                <a:cs typeface="Arial" pitchFamily="34" charset="0"/>
              </a:rPr>
              <a:t>: ”</a:t>
            </a:r>
            <a:r>
              <a:rPr lang="en-US" dirty="0" err="1">
                <a:cs typeface="Arial" pitchFamily="34" charset="0"/>
              </a:rPr>
              <a:t>suatu</a:t>
            </a:r>
            <a:r>
              <a:rPr lang="en-US" dirty="0">
                <a:cs typeface="Arial" pitchFamily="34" charset="0"/>
              </a:rPr>
              <a:t> proses yang </a:t>
            </a:r>
            <a:r>
              <a:rPr lang="en-US" dirty="0" err="1">
                <a:cs typeface="Arial" pitchFamily="34" charset="0"/>
              </a:rPr>
              <a:t>dilakukan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lebih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individu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mengoordinasikan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berbagai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aktivitas</a:t>
            </a:r>
            <a:r>
              <a:rPr lang="en-US" dirty="0">
                <a:cs typeface="Arial" pitchFamily="34" charset="0"/>
              </a:rPr>
              <a:t> lain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mencapai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hasil-hasil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tidak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bisa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dicapai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apabila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satu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individu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bertindak</a:t>
            </a:r>
            <a:r>
              <a:rPr lang="en-US" dirty="0">
                <a:cs typeface="Arial" pitchFamily="34" charset="0"/>
              </a:rPr>
              <a:t> sendiri.”</a:t>
            </a:r>
          </a:p>
          <a:p>
            <a:r>
              <a:rPr lang="en-US" b="1" dirty="0"/>
              <a:t>Manajemen</a:t>
            </a:r>
            <a:r>
              <a:rPr lang="en-US" dirty="0"/>
              <a:t> adalah </a:t>
            </a:r>
            <a:r>
              <a:rPr lang="en-US" b="1" dirty="0" err="1"/>
              <a:t>seni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orang lain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memanfaatkan</a:t>
            </a:r>
            <a:r>
              <a:rPr lang="en-US" dirty="0"/>
              <a:t> sumber </a:t>
            </a:r>
            <a:r>
              <a:rPr lang="en-US" dirty="0" err="1"/>
              <a:t>daya</a:t>
            </a:r>
            <a:r>
              <a:rPr lang="en-US" dirty="0"/>
              <a:t> organisasi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organisasi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manajemen, yang </a:t>
            </a:r>
            <a:r>
              <a:rPr lang="en-US" dirty="0" err="1"/>
              <a:t>mencakup</a:t>
            </a:r>
            <a:r>
              <a:rPr lang="en-US" dirty="0"/>
              <a:t> perencanaan, </a:t>
            </a:r>
            <a:r>
              <a:rPr lang="en-US" dirty="0" err="1"/>
              <a:t>pengorganisasian</a:t>
            </a:r>
            <a:r>
              <a:rPr lang="en-US" dirty="0"/>
              <a:t>,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organisasi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sumber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280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4582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+mj-lt"/>
                <a:cs typeface="Arial" pitchFamily="34" charset="0"/>
              </a:rPr>
              <a:t>Manullang</a:t>
            </a:r>
            <a:r>
              <a:rPr lang="en-US" b="1" dirty="0" smtClean="0">
                <a:latin typeface="+mj-lt"/>
                <a:cs typeface="Arial" pitchFamily="34" charset="0"/>
              </a:rPr>
              <a:t> (1985: 17)</a:t>
            </a:r>
          </a:p>
          <a:p>
            <a:r>
              <a:rPr lang="id-ID" dirty="0" smtClean="0">
                <a:latin typeface="+mj-lt"/>
                <a:cs typeface="Arial" pitchFamily="34" charset="0"/>
              </a:rPr>
              <a:t>Manajemen </a:t>
            </a:r>
            <a:r>
              <a:rPr lang="en-US" dirty="0" smtClean="0">
                <a:latin typeface="+mj-lt"/>
                <a:cs typeface="Arial" pitchFamily="34" charset="0"/>
              </a:rPr>
              <a:t>adalah </a:t>
            </a:r>
            <a:r>
              <a:rPr lang="id-ID" b="1" dirty="0" smtClean="0">
                <a:latin typeface="+mj-lt"/>
                <a:cs typeface="Arial" pitchFamily="34" charset="0"/>
              </a:rPr>
              <a:t>seni </a:t>
            </a:r>
            <a:r>
              <a:rPr lang="id-ID" dirty="0" smtClean="0">
                <a:latin typeface="+mj-lt"/>
                <a:cs typeface="Arial" pitchFamily="34" charset="0"/>
              </a:rPr>
              <a:t>(Art) </a:t>
            </a:r>
            <a:r>
              <a:rPr lang="en-US" dirty="0" err="1" smtClean="0">
                <a:latin typeface="+mj-lt"/>
                <a:cs typeface="Arial" pitchFamily="34" charset="0"/>
              </a:rPr>
              <a:t>ilmu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perencanaan, </a:t>
            </a:r>
            <a:r>
              <a:rPr lang="en-US" dirty="0" err="1" smtClean="0">
                <a:latin typeface="+mj-lt"/>
                <a:cs typeface="Arial" pitchFamily="34" charset="0"/>
              </a:rPr>
              <a:t>pengorganisasian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pengarahan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pengontrolan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manusia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barang-2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yg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telah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ditetapkan</a:t>
            </a:r>
            <a:r>
              <a:rPr lang="en-US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dirty="0" smtClean="0">
              <a:latin typeface="+mj-lt"/>
              <a:cs typeface="Arial" pitchFamily="34" charset="0"/>
            </a:endParaRPr>
          </a:p>
          <a:p>
            <a:pPr algn="just"/>
            <a:r>
              <a:rPr lang="en-US" b="1" dirty="0" err="1" smtClean="0">
                <a:latin typeface="+mj-lt"/>
              </a:rPr>
              <a:t>Yeremias</a:t>
            </a:r>
            <a:r>
              <a:rPr lang="en-US" b="1" dirty="0" smtClean="0">
                <a:latin typeface="+mj-lt"/>
              </a:rPr>
              <a:t> T. Keban </a:t>
            </a:r>
            <a:r>
              <a:rPr lang="en-US" dirty="0" smtClean="0">
                <a:latin typeface="+mj-lt"/>
              </a:rPr>
              <a:t>(2008) </a:t>
            </a:r>
            <a:r>
              <a:rPr lang="en-US" dirty="0" err="1" smtClean="0">
                <a:latin typeface="+mj-lt"/>
              </a:rPr>
              <a:t>mengemukakan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pendapatnya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bahwa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khusus</a:t>
            </a:r>
            <a:r>
              <a:rPr lang="en-US" dirty="0" smtClean="0">
                <a:latin typeface="+mj-lt"/>
              </a:rPr>
              <a:t> manajemen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menunjuk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manajemen </a:t>
            </a:r>
            <a:r>
              <a:rPr lang="en-US" dirty="0" err="1" smtClean="0">
                <a:latin typeface="+mj-lt"/>
              </a:rPr>
              <a:t>instansi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. Manajemen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merupakan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mengatur</a:t>
            </a:r>
            <a:r>
              <a:rPr lang="en-US" dirty="0" smtClean="0">
                <a:latin typeface="+mj-lt"/>
              </a:rPr>
              <a:t> sumber </a:t>
            </a:r>
            <a:r>
              <a:rPr lang="en-US" dirty="0" err="1" smtClean="0">
                <a:latin typeface="+mj-lt"/>
              </a:rPr>
              <a:t>daya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mencapai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keefektifan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keefisienan</a:t>
            </a:r>
            <a:r>
              <a:rPr lang="en-US" dirty="0" smtClean="0">
                <a:latin typeface="+mj-lt"/>
              </a:rPr>
              <a:t>.</a:t>
            </a:r>
          </a:p>
          <a:p>
            <a:pPr algn="just"/>
            <a:endParaRPr lang="en-US" dirty="0" smtClean="0">
              <a:latin typeface="+mj-lt"/>
            </a:endParaRPr>
          </a:p>
          <a:p>
            <a:pPr algn="just"/>
            <a:r>
              <a:rPr lang="en-US" b="1" dirty="0" smtClean="0">
                <a:latin typeface="+mj-lt"/>
              </a:rPr>
              <a:t>Graham T. Allison, </a:t>
            </a:r>
            <a:r>
              <a:rPr lang="en-US" dirty="0" smtClean="0">
                <a:latin typeface="+mj-lt"/>
              </a:rPr>
              <a:t>manajemen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manajemen </a:t>
            </a:r>
            <a:r>
              <a:rPr lang="en-US" dirty="0" err="1" smtClean="0">
                <a:latin typeface="+mj-lt"/>
              </a:rPr>
              <a:t>privat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sama-sama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fungsi</a:t>
            </a:r>
            <a:r>
              <a:rPr lang="en-US" dirty="0" smtClean="0">
                <a:latin typeface="+mj-lt"/>
              </a:rPr>
              <a:t> manajemen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. Fungsi manajemen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tersebut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sering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dikenal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singkatan</a:t>
            </a:r>
            <a:r>
              <a:rPr lang="en-US" dirty="0" smtClean="0">
                <a:latin typeface="+mj-lt"/>
              </a:rPr>
              <a:t> POSDCORB (Planning, Organizing, Staffing, Directing, Coordinating, Reporting, Budgeting).</a:t>
            </a:r>
          </a:p>
          <a:p>
            <a:pPr marL="0" indent="0">
              <a:buNone/>
            </a:pPr>
            <a:endParaRPr lang="en-US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06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Gibson, </a:t>
            </a:r>
            <a:r>
              <a:rPr lang="en-US" b="1" dirty="0" err="1" smtClean="0">
                <a:latin typeface="+mj-lt"/>
                <a:cs typeface="Arial" pitchFamily="34" charset="0"/>
              </a:rPr>
              <a:t>Donelly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dan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Ivancevich</a:t>
            </a:r>
            <a:r>
              <a:rPr lang="en-US" b="1" dirty="0" smtClean="0">
                <a:latin typeface="+mj-lt"/>
                <a:cs typeface="Arial" pitchFamily="34" charset="0"/>
              </a:rPr>
              <a:t> (1996:4) </a:t>
            </a:r>
          </a:p>
          <a:p>
            <a:r>
              <a:rPr lang="en-US" dirty="0">
                <a:latin typeface="+mj-lt"/>
                <a:cs typeface="Arial" pitchFamily="34" charset="0"/>
              </a:rPr>
              <a:t>M</a:t>
            </a:r>
            <a:r>
              <a:rPr lang="en-US" dirty="0" smtClean="0">
                <a:latin typeface="+mj-lt"/>
                <a:cs typeface="Arial" pitchFamily="34" charset="0"/>
              </a:rPr>
              <a:t>anajemen </a:t>
            </a:r>
            <a:r>
              <a:rPr lang="en-US" dirty="0" err="1" smtClean="0">
                <a:latin typeface="+mj-lt"/>
                <a:cs typeface="Arial" pitchFamily="34" charset="0"/>
              </a:rPr>
              <a:t>sebagai</a:t>
            </a:r>
            <a:r>
              <a:rPr lang="en-US" dirty="0" smtClean="0">
                <a:latin typeface="+mj-lt"/>
                <a:cs typeface="Arial" pitchFamily="34" charset="0"/>
              </a:rPr>
              <a:t>: ”</a:t>
            </a:r>
            <a:r>
              <a:rPr lang="en-US" dirty="0" err="1" smtClean="0">
                <a:latin typeface="+mj-lt"/>
                <a:cs typeface="Arial" pitchFamily="34" charset="0"/>
              </a:rPr>
              <a:t>suatu</a:t>
            </a:r>
            <a:r>
              <a:rPr lang="en-US" dirty="0" smtClean="0">
                <a:latin typeface="+mj-lt"/>
                <a:cs typeface="Arial" pitchFamily="34" charset="0"/>
              </a:rPr>
              <a:t> proses yang </a:t>
            </a:r>
            <a:r>
              <a:rPr lang="en-US" dirty="0" err="1" smtClean="0">
                <a:latin typeface="+mj-lt"/>
                <a:cs typeface="Arial" pitchFamily="34" charset="0"/>
              </a:rPr>
              <a:t>dilakukan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oleh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atau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lebih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individu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mengoordinasikan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berbagai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aktivitas</a:t>
            </a:r>
            <a:r>
              <a:rPr lang="en-US" dirty="0" smtClean="0">
                <a:latin typeface="+mj-lt"/>
                <a:cs typeface="Arial" pitchFamily="34" charset="0"/>
              </a:rPr>
              <a:t> lain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hasil-hasil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tidak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bisa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apabila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satu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individu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bertindak</a:t>
            </a:r>
            <a:r>
              <a:rPr lang="en-US" dirty="0" smtClean="0">
                <a:latin typeface="+mj-lt"/>
                <a:cs typeface="Arial" pitchFamily="34" charset="0"/>
              </a:rPr>
              <a:t> sendiri.”</a:t>
            </a:r>
          </a:p>
          <a:p>
            <a:r>
              <a:rPr lang="en-US" b="1" dirty="0" smtClean="0">
                <a:latin typeface="+mj-lt"/>
              </a:rPr>
              <a:t>Manajemen</a:t>
            </a:r>
            <a:r>
              <a:rPr lang="en-US" dirty="0" smtClean="0">
                <a:latin typeface="+mj-lt"/>
              </a:rPr>
              <a:t> adalah </a:t>
            </a:r>
            <a:r>
              <a:rPr lang="en-US" b="1" dirty="0" err="1" smtClean="0">
                <a:latin typeface="+mj-lt"/>
              </a:rPr>
              <a:t>seni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pekerjaan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melalui</a:t>
            </a:r>
            <a:r>
              <a:rPr lang="en-US" b="1" dirty="0" smtClean="0">
                <a:latin typeface="+mj-lt"/>
              </a:rPr>
              <a:t> orang lain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memanfaatkan</a:t>
            </a:r>
            <a:r>
              <a:rPr lang="en-US" dirty="0" smtClean="0">
                <a:latin typeface="+mj-lt"/>
              </a:rPr>
              <a:t> sumber </a:t>
            </a:r>
            <a:r>
              <a:rPr lang="en-US" dirty="0" err="1" smtClean="0">
                <a:latin typeface="+mj-lt"/>
              </a:rPr>
              <a:t>daya</a:t>
            </a:r>
            <a:r>
              <a:rPr lang="en-US" dirty="0" smtClean="0">
                <a:latin typeface="+mj-lt"/>
              </a:rPr>
              <a:t> organisasi </a:t>
            </a:r>
            <a:r>
              <a:rPr lang="en-US" dirty="0" err="1" smtClean="0">
                <a:latin typeface="+mj-lt"/>
              </a:rPr>
              <a:t>sehingga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mencapai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tujuan</a:t>
            </a:r>
            <a:r>
              <a:rPr lang="en-US" dirty="0" smtClean="0">
                <a:latin typeface="+mj-lt"/>
              </a:rPr>
              <a:t> organisasi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fungsi-fungsi</a:t>
            </a:r>
            <a:r>
              <a:rPr lang="en-US" dirty="0" smtClean="0">
                <a:latin typeface="+mj-lt"/>
              </a:rPr>
              <a:t> manajemen, yang </a:t>
            </a:r>
            <a:r>
              <a:rPr lang="en-US" dirty="0" err="1" smtClean="0">
                <a:latin typeface="+mj-lt"/>
              </a:rPr>
              <a:t>mencakup</a:t>
            </a:r>
            <a:r>
              <a:rPr lang="en-US" dirty="0" smtClean="0">
                <a:latin typeface="+mj-lt"/>
              </a:rPr>
              <a:t> perencanaan, </a:t>
            </a:r>
            <a:r>
              <a:rPr lang="en-US" dirty="0" err="1" smtClean="0">
                <a:latin typeface="+mj-lt"/>
              </a:rPr>
              <a:t>pengorganisasian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kepemimpinan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pengendalian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upaya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anggota</a:t>
            </a:r>
            <a:r>
              <a:rPr lang="en-US" dirty="0" smtClean="0">
                <a:latin typeface="+mj-lt"/>
              </a:rPr>
              <a:t> organisasi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penggunaan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semua</a:t>
            </a:r>
            <a:r>
              <a:rPr lang="en-US" dirty="0" smtClean="0">
                <a:latin typeface="+mj-lt"/>
              </a:rPr>
              <a:t> sumber </a:t>
            </a:r>
            <a:r>
              <a:rPr lang="en-US" dirty="0" err="1" smtClean="0">
                <a:latin typeface="+mj-lt"/>
              </a:rPr>
              <a:t>daya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efisien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efektif</a:t>
            </a:r>
            <a:r>
              <a:rPr lang="en-US" dirty="0" smtClean="0">
                <a:latin typeface="+mj-lt"/>
              </a:rPr>
              <a:t>.</a:t>
            </a:r>
          </a:p>
          <a:p>
            <a:endParaRPr lang="en-US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29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fontAlgn="base"/>
            <a:r>
              <a:rPr lang="id-ID" sz="3600" b="1" dirty="0" smtClean="0">
                <a:cs typeface="Arial" pitchFamily="34" charset="0"/>
              </a:rPr>
              <a:t>Fungsi Manajemen:</a:t>
            </a:r>
            <a:endParaRPr lang="en-US" sz="3600" dirty="0" smtClean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Autofit/>
          </a:bodyPr>
          <a:lstStyle/>
          <a:p>
            <a:pPr fontAlgn="base"/>
            <a:r>
              <a:rPr lang="id-ID" sz="2400" dirty="0" smtClean="0">
                <a:latin typeface="+mj-lt"/>
                <a:cs typeface="Arial" pitchFamily="34" charset="0"/>
              </a:rPr>
              <a:t>Fungsi manajemen adalah elemen-elemen </a:t>
            </a:r>
            <a:r>
              <a:rPr lang="id-ID" sz="2400" dirty="0" smtClean="0">
                <a:latin typeface="+mj-lt"/>
                <a:cs typeface="Arial" pitchFamily="34" charset="0"/>
              </a:rPr>
              <a:t>dasar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id-ID" sz="2400" dirty="0" smtClean="0">
                <a:latin typeface="+mj-lt"/>
                <a:cs typeface="Arial" pitchFamily="34" charset="0"/>
              </a:rPr>
              <a:t>selalu </a:t>
            </a:r>
            <a:r>
              <a:rPr lang="id-ID" sz="2400" dirty="0" smtClean="0">
                <a:latin typeface="+mj-lt"/>
                <a:cs typeface="Arial" pitchFamily="34" charset="0"/>
              </a:rPr>
              <a:t>ada dan melekat dalam proses manajemen yang akan dijadiakan acuan oleh manajer </a:t>
            </a:r>
            <a:r>
              <a:rPr lang="id-ID" sz="2400" dirty="0" smtClean="0">
                <a:latin typeface="+mj-lt"/>
                <a:cs typeface="Arial" pitchFamily="34" charset="0"/>
              </a:rPr>
              <a:t>d</a:t>
            </a:r>
            <a:r>
              <a:rPr lang="en-US" sz="2400" dirty="0" smtClean="0">
                <a:latin typeface="+mj-lt"/>
                <a:cs typeface="Arial" pitchFamily="34" charset="0"/>
              </a:rPr>
              <a:t>a</a:t>
            </a:r>
            <a:r>
              <a:rPr lang="id-ID" sz="2400" dirty="0" smtClean="0">
                <a:latin typeface="+mj-lt"/>
                <a:cs typeface="Arial" pitchFamily="34" charset="0"/>
              </a:rPr>
              <a:t>l</a:t>
            </a:r>
            <a:r>
              <a:rPr lang="en-US" sz="2400" dirty="0" smtClean="0">
                <a:latin typeface="+mj-lt"/>
                <a:cs typeface="Arial" pitchFamily="34" charset="0"/>
              </a:rPr>
              <a:t>a</a:t>
            </a:r>
            <a:r>
              <a:rPr lang="id-ID" sz="2400" dirty="0" smtClean="0">
                <a:latin typeface="+mj-lt"/>
                <a:cs typeface="Arial" pitchFamily="34" charset="0"/>
              </a:rPr>
              <a:t>m </a:t>
            </a:r>
            <a:r>
              <a:rPr lang="id-ID" sz="2400" dirty="0" smtClean="0">
                <a:latin typeface="+mj-lt"/>
                <a:cs typeface="Arial" pitchFamily="34" charset="0"/>
              </a:rPr>
              <a:t>melaksanakan kegiatan untuk mencapai tujuan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fontAlgn="base">
              <a:buNone/>
            </a:pPr>
            <a:r>
              <a:rPr lang="id-ID" sz="2400" b="1" dirty="0" smtClean="0">
                <a:latin typeface="+mj-lt"/>
                <a:cs typeface="Arial" pitchFamily="34" charset="0"/>
              </a:rPr>
              <a:t>1.  George R. Terry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</a:t>
            </a:r>
            <a:r>
              <a:rPr lang="id-ID" sz="2400" dirty="0" smtClean="0">
                <a:latin typeface="+mj-lt"/>
                <a:cs typeface="Arial" pitchFamily="34" charset="0"/>
              </a:rPr>
              <a:t>Fungsi manajemen: </a:t>
            </a:r>
            <a:r>
              <a:rPr lang="id-ID" sz="2400" i="1" dirty="0" smtClean="0">
                <a:latin typeface="+mj-lt"/>
                <a:cs typeface="Arial" pitchFamily="34" charset="0"/>
              </a:rPr>
              <a:t>planning,organizing, actuating, </a:t>
            </a:r>
            <a:r>
              <a:rPr lang="id-ID" sz="2400" i="1" dirty="0" smtClean="0">
                <a:latin typeface="+mj-lt"/>
                <a:cs typeface="Arial" pitchFamily="34" charset="0"/>
              </a:rPr>
              <a:t>dan</a:t>
            </a:r>
            <a:r>
              <a:rPr lang="en-US" sz="2400" i="1" dirty="0">
                <a:latin typeface="+mj-lt"/>
                <a:cs typeface="Arial" pitchFamily="34" charset="0"/>
              </a:rPr>
              <a:t> </a:t>
            </a:r>
            <a:r>
              <a:rPr lang="id-ID" sz="2400" i="1" dirty="0" smtClean="0">
                <a:latin typeface="+mj-lt"/>
                <a:cs typeface="Arial" pitchFamily="34" charset="0"/>
              </a:rPr>
              <a:t>controlling</a:t>
            </a:r>
            <a:r>
              <a:rPr lang="id-ID" sz="2400" i="1" dirty="0" smtClean="0">
                <a:latin typeface="+mj-lt"/>
                <a:cs typeface="Arial" pitchFamily="34" charset="0"/>
              </a:rPr>
              <a:t>.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id-ID" sz="2400" b="1" dirty="0" smtClean="0">
                <a:latin typeface="+mj-lt"/>
                <a:cs typeface="Arial" pitchFamily="34" charset="0"/>
              </a:rPr>
              <a:t>2.  Harold Kontz dan Cyrill O’Donnel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</a:t>
            </a:r>
            <a:r>
              <a:rPr lang="id-ID" sz="2400" dirty="0" smtClean="0">
                <a:latin typeface="+mj-lt"/>
                <a:cs typeface="Arial" pitchFamily="34" charset="0"/>
              </a:rPr>
              <a:t>Fungsi manajemen: </a:t>
            </a:r>
            <a:r>
              <a:rPr lang="id-ID" sz="2400" i="1" dirty="0" smtClean="0">
                <a:latin typeface="+mj-lt"/>
                <a:cs typeface="Arial" pitchFamily="34" charset="0"/>
              </a:rPr>
              <a:t>planning, organizing, staffing, directing dan</a:t>
            </a:r>
            <a:r>
              <a:rPr lang="en-US" sz="2400" i="1" dirty="0" smtClean="0">
                <a:latin typeface="+mj-lt"/>
                <a:cs typeface="Arial" pitchFamily="34" charset="0"/>
              </a:rPr>
              <a:t> </a:t>
            </a:r>
            <a:r>
              <a:rPr lang="id-ID" sz="2400" i="1" dirty="0" smtClean="0">
                <a:latin typeface="+mj-lt"/>
                <a:cs typeface="Arial" pitchFamily="34" charset="0"/>
              </a:rPr>
              <a:t>conrtolling.</a:t>
            </a:r>
            <a:endParaRPr lang="en-US" sz="2400" i="1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id-ID" sz="2400" b="1" dirty="0" smtClean="0">
                <a:latin typeface="+mj-lt"/>
                <a:cs typeface="Arial" pitchFamily="34" charset="0"/>
              </a:rPr>
              <a:t> 3.  Henry Fayol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</a:t>
            </a:r>
            <a:r>
              <a:rPr lang="id-ID" sz="2400" dirty="0" smtClean="0">
                <a:latin typeface="+mj-lt"/>
                <a:cs typeface="Arial" pitchFamily="34" charset="0"/>
              </a:rPr>
              <a:t>Fungsi manajemen: </a:t>
            </a:r>
            <a:r>
              <a:rPr lang="id-ID" sz="2400" i="1" dirty="0" smtClean="0">
                <a:latin typeface="+mj-lt"/>
                <a:cs typeface="Arial" pitchFamily="34" charset="0"/>
              </a:rPr>
              <a:t>planning, organizing, commanding,</a:t>
            </a:r>
            <a:endParaRPr lang="en-US" sz="2400" i="1" dirty="0" smtClean="0">
              <a:latin typeface="+mj-lt"/>
              <a:cs typeface="Arial" pitchFamily="34" charset="0"/>
            </a:endParaRPr>
          </a:p>
          <a:p>
            <a:pPr fontAlgn="base">
              <a:buNone/>
            </a:pPr>
            <a:r>
              <a:rPr lang="en-US" sz="2400" i="1" dirty="0" smtClean="0">
                <a:latin typeface="+mj-lt"/>
                <a:cs typeface="Arial" pitchFamily="34" charset="0"/>
              </a:rPr>
              <a:t>    </a:t>
            </a:r>
            <a:r>
              <a:rPr lang="id-ID" sz="2400" i="1" dirty="0" smtClean="0">
                <a:latin typeface="+mj-lt"/>
                <a:cs typeface="Arial" pitchFamily="34" charset="0"/>
              </a:rPr>
              <a:t> coordinating dan controlling</a:t>
            </a:r>
            <a:endParaRPr lang="en-US" sz="2400" i="1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650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None/>
            </a:pPr>
            <a:r>
              <a:rPr lang="en-US" b="1" i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Gullick</a:t>
            </a:r>
            <a:r>
              <a:rPr lang="en-US" sz="2800" b="1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smtClean="0">
                <a:latin typeface="+mj-lt"/>
                <a:cs typeface="Arial" pitchFamily="34" charset="0"/>
              </a:rPr>
              <a:t>: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457200" indent="-45720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smtClean="0">
                <a:latin typeface="+mj-lt"/>
                <a:cs typeface="Arial" pitchFamily="34" charset="0"/>
              </a:rPr>
              <a:t>     </a:t>
            </a:r>
            <a:r>
              <a:rPr lang="en-US" sz="2800" dirty="0" smtClean="0">
                <a:latin typeface="+mj-lt"/>
                <a:cs typeface="Arial" pitchFamily="34" charset="0"/>
              </a:rPr>
              <a:t>Fungsi </a:t>
            </a:r>
            <a:r>
              <a:rPr lang="en-US" sz="2800" dirty="0" smtClean="0">
                <a:latin typeface="+mj-lt"/>
                <a:cs typeface="Arial" pitchFamily="34" charset="0"/>
              </a:rPr>
              <a:t>Manajemen: Planning, </a:t>
            </a:r>
            <a:r>
              <a:rPr lang="en-US" sz="2800" dirty="0">
                <a:latin typeface="+mj-lt"/>
                <a:cs typeface="Arial" pitchFamily="34" charset="0"/>
              </a:rPr>
              <a:t>Organizing </a:t>
            </a:r>
            <a:r>
              <a:rPr lang="en-US" sz="2800" dirty="0" smtClean="0">
                <a:latin typeface="+mj-lt"/>
                <a:cs typeface="Arial" pitchFamily="34" charset="0"/>
              </a:rPr>
              <a:t>,Staffing, Directing, Coordinating</a:t>
            </a:r>
            <a:r>
              <a:rPr lang="en-US" sz="2800" dirty="0">
                <a:latin typeface="+mj-lt"/>
                <a:cs typeface="Arial" pitchFamily="34" charset="0"/>
              </a:rPr>
              <a:t> Reporting Budgeting </a:t>
            </a:r>
            <a:r>
              <a:rPr lang="en-US" sz="2800" dirty="0" smtClean="0">
                <a:latin typeface="+mj-lt"/>
                <a:cs typeface="Arial" pitchFamily="34" charset="0"/>
              </a:rPr>
              <a:t> (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POSDCRB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):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r>
              <a:rPr lang="en-US" sz="2800" b="1" dirty="0" smtClean="0">
                <a:latin typeface="+mj-lt"/>
                <a:cs typeface="Arial" pitchFamily="34" charset="0"/>
              </a:rPr>
              <a:t>Planning </a:t>
            </a:r>
            <a:r>
              <a:rPr lang="en-US" sz="2800" dirty="0" smtClean="0">
                <a:latin typeface="+mj-lt"/>
                <a:cs typeface="Arial" pitchFamily="34" charset="0"/>
              </a:rPr>
              <a:t>: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mengembangkan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garis-garis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besar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metode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pelaksanaannya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utk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2800" dirty="0" smtClean="0">
                <a:latin typeface="+mj-lt"/>
                <a:cs typeface="Arial" pitchFamily="34" charset="0"/>
              </a:rPr>
              <a:t> organisasi)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bahan</a:t>
            </a:r>
            <a:r>
              <a:rPr lang="en-US" sz="2800" dirty="0" smtClean="0">
                <a:latin typeface="+mj-lt"/>
                <a:cs typeface="Arial" pitchFamily="34" charset="0"/>
              </a:rPr>
              <a:t> perencanaan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instansi</a:t>
            </a:r>
            <a:r>
              <a:rPr lang="en-US" sz="2800" dirty="0" smtClean="0">
                <a:latin typeface="+mj-lt"/>
                <a:cs typeface="Arial" pitchFamily="34" charset="0"/>
              </a:rPr>
              <a:t> adalah data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prakiraan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forcasting</a:t>
            </a:r>
            <a:r>
              <a:rPr lang="en-US" sz="2800" dirty="0" smtClean="0">
                <a:latin typeface="+mj-lt"/>
                <a:cs typeface="Arial" pitchFamily="34" charset="0"/>
              </a:rPr>
              <a:t>.  </a:t>
            </a:r>
            <a:r>
              <a:rPr lang="en-US" sz="2800" dirty="0" err="1" smtClean="0">
                <a:latin typeface="+mj-lt"/>
                <a:cs typeface="Arial" pitchFamily="34" charset="0"/>
              </a:rPr>
              <a:t>unsur</a:t>
            </a:r>
            <a:r>
              <a:rPr lang="en-US" sz="2800" dirty="0" smtClean="0">
                <a:latin typeface="+mj-lt"/>
                <a:cs typeface="Arial" pitchFamily="34" charset="0"/>
              </a:rPr>
              <a:t> perencanaan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dijawab</a:t>
            </a:r>
            <a:r>
              <a:rPr lang="en-US" sz="2800" dirty="0" smtClean="0">
                <a:latin typeface="+mj-lt"/>
                <a:cs typeface="Arial" pitchFamily="34" charset="0"/>
              </a:rPr>
              <a:t>:  </a:t>
            </a:r>
            <a:r>
              <a:rPr lang="en-US" sz="2800" dirty="0" err="1" smtClean="0">
                <a:latin typeface="+mj-lt"/>
                <a:cs typeface="Arial" pitchFamily="34" charset="0"/>
              </a:rPr>
              <a:t>apa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mengapa</a:t>
            </a:r>
            <a:r>
              <a:rPr lang="en-US" sz="2800" dirty="0" smtClean="0">
                <a:latin typeface="+mj-lt"/>
                <a:cs typeface="Arial" pitchFamily="34" charset="0"/>
              </a:rPr>
              <a:t> , </a:t>
            </a:r>
            <a:r>
              <a:rPr lang="en-US" sz="2800" dirty="0" err="1" smtClean="0">
                <a:latin typeface="+mj-lt"/>
                <a:cs typeface="Arial" pitchFamily="34" charset="0"/>
              </a:rPr>
              <a:t>siapa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dimana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kapan</a:t>
            </a:r>
            <a:r>
              <a:rPr lang="en-US" sz="2800" dirty="0" smtClean="0">
                <a:latin typeface="+mj-lt"/>
                <a:cs typeface="Arial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bagaimana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berapa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semuanya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dijabarkan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r>
              <a:rPr lang="en-US" sz="2800" b="1" dirty="0" smtClean="0">
                <a:latin typeface="+mj-lt"/>
                <a:cs typeface="Arial" pitchFamily="34" charset="0"/>
              </a:rPr>
              <a:t>Organizing</a:t>
            </a:r>
            <a:r>
              <a:rPr lang="en-US" sz="2800" dirty="0" smtClean="0">
                <a:latin typeface="+mj-lt"/>
                <a:cs typeface="Arial" pitchFamily="34" charset="0"/>
              </a:rPr>
              <a:t>: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mengembangkan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struktur</a:t>
            </a:r>
            <a:r>
              <a:rPr lang="en-US" sz="2800" dirty="0" smtClean="0">
                <a:latin typeface="+mj-lt"/>
                <a:cs typeface="Arial" pitchFamily="34" charset="0"/>
              </a:rPr>
              <a:t> formal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wewenang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pengelompokan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latin typeface="+mj-lt"/>
                <a:cs typeface="Arial" pitchFamily="34" charset="0"/>
              </a:rPr>
              <a:t>Staffing </a:t>
            </a:r>
            <a:r>
              <a:rPr lang="en-US" sz="2800" dirty="0" smtClean="0">
                <a:latin typeface="+mj-lt"/>
                <a:cs typeface="Arial" pitchFamily="34" charset="0"/>
              </a:rPr>
              <a:t>:</a:t>
            </a:r>
            <a:r>
              <a:rPr lang="en-US" sz="2800" dirty="0" err="1" smtClean="0">
                <a:latin typeface="+mj-lt"/>
                <a:cs typeface="Arial" pitchFamily="34" charset="0"/>
              </a:rPr>
              <a:t>merekrut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melatih</a:t>
            </a:r>
            <a:r>
              <a:rPr lang="en-US" sz="2800" dirty="0" smtClean="0">
                <a:latin typeface="+mj-lt"/>
                <a:cs typeface="Arial" pitchFamily="34" charset="0"/>
              </a:rPr>
              <a:t> staf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serta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memelihara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kondisi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menyenangkan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98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077200" cy="5562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+mj-lt"/>
                <a:cs typeface="Arial" pitchFamily="34" charset="0"/>
              </a:rPr>
              <a:t>Directing</a:t>
            </a:r>
            <a:r>
              <a:rPr lang="en-US" sz="24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memimpin</a:t>
            </a:r>
            <a:r>
              <a:rPr lang="en-US" sz="2400" dirty="0" smtClean="0">
                <a:latin typeface="+mj-lt"/>
                <a:cs typeface="Arial" pitchFamily="34" charset="0"/>
              </a:rPr>
              <a:t> organisasi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Semboyan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Ki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Hajar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Dewantara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ttg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p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emimpin</a:t>
            </a:r>
            <a:r>
              <a:rPr lang="en-US" sz="2400" dirty="0">
                <a:latin typeface="+mj-lt"/>
                <a:cs typeface="Arial" pitchFamily="34" charset="0"/>
                <a:sym typeface="Wingdings" pitchFamily="2" charset="2"/>
              </a:rPr>
              <a:t>: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,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, 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Tut </a:t>
            </a:r>
          </a:p>
          <a:p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Ngarsa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Sung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Tulada</a:t>
            </a:r>
            <a:r>
              <a:rPr lang="en-US" sz="2400" dirty="0">
                <a:latin typeface="+mj-lt"/>
                <a:cs typeface="Arial" pitchFamily="34" charset="0"/>
                <a:sym typeface="Wingdings" pitchFamily="2" charset="2"/>
              </a:rPr>
              <a:t>: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pemimpin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  <a:sym typeface="Wingdings" pitchFamily="2" charset="2"/>
              </a:rPr>
              <a:t>didepan</a:t>
            </a:r>
            <a:r>
              <a:rPr lang="en-US" sz="2400" dirty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memberi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contoh</a:t>
            </a:r>
            <a:endParaRPr lang="en-US" sz="2400" dirty="0" smtClean="0">
              <a:latin typeface="+mj-lt"/>
              <a:cs typeface="Arial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   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Ing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Madya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Mangun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Karsa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pemimpin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  <a:sym typeface="Wingdings" pitchFamily="2" charset="2"/>
              </a:rPr>
              <a:t>ditengah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membangun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/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err="1">
                <a:latin typeface="+mj-lt"/>
              </a:rPr>
              <a:t>kemauan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niat</a:t>
            </a:r>
            <a:r>
              <a:rPr lang="en-US" sz="2400" dirty="0">
                <a:latin typeface="+mj-lt"/>
              </a:rPr>
              <a:t>. </a:t>
            </a: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   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Tut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Wuri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  <a:sym typeface="Wingdings" pitchFamily="2" charset="2"/>
              </a:rPr>
              <a:t>Handayani</a:t>
            </a:r>
            <a:r>
              <a:rPr lang="en-US" sz="2400" b="1" dirty="0" smtClean="0">
                <a:latin typeface="+mj-lt"/>
                <a:cs typeface="Arial" pitchFamily="34" charset="0"/>
                <a:sym typeface="Wingdings" pitchFamily="2" charset="2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: </a:t>
            </a:r>
            <a:r>
              <a:rPr lang="en-US" sz="2400" dirty="0" err="1" smtClean="0">
                <a:latin typeface="+mj-lt"/>
                <a:cs typeface="Arial" pitchFamily="34" charset="0"/>
                <a:sym typeface="Wingdings" pitchFamily="2" charset="2"/>
              </a:rPr>
              <a:t>pemimpin</a:t>
            </a:r>
            <a:r>
              <a:rPr lang="en-US" sz="2400" dirty="0" smtClean="0">
                <a:latin typeface="+mj-lt"/>
                <a:cs typeface="Arial" pitchFamily="34" charset="0"/>
                <a:sym typeface="Wingdings" pitchFamily="2" charset="2"/>
              </a:rPr>
              <a:t> 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di </a:t>
            </a:r>
            <a:r>
              <a:rPr lang="en-US" sz="2400" dirty="0" err="1">
                <a:latin typeface="+mj-lt"/>
              </a:rPr>
              <a:t>belakang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memberikan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dorongan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semangat</a:t>
            </a:r>
            <a:r>
              <a:rPr lang="en-US" sz="2400" dirty="0">
                <a:latin typeface="+mj-lt"/>
              </a:rPr>
              <a:t>.</a:t>
            </a:r>
            <a:endParaRPr lang="en-US" sz="24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r>
              <a:rPr lang="en-US" sz="2400" b="1" dirty="0" smtClean="0">
                <a:latin typeface="+mj-lt"/>
                <a:cs typeface="Arial" pitchFamily="34" charset="0"/>
              </a:rPr>
              <a:t>Coordinating:</a:t>
            </a:r>
            <a:r>
              <a:rPr lang="en-US" sz="2400" dirty="0" smtClean="0">
                <a:latin typeface="+mj-lt"/>
                <a:cs typeface="Arial" pitchFamily="34" charset="0"/>
              </a:rPr>
              <a:t>mengintegrasikan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menyelaraskan</a:t>
            </a:r>
            <a:r>
              <a:rPr lang="en-US" sz="2400" dirty="0" smtClean="0">
                <a:latin typeface="+mj-lt"/>
                <a:cs typeface="Arial" pitchFamily="34" charset="0"/>
              </a:rPr>
              <a:t> unit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saling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berkaitan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r>
              <a:rPr lang="en-US" sz="2400" b="1" dirty="0" smtClean="0">
                <a:latin typeface="+mj-lt"/>
                <a:cs typeface="Arial" pitchFamily="34" charset="0"/>
              </a:rPr>
              <a:t>Reporting</a:t>
            </a:r>
            <a:r>
              <a:rPr lang="en-US" sz="2400" dirty="0" smtClean="0">
                <a:latin typeface="+mj-lt"/>
                <a:cs typeface="Arial" pitchFamily="34" charset="0"/>
              </a:rPr>
              <a:t>  (proses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teknik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informasi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pekerjaan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sedang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Budgeting </a:t>
            </a:r>
            <a:r>
              <a:rPr lang="en-US" sz="2400" dirty="0" smtClean="0">
                <a:latin typeface="+mj-lt"/>
                <a:cs typeface="Arial" pitchFamily="34" charset="0"/>
              </a:rPr>
              <a:t>(perencanaan fiscal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accounting) </a:t>
            </a:r>
            <a:br>
              <a:rPr lang="en-US" sz="2400" dirty="0" smtClean="0">
                <a:latin typeface="+mj-lt"/>
                <a:cs typeface="Arial" pitchFamily="34" charset="0"/>
              </a:rPr>
            </a:br>
            <a:r>
              <a:rPr lang="en-US" sz="2400" dirty="0" smtClean="0">
                <a:latin typeface="+mj-lt"/>
                <a:cs typeface="Arial" pitchFamily="34" charset="0"/>
              </a:rPr>
              <a:t> </a:t>
            </a:r>
            <a:r>
              <a:rPr lang="en-US" sz="2800" dirty="0" smtClean="0">
                <a:latin typeface="+mj-lt"/>
                <a:cs typeface="Arial" pitchFamily="34" charset="0"/>
              </a:rPr>
              <a:t/>
            </a:r>
            <a:br>
              <a:rPr lang="en-US" sz="2800" dirty="0" smtClean="0">
                <a:latin typeface="+mj-lt"/>
                <a:cs typeface="Arial" pitchFamily="34" charset="0"/>
              </a:rPr>
            </a:br>
            <a:endParaRPr lang="en-US" sz="28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681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>
                <a:cs typeface="Arial" pitchFamily="34" charset="0"/>
              </a:rPr>
              <a:t>Berikut ini adalah garis besar dari keseluruhan teori yang telah dijabarkan di atas kita dapat menyimpulkan tiga fungsi manajemen yang sangat umum digunakan yaitu </a:t>
            </a:r>
            <a:r>
              <a:rPr lang="id-ID" b="1" dirty="0">
                <a:cs typeface="Arial" pitchFamily="34" charset="0"/>
              </a:rPr>
              <a:t>perencanaan, pengorganisasian, dan pengontrolan.</a:t>
            </a:r>
            <a:endParaRPr lang="en-US" b="1" dirty="0">
              <a:cs typeface="Arial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3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Tugas </a:t>
            </a:r>
            <a:r>
              <a:rPr lang="en-US" dirty="0" err="1"/>
              <a:t>P</a:t>
            </a:r>
            <a:r>
              <a:rPr lang="en-US" dirty="0" err="1" smtClean="0"/>
              <a:t>okok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400" dirty="0" smtClean="0">
                <a:latin typeface="+mj-lt"/>
                <a:cs typeface="Arial" pitchFamily="34" charset="0"/>
              </a:rPr>
              <a:t> manajemen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merupakan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pimpinan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organisasi/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pokok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pimpinan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instansi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yaitu</a:t>
            </a:r>
            <a:r>
              <a:rPr lang="en-US" sz="2400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Membuat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rencana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instansinya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2.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Mengatur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400" dirty="0" smtClean="0">
                <a:latin typeface="+mj-lt"/>
                <a:cs typeface="Arial" pitchFamily="34" charset="0"/>
              </a:rPr>
              <a:t> perencanaan dlm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instansi</a:t>
            </a:r>
            <a:r>
              <a:rPr lang="en-US" sz="2400" dirty="0" smtClean="0">
                <a:latin typeface="+mj-lt"/>
                <a:cs typeface="Arial" pitchFamily="34" charset="0"/>
              </a:rPr>
              <a:t> al: 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a.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penugasan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bawahannya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b.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pengarahan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c.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bimbingan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petunjuk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cara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d.mengkoordinasikan</a:t>
            </a:r>
            <a:r>
              <a:rPr lang="en-US" sz="2400" dirty="0" smtClean="0">
                <a:latin typeface="+mj-lt"/>
                <a:cs typeface="Arial" pitchFamily="34" charset="0"/>
              </a:rPr>
              <a:t> unit agar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400" dirty="0" smtClean="0">
                <a:latin typeface="+mj-lt"/>
                <a:cs typeface="Arial" pitchFamily="34" charset="0"/>
              </a:rPr>
              <a:t>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tujuan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e.mengambil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 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memecahkan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      f.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motivasi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kerja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+mj-lt"/>
                <a:cs typeface="Arial" pitchFamily="34" charset="0"/>
              </a:rPr>
              <a:t> 3.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2400" dirty="0" smtClean="0">
                <a:latin typeface="+mj-lt"/>
                <a:cs typeface="Arial" pitchFamily="34" charset="0"/>
              </a:rPr>
              <a:t> agar pelaksanaan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kegiatan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instansinya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sesuai</a:t>
            </a:r>
            <a:r>
              <a:rPr lang="en-US" sz="2400" dirty="0" smtClean="0">
                <a:latin typeface="+mj-lt"/>
                <a:cs typeface="Arial" pitchFamily="34" charset="0"/>
              </a:rPr>
              <a:t> target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sudah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ditetapkan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2716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903</Words>
  <Application>Microsoft Office PowerPoint</Application>
  <PresentationFormat>On-screen Show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Konsep Manajemen</vt:lpstr>
      <vt:lpstr>PowerPoint Presentation</vt:lpstr>
      <vt:lpstr>PowerPoint Presentation</vt:lpstr>
      <vt:lpstr>PowerPoint Presentation</vt:lpstr>
      <vt:lpstr>Fungsi Manajemen:</vt:lpstr>
      <vt:lpstr>PowerPoint Presentation</vt:lpstr>
      <vt:lpstr>PowerPoint Presentation</vt:lpstr>
      <vt:lpstr>PowerPoint Presentation</vt:lpstr>
      <vt:lpstr>Tugas Pokok Pimpinan</vt:lpstr>
      <vt:lpstr>Tingkatan Pimpinan, Kebijakan &amp; Ketrampilan</vt:lpstr>
      <vt:lpstr>PowerPoint Presentation</vt:lpstr>
      <vt:lpstr>Organisasi sbg Manifestasi Dinamika Proses dan Manajemen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11</cp:revision>
  <dcterms:created xsi:type="dcterms:W3CDTF">2021-03-09T15:28:19Z</dcterms:created>
  <dcterms:modified xsi:type="dcterms:W3CDTF">2021-03-18T04:18:22Z</dcterms:modified>
</cp:coreProperties>
</file>