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3" r:id="rId3"/>
    <p:sldId id="295" r:id="rId4"/>
    <p:sldId id="299" r:id="rId5"/>
    <p:sldId id="297" r:id="rId6"/>
    <p:sldId id="290" r:id="rId7"/>
    <p:sldId id="270" r:id="rId8"/>
    <p:sldId id="300" r:id="rId9"/>
    <p:sldId id="271" r:id="rId10"/>
    <p:sldId id="273" r:id="rId11"/>
    <p:sldId id="272" r:id="rId12"/>
    <p:sldId id="275" r:id="rId13"/>
    <p:sldId id="279" r:id="rId14"/>
    <p:sldId id="281" r:id="rId15"/>
    <p:sldId id="283" r:id="rId16"/>
    <p:sldId id="286" r:id="rId17"/>
    <p:sldId id="287" r:id="rId18"/>
    <p:sldId id="302" r:id="rId19"/>
    <p:sldId id="306" r:id="rId20"/>
    <p:sldId id="307" r:id="rId21"/>
    <p:sldId id="308" r:id="rId22"/>
    <p:sldId id="310" r:id="rId23"/>
    <p:sldId id="316" r:id="rId24"/>
    <p:sldId id="31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5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2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4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8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7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4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9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8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5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2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267C8-5231-409A-B1EA-F55F0DC194F0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B7BC6-1E87-412D-B551-6793160A0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3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b="1" dirty="0" err="1" smtClean="0"/>
              <a:t>Pembentukan</a:t>
            </a:r>
            <a:r>
              <a:rPr lang="en-US" b="1" dirty="0" smtClean="0"/>
              <a:t> Organisasi </a:t>
            </a:r>
            <a:r>
              <a:rPr lang="en-US" b="1" dirty="0" err="1"/>
              <a:t>Perangkat</a:t>
            </a:r>
            <a:r>
              <a:rPr lang="en-US" b="1" dirty="0"/>
              <a:t> </a:t>
            </a:r>
            <a:r>
              <a:rPr lang="en-US" b="1" dirty="0" smtClean="0"/>
              <a:t>Daerah</a:t>
            </a:r>
          </a:p>
          <a:p>
            <a:pPr marL="0" indent="0" algn="ctr">
              <a:buNone/>
            </a:pPr>
            <a:r>
              <a:rPr lang="id-ID" b="1" dirty="0"/>
              <a:t>Kepegawaian Daerah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0770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715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cs typeface="Arial" pitchFamily="34" charset="0"/>
              </a:rPr>
              <a:t>Walikota</a:t>
            </a:r>
            <a:r>
              <a:rPr lang="en-US" sz="2400" dirty="0">
                <a:cs typeface="Arial" pitchFamily="34" charset="0"/>
              </a:rPr>
              <a:t/>
            </a:r>
            <a:br>
              <a:rPr lang="en-US" sz="2400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Menurut UU No 32 </a:t>
            </a:r>
            <a:r>
              <a:rPr lang="en-US" sz="2400" dirty="0" err="1">
                <a:cs typeface="Arial" pitchFamily="34" charset="0"/>
              </a:rPr>
              <a:t>th</a:t>
            </a:r>
            <a:r>
              <a:rPr lang="en-US" sz="2400" dirty="0">
                <a:cs typeface="Arial" pitchFamily="34" charset="0"/>
              </a:rPr>
              <a:t> 2004 </a:t>
            </a:r>
            <a:r>
              <a:rPr lang="en-US" sz="2400" dirty="0" err="1">
                <a:cs typeface="Arial" pitchFamily="34" charset="0"/>
              </a:rPr>
              <a:t>walikota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kota</a:t>
            </a:r>
            <a:endParaRPr lang="en-US" sz="2400" dirty="0"/>
          </a:p>
          <a:p>
            <a:r>
              <a:rPr lang="en-US" sz="2400" b="1" dirty="0" smtClean="0">
                <a:cs typeface="Arial" pitchFamily="34" charset="0"/>
              </a:rPr>
              <a:t>DPRD </a:t>
            </a:r>
            <a:r>
              <a:rPr lang="en-US" sz="2400" b="1" dirty="0">
                <a:cs typeface="Arial" pitchFamily="34" charset="0"/>
              </a:rPr>
              <a:t>Kota</a:t>
            </a:r>
            <a:br>
              <a:rPr lang="en-US" sz="2400" b="1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Menurut UU </a:t>
            </a:r>
            <a:r>
              <a:rPr lang="en-US" sz="2400" dirty="0" err="1">
                <a:cs typeface="Arial" pitchFamily="34" charset="0"/>
              </a:rPr>
              <a:t>Nomor</a:t>
            </a:r>
            <a:r>
              <a:rPr lang="en-US" sz="2400" dirty="0">
                <a:cs typeface="Arial" pitchFamily="34" charset="0"/>
              </a:rPr>
              <a:t> 32 </a:t>
            </a:r>
            <a:r>
              <a:rPr lang="en-US" sz="2400" dirty="0" err="1">
                <a:cs typeface="Arial" pitchFamily="34" charset="0"/>
              </a:rPr>
              <a:t>tahun</a:t>
            </a:r>
            <a:r>
              <a:rPr lang="en-US" sz="2400" dirty="0">
                <a:cs typeface="Arial" pitchFamily="34" charset="0"/>
              </a:rPr>
              <a:t> 2004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kota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sama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yaitu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sama-sama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sebagai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penyelenggara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r>
              <a:rPr lang="en-US" sz="2400" b="1" dirty="0" err="1">
                <a:cs typeface="Arial" pitchFamily="34" charset="0"/>
              </a:rPr>
              <a:t>Bupati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sebagai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Kepala</a:t>
            </a:r>
            <a:r>
              <a:rPr lang="en-US" sz="2400" b="1" dirty="0">
                <a:cs typeface="Arial" pitchFamily="34" charset="0"/>
              </a:rPr>
              <a:t> Daerah</a:t>
            </a:r>
            <a:br>
              <a:rPr lang="en-US" sz="2400" b="1" dirty="0">
                <a:cs typeface="Arial" pitchFamily="34" charset="0"/>
              </a:rPr>
            </a:br>
            <a:r>
              <a:rPr lang="en-US" sz="2400" dirty="0" err="1">
                <a:cs typeface="Arial" pitchFamily="34" charset="0"/>
              </a:rPr>
              <a:t>Tugas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wewenang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bupati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telah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diatur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Pasal</a:t>
            </a:r>
            <a:r>
              <a:rPr lang="en-US" sz="2400" dirty="0">
                <a:cs typeface="Arial" pitchFamily="34" charset="0"/>
              </a:rPr>
              <a:t> 25 UU </a:t>
            </a:r>
            <a:r>
              <a:rPr lang="en-US" sz="2400" dirty="0" err="1">
                <a:cs typeface="Arial" pitchFamily="34" charset="0"/>
              </a:rPr>
              <a:t>Nomor</a:t>
            </a:r>
            <a:r>
              <a:rPr lang="en-US" sz="2400" dirty="0">
                <a:cs typeface="Arial" pitchFamily="34" charset="0"/>
              </a:rPr>
              <a:t> 32 </a:t>
            </a:r>
            <a:r>
              <a:rPr lang="en-US" sz="2400" dirty="0" err="1">
                <a:cs typeface="Arial" pitchFamily="34" charset="0"/>
              </a:rPr>
              <a:t>tahun</a:t>
            </a:r>
            <a:r>
              <a:rPr lang="en-US" sz="2400" dirty="0">
                <a:cs typeface="Arial" pitchFamily="34" charset="0"/>
              </a:rPr>
              <a:t> 2004.</a:t>
            </a:r>
          </a:p>
          <a:p>
            <a:r>
              <a:rPr lang="en-US" sz="2400" b="1" dirty="0">
                <a:cs typeface="Arial" pitchFamily="34" charset="0"/>
              </a:rPr>
              <a:t>DPRD </a:t>
            </a:r>
            <a:r>
              <a:rPr lang="en-US" sz="2400" b="1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/>
            </a:r>
            <a:br>
              <a:rPr lang="en-US" sz="2400" dirty="0">
                <a:cs typeface="Arial" pitchFamily="34" charset="0"/>
              </a:rPr>
            </a:br>
            <a:r>
              <a:rPr lang="en-US" sz="2400" dirty="0">
                <a:cs typeface="Arial" pitchFamily="34" charset="0"/>
              </a:rPr>
              <a:t>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diatur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dalam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pola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sama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apa</a:t>
            </a:r>
            <a:r>
              <a:rPr lang="en-US" sz="2400" dirty="0">
                <a:cs typeface="Arial" pitchFamily="34" charset="0"/>
              </a:rPr>
              <a:t> yang </a:t>
            </a:r>
            <a:r>
              <a:rPr lang="en-US" sz="2400" dirty="0" err="1">
                <a:cs typeface="Arial" pitchFamily="34" charset="0"/>
              </a:rPr>
              <a:t>berlaku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Provinvi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berlaku</a:t>
            </a:r>
            <a:r>
              <a:rPr lang="en-US" sz="2400" dirty="0">
                <a:cs typeface="Arial" pitchFamily="34" charset="0"/>
              </a:rPr>
              <a:t> pula </a:t>
            </a:r>
            <a:r>
              <a:rPr lang="en-US" sz="2400" dirty="0" err="1">
                <a:cs typeface="Arial" pitchFamily="34" charset="0"/>
              </a:rPr>
              <a:t>pada</a:t>
            </a:r>
            <a:r>
              <a:rPr lang="en-US" sz="2400" dirty="0">
                <a:cs typeface="Arial" pitchFamily="34" charset="0"/>
              </a:rPr>
              <a:t> DPRD </a:t>
            </a:r>
            <a:r>
              <a:rPr lang="en-US" sz="2400" dirty="0" err="1">
                <a:cs typeface="Arial" pitchFamily="34" charset="0"/>
              </a:rPr>
              <a:t>Kabupaten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278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05800" cy="685800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latin typeface="+mn-lt"/>
                <a:cs typeface="Arial" pitchFamily="34" charset="0"/>
              </a:rPr>
              <a:t>Perangkat</a:t>
            </a:r>
            <a:r>
              <a:rPr lang="en-US" sz="3600" b="1" dirty="0">
                <a:latin typeface="+mn-lt"/>
                <a:cs typeface="Arial" pitchFamily="34" charset="0"/>
              </a:rPr>
              <a:t> Daerah Kabupaten/Kota </a:t>
            </a:r>
            <a:r>
              <a:rPr lang="en-US" sz="3600" b="1" dirty="0" err="1">
                <a:latin typeface="+mn-lt"/>
                <a:cs typeface="Arial" pitchFamily="34" charset="0"/>
              </a:rPr>
              <a:t>terdiri</a:t>
            </a:r>
            <a:r>
              <a:rPr lang="en-US" sz="3600" b="1" dirty="0">
                <a:latin typeface="+mn-lt"/>
                <a:cs typeface="Arial" pitchFamily="34" charset="0"/>
              </a:rPr>
              <a:t> </a:t>
            </a:r>
            <a:r>
              <a:rPr lang="en-US" sz="3600" b="1" dirty="0" err="1">
                <a:latin typeface="+mn-lt"/>
                <a:cs typeface="Arial" pitchFamily="34" charset="0"/>
              </a:rPr>
              <a:t>atas</a:t>
            </a:r>
            <a:r>
              <a:rPr lang="en-US" b="1" dirty="0">
                <a:cs typeface="Arial" pitchFamily="34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105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 err="1" smtClean="0">
                <a:cs typeface="Arial" pitchFamily="34" charset="0"/>
              </a:rPr>
              <a:t>Sekretariat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>
                <a:cs typeface="Arial" pitchFamily="34" charset="0"/>
              </a:rPr>
              <a:t>Daerah;</a:t>
            </a:r>
          </a:p>
          <a:p>
            <a:pPr lvl="0"/>
            <a:r>
              <a:rPr lang="en-US" sz="3000" dirty="0" err="1">
                <a:cs typeface="Arial" pitchFamily="34" charset="0"/>
              </a:rPr>
              <a:t>S</a:t>
            </a:r>
            <a:r>
              <a:rPr lang="en-US" sz="3000" dirty="0" err="1" smtClean="0">
                <a:cs typeface="Arial" pitchFamily="34" charset="0"/>
              </a:rPr>
              <a:t>ekretariat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>
                <a:cs typeface="Arial" pitchFamily="34" charset="0"/>
              </a:rPr>
              <a:t>DPRD;</a:t>
            </a:r>
          </a:p>
          <a:p>
            <a:pPr lvl="0"/>
            <a:r>
              <a:rPr lang="en-US" sz="3000" dirty="0" err="1">
                <a:cs typeface="Arial" pitchFamily="34" charset="0"/>
              </a:rPr>
              <a:t>I</a:t>
            </a:r>
            <a:r>
              <a:rPr lang="en-US" sz="3000" dirty="0" err="1" smtClean="0">
                <a:cs typeface="Arial" pitchFamily="34" charset="0"/>
              </a:rPr>
              <a:t>nspektorat</a:t>
            </a:r>
            <a:r>
              <a:rPr lang="en-US" sz="3000" dirty="0">
                <a:cs typeface="Arial" pitchFamily="34" charset="0"/>
              </a:rPr>
              <a:t>;</a:t>
            </a:r>
          </a:p>
          <a:p>
            <a:pPr lvl="0"/>
            <a:r>
              <a:rPr lang="en-US" sz="3000" dirty="0" err="1">
                <a:cs typeface="Arial" pitchFamily="34" charset="0"/>
              </a:rPr>
              <a:t>D</a:t>
            </a:r>
            <a:r>
              <a:rPr lang="en-US" sz="3000" dirty="0" err="1" smtClean="0">
                <a:cs typeface="Arial" pitchFamily="34" charset="0"/>
              </a:rPr>
              <a:t>inas</a:t>
            </a:r>
            <a:r>
              <a:rPr lang="en-US" sz="3000" dirty="0" smtClean="0">
                <a:cs typeface="Arial" pitchFamily="34" charset="0"/>
              </a:rPr>
              <a:t>; </a:t>
            </a:r>
            <a:endParaRPr lang="en-US" sz="3000" dirty="0">
              <a:cs typeface="Arial" pitchFamily="34" charset="0"/>
            </a:endParaRPr>
          </a:p>
          <a:p>
            <a:pPr lvl="0"/>
            <a:r>
              <a:rPr lang="en-US" sz="3000" dirty="0" err="1">
                <a:cs typeface="Arial" pitchFamily="34" charset="0"/>
              </a:rPr>
              <a:t>B</a:t>
            </a:r>
            <a:r>
              <a:rPr lang="en-US" sz="3000" dirty="0" err="1" smtClean="0">
                <a:cs typeface="Arial" pitchFamily="34" charset="0"/>
              </a:rPr>
              <a:t>adan</a:t>
            </a:r>
            <a:r>
              <a:rPr lang="en-US" sz="3000" dirty="0" smtClean="0">
                <a:cs typeface="Arial" pitchFamily="34" charset="0"/>
              </a:rPr>
              <a:t>;</a:t>
            </a:r>
            <a:endParaRPr lang="en-US" sz="3000" dirty="0">
              <a:cs typeface="Arial" pitchFamily="34" charset="0"/>
            </a:endParaRPr>
          </a:p>
          <a:p>
            <a:pPr lvl="0"/>
            <a:r>
              <a:rPr lang="en-US" sz="3000" dirty="0" err="1">
                <a:cs typeface="Arial" pitchFamily="34" charset="0"/>
              </a:rPr>
              <a:t>K</a:t>
            </a:r>
            <a:r>
              <a:rPr lang="en-US" sz="3000" dirty="0" err="1" smtClean="0">
                <a:cs typeface="Arial" pitchFamily="34" charset="0"/>
              </a:rPr>
              <a:t>ecamatan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pPr lvl="0"/>
            <a:r>
              <a:rPr lang="en-US" sz="3000" dirty="0" smtClean="0"/>
              <a:t> Kelurahan</a:t>
            </a:r>
            <a:r>
              <a:rPr lang="en-US" sz="3000" dirty="0"/>
              <a:t>.</a:t>
            </a:r>
          </a:p>
          <a:p>
            <a:r>
              <a:rPr lang="en-US" sz="3000" dirty="0" err="1"/>
              <a:t>Susunan</a:t>
            </a:r>
            <a:r>
              <a:rPr lang="en-US" sz="3000" dirty="0"/>
              <a:t> </a:t>
            </a:r>
            <a:r>
              <a:rPr lang="en-US" sz="3000" dirty="0" err="1"/>
              <a:t>organisasi</a:t>
            </a:r>
            <a:r>
              <a:rPr lang="en-US" sz="3000" dirty="0"/>
              <a:t> </a:t>
            </a:r>
            <a:r>
              <a:rPr lang="en-US" sz="3000" dirty="0" err="1"/>
              <a:t>perangkat</a:t>
            </a:r>
            <a:r>
              <a:rPr lang="en-US" sz="3000" dirty="0"/>
              <a:t> </a:t>
            </a:r>
            <a:r>
              <a:rPr lang="en-US" sz="3000" dirty="0" err="1"/>
              <a:t>daerah</a:t>
            </a:r>
            <a:r>
              <a:rPr lang="en-US" sz="3000" dirty="0"/>
              <a:t> </a:t>
            </a:r>
            <a:r>
              <a:rPr lang="en-US" sz="3000" dirty="0" err="1"/>
              <a:t>ditetapkan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 smtClean="0"/>
              <a:t>Peraturan</a:t>
            </a:r>
            <a:r>
              <a:rPr lang="en-US" sz="3000" dirty="0" smtClean="0"/>
              <a:t> Daerah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memperhatikan</a:t>
            </a:r>
            <a:r>
              <a:rPr lang="en-US" sz="3000" dirty="0"/>
              <a:t> faktor-faktor </a:t>
            </a:r>
            <a:r>
              <a:rPr lang="en-US" sz="3000" dirty="0" err="1"/>
              <a:t>tertentu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berpedoman</a:t>
            </a:r>
            <a:r>
              <a:rPr lang="en-US" sz="3000" dirty="0"/>
              <a:t> </a:t>
            </a:r>
            <a:r>
              <a:rPr lang="en-US" sz="3000" dirty="0" err="1"/>
              <a:t>pada</a:t>
            </a:r>
            <a:r>
              <a:rPr lang="en-US" sz="3000" dirty="0"/>
              <a:t> </a:t>
            </a:r>
            <a:r>
              <a:rPr lang="en-US" sz="3000" dirty="0" err="1"/>
              <a:t>PeraturanPemerintah</a:t>
            </a:r>
            <a:endParaRPr lang="en-US" sz="3000" dirty="0"/>
          </a:p>
          <a:p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4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LEMBAGA PEMERINTAHAN 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DPRD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pengawasandan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 Di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Daerah.Sedangkan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Kabupaten/Kota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DPRD Kabupaten /Kota </a:t>
            </a:r>
          </a:p>
        </p:txBody>
      </p:sp>
    </p:spTree>
    <p:extLst>
      <p:ext uri="{BB962C8B-B14F-4D97-AF65-F5344CB8AC3E}">
        <p14:creationId xmlns:p14="http://schemas.microsoft.com/office/powerpoint/2010/main" val="147846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+mn-lt"/>
                <a:cs typeface="Arial" pitchFamily="34" charset="0"/>
              </a:rPr>
              <a:t>Sekretariat</a:t>
            </a:r>
            <a:r>
              <a:rPr lang="en-US" sz="2800" b="1" dirty="0" smtClean="0">
                <a:latin typeface="+mn-lt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Dinas</a:t>
            </a:r>
            <a:r>
              <a:rPr lang="en-US" sz="2800" b="1" dirty="0" smtClean="0">
                <a:latin typeface="+mn-lt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Lembaga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Teknis</a:t>
            </a:r>
            <a:r>
              <a:rPr lang="en-US" sz="2800" b="1" dirty="0" smtClean="0">
                <a:latin typeface="+mn-lt"/>
                <a:cs typeface="Arial" pitchFamily="34" charset="0"/>
              </a:rPr>
              <a:t> Daerah,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Camat</a:t>
            </a:r>
            <a:r>
              <a:rPr lang="en-US" sz="2800" b="1" dirty="0" smtClean="0">
                <a:latin typeface="+mn-lt"/>
                <a:cs typeface="Arial" pitchFamily="34" charset="0"/>
              </a:rPr>
              <a:t>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Lurah</a:t>
            </a:r>
            <a:r>
              <a:rPr lang="en-US" sz="2800" b="1" dirty="0" smtClean="0">
                <a:latin typeface="+mn-lt"/>
                <a:cs typeface="Arial" pitchFamily="34" charset="0"/>
              </a:rPr>
              <a:t>,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dan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n-lt"/>
                <a:cs typeface="Arial" pitchFamily="34" charset="0"/>
              </a:rPr>
              <a:t>Desa</a:t>
            </a:r>
            <a:r>
              <a:rPr lang="en-US" sz="2800" b="1" dirty="0" smtClean="0">
                <a:latin typeface="+mn-lt"/>
                <a:cs typeface="Arial" pitchFamily="34" charset="0"/>
              </a:rPr>
              <a:t> </a:t>
            </a:r>
            <a:endParaRPr lang="en-US" sz="2800" dirty="0"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5029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sz="3400" b="1" dirty="0" smtClean="0">
                <a:cs typeface="Arial" pitchFamily="34" charset="0"/>
              </a:rPr>
              <a:t>. </a:t>
            </a:r>
            <a:r>
              <a:rPr lang="en-US" sz="3400" b="1" dirty="0" err="1" smtClean="0">
                <a:cs typeface="Arial" pitchFamily="34" charset="0"/>
              </a:rPr>
              <a:t>Sekretariat</a:t>
            </a:r>
            <a:r>
              <a:rPr lang="en-US" sz="3400" b="1" dirty="0" smtClean="0">
                <a:cs typeface="Arial" pitchFamily="34" charset="0"/>
              </a:rPr>
              <a:t> Daerah:  </a:t>
            </a:r>
            <a:r>
              <a:rPr lang="en-US" sz="3400" dirty="0" err="1" smtClean="0">
                <a:cs typeface="Arial" pitchFamily="34" charset="0"/>
              </a:rPr>
              <a:t>Merupakan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staf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Pemerintah</a:t>
            </a:r>
            <a:r>
              <a:rPr lang="en-US" sz="3400" dirty="0" smtClean="0">
                <a:cs typeface="Arial" pitchFamily="34" charset="0"/>
              </a:rPr>
              <a:t> Daerah, yang </a:t>
            </a:r>
            <a:r>
              <a:rPr lang="en-US" sz="3400" dirty="0" err="1" smtClean="0">
                <a:cs typeface="Arial" pitchFamily="34" charset="0"/>
              </a:rPr>
              <a:t>dipimpin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oleh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seorang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Sekretaris</a:t>
            </a:r>
            <a:r>
              <a:rPr lang="en-US" sz="3400" dirty="0" smtClean="0">
                <a:cs typeface="Arial" pitchFamily="34" charset="0"/>
              </a:rPr>
              <a:t> Daerah yang </a:t>
            </a:r>
            <a:r>
              <a:rPr lang="en-US" sz="3400" dirty="0" err="1" smtClean="0">
                <a:cs typeface="Arial" pitchFamily="34" charset="0"/>
              </a:rPr>
              <a:t>berada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bawah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bertanggungjawab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Kepala</a:t>
            </a:r>
            <a:r>
              <a:rPr lang="en-US" sz="3400" dirty="0" smtClean="0">
                <a:cs typeface="Arial" pitchFamily="34" charset="0"/>
              </a:rPr>
              <a:t> Daerah.</a:t>
            </a:r>
          </a:p>
          <a:p>
            <a:r>
              <a:rPr lang="en-US" sz="3400" dirty="0" err="1" smtClean="0">
                <a:cs typeface="Arial" pitchFamily="34" charset="0"/>
              </a:rPr>
              <a:t>Sekretariat</a:t>
            </a:r>
            <a:r>
              <a:rPr lang="en-US" sz="3400" dirty="0" smtClean="0">
                <a:cs typeface="Arial" pitchFamily="34" charset="0"/>
              </a:rPr>
              <a:t> Daerah </a:t>
            </a:r>
            <a:r>
              <a:rPr lang="en-US" sz="3400" dirty="0" err="1" smtClean="0">
                <a:cs typeface="Arial" pitchFamily="34" charset="0"/>
              </a:rPr>
              <a:t>mempunyai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membantu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Kepala</a:t>
            </a:r>
            <a:r>
              <a:rPr lang="en-US" sz="3400" dirty="0" smtClean="0">
                <a:cs typeface="Arial" pitchFamily="34" charset="0"/>
              </a:rPr>
              <a:t> Daerah </a:t>
            </a:r>
            <a:r>
              <a:rPr lang="en-US" sz="3400" dirty="0" err="1" smtClean="0">
                <a:cs typeface="Arial" pitchFamily="34" charset="0"/>
              </a:rPr>
              <a:t>dalam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penyelenggaraan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pemerintahan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administrasi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organisasi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tata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laksana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serta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memberikan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pelayanan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administratatif</a:t>
            </a:r>
            <a:r>
              <a:rPr lang="en-US" sz="3400" dirty="0" smtClean="0">
                <a:cs typeface="Arial" pitchFamily="34" charset="0"/>
              </a:rPr>
              <a:t> 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seluruh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perangkat</a:t>
            </a:r>
            <a:r>
              <a:rPr lang="en-US" sz="3400" dirty="0" smtClean="0">
                <a:cs typeface="Arial" pitchFamily="34" charset="0"/>
              </a:rPr>
              <a:t> Daerah. </a:t>
            </a:r>
          </a:p>
          <a:p>
            <a:r>
              <a:rPr lang="en-US" sz="3400" dirty="0" err="1" smtClean="0">
                <a:cs typeface="Arial" pitchFamily="34" charset="0"/>
              </a:rPr>
              <a:t>Sekretariat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dipimpin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oleh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SekretarisDaerah</a:t>
            </a:r>
            <a:r>
              <a:rPr lang="en-US" sz="3400" dirty="0" smtClean="0">
                <a:cs typeface="Arial" pitchFamily="34" charset="0"/>
              </a:rPr>
              <a:t>. </a:t>
            </a:r>
            <a:r>
              <a:rPr lang="en-US" sz="3400" dirty="0" err="1" smtClean="0">
                <a:cs typeface="Arial" pitchFamily="34" charset="0"/>
              </a:rPr>
              <a:t>Sekretaris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mempunyai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tugas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kewajiban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membantu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kepala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dalammenyusun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kebijakan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mengkoordinasikan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dinas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lembaga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teknis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78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id-ID" sz="2400" b="1" dirty="0">
                <a:cs typeface="Arial" pitchFamily="34" charset="0"/>
              </a:rPr>
              <a:t>Dinas daerah </a:t>
            </a:r>
            <a:r>
              <a:rPr lang="id-ID" sz="2400" dirty="0">
                <a:cs typeface="Arial" pitchFamily="34" charset="0"/>
              </a:rPr>
              <a:t>merupakan unsur pelaksana otonomi daerah. Kepala dinas daerah bertanggung jawab kepada kepala daerah melalui Sekretaris Daerah</a:t>
            </a:r>
            <a:endParaRPr lang="en-US" sz="2400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smtClean="0"/>
              <a:t> </a:t>
            </a:r>
            <a:r>
              <a:rPr lang="en-US" sz="2400" b="1" dirty="0" err="1" smtClean="0"/>
              <a:t>Lembaga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Teknis</a:t>
            </a:r>
            <a:r>
              <a:rPr lang="en-US" sz="2400" b="1" dirty="0" smtClean="0"/>
              <a:t> Daerah</a:t>
            </a:r>
            <a:r>
              <a:rPr lang="en-US" sz="2400" dirty="0" smtClean="0"/>
              <a:t>: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dirty="0" err="1" smtClean="0"/>
              <a:t>penunjang</a:t>
            </a:r>
            <a:r>
              <a:rPr lang="en-US" sz="2400" dirty="0" smtClean="0"/>
              <a:t> Pemerintah Daerah  yang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berada</a:t>
            </a:r>
            <a:r>
              <a:rPr lang="en-US" sz="2400" dirty="0" smtClean="0"/>
              <a:t> di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bertanggungjawab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Kepala Daerah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teknis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unsur</a:t>
            </a:r>
            <a:r>
              <a:rPr lang="en-US" sz="2400" dirty="0" smtClean="0"/>
              <a:t> </a:t>
            </a:r>
            <a:r>
              <a:rPr lang="en-US" sz="2400" dirty="0" err="1" smtClean="0"/>
              <a:t>pendukung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berbentuk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, </a:t>
            </a:r>
            <a:r>
              <a:rPr lang="en-US" sz="2400" dirty="0" err="1" smtClean="0"/>
              <a:t>kantor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. Kepala </a:t>
            </a:r>
            <a:r>
              <a:rPr lang="en-US" sz="2400" dirty="0" err="1" smtClean="0"/>
              <a:t>badan</a:t>
            </a:r>
            <a:r>
              <a:rPr lang="en-US" sz="2400" dirty="0" smtClean="0"/>
              <a:t>, </a:t>
            </a:r>
            <a:r>
              <a:rPr lang="en-US" sz="2400" dirty="0" err="1" smtClean="0"/>
              <a:t>kantor</a:t>
            </a:r>
            <a:r>
              <a:rPr lang="en-US" sz="2400" dirty="0" smtClean="0"/>
              <a:t>,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sakit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bertanggung </a:t>
            </a:r>
            <a:r>
              <a:rPr lang="en-US" sz="2400" dirty="0" err="1" smtClean="0"/>
              <a:t>jawab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Sekretaris</a:t>
            </a:r>
            <a:r>
              <a:rPr lang="en-US" sz="2400" dirty="0" smtClean="0"/>
              <a:t> Daerah.</a:t>
            </a:r>
          </a:p>
        </p:txBody>
      </p:sp>
    </p:spTree>
    <p:extLst>
      <p:ext uri="{BB962C8B-B14F-4D97-AF65-F5344CB8AC3E}">
        <p14:creationId xmlns:p14="http://schemas.microsoft.com/office/powerpoint/2010/main" val="347850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4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b="1" dirty="0" err="1" smtClean="0">
                <a:cs typeface="Arial" pitchFamily="34" charset="0"/>
              </a:rPr>
              <a:t>Sekretariat</a:t>
            </a:r>
            <a:r>
              <a:rPr lang="en-US" sz="3100" b="1" dirty="0" smtClean="0">
                <a:cs typeface="Arial" pitchFamily="34" charset="0"/>
              </a:rPr>
              <a:t> DPRD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merupakan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unsur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pelayanan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terhadap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seorang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yang </a:t>
            </a:r>
            <a:r>
              <a:rPr lang="en-US" sz="3100" dirty="0" err="1" smtClean="0">
                <a:cs typeface="Arial" pitchFamily="34" charset="0"/>
              </a:rPr>
              <a:t>bertanggungjawab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kepada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Pimpinan</a:t>
            </a:r>
            <a:r>
              <a:rPr lang="en-US" sz="3100" dirty="0" smtClean="0">
                <a:cs typeface="Arial" pitchFamily="34" charset="0"/>
              </a:rPr>
              <a:t> DPRD,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secara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dibina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Daerah. </a:t>
            </a:r>
            <a:r>
              <a:rPr lang="en-US" sz="3100" dirty="0" err="1" smtClean="0">
                <a:cs typeface="Arial" pitchFamily="34" charset="0"/>
              </a:rPr>
              <a:t>Sekretariat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dipimpin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Sekretaris</a:t>
            </a:r>
            <a:r>
              <a:rPr lang="en-US" sz="3100" dirty="0" smtClean="0">
                <a:cs typeface="Arial" pitchFamily="34" charset="0"/>
              </a:rPr>
              <a:t> DPRD.</a:t>
            </a:r>
          </a:p>
          <a:p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b="1" dirty="0" err="1" smtClean="0">
                <a:cs typeface="Arial" pitchFamily="34" charset="0"/>
              </a:rPr>
              <a:t>Sekretaris</a:t>
            </a:r>
            <a:r>
              <a:rPr lang="en-US" sz="3100" b="1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mempunyai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a.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kesekretariatan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b.  </a:t>
            </a:r>
            <a:r>
              <a:rPr lang="en-US" sz="3100" dirty="0" err="1" smtClean="0">
                <a:cs typeface="Arial" pitchFamily="34" charset="0"/>
              </a:rPr>
              <a:t>menyelenggarakan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administrasi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keuangan</a:t>
            </a:r>
            <a:r>
              <a:rPr lang="en-US" sz="3100" dirty="0" smtClean="0">
                <a:cs typeface="Arial" pitchFamily="34" charset="0"/>
              </a:rPr>
              <a:t> DPRD;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c.   </a:t>
            </a:r>
            <a:r>
              <a:rPr lang="en-US" sz="3100" dirty="0" err="1" smtClean="0">
                <a:cs typeface="Arial" pitchFamily="34" charset="0"/>
              </a:rPr>
              <a:t>mendukung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pelaksanaan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tugas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fungsi</a:t>
            </a:r>
            <a:r>
              <a:rPr lang="en-US" sz="3100" dirty="0" smtClean="0">
                <a:cs typeface="Arial" pitchFamily="34" charset="0"/>
              </a:rPr>
              <a:t> DPRD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d.  </a:t>
            </a:r>
            <a:r>
              <a:rPr lang="en-US" sz="3100" dirty="0" err="1" smtClean="0">
                <a:cs typeface="Arial" pitchFamily="34" charset="0"/>
              </a:rPr>
              <a:t>menyediakan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mengkoordinasi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tenaga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ahli</a:t>
            </a:r>
            <a:r>
              <a:rPr lang="en-US" sz="3100" dirty="0" smtClean="0">
                <a:cs typeface="Arial" pitchFamily="34" charset="0"/>
              </a:rPr>
              <a:t> yang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diperlukan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oleh</a:t>
            </a:r>
            <a:r>
              <a:rPr lang="en-US" sz="3100" dirty="0" smtClean="0">
                <a:cs typeface="Arial" pitchFamily="34" charset="0"/>
              </a:rPr>
              <a:t> DPRD </a:t>
            </a:r>
            <a:r>
              <a:rPr lang="en-US" sz="3100" dirty="0" err="1" smtClean="0">
                <a:cs typeface="Arial" pitchFamily="34" charset="0"/>
              </a:rPr>
              <a:t>dalam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melaksanakan</a:t>
            </a:r>
            <a:r>
              <a:rPr lang="en-US" sz="3100" dirty="0" smtClean="0"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3100" dirty="0" smtClean="0">
                <a:cs typeface="Arial" pitchFamily="34" charset="0"/>
              </a:rPr>
              <a:t>          </a:t>
            </a:r>
            <a:r>
              <a:rPr lang="en-US" sz="3100" dirty="0" err="1" smtClean="0">
                <a:cs typeface="Arial" pitchFamily="34" charset="0"/>
              </a:rPr>
              <a:t>fungsinya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sesuai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dengan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kemampuan</a:t>
            </a:r>
            <a:r>
              <a:rPr lang="en-US" sz="3100" dirty="0" smtClean="0">
                <a:cs typeface="Arial" pitchFamily="34" charset="0"/>
              </a:rPr>
              <a:t> </a:t>
            </a:r>
            <a:r>
              <a:rPr lang="en-US" sz="3100" dirty="0" err="1" smtClean="0">
                <a:cs typeface="Arial" pitchFamily="34" charset="0"/>
              </a:rPr>
              <a:t>keuangan</a:t>
            </a:r>
            <a:r>
              <a:rPr lang="en-US" sz="3100" dirty="0">
                <a:cs typeface="Arial" pitchFamily="34" charset="0"/>
              </a:rPr>
              <a:t>  </a:t>
            </a:r>
            <a:endParaRPr lang="en-US" sz="3100" dirty="0" smtClean="0">
              <a:cs typeface="Arial" pitchFamily="34" charset="0"/>
            </a:endParaRPr>
          </a:p>
          <a:p>
            <a:pPr>
              <a:buNone/>
            </a:pPr>
            <a:r>
              <a:rPr lang="en-US" sz="3100" dirty="0">
                <a:cs typeface="Arial" pitchFamily="34" charset="0"/>
              </a:rPr>
              <a:t> </a:t>
            </a:r>
            <a:r>
              <a:rPr lang="en-US" sz="3100" dirty="0" smtClean="0">
                <a:cs typeface="Arial" pitchFamily="34" charset="0"/>
              </a:rPr>
              <a:t>        </a:t>
            </a:r>
            <a:r>
              <a:rPr lang="en-US" sz="3100" dirty="0" err="1" smtClean="0">
                <a:cs typeface="Arial" pitchFamily="34" charset="0"/>
              </a:rPr>
              <a:t>daerah</a:t>
            </a:r>
            <a:r>
              <a:rPr lang="en-US" sz="3100" dirty="0" smtClean="0">
                <a:cs typeface="Arial" pitchFamily="34" charset="0"/>
              </a:rPr>
              <a:t>.</a:t>
            </a:r>
          </a:p>
          <a:p>
            <a:endParaRPr lang="en-US" sz="3100" dirty="0" smtClean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71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5. </a:t>
            </a:r>
            <a:r>
              <a:rPr lang="en-US" sz="2800" b="1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Camat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Daerah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Kota.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kabupaten</a:t>
            </a:r>
            <a:r>
              <a:rPr lang="en-US" sz="2800" dirty="0" smtClean="0"/>
              <a:t>/</a:t>
            </a:r>
            <a:r>
              <a:rPr lang="en-US" sz="2800" dirty="0" err="1" smtClean="0"/>
              <a:t>kota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berpedoman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.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dipimpin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camat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pelimpahan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sebagian</a:t>
            </a:r>
            <a:r>
              <a:rPr lang="en-US" sz="2800" dirty="0" smtClean="0"/>
              <a:t> </a:t>
            </a:r>
            <a:r>
              <a:rPr lang="en-US" sz="2800" dirty="0" err="1" smtClean="0"/>
              <a:t>wewenang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walikota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menangani</a:t>
            </a:r>
            <a:r>
              <a:rPr lang="en-US" sz="2800" dirty="0" smtClean="0"/>
              <a:t> </a:t>
            </a:r>
            <a:r>
              <a:rPr lang="en-US" sz="2800" dirty="0" err="1" smtClean="0"/>
              <a:t>sebagian</a:t>
            </a:r>
            <a:r>
              <a:rPr lang="en-US" sz="2800" dirty="0" smtClean="0"/>
              <a:t> urusan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1843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2800" b="1" dirty="0" smtClean="0"/>
              <a:t>Kelurahan</a:t>
            </a:r>
            <a:r>
              <a:rPr lang="en-US" sz="2800" dirty="0" smtClean="0"/>
              <a:t> adalah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Lurah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Daerah Kabupaten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 smtClean="0"/>
              <a:t> Daerah Kota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. Kelurahan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di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kecamatan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  </a:t>
            </a:r>
            <a:r>
              <a:rPr lang="en-US" sz="2800" dirty="0" err="1" smtClean="0"/>
              <a:t>Perda</a:t>
            </a:r>
            <a:r>
              <a:rPr lang="en-US" sz="2800" dirty="0" smtClean="0"/>
              <a:t> </a:t>
            </a:r>
            <a:r>
              <a:rPr lang="en-US" sz="2800" dirty="0" err="1" smtClean="0"/>
              <a:t>berpedoman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PeraturanPemerintahKelurahan</a:t>
            </a:r>
            <a:r>
              <a:rPr lang="en-US" sz="2800" dirty="0" smtClean="0"/>
              <a:t> </a:t>
            </a:r>
            <a:r>
              <a:rPr lang="en-US" sz="2800" dirty="0" err="1" smtClean="0"/>
              <a:t>dipimpin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lurah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dalam</a:t>
            </a:r>
            <a:r>
              <a:rPr lang="en-US" sz="2800" dirty="0" smtClean="0"/>
              <a:t>  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pelimpahan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Bupati</a:t>
            </a:r>
            <a:r>
              <a:rPr lang="en-US" sz="2800" dirty="0" smtClean="0"/>
              <a:t>/Walikota.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US" sz="2800" b="1" dirty="0"/>
              <a:t>Desa</a:t>
            </a:r>
            <a:r>
              <a:rPr lang="en-US" sz="2800" dirty="0"/>
              <a:t> adalah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kesatuan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setempat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asal-usul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adat</a:t>
            </a:r>
            <a:r>
              <a:rPr lang="en-US" sz="2800" dirty="0"/>
              <a:t> </a:t>
            </a:r>
            <a:r>
              <a:rPr lang="en-US" sz="2800" dirty="0" err="1"/>
              <a:t>istiadat</a:t>
            </a:r>
            <a:r>
              <a:rPr lang="en-US" sz="2800" dirty="0"/>
              <a:t> </a:t>
            </a:r>
            <a:r>
              <a:rPr lang="en-US" sz="2800" dirty="0" err="1"/>
              <a:t>setempat</a:t>
            </a:r>
            <a:r>
              <a:rPr lang="en-US" sz="2800" dirty="0"/>
              <a:t> yang </a:t>
            </a:r>
            <a:r>
              <a:rPr lang="en-US" sz="2800" dirty="0" err="1"/>
              <a:t>diakui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Pemerintahan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Daerah Kabupaten.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19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id-ID" sz="3600" b="1" dirty="0" smtClean="0"/>
              <a:t>Kepegawaian </a:t>
            </a:r>
            <a:r>
              <a:rPr lang="id-ID" sz="3600" b="1" dirty="0"/>
              <a:t>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id-ID" dirty="0"/>
              <a:t>Pemerintah pusat melaksanakan pembinaan manajemen pegawai negeri sipil daerah dalam satu kesatuan penyelenggaraan manajemen pegawai negeri sipil secara nasional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 smtClean="0"/>
              <a:t> </a:t>
            </a:r>
            <a:r>
              <a:rPr lang="id-ID" dirty="0"/>
              <a:t>Manajemen pegawai negeri sipil daerah meliputi penetapan formasi, pengadaan, pengangkatan, pemindahan, pemberhentian, penetapan pensiun, gaji, tunjangan, kesejahteraan, hak dan kewajiban kedudukan hukum, pengembangan kompetensi, dan pengendalian jumlah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 smtClean="0"/>
              <a:t> </a:t>
            </a:r>
            <a:r>
              <a:rPr lang="id-ID" dirty="0"/>
              <a:t>Pembinaan dan pengawasan manajemen pegawai negeri sipil daerah dikoordinasikan pada tingkat nasional oleh Menteri Dalam Negeri dan pada tingkat daerah oleh Gubernur.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dasarnya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Aparat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 err="1" smtClean="0">
                <a:cs typeface="Arial" pitchFamily="34" charset="0"/>
              </a:rPr>
              <a:t>Sipil</a:t>
            </a:r>
            <a:r>
              <a:rPr lang="en-US" sz="2400" b="1" dirty="0" smtClean="0">
                <a:cs typeface="Arial" pitchFamily="34" charset="0"/>
              </a:rPr>
              <a:t> Negara (ASN)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di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negara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manapun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mempunyai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tiga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serupa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pelaksana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perundangan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pemerintah.Untuk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mengemban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netralitas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cs typeface="Arial" pitchFamily="34" charset="0"/>
              </a:rPr>
              <a:t>2.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Melakukan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fungsi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mnajemen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playanan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   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dipakai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utk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mengevaluasi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seberapa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   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elayanan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diberikan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ASN.  </a:t>
            </a:r>
          </a:p>
          <a:p>
            <a:pPr marL="514350" indent="-514350">
              <a:buAutoNum type="arabicPeriod" startAt="3"/>
            </a:pP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mampu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mengelola</a:t>
            </a:r>
            <a:r>
              <a:rPr lang="en-US" sz="2400" b="1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Artinya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pd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ASN.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diambil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dimengerti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dipahami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setiap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dilaksanakan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disosialisasikan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sesuai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39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944562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+mn-lt"/>
                <a:cs typeface="Arial" pitchFamily="34" charset="0"/>
              </a:rPr>
              <a:t>Pembentukan</a:t>
            </a:r>
            <a:r>
              <a:rPr lang="en-US" sz="3600" b="1" dirty="0" smtClean="0">
                <a:latin typeface="+mn-lt"/>
                <a:cs typeface="Arial" pitchFamily="34" charset="0"/>
              </a:rPr>
              <a:t> Organisasi   Daerah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Pengembangan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kelembagaan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lembaga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Menyusun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visi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Memformulasikan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menekankan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keefin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keefektifan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efektivitas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efesiensi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tepat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manejerial</a:t>
            </a:r>
            <a:r>
              <a:rPr lang="en-US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fleksibel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adaptif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berkembang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fontAlgn="base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709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/>
              <a:t>Pegawai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ASN, </a:t>
            </a:r>
            <a:r>
              <a:rPr lang="en-US" dirty="0" err="1" smtClean="0"/>
              <a:t>anggota</a:t>
            </a:r>
            <a:r>
              <a:rPr lang="en-US" dirty="0" smtClean="0"/>
              <a:t> TNI,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POLRI.</a:t>
            </a:r>
          </a:p>
          <a:p>
            <a:pPr>
              <a:buNone/>
            </a:pPr>
            <a:r>
              <a:rPr lang="en-US" dirty="0" smtClean="0"/>
              <a:t>2. Pegawai </a:t>
            </a:r>
            <a:r>
              <a:rPr lang="en-US" dirty="0" err="1" smtClean="0"/>
              <a:t>Pusat</a:t>
            </a:r>
            <a:r>
              <a:rPr lang="en-US" dirty="0" smtClean="0"/>
              <a:t> adalah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gajinya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APBN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Pemerintah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cabangnya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 Pegawai Daerah adalah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gajinya</a:t>
            </a:r>
            <a:r>
              <a:rPr lang="en-US" dirty="0" smtClean="0"/>
              <a:t> </a:t>
            </a:r>
            <a:r>
              <a:rPr lang="en-US" dirty="0" err="1" smtClean="0"/>
              <a:t>dibebankan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APBD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Pemerintah Daerah.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Pejabat</a:t>
            </a:r>
            <a:r>
              <a:rPr lang="en-US" dirty="0" smtClean="0"/>
              <a:t> Negara </a:t>
            </a:r>
            <a:r>
              <a:rPr lang="en-US" dirty="0" err="1" smtClean="0"/>
              <a:t>adalah</a:t>
            </a:r>
            <a:r>
              <a:rPr lang="en-US" dirty="0" smtClean="0"/>
              <a:t> orang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menduduki</a:t>
            </a:r>
            <a:r>
              <a:rPr lang="en-US" dirty="0" smtClean="0"/>
              <a:t> </a:t>
            </a:r>
            <a:r>
              <a:rPr lang="en-US" dirty="0" err="1" smtClean="0"/>
              <a:t>jabatan-jabatan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Ketua</a:t>
            </a:r>
            <a:r>
              <a:rPr lang="en-US" dirty="0" smtClean="0"/>
              <a:t> MPR, </a:t>
            </a:r>
            <a:r>
              <a:rPr lang="en-US" dirty="0" err="1" smtClean="0"/>
              <a:t>Ketua</a:t>
            </a:r>
            <a:r>
              <a:rPr lang="en-US" dirty="0" smtClean="0"/>
              <a:t> DPR,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>
              <a:buNone/>
            </a:pPr>
            <a:r>
              <a:rPr lang="en-US" dirty="0" smtClean="0"/>
              <a:t>5.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berkewajiban</a:t>
            </a:r>
            <a:r>
              <a:rPr lang="en-US" dirty="0" smtClean="0"/>
              <a:t> </a:t>
            </a:r>
            <a:r>
              <a:rPr lang="en-US" dirty="0" err="1" smtClean="0"/>
              <a:t>menaati</a:t>
            </a:r>
            <a:r>
              <a:rPr lang="en-US" dirty="0" smtClean="0"/>
              <a:t> Pancasila, UNDANG-UNDANG DASAR 1945,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Indonesia.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mempuyai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21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engangkatan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mutasi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b="1" dirty="0" smtClean="0"/>
              <a:t>“merit </a:t>
            </a:r>
            <a:r>
              <a:rPr lang="en-US" b="1" dirty="0" err="1" smtClean="0"/>
              <a:t>sistem</a:t>
            </a:r>
            <a:r>
              <a:rPr lang="en-US" b="1" dirty="0" smtClean="0"/>
              <a:t>”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“ </a:t>
            </a:r>
            <a:r>
              <a:rPr lang="en-US" b="1" dirty="0" smtClean="0"/>
              <a:t>spoils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)” </a:t>
            </a:r>
          </a:p>
          <a:p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agar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Kebijakan manajemen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Kepala Pemerintahan. Untuk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pengangkatan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pemberhentian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mendelegasikan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Pembina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wewenangnya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Daerah.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94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159 </a:t>
            </a:r>
            <a:r>
              <a:rPr lang="en-US" dirty="0" err="1" smtClean="0"/>
              <a:t>Tahun</a:t>
            </a:r>
            <a:r>
              <a:rPr lang="en-US" dirty="0" smtClean="0"/>
              <a:t> 2000,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b="1" dirty="0" smtClean="0"/>
              <a:t>BKPP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(BKN)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kantor-kantor</a:t>
            </a:r>
            <a:r>
              <a:rPr lang="en-US" dirty="0" smtClean="0"/>
              <a:t> regional BKN yang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ini.situasi</a:t>
            </a:r>
            <a:r>
              <a:rPr lang="en-US" dirty="0" smtClean="0"/>
              <a:t> </a:t>
            </a:r>
            <a:r>
              <a:rPr lang="en-US" dirty="0" err="1" smtClean="0"/>
              <a:t>problematis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internal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subsistem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245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3600" b="1" dirty="0" smtClean="0"/>
              <a:t>Kebijakan Manajemen SDM (ASN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Kebijakan Manajemen SDM (ASN)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 43 </a:t>
            </a:r>
            <a:r>
              <a:rPr lang="en-US" dirty="0" err="1" smtClean="0"/>
              <a:t>Th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UU N0 8 </a:t>
            </a:r>
            <a:r>
              <a:rPr lang="en-US" dirty="0" err="1" smtClean="0"/>
              <a:t>th</a:t>
            </a:r>
            <a:r>
              <a:rPr lang="en-US" dirty="0" smtClean="0"/>
              <a:t> 1974</a:t>
            </a:r>
          </a:p>
          <a:p>
            <a:r>
              <a:rPr lang="en-US" dirty="0" smtClean="0"/>
              <a:t>Dalam </a:t>
            </a:r>
            <a:r>
              <a:rPr lang="en-US" dirty="0" err="1" smtClean="0"/>
              <a:t>bab</a:t>
            </a:r>
            <a:r>
              <a:rPr lang="en-US" dirty="0" smtClean="0"/>
              <a:t> I </a:t>
            </a:r>
            <a:r>
              <a:rPr lang="en-US" dirty="0" err="1" smtClean="0"/>
              <a:t>ayat</a:t>
            </a:r>
            <a:r>
              <a:rPr lang="en-US" dirty="0" smtClean="0"/>
              <a:t> 1 Fungsi manajemen Pegawai </a:t>
            </a:r>
            <a:r>
              <a:rPr lang="en-US" dirty="0" err="1" smtClean="0"/>
              <a:t>Negeri</a:t>
            </a:r>
            <a:r>
              <a:rPr lang="en-US" dirty="0" smtClean="0"/>
              <a:t> (ASN)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Perencanaan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Pengadaan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kualitas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Penempatan.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Promosi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Penggajian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dirty="0" err="1" smtClean="0"/>
              <a:t>esejahteraan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Pemberhentian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179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latin typeface="+mn-lt"/>
              </a:rPr>
              <a:t>Pemberhentian</a:t>
            </a:r>
            <a:r>
              <a:rPr lang="en-US" sz="4000" b="1" dirty="0">
                <a:latin typeface="+mn-lt"/>
              </a:rPr>
              <a:t/>
            </a:r>
            <a:br>
              <a:rPr lang="en-US" sz="4000" b="1" dirty="0">
                <a:latin typeface="+mn-lt"/>
              </a:rPr>
            </a:b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Pegawai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terhormat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terhormat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Atas </a:t>
            </a:r>
            <a:r>
              <a:rPr lang="en-US" dirty="0" err="1" smtClean="0"/>
              <a:t>permintaan</a:t>
            </a:r>
            <a:r>
              <a:rPr lang="en-US" dirty="0" smtClean="0"/>
              <a:t> sendiri.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Perampingan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/>
              <a:t>Menjadi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politik.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Dipidana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Keuzuran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5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r>
              <a:rPr lang="en-US" b="1" dirty="0" err="1">
                <a:cs typeface="Arial" pitchFamily="34" charset="0"/>
              </a:rPr>
              <a:t>Susunan</a:t>
            </a:r>
            <a:r>
              <a:rPr lang="en-US" dirty="0">
                <a:cs typeface="Arial" pitchFamily="34" charset="0"/>
              </a:rPr>
              <a:t> Organisasi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</a:t>
            </a:r>
            <a:r>
              <a:rPr lang="en-US" b="1" dirty="0">
                <a:cs typeface="Arial" pitchFamily="34" charset="0"/>
              </a:rPr>
              <a:t> (OPD) </a:t>
            </a:r>
            <a:r>
              <a:rPr lang="en-US" dirty="0" err="1">
                <a:cs typeface="Arial" pitchFamily="34" charset="0"/>
              </a:rPr>
              <a:t>ditetapkan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Daerah 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memperhatikan</a:t>
            </a:r>
            <a:r>
              <a:rPr lang="en-US" dirty="0">
                <a:cs typeface="Arial" pitchFamily="34" charset="0"/>
              </a:rPr>
              <a:t> faktor-faktor </a:t>
            </a:r>
            <a:r>
              <a:rPr lang="en-US" dirty="0" err="1" smtClean="0">
                <a:cs typeface="Arial" pitchFamily="34" charset="0"/>
              </a:rPr>
              <a:t>tertentu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&amp; </a:t>
            </a:r>
            <a:r>
              <a:rPr lang="en-US" dirty="0" err="1">
                <a:cs typeface="Arial" pitchFamily="34" charset="0"/>
              </a:rPr>
              <a:t>berpedoman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Pemerintah</a:t>
            </a:r>
          </a:p>
          <a:p>
            <a:r>
              <a:rPr lang="en-US" dirty="0" err="1">
                <a:cs typeface="Arial" pitchFamily="34" charset="0"/>
              </a:rPr>
              <a:t>Peraturan</a:t>
            </a:r>
            <a:r>
              <a:rPr lang="en-US" dirty="0">
                <a:cs typeface="Arial" pitchFamily="34" charset="0"/>
              </a:rPr>
              <a:t> Pemerintah </a:t>
            </a:r>
            <a:r>
              <a:rPr lang="en-US" dirty="0" err="1">
                <a:cs typeface="Arial" pitchFamily="34" charset="0"/>
              </a:rPr>
              <a:t>Nomor</a:t>
            </a:r>
            <a:r>
              <a:rPr lang="en-US" dirty="0">
                <a:cs typeface="Arial" pitchFamily="34" charset="0"/>
              </a:rPr>
              <a:t> 18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2016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tanggal</a:t>
            </a:r>
            <a:r>
              <a:rPr lang="en-US" dirty="0">
                <a:cs typeface="Arial" pitchFamily="34" charset="0"/>
              </a:rPr>
              <a:t> 19 </a:t>
            </a:r>
            <a:r>
              <a:rPr lang="en-US" dirty="0" err="1">
                <a:cs typeface="Arial" pitchFamily="34" charset="0"/>
              </a:rPr>
              <a:t>Juni</a:t>
            </a:r>
            <a:r>
              <a:rPr lang="en-US" dirty="0">
                <a:cs typeface="Arial" pitchFamily="34" charset="0"/>
              </a:rPr>
              <a:t> 2016 yang </a:t>
            </a:r>
            <a:r>
              <a:rPr lang="en-US" dirty="0" err="1">
                <a:cs typeface="Arial" pitchFamily="34" charset="0"/>
              </a:rPr>
              <a:t>mencabut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menyatakan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tidak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berlaku</a:t>
            </a:r>
            <a:r>
              <a:rPr lang="en-US" dirty="0">
                <a:cs typeface="Arial" pitchFamily="34" charset="0"/>
              </a:rPr>
              <a:t> PP No 41 </a:t>
            </a:r>
            <a:r>
              <a:rPr lang="en-US" dirty="0" err="1">
                <a:cs typeface="Arial" pitchFamily="34" charset="0"/>
              </a:rPr>
              <a:t>Tahun</a:t>
            </a:r>
            <a:r>
              <a:rPr lang="en-US" dirty="0">
                <a:cs typeface="Arial" pitchFamily="34" charset="0"/>
              </a:rPr>
              <a:t> 2007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Organisasi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6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cs typeface="Arial" pitchFamily="34" charset="0"/>
              </a:rPr>
              <a:t>Pembentukan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Perangkat</a:t>
            </a:r>
            <a:r>
              <a:rPr lang="en-US" sz="2800" b="1" dirty="0">
                <a:cs typeface="Arial" pitchFamily="34" charset="0"/>
              </a:rPr>
              <a:t> Daerah </a:t>
            </a:r>
            <a:r>
              <a:rPr lang="en-US" sz="2800" b="1" dirty="0" err="1" smtClean="0">
                <a:cs typeface="Arial" pitchFamily="34" charset="0"/>
              </a:rPr>
              <a:t>mempertimbangkan</a:t>
            </a:r>
            <a:r>
              <a:rPr lang="en-US" sz="2800" dirty="0" smtClean="0"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Arial" pitchFamily="34" charset="0"/>
              </a:rPr>
              <a:t>Faktor </a:t>
            </a:r>
            <a:r>
              <a:rPr lang="en-US" dirty="0" err="1">
                <a:cs typeface="Arial" pitchFamily="34" charset="0"/>
              </a:rPr>
              <a:t>luas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wilayah</a:t>
            </a:r>
            <a:r>
              <a:rPr lang="en-US" dirty="0">
                <a:cs typeface="Arial" pitchFamily="34" charset="0"/>
              </a:rPr>
              <a:t>,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cs typeface="Arial" pitchFamily="34" charset="0"/>
              </a:rPr>
              <a:t>J</a:t>
            </a:r>
            <a:r>
              <a:rPr lang="en-US" dirty="0" err="1" smtClean="0">
                <a:cs typeface="Arial" pitchFamily="34" charset="0"/>
              </a:rPr>
              <a:t>umlah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penduduk</a:t>
            </a:r>
            <a:r>
              <a:rPr lang="en-US" dirty="0">
                <a:cs typeface="Arial" pitchFamily="34" charset="0"/>
              </a:rPr>
              <a:t>,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cs typeface="Arial" pitchFamily="34" charset="0"/>
              </a:rPr>
              <a:t>K</a:t>
            </a:r>
            <a:r>
              <a:rPr lang="en-US" dirty="0" err="1" smtClean="0">
                <a:cs typeface="Arial" pitchFamily="34" charset="0"/>
              </a:rPr>
              <a:t>emampuan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keuangan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Daerah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serta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besaran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beban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tugas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sesuai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Urusan Pemerintahan yang </a:t>
            </a:r>
            <a:r>
              <a:rPr lang="en-US" dirty="0" err="1">
                <a:cs typeface="Arial" pitchFamily="34" charset="0"/>
              </a:rPr>
              <a:t>diserahkan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mandat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wajib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dilaksanakan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setiap</a:t>
            </a:r>
            <a:r>
              <a:rPr lang="en-US" dirty="0">
                <a:cs typeface="Arial" pitchFamily="34" charset="0"/>
              </a:rPr>
              <a:t> Daerah </a:t>
            </a:r>
            <a:r>
              <a:rPr lang="en-US" dirty="0" err="1">
                <a:cs typeface="Arial" pitchFamily="34" charset="0"/>
              </a:rPr>
              <a:t>melalui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Perangkat</a:t>
            </a:r>
            <a:r>
              <a:rPr lang="en-US" dirty="0">
                <a:cs typeface="Arial" pitchFamily="34" charset="0"/>
              </a:rPr>
              <a:t> Daerah.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56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077200" cy="5562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 err="1"/>
              <a:t>Pembentukan</a:t>
            </a:r>
            <a:r>
              <a:rPr lang="en-US" sz="3000" b="1" dirty="0"/>
              <a:t> </a:t>
            </a:r>
            <a:r>
              <a:rPr lang="en-US" sz="3000" b="1" dirty="0" err="1"/>
              <a:t>Perangkat</a:t>
            </a:r>
            <a:r>
              <a:rPr lang="en-US" sz="3000" b="1" dirty="0"/>
              <a:t> Daerah </a:t>
            </a:r>
            <a:r>
              <a:rPr lang="en-US" sz="3000" b="1" dirty="0" err="1" smtClean="0"/>
              <a:t>berdasarkan</a:t>
            </a:r>
            <a:r>
              <a:rPr lang="en-US" sz="3000" b="1" dirty="0" smtClean="0"/>
              <a:t> </a:t>
            </a:r>
            <a:r>
              <a:rPr lang="en-US" sz="3000" b="1" dirty="0" err="1"/>
              <a:t>asas</a:t>
            </a:r>
            <a:r>
              <a:rPr lang="en-US" sz="3000" b="1" dirty="0"/>
              <a:t>: </a:t>
            </a:r>
            <a:endParaRPr lang="en-US" sz="30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Urusan </a:t>
            </a:r>
            <a:r>
              <a:rPr lang="en-US" dirty="0"/>
              <a:t>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Daerah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/>
              <a:t>Urusan Pemerintahan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Daerah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efisiensi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/>
              <a:t>kendali</a:t>
            </a:r>
            <a:r>
              <a:rPr lang="en-US" dirty="0"/>
              <a:t>;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 err="1" smtClean="0"/>
              <a:t>fleksibilitas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553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6388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Dalam </a:t>
            </a:r>
            <a:r>
              <a:rPr lang="en-US" sz="2400" dirty="0" err="1" smtClean="0">
                <a:cs typeface="Arial" pitchFamily="34" charset="0"/>
              </a:rPr>
              <a:t>pembentukan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orgaisasi</a:t>
            </a:r>
            <a:r>
              <a:rPr lang="en-US" sz="2400" dirty="0">
                <a:cs typeface="Arial" pitchFamily="34" charset="0"/>
              </a:rPr>
              <a:t>/</a:t>
            </a:r>
            <a:r>
              <a:rPr lang="en-US" sz="2400" dirty="0" err="1">
                <a:cs typeface="Arial" pitchFamily="34" charset="0"/>
              </a:rPr>
              <a:t>kelembagaan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seyogyanya</a:t>
            </a:r>
            <a:r>
              <a:rPr lang="en-US" sz="2400" dirty="0" smtClean="0">
                <a:cs typeface="Arial" pitchFamily="34" charset="0"/>
              </a:rPr>
              <a:t> Pemerintah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membatasi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orgaisasi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terkait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konsekuensi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finansial</a:t>
            </a:r>
            <a:r>
              <a:rPr lang="en-US" sz="2400" dirty="0">
                <a:cs typeface="Arial" pitchFamily="34" charset="0"/>
              </a:rPr>
              <a:t> (</a:t>
            </a:r>
            <a:r>
              <a:rPr lang="en-US" sz="2400" dirty="0" err="1">
                <a:cs typeface="Arial" pitchFamily="34" charset="0"/>
              </a:rPr>
              <a:t>jumlah</a:t>
            </a:r>
            <a:r>
              <a:rPr lang="en-US" sz="2400" dirty="0">
                <a:cs typeface="Arial" pitchFamily="34" charset="0"/>
              </a:rPr>
              <a:t> OPD /</a:t>
            </a:r>
            <a:r>
              <a:rPr lang="en-US" sz="2400" dirty="0" err="1">
                <a:cs typeface="Arial" pitchFamily="34" charset="0"/>
              </a:rPr>
              <a:t>dinas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relatif</a:t>
            </a:r>
            <a:r>
              <a:rPr lang="en-US" sz="2400" dirty="0" smtClean="0">
                <a:cs typeface="Arial" pitchFamily="34" charset="0"/>
              </a:rPr>
              <a:t>). </a:t>
            </a:r>
            <a:r>
              <a:rPr lang="en-US" sz="2400" dirty="0">
                <a:cs typeface="Arial" pitchFamily="34" charset="0"/>
              </a:rPr>
              <a:t>Ada </a:t>
            </a:r>
            <a:r>
              <a:rPr lang="en-US" sz="2400" dirty="0" smtClean="0">
                <a:cs typeface="Arial" pitchFamily="34" charset="0"/>
              </a:rPr>
              <a:t> kecenderungan </a:t>
            </a:r>
            <a:r>
              <a:rPr lang="en-US" sz="2400" dirty="0">
                <a:cs typeface="Arial" pitchFamily="34" charset="0"/>
              </a:rPr>
              <a:t>pula </a:t>
            </a:r>
            <a:r>
              <a:rPr lang="en-US" sz="2400" dirty="0" err="1">
                <a:cs typeface="Arial" pitchFamily="34" charset="0"/>
              </a:rPr>
              <a:t>proliferasi</a:t>
            </a:r>
            <a:r>
              <a:rPr lang="en-US" sz="2400" dirty="0">
                <a:cs typeface="Arial" pitchFamily="34" charset="0"/>
              </a:rPr>
              <a:t> (</a:t>
            </a:r>
            <a:r>
              <a:rPr lang="en-US" sz="2400" dirty="0" err="1">
                <a:cs typeface="Arial" pitchFamily="34" charset="0"/>
              </a:rPr>
              <a:t>pemekaran</a:t>
            </a:r>
            <a:r>
              <a:rPr lang="en-US" sz="2400" dirty="0">
                <a:cs typeface="Arial" pitchFamily="34" charset="0"/>
              </a:rPr>
              <a:t>) </a:t>
            </a:r>
            <a:r>
              <a:rPr lang="en-US" sz="2400" dirty="0" err="1">
                <a:cs typeface="Arial" pitchFamily="34" charset="0"/>
              </a:rPr>
              <a:t>organisasi</a:t>
            </a:r>
            <a:r>
              <a:rPr lang="en-US" sz="2400" dirty="0" smtClean="0">
                <a:cs typeface="Arial" pitchFamily="34" charset="0"/>
              </a:rPr>
              <a:t>.</a:t>
            </a:r>
            <a:endParaRPr lang="en-US" sz="2400" dirty="0"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b="1" dirty="0">
                <a:cs typeface="Arial" pitchFamily="34" charset="0"/>
              </a:rPr>
              <a:t>Rekomendasi:</a:t>
            </a:r>
          </a:p>
          <a:p>
            <a:r>
              <a:rPr lang="en-US" sz="2400" dirty="0" err="1">
                <a:cs typeface="Arial" pitchFamily="34" charset="0"/>
              </a:rPr>
              <a:t>Perlu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pengendalian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pengadaan</a:t>
            </a:r>
            <a:r>
              <a:rPr lang="en-US" sz="2400" dirty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orgaisasi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/</a:t>
            </a:r>
            <a:r>
              <a:rPr lang="en-US" sz="2400" dirty="0" err="1" smtClean="0">
                <a:cs typeface="Arial" pitchFamily="34" charset="0"/>
              </a:rPr>
              <a:t>kelembagaan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satunya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perlu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dipikirkan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alternatif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pembentukan</a:t>
            </a:r>
            <a:r>
              <a:rPr lang="en-US" sz="2400" dirty="0">
                <a:cs typeface="Arial" pitchFamily="34" charset="0"/>
              </a:rPr>
              <a:t>  unit-unit </a:t>
            </a:r>
            <a:r>
              <a:rPr lang="en-US" sz="2400" dirty="0" err="1">
                <a:cs typeface="Arial" pitchFamily="34" charset="0"/>
              </a:rPr>
              <a:t>organisasi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otonom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cs typeface="Arial" pitchFamily="34" charset="0"/>
              </a:rPr>
              <a:t>Menyerahkan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urusan </a:t>
            </a:r>
            <a:r>
              <a:rPr lang="en-US" sz="2400" dirty="0" err="1" smtClean="0">
                <a:cs typeface="Arial" pitchFamily="34" charset="0"/>
              </a:rPr>
              <a:t>kepada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pihak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swasta</a:t>
            </a:r>
            <a:r>
              <a:rPr lang="en-US" sz="2400" dirty="0">
                <a:cs typeface="Arial" pitchFamily="34" charset="0"/>
              </a:rPr>
              <a:t> (</a:t>
            </a:r>
            <a:r>
              <a:rPr lang="en-US" sz="2400" dirty="0" err="1">
                <a:cs typeface="Arial" pitchFamily="34" charset="0"/>
              </a:rPr>
              <a:t>privatisasi</a:t>
            </a:r>
            <a:r>
              <a:rPr lang="en-US" sz="2400" dirty="0">
                <a:cs typeface="Arial" pitchFamily="34" charset="0"/>
              </a:rPr>
              <a:t>) </a:t>
            </a:r>
            <a:r>
              <a:rPr lang="en-US" sz="2400" dirty="0" err="1">
                <a:cs typeface="Arial" pitchFamily="34" charset="0"/>
              </a:rPr>
              <a:t>ataupun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kemitraan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antara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pihak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</a:t>
            </a:r>
            <a:r>
              <a:rPr lang="en-US" sz="2400" dirty="0" err="1" smtClean="0">
                <a:cs typeface="Arial" pitchFamily="34" charset="0"/>
              </a:rPr>
              <a:t>emda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swasta</a:t>
            </a:r>
            <a:r>
              <a:rPr lang="en-US" sz="2400" dirty="0">
                <a:cs typeface="Arial" pitchFamily="34" charset="0"/>
              </a:rPr>
              <a:t> (public private partnership)</a:t>
            </a:r>
          </a:p>
          <a:p>
            <a:r>
              <a:rPr lang="en-US" sz="2400" dirty="0" err="1">
                <a:cs typeface="Arial" pitchFamily="34" charset="0"/>
              </a:rPr>
              <a:t>Perlu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adanya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standar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orgaisasi</a:t>
            </a:r>
            <a:r>
              <a:rPr lang="en-US" sz="2400" dirty="0" smtClean="0">
                <a:cs typeface="Arial" pitchFamily="34" charset="0"/>
              </a:rPr>
              <a:t>/ </a:t>
            </a:r>
            <a:r>
              <a:rPr lang="en-US" sz="2400" dirty="0" err="1">
                <a:cs typeface="Arial" pitchFamily="34" charset="0"/>
              </a:rPr>
              <a:t>kelembagaan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mempertimbangkan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kebutuhan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Pemda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untuk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memudahkan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pembinaan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pengawasan</a:t>
            </a:r>
            <a:r>
              <a:rPr lang="en-US" sz="2400" dirty="0">
                <a:cs typeface="Arial" pitchFamily="34" charset="0"/>
              </a:rPr>
              <a:t>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3760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8077200" cy="457200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+mn-lt"/>
              </a:rPr>
              <a:t>Jenis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Perangkat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smtClean="0">
                <a:latin typeface="+mn-lt"/>
              </a:rPr>
              <a:t>Daerah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153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dirty="0" err="1" smtClean="0">
                <a:cs typeface="Arial" pitchFamily="34" charset="0"/>
              </a:rPr>
              <a:t>Pemerintah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Daerah </a:t>
            </a:r>
            <a:r>
              <a:rPr lang="en-US" sz="2800" b="1" dirty="0" err="1" smtClean="0">
                <a:cs typeface="Arial" pitchFamily="34" charset="0"/>
              </a:rPr>
              <a:t>Provinsi</a:t>
            </a:r>
            <a:endParaRPr lang="en-US" sz="2800" b="1" dirty="0" smtClean="0">
              <a:cs typeface="Arial" pitchFamily="34" charset="0"/>
            </a:endParaRPr>
          </a:p>
          <a:p>
            <a:r>
              <a:rPr lang="en-US" sz="2400" dirty="0">
                <a:cs typeface="Arial" pitchFamily="34" charset="0"/>
              </a:rPr>
              <a:t>Menurut UUD 1945 </a:t>
            </a:r>
            <a:r>
              <a:rPr lang="en-US" sz="2400" dirty="0" smtClean="0">
                <a:cs typeface="Arial" pitchFamily="34" charset="0"/>
              </a:rPr>
              <a:t>Pasal </a:t>
            </a:r>
            <a:r>
              <a:rPr lang="en-US" sz="2400" dirty="0">
                <a:cs typeface="Arial" pitchFamily="34" charset="0"/>
              </a:rPr>
              <a:t>18 </a:t>
            </a:r>
            <a:r>
              <a:rPr lang="en-US" sz="2400" dirty="0" err="1">
                <a:cs typeface="Arial" pitchFamily="34" charset="0"/>
              </a:rPr>
              <a:t>ayat</a:t>
            </a:r>
            <a:r>
              <a:rPr lang="en-US" sz="2400" dirty="0">
                <a:cs typeface="Arial" pitchFamily="34" charset="0"/>
              </a:rPr>
              <a:t> (4) </a:t>
            </a:r>
            <a:r>
              <a:rPr lang="en-US" sz="2400" b="1" dirty="0" err="1">
                <a:cs typeface="Arial" pitchFamily="34" charset="0"/>
              </a:rPr>
              <a:t>Gubernur</a:t>
            </a:r>
            <a:r>
              <a:rPr lang="en-US" sz="2400" b="1" dirty="0">
                <a:cs typeface="Arial" pitchFamily="34" charset="0"/>
              </a:rPr>
              <a:t> Kepala </a:t>
            </a:r>
            <a:r>
              <a:rPr lang="en-US" sz="2400" b="1" dirty="0" smtClean="0">
                <a:cs typeface="Arial" pitchFamily="34" charset="0"/>
              </a:rPr>
              <a:t>Daerah </a:t>
            </a:r>
            <a:r>
              <a:rPr lang="en-US" sz="2400" dirty="0" smtClean="0">
                <a:cs typeface="Arial" pitchFamily="34" charset="0"/>
              </a:rPr>
              <a:t>adalah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provinsi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gubernur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hanya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kepala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eksekutif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saja</a:t>
            </a:r>
            <a:r>
              <a:rPr lang="en-US" sz="2400" dirty="0">
                <a:cs typeface="Arial" pitchFamily="34" charset="0"/>
              </a:rPr>
              <a:t>. Tugas </a:t>
            </a:r>
            <a:r>
              <a:rPr lang="en-US" sz="2400" dirty="0" err="1">
                <a:cs typeface="Arial" pitchFamily="34" charset="0"/>
              </a:rPr>
              <a:t>gubernur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selaku</a:t>
            </a:r>
            <a:r>
              <a:rPr lang="en-US" sz="2400" dirty="0">
                <a:cs typeface="Arial" pitchFamily="34" charset="0"/>
              </a:rPr>
              <a:t> wakil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ditentukan</a:t>
            </a:r>
            <a:r>
              <a:rPr lang="en-US" sz="2400" dirty="0" smtClean="0">
                <a:cs typeface="Arial" pitchFamily="34" charset="0"/>
              </a:rPr>
              <a:t> dlm ps37 </a:t>
            </a:r>
          </a:p>
          <a:p>
            <a:r>
              <a:rPr lang="en-US" sz="2400" dirty="0" smtClean="0">
                <a:cs typeface="Arial" pitchFamily="34" charset="0"/>
              </a:rPr>
              <a:t>DPRD </a:t>
            </a:r>
            <a:r>
              <a:rPr lang="en-US" sz="2400" dirty="0" err="1" smtClean="0">
                <a:cs typeface="Arial" pitchFamily="34" charset="0"/>
              </a:rPr>
              <a:t>Provinsi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:</a:t>
            </a:r>
            <a:r>
              <a:rPr lang="en-US" sz="2400" dirty="0" err="1" smtClean="0">
                <a:cs typeface="Arial" pitchFamily="34" charset="0"/>
              </a:rPr>
              <a:t>Mempunyai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kedudukan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sebagai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penyelenggara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Pemerintahan-Daerah, </a:t>
            </a:r>
            <a:r>
              <a:rPr lang="en-US" sz="2400" dirty="0">
                <a:cs typeface="Arial" pitchFamily="34" charset="0"/>
              </a:rPr>
              <a:t>DPR </a:t>
            </a:r>
            <a:r>
              <a:rPr lang="en-US" sz="2400" dirty="0" err="1">
                <a:cs typeface="Arial" pitchFamily="34" charset="0"/>
              </a:rPr>
              <a:t>mempunyai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fungsi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legislasi</a:t>
            </a:r>
            <a:r>
              <a:rPr lang="en-US" sz="2400" dirty="0">
                <a:cs typeface="Arial" pitchFamily="34" charset="0"/>
              </a:rPr>
              <a:t>, </a:t>
            </a:r>
            <a:r>
              <a:rPr lang="en-US" sz="2400" dirty="0" err="1">
                <a:cs typeface="Arial" pitchFamily="34" charset="0"/>
              </a:rPr>
              <a:t>anggaran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pengawasan</a:t>
            </a: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cs typeface="Arial" pitchFamily="34" charset="0"/>
              </a:rPr>
              <a:t>Perangkat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Daerah </a:t>
            </a:r>
            <a:r>
              <a:rPr lang="en-US" sz="2400" b="1" dirty="0" err="1">
                <a:cs typeface="Arial" pitchFamily="34" charset="0"/>
              </a:rPr>
              <a:t>provinsi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terdiri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atas</a:t>
            </a:r>
            <a:r>
              <a:rPr lang="en-US" sz="2400" b="1" dirty="0">
                <a:cs typeface="Arial" pitchFamily="34" charset="0"/>
              </a:rPr>
              <a:t>:</a:t>
            </a:r>
          </a:p>
          <a:p>
            <a:pPr lvl="0"/>
            <a:r>
              <a:rPr lang="en-US" sz="2400" dirty="0" err="1">
                <a:cs typeface="Arial" pitchFamily="34" charset="0"/>
              </a:rPr>
              <a:t>S</a:t>
            </a:r>
            <a:r>
              <a:rPr lang="en-US" sz="2400" dirty="0" err="1" smtClean="0">
                <a:cs typeface="Arial" pitchFamily="34" charset="0"/>
              </a:rPr>
              <a:t>ekretariat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Daerah;</a:t>
            </a:r>
          </a:p>
          <a:p>
            <a:pPr lvl="0"/>
            <a:r>
              <a:rPr lang="en-US" sz="2400" dirty="0" err="1">
                <a:cs typeface="Arial" pitchFamily="34" charset="0"/>
              </a:rPr>
              <a:t>S</a:t>
            </a:r>
            <a:r>
              <a:rPr lang="en-US" sz="2400" dirty="0" err="1" smtClean="0">
                <a:cs typeface="Arial" pitchFamily="34" charset="0"/>
              </a:rPr>
              <a:t>ekretariat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DPRD;</a:t>
            </a:r>
          </a:p>
          <a:p>
            <a:r>
              <a:rPr lang="en-US" sz="2400" dirty="0" err="1" smtClean="0">
                <a:cs typeface="Arial" pitchFamily="34" charset="0"/>
              </a:rPr>
              <a:t>Inspektorat</a:t>
            </a:r>
            <a:r>
              <a:rPr lang="en-US" sz="2400" dirty="0" smtClean="0">
                <a:cs typeface="Arial" pitchFamily="34" charset="0"/>
              </a:rPr>
              <a:t>;</a:t>
            </a:r>
          </a:p>
          <a:p>
            <a:r>
              <a:rPr lang="en-US" sz="2400" dirty="0" err="1"/>
              <a:t>D</a:t>
            </a:r>
            <a:r>
              <a:rPr lang="en-US" sz="2400" dirty="0" err="1" smtClean="0"/>
              <a:t>inas</a:t>
            </a:r>
            <a:r>
              <a:rPr lang="en-US" sz="2400" dirty="0" smtClean="0"/>
              <a:t> Daerah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/>
              <a:t>teknis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.</a:t>
            </a:r>
          </a:p>
          <a:p>
            <a:pPr lvl="0"/>
            <a:endParaRPr lang="en-US" sz="2400" dirty="0"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536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sekretariat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sekretariat</a:t>
            </a:r>
            <a:r>
              <a:rPr lang="en-US" dirty="0"/>
              <a:t> DPRD,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kelurahan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faktor-faktor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PeraturanPemerintah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01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+mn-lt"/>
                <a:cs typeface="Arial" pitchFamily="34" charset="0"/>
              </a:rPr>
              <a:t>2. </a:t>
            </a:r>
            <a:r>
              <a:rPr lang="en-US" sz="3200" b="1" dirty="0">
                <a:latin typeface="+mn-lt"/>
                <a:cs typeface="Arial" pitchFamily="34" charset="0"/>
              </a:rPr>
              <a:t>Pemerintahan Daerah </a:t>
            </a:r>
            <a:r>
              <a:rPr lang="en-US" sz="3200" b="1" dirty="0" smtClean="0">
                <a:latin typeface="+mn-lt"/>
                <a:cs typeface="Arial" pitchFamily="34" charset="0"/>
              </a:rPr>
              <a:t>Kabupaten/</a:t>
            </a:r>
            <a:r>
              <a:rPr lang="en-US" sz="3200" b="1" dirty="0">
                <a:latin typeface="+mn-lt"/>
                <a:cs typeface="Arial" pitchFamily="34" charset="0"/>
              </a:rPr>
              <a:t>K</a:t>
            </a:r>
            <a:r>
              <a:rPr lang="en-US" sz="3200" b="1" dirty="0" smtClean="0">
                <a:latin typeface="+mn-lt"/>
                <a:cs typeface="Arial" pitchFamily="34" charset="0"/>
              </a:rPr>
              <a:t>ota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943600"/>
          </a:xfrm>
        </p:spPr>
        <p:txBody>
          <a:bodyPr>
            <a:noAutofit/>
          </a:bodyPr>
          <a:lstStyle/>
          <a:p>
            <a:r>
              <a:rPr lang="en-US" sz="2800" dirty="0" smtClean="0">
                <a:cs typeface="Arial" pitchFamily="34" charset="0"/>
              </a:rPr>
              <a:t>Pemerintahan Daerah Kabupaten </a:t>
            </a:r>
            <a:r>
              <a:rPr lang="en-US" sz="2800" dirty="0">
                <a:cs typeface="Arial" pitchFamily="34" charset="0"/>
              </a:rPr>
              <a:t>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K</a:t>
            </a:r>
            <a:r>
              <a:rPr lang="en-US" sz="2800" dirty="0" smtClean="0">
                <a:cs typeface="Arial" pitchFamily="34" charset="0"/>
              </a:rPr>
              <a:t>ota </a:t>
            </a:r>
            <a:r>
              <a:rPr lang="en-US" sz="2800" dirty="0" err="1">
                <a:cs typeface="Arial" pitchFamily="34" charset="0"/>
              </a:rPr>
              <a:t>merupakan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satuan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negara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langsung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berhubungan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dengan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fungsi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pengayoman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pelayanan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negara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terhdadap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rakyat</a:t>
            </a:r>
            <a:r>
              <a:rPr lang="en-US" sz="2800" dirty="0">
                <a:cs typeface="Arial" pitchFamily="34" charset="0"/>
              </a:rPr>
              <a:t>, </a:t>
            </a:r>
            <a:r>
              <a:rPr lang="en-US" sz="2800" dirty="0" err="1">
                <a:cs typeface="Arial" pitchFamily="34" charset="0"/>
              </a:rPr>
              <a:t>untuk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itu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setiap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satuan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dilengkapi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dengan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perangkat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administrasi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ditingkat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kecamatan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dipimpin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oleh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seorang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camat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sebagai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pejabat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administrasi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yg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terendah</a:t>
            </a:r>
            <a:r>
              <a:rPr lang="en-US" sz="2800" dirty="0">
                <a:cs typeface="Arial" pitchFamily="34" charset="0"/>
              </a:rPr>
              <a:t> di </a:t>
            </a:r>
            <a:r>
              <a:rPr lang="en-US" sz="2800" dirty="0" err="1">
                <a:cs typeface="Arial" pitchFamily="34" charset="0"/>
              </a:rPr>
              <a:t>atas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kepala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desa</a:t>
            </a:r>
            <a:r>
              <a:rPr lang="en-US" sz="2800" dirty="0">
                <a:cs typeface="Arial" pitchFamily="34" charset="0"/>
              </a:rPr>
              <a:t> 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lurah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r>
              <a:rPr lang="en-US" sz="2800" dirty="0" smtClean="0">
                <a:cs typeface="Arial" pitchFamily="34" charset="0"/>
              </a:rPr>
              <a:t>  </a:t>
            </a:r>
            <a:r>
              <a:rPr lang="en-US" sz="2800" dirty="0" err="1">
                <a:cs typeface="Arial" pitchFamily="34" charset="0"/>
              </a:rPr>
              <a:t>perangkat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desa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kelurahan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juga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perangkat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organisasi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disebut</a:t>
            </a:r>
            <a:r>
              <a:rPr lang="en-US" sz="2800" dirty="0">
                <a:cs typeface="Arial" pitchFamily="34" charset="0"/>
              </a:rPr>
              <a:t> RT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RW.</a:t>
            </a:r>
            <a:endParaRPr lang="en-US" sz="2800" dirty="0">
              <a:cs typeface="Arial" pitchFamily="34" charset="0"/>
            </a:endParaRPr>
          </a:p>
          <a:p>
            <a:r>
              <a:rPr lang="en-US" sz="2800" dirty="0" smtClean="0">
                <a:cs typeface="Arial" pitchFamily="34" charset="0"/>
              </a:rPr>
              <a:t>Menurut UU No </a:t>
            </a:r>
            <a:r>
              <a:rPr lang="en-US" sz="2800" dirty="0">
                <a:cs typeface="Arial" pitchFamily="34" charset="0"/>
              </a:rPr>
              <a:t>32 </a:t>
            </a:r>
            <a:r>
              <a:rPr lang="en-US" sz="2800" dirty="0" err="1">
                <a:cs typeface="Arial" pitchFamily="34" charset="0"/>
              </a:rPr>
              <a:t>Th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2004 </a:t>
            </a:r>
            <a:r>
              <a:rPr lang="en-US" sz="2800" dirty="0" err="1" smtClean="0">
                <a:cs typeface="Arial" pitchFamily="34" charset="0"/>
              </a:rPr>
              <a:t>tugas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wewenang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walikota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sama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tugas</a:t>
            </a:r>
            <a:r>
              <a:rPr lang="en-US" sz="2800" dirty="0">
                <a:cs typeface="Arial" pitchFamily="34" charset="0"/>
              </a:rPr>
              <a:t> &amp;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wewenang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gubernur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bupati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yaitu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tugas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sebagai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kepala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daerah</a:t>
            </a:r>
            <a:r>
              <a:rPr lang="en-US" sz="2800" dirty="0">
                <a:cs typeface="Arial" pitchFamily="34" charset="0"/>
              </a:rPr>
              <a:t>. </a:t>
            </a:r>
            <a:r>
              <a:rPr lang="en-US" sz="2800" dirty="0" smtClean="0">
                <a:cs typeface="Arial" pitchFamily="34" charset="0"/>
              </a:rPr>
              <a:t> </a:t>
            </a:r>
            <a:endParaRPr 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6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1582</Words>
  <Application>Microsoft Office PowerPoint</Application>
  <PresentationFormat>On-screen Show (4:3)</PresentationFormat>
  <Paragraphs>140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Pembentukan Organisasi   Daerah</vt:lpstr>
      <vt:lpstr>PowerPoint Presentation</vt:lpstr>
      <vt:lpstr>PowerPoint Presentation</vt:lpstr>
      <vt:lpstr>PowerPoint Presentation</vt:lpstr>
      <vt:lpstr>PowerPoint Presentation</vt:lpstr>
      <vt:lpstr>Jenis Perangkat Daerah</vt:lpstr>
      <vt:lpstr>PowerPoint Presentation</vt:lpstr>
      <vt:lpstr>2. Pemerintahan Daerah Kabupaten/Kota</vt:lpstr>
      <vt:lpstr>PowerPoint Presentation</vt:lpstr>
      <vt:lpstr>Perangkat Daerah Kabupaten/Kota terdiri atas:</vt:lpstr>
      <vt:lpstr>LEMBAGA PEMERINTAHAN DAERAH</vt:lpstr>
      <vt:lpstr>Sekretariat Daerah, Dinas Daerah, Lembaga Teknis Daerah, Camat, Lurah, dan Desa </vt:lpstr>
      <vt:lpstr>PowerPoint Presentation</vt:lpstr>
      <vt:lpstr>PowerPoint Presentation</vt:lpstr>
      <vt:lpstr>PowerPoint Presentation</vt:lpstr>
      <vt:lpstr>PowerPoint Presentation</vt:lpstr>
      <vt:lpstr>3. Kepegawaian Daerah</vt:lpstr>
      <vt:lpstr>Next </vt:lpstr>
      <vt:lpstr>PowerPoint Presentation</vt:lpstr>
      <vt:lpstr>Next </vt:lpstr>
      <vt:lpstr>PowerPoint Presentation</vt:lpstr>
      <vt:lpstr>Kebijakan Manajemen SDM (ASN)</vt:lpstr>
      <vt:lpstr> Pemberhentian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Perangkat Daerah.  ,</dc:title>
  <dc:creator>asus</dc:creator>
  <cp:lastModifiedBy>asus</cp:lastModifiedBy>
  <cp:revision>40</cp:revision>
  <dcterms:created xsi:type="dcterms:W3CDTF">2019-02-24T15:17:07Z</dcterms:created>
  <dcterms:modified xsi:type="dcterms:W3CDTF">2020-12-02T04:46:17Z</dcterms:modified>
</cp:coreProperties>
</file>