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3"/>
  </p:notesMasterIdLst>
  <p:sldIdLst>
    <p:sldId id="256" r:id="rId5"/>
    <p:sldId id="262" r:id="rId6"/>
    <p:sldId id="257" r:id="rId7"/>
    <p:sldId id="264" r:id="rId8"/>
    <p:sldId id="265" r:id="rId9"/>
    <p:sldId id="275" r:id="rId10"/>
    <p:sldId id="266" r:id="rId11"/>
    <p:sldId id="276" r:id="rId12"/>
    <p:sldId id="267" r:id="rId13"/>
    <p:sldId id="268" r:id="rId14"/>
    <p:sldId id="269" r:id="rId15"/>
    <p:sldId id="277" r:id="rId16"/>
    <p:sldId id="270" r:id="rId17"/>
    <p:sldId id="271" r:id="rId18"/>
    <p:sldId id="272" r:id="rId19"/>
    <p:sldId id="273" r:id="rId20"/>
    <p:sldId id="274" r:id="rId21"/>
    <p:sldId id="26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56"/>
          </p14:sldIdLst>
        </p14:section>
        <p14:section name="Design, Impress, Work Together" id="{B9B51309-D148-4332-87C2-07BE32FBCA3B}">
          <p14:sldIdLst>
            <p14:sldId id="262"/>
            <p14:sldId id="257"/>
            <p14:sldId id="264"/>
            <p14:sldId id="265"/>
            <p14:sldId id="275"/>
            <p14:sldId id="266"/>
            <p14:sldId id="276"/>
            <p14:sldId id="267"/>
            <p14:sldId id="268"/>
            <p14:sldId id="269"/>
            <p14:sldId id="277"/>
            <p14:sldId id="270"/>
            <p14:sldId id="271"/>
            <p14:sldId id="272"/>
            <p14:sldId id="273"/>
            <p14:sldId id="274"/>
          </p14:sldIdLst>
        </p14:section>
        <p14:section name="Learn More" id="{2CC34DB2-6590-42C0-AD4B-A04C6060184E}">
          <p14:sldIdLst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280" autoAdjust="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baseline="0" dirty="0"/>
              <a:t>Slide Show mode, click the arrow to enter the PowerPoint Getting Started Center.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96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2" y="5110609"/>
            <a:ext cx="6705599" cy="113779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2800">
                <a:solidFill>
                  <a:srgbClr val="D2472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4167753" cy="435133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Aft>
                <a:spcPts val="1200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>
              <a:lnSpc>
                <a:spcPct val="150000"/>
              </a:lnSpc>
              <a:spcAft>
                <a:spcPts val="1200"/>
              </a:spcAft>
              <a:defRPr sz="1400">
                <a:solidFill>
                  <a:schemeClr val="bg1">
                    <a:lumMod val="50000"/>
                  </a:schemeClr>
                </a:solidFill>
              </a:defRPr>
            </a:lvl2pPr>
            <a:lvl3pPr>
              <a:lnSpc>
                <a:spcPct val="150000"/>
              </a:lnSpc>
              <a:spcAft>
                <a:spcPts val="1200"/>
              </a:spcAft>
              <a:defRPr sz="1200">
                <a:solidFill>
                  <a:schemeClr val="bg1">
                    <a:lumMod val="50000"/>
                  </a:schemeClr>
                </a:solidFill>
              </a:defRPr>
            </a:lvl3pPr>
            <a:lvl4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4pPr>
            <a:lvl5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2402238"/>
            <a:ext cx="4508715" cy="2187227"/>
          </a:xfrm>
        </p:spPr>
        <p:txBody>
          <a:bodyPr anchor="ctr">
            <a:noAutofit/>
          </a:bodyPr>
          <a:lstStyle>
            <a:lvl1pPr algn="l">
              <a:defRPr sz="4800">
                <a:solidFill>
                  <a:srgbClr val="D247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308" y="2402237"/>
            <a:ext cx="5269424" cy="2187226"/>
          </a:xfrm>
        </p:spPr>
        <p:txBody>
          <a:bodyPr anchor="ctr">
            <a:normAutofit/>
          </a:bodyPr>
          <a:lstStyle>
            <a:lvl1pPr marL="0" indent="0">
              <a:lnSpc>
                <a:spcPct val="150000"/>
              </a:lnSpc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737851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1" y="2193927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4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4" y="2193927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o15.officeredir.microsoft.com/r/rlid2013GettingStartedCntrPPT?clid=1033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DESA MASA KEMERDEKAAN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2" y="5110609"/>
            <a:ext cx="10889972" cy="1137793"/>
          </a:xfrm>
        </p:spPr>
        <p:txBody>
          <a:bodyPr>
            <a:normAutofit fontScale="925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Oleh : JUANG GAGAH MARDHIKA, S.IP., </a:t>
            </a:r>
            <a:r>
              <a:rPr lang="en-US" b="1" dirty="0" err="1">
                <a:solidFill>
                  <a:srgbClr val="FF0000"/>
                </a:solidFill>
              </a:rPr>
              <a:t>M.Sos</a:t>
            </a:r>
            <a:r>
              <a:rPr lang="en-US" b="1" dirty="0">
                <a:solidFill>
                  <a:srgbClr val="FF0000"/>
                </a:solidFill>
              </a:rPr>
              <a:t> &amp; </a:t>
            </a:r>
            <a:r>
              <a:rPr lang="en-US" b="1" dirty="0" err="1">
                <a:solidFill>
                  <a:srgbClr val="FF0000"/>
                </a:solidFill>
              </a:rPr>
              <a:t>Putera</a:t>
            </a:r>
            <a:r>
              <a:rPr lang="en-US" b="1" dirty="0">
                <a:solidFill>
                  <a:srgbClr val="FF0000"/>
                </a:solidFill>
              </a:rPr>
              <a:t> Perdana, S.IP., M.IP</a:t>
            </a:r>
          </a:p>
          <a:p>
            <a:endParaRPr lang="en-US" b="1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2686" y="90772"/>
            <a:ext cx="1508874" cy="1461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434" y="-38637"/>
            <a:ext cx="10749367" cy="1208868"/>
          </a:xfrm>
        </p:spPr>
        <p:txBody>
          <a:bodyPr/>
          <a:lstStyle/>
          <a:p>
            <a:r>
              <a:rPr lang="en-US" b="1" dirty="0" err="1"/>
              <a:t>Desaign</a:t>
            </a:r>
            <a:r>
              <a:rPr lang="en-US" b="1" dirty="0"/>
              <a:t> </a:t>
            </a:r>
            <a:r>
              <a:rPr lang="en-US" b="1" dirty="0" err="1"/>
              <a:t>Perubahan</a:t>
            </a:r>
            <a:r>
              <a:rPr lang="en-US" b="1" dirty="0"/>
              <a:t> </a:t>
            </a:r>
            <a:r>
              <a:rPr lang="en-US" b="1" dirty="0" err="1"/>
              <a:t>Elit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51383"/>
            <a:ext cx="9632323" cy="4351338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</a:rPr>
              <a:t>Sama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halnya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undang</a:t>
            </a:r>
            <a:r>
              <a:rPr lang="en-US" dirty="0">
                <a:solidFill>
                  <a:schemeClr val="tx1"/>
                </a:solidFill>
              </a:rPr>
              <a:t>- </a:t>
            </a:r>
            <a:r>
              <a:rPr lang="en-US" dirty="0" err="1">
                <a:solidFill>
                  <a:schemeClr val="tx1"/>
                </a:solidFill>
              </a:rPr>
              <a:t>undang</a:t>
            </a:r>
            <a:r>
              <a:rPr lang="en-US" dirty="0">
                <a:solidFill>
                  <a:schemeClr val="tx1"/>
                </a:solidFill>
              </a:rPr>
              <a:t> no 13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1946 ,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nomer</a:t>
            </a:r>
            <a:r>
              <a:rPr lang="en-US" dirty="0">
                <a:solidFill>
                  <a:schemeClr val="tx1"/>
                </a:solidFill>
              </a:rPr>
              <a:t> 14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1946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perubahan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syarat</a:t>
            </a:r>
            <a:r>
              <a:rPr lang="en-US" dirty="0">
                <a:solidFill>
                  <a:schemeClr val="tx1"/>
                </a:solidFill>
              </a:rPr>
              <a:t> –</a:t>
            </a:r>
            <a:r>
              <a:rPr lang="en-US" dirty="0" err="1">
                <a:solidFill>
                  <a:schemeClr val="tx1"/>
                </a:solidFill>
              </a:rPr>
              <a:t>syarat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pemilihan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waktu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merupakan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hal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sangat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artinya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proses </a:t>
            </a:r>
            <a:r>
              <a:rPr lang="en-US" dirty="0" err="1">
                <a:solidFill>
                  <a:schemeClr val="tx1"/>
                </a:solidFill>
              </a:rPr>
              <a:t>demokratisasi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pemerintahan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dahulu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pemilihan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hanya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tentukan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tokoh-tokoh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aatupun</a:t>
            </a:r>
            <a:r>
              <a:rPr lang="en-US" dirty="0">
                <a:solidFill>
                  <a:schemeClr val="tx1"/>
                </a:solidFill>
              </a:rPr>
              <a:t> para </a:t>
            </a:r>
            <a:r>
              <a:rPr lang="en-US" dirty="0" err="1">
                <a:solidFill>
                  <a:schemeClr val="tx1"/>
                </a:solidFill>
              </a:rPr>
              <a:t>dukuh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Meskipun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ketentuan-ketentuan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penentuan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no 14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1946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sederhana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bunyinya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memilih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kepala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warga</a:t>
            </a:r>
            <a:r>
              <a:rPr lang="en-US" dirty="0">
                <a:solidFill>
                  <a:schemeClr val="tx1"/>
                </a:solidFill>
              </a:rPr>
              <a:t> negara </a:t>
            </a:r>
            <a:r>
              <a:rPr lang="en-US" dirty="0" err="1">
                <a:solidFill>
                  <a:schemeClr val="tx1"/>
                </a:solidFill>
              </a:rPr>
              <a:t>penduduk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laki-laki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mapun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perempuan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berusia</a:t>
            </a:r>
            <a:r>
              <a:rPr lang="en-US" dirty="0">
                <a:solidFill>
                  <a:schemeClr val="tx1"/>
                </a:solidFill>
              </a:rPr>
              <a:t> 18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maupun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kawin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</a:rPr>
              <a:t>Walaupun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sederhana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namun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parktek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hingga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demokrasi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terpimpin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belum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dilaksanakan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94643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434" y="-38637"/>
            <a:ext cx="10749367" cy="1208868"/>
          </a:xfrm>
        </p:spPr>
        <p:txBody>
          <a:bodyPr/>
          <a:lstStyle/>
          <a:p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Arena </a:t>
            </a:r>
            <a:r>
              <a:rPr lang="en-US" b="1" dirty="0" err="1"/>
              <a:t>Politik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276267" cy="4351338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chemeClr val="tx1"/>
                </a:solidFill>
              </a:rPr>
              <a:t>Setelah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terbitnya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mengenai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Indonesia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menerbitkan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perundangan</a:t>
            </a:r>
            <a:r>
              <a:rPr lang="en-US" dirty="0">
                <a:solidFill>
                  <a:schemeClr val="tx1"/>
                </a:solidFill>
              </a:rPr>
              <a:t> yang lain </a:t>
            </a:r>
            <a:r>
              <a:rPr lang="en-US" dirty="0" err="1">
                <a:solidFill>
                  <a:schemeClr val="tx1"/>
                </a:solidFill>
              </a:rPr>
              <a:t>mengenai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perkembangannya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kemudian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ajang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konflik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politik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nasional</a:t>
            </a:r>
            <a:r>
              <a:rPr lang="en-US" dirty="0">
                <a:solidFill>
                  <a:schemeClr val="tx1"/>
                </a:solidFill>
              </a:rPr>
              <a:t> yang di </a:t>
            </a:r>
            <a:r>
              <a:rPr lang="en-US" dirty="0" err="1">
                <a:solidFill>
                  <a:schemeClr val="tx1"/>
                </a:solidFill>
              </a:rPr>
              <a:t>perankan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banyak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politik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berbeda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ideologi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orientasi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politiknya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diketahui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tindaklanjut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pencabutan</a:t>
            </a:r>
            <a:r>
              <a:rPr lang="en-US" dirty="0">
                <a:solidFill>
                  <a:schemeClr val="tx1"/>
                </a:solidFill>
              </a:rPr>
              <a:t> system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partai</a:t>
            </a:r>
            <a:r>
              <a:rPr lang="en-US" dirty="0">
                <a:solidFill>
                  <a:schemeClr val="tx1"/>
                </a:solidFill>
              </a:rPr>
              <a:t> yang di </a:t>
            </a:r>
            <a:r>
              <a:rPr lang="en-US" dirty="0" err="1">
                <a:solidFill>
                  <a:schemeClr val="tx1"/>
                </a:solidFill>
              </a:rPr>
              <a:t>kehendaki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panitia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persiapan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kemerdekaan</a:t>
            </a:r>
            <a:r>
              <a:rPr lang="en-US" dirty="0">
                <a:solidFill>
                  <a:schemeClr val="tx1"/>
                </a:solidFill>
              </a:rPr>
              <a:t> Indonesia, </a:t>
            </a:r>
            <a:r>
              <a:rPr lang="en-US" dirty="0" err="1">
                <a:solidFill>
                  <a:schemeClr val="tx1"/>
                </a:solidFill>
              </a:rPr>
              <a:t>maka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menganjurkan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mendirikan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partai-partai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politik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maklumat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tanggal</a:t>
            </a:r>
            <a:r>
              <a:rPr lang="en-US" dirty="0">
                <a:solidFill>
                  <a:schemeClr val="tx1"/>
                </a:solidFill>
              </a:rPr>
              <a:t> 3 November 1945 </a:t>
            </a:r>
            <a:r>
              <a:rPr lang="en-US" dirty="0" err="1">
                <a:solidFill>
                  <a:schemeClr val="tx1"/>
                </a:solidFill>
              </a:rPr>
              <a:t>sehingga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memunculkan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banyak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partai-partai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politik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bermacam-macam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ideologi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garis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politiknya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sumber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kekuasaan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parlement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parlement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berasal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politik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berlomba-lomba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mengumpulkan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pendukung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sebanyak-banyaknya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demikian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partai-partai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penduduk</a:t>
            </a:r>
            <a:r>
              <a:rPr lang="en-US" dirty="0">
                <a:solidFill>
                  <a:schemeClr val="tx1"/>
                </a:solidFill>
              </a:rPr>
              <a:t> Indonesia </a:t>
            </a:r>
            <a:r>
              <a:rPr lang="en-US" dirty="0" err="1">
                <a:solidFill>
                  <a:schemeClr val="tx1"/>
                </a:solidFill>
              </a:rPr>
              <a:t>tinggal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pedesaan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ajang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rebutan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politik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pengaruh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158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Arena </a:t>
            </a:r>
            <a:r>
              <a:rPr lang="en-US" b="1" dirty="0" err="1"/>
              <a:t>Politik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971726" cy="4351338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chemeClr val="tx1"/>
                </a:solidFill>
              </a:rPr>
              <a:t>Kepala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sasaran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politik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sasaran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pokok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politik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berhasil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menarik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partainya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dukungan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penduduk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. Hal </a:t>
            </a:r>
            <a:r>
              <a:rPr lang="en-US" dirty="0" err="1">
                <a:solidFill>
                  <a:schemeClr val="tx1"/>
                </a:solidFill>
              </a:rPr>
              <a:t>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tokoh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panutan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penduduknya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dihormati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lebih-lebih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penduduk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bersangkutan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sosial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budaya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bersifat</a:t>
            </a:r>
            <a:r>
              <a:rPr lang="en-US" dirty="0">
                <a:solidFill>
                  <a:schemeClr val="tx1"/>
                </a:solidFill>
              </a:rPr>
              <a:t> homogeny.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chemeClr val="tx1"/>
                </a:solidFill>
              </a:rPr>
              <a:t>Apabila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pemilihan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calon-calon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muncul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seringkali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calon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perdukuhan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melainkan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calon-calon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politik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Kehidupan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politik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nasional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demokrasi</a:t>
            </a:r>
            <a:r>
              <a:rPr lang="en-US" dirty="0">
                <a:solidFill>
                  <a:schemeClr val="tx1"/>
                </a:solidFill>
              </a:rPr>
              <a:t> liberal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demikian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kehidupan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sehingga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dikatakan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langsung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panggung</a:t>
            </a:r>
            <a:r>
              <a:rPr lang="en-US" dirty="0">
                <a:solidFill>
                  <a:schemeClr val="tx1"/>
                </a:solidFill>
              </a:rPr>
              <a:t> lain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percaturan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politik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nasional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chemeClr val="tx1"/>
                </a:solidFill>
              </a:rPr>
              <a:t>Ketidaktahuan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ideologi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politik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menimbulkan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kesemrawutan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orientasi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aliansi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politik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tetapi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menimbulkan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disinetgrasi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sosial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penduduk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Pendek</a:t>
            </a:r>
            <a:r>
              <a:rPr lang="en-US" dirty="0">
                <a:solidFill>
                  <a:schemeClr val="tx1"/>
                </a:solidFill>
              </a:rPr>
              <a:t> kata </a:t>
            </a:r>
            <a:r>
              <a:rPr lang="en-US" dirty="0" err="1">
                <a:solidFill>
                  <a:schemeClr val="tx1"/>
                </a:solidFill>
              </a:rPr>
              <a:t>penduduk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semakin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terkotak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kotak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perbedaan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pilihan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partai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2958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Upaya</a:t>
            </a:r>
            <a:r>
              <a:rPr lang="en-US" b="1" dirty="0"/>
              <a:t> </a:t>
            </a:r>
            <a:r>
              <a:rPr lang="en-US" b="1" dirty="0" err="1"/>
              <a:t>Pemberdayaan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765664" cy="435133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1965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upaya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penataan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UU no 19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1965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desapraja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peralihan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mempercepat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terwujudnya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daerah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tingkat</a:t>
            </a:r>
            <a:r>
              <a:rPr lang="en-US" dirty="0">
                <a:solidFill>
                  <a:schemeClr val="tx1"/>
                </a:solidFill>
              </a:rPr>
              <a:t> III.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Hal yang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No 19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1965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menonjolnya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aspek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politis</a:t>
            </a:r>
            <a:r>
              <a:rPr lang="en-US" dirty="0">
                <a:solidFill>
                  <a:schemeClr val="tx1"/>
                </a:solidFill>
              </a:rPr>
              <a:t>, yang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dilihat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hal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demokratis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Praja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Musyawarah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Praja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keduanya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pilih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rakyat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langsung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Anggota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Musyawarah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berjumlah</a:t>
            </a:r>
            <a:r>
              <a:rPr lang="en-US" dirty="0">
                <a:solidFill>
                  <a:schemeClr val="tx1"/>
                </a:solidFill>
              </a:rPr>
              <a:t> 15 orang </a:t>
            </a:r>
            <a:r>
              <a:rPr lang="en-US" dirty="0" err="1">
                <a:solidFill>
                  <a:schemeClr val="tx1"/>
                </a:solidFill>
              </a:rPr>
              <a:t>sampai</a:t>
            </a:r>
            <a:r>
              <a:rPr lang="en-US" dirty="0">
                <a:solidFill>
                  <a:schemeClr val="tx1"/>
                </a:solidFill>
              </a:rPr>
              <a:t> 25 orang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Di </a:t>
            </a:r>
            <a:r>
              <a:rPr lang="en-US" dirty="0" err="1">
                <a:solidFill>
                  <a:schemeClr val="tx1"/>
                </a:solidFill>
              </a:rPr>
              <a:t>harapkan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pengangkatan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nya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langsung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angkat</a:t>
            </a:r>
            <a:r>
              <a:rPr lang="en-US" dirty="0">
                <a:solidFill>
                  <a:schemeClr val="tx1"/>
                </a:solidFill>
              </a:rPr>
              <a:t> oleh </a:t>
            </a:r>
            <a:r>
              <a:rPr lang="en-US" dirty="0" err="1">
                <a:solidFill>
                  <a:schemeClr val="tx1"/>
                </a:solidFill>
              </a:rPr>
              <a:t>rakyat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kendalikan</a:t>
            </a:r>
            <a:r>
              <a:rPr lang="en-US" dirty="0">
                <a:solidFill>
                  <a:schemeClr val="tx1"/>
                </a:solidFill>
              </a:rPr>
              <a:t> oleh </a:t>
            </a:r>
            <a:r>
              <a:rPr lang="en-US" dirty="0" err="1">
                <a:solidFill>
                  <a:schemeClr val="tx1"/>
                </a:solidFill>
              </a:rPr>
              <a:t>kepala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praja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Perasaan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mereka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kedudukan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praja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menimbulkan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suasana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kompetitif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konflik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965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Upaya</a:t>
            </a:r>
            <a:r>
              <a:rPr lang="en-US" b="1" dirty="0"/>
              <a:t> </a:t>
            </a:r>
            <a:r>
              <a:rPr lang="en-US" b="1" dirty="0" err="1"/>
              <a:t>Pemberdayaan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817179" cy="4351338"/>
          </a:xfrm>
        </p:spPr>
        <p:txBody>
          <a:bodyPr/>
          <a:lstStyle/>
          <a:p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nomer</a:t>
            </a:r>
            <a:r>
              <a:rPr lang="en-US" dirty="0"/>
              <a:t> 19 </a:t>
            </a:r>
            <a:r>
              <a:rPr lang="en-US" dirty="0" err="1"/>
              <a:t>tahun</a:t>
            </a:r>
            <a:r>
              <a:rPr lang="en-US" dirty="0"/>
              <a:t> 1965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nomer</a:t>
            </a:r>
            <a:r>
              <a:rPr lang="en-US" dirty="0"/>
              <a:t> 6 </a:t>
            </a:r>
            <a:r>
              <a:rPr lang="en-US" dirty="0" err="1"/>
              <a:t>tahun</a:t>
            </a:r>
            <a:r>
              <a:rPr lang="en-US" dirty="0"/>
              <a:t> 1969. </a:t>
            </a:r>
            <a:r>
              <a:rPr lang="en-US" dirty="0" err="1"/>
              <a:t>Desapraja</a:t>
            </a:r>
            <a:r>
              <a:rPr lang="en-US" dirty="0"/>
              <a:t>,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peralihan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mempercepat</a:t>
            </a:r>
            <a:r>
              <a:rPr lang="en-US" dirty="0"/>
              <a:t> </a:t>
            </a:r>
            <a:r>
              <a:rPr lang="en-US" dirty="0" err="1"/>
              <a:t>terbentuknya</a:t>
            </a:r>
            <a:r>
              <a:rPr lang="en-US" dirty="0"/>
              <a:t> Daerah </a:t>
            </a:r>
            <a:r>
              <a:rPr lang="en-US" dirty="0" err="1"/>
              <a:t>tingkat</a:t>
            </a:r>
            <a:r>
              <a:rPr lang="en-US" dirty="0"/>
              <a:t> III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kehilangan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berpijak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kebijaksanaan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pasca</a:t>
            </a:r>
            <a:r>
              <a:rPr lang="en-US" dirty="0"/>
              <a:t> 1965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mengkehendaki</a:t>
            </a:r>
            <a:r>
              <a:rPr lang="en-US" dirty="0"/>
              <a:t> 2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daearah</a:t>
            </a:r>
            <a:r>
              <a:rPr lang="en-US" dirty="0"/>
              <a:t> </a:t>
            </a:r>
            <a:r>
              <a:rPr lang="en-US" dirty="0" err="1"/>
              <a:t>otonom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1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2 </a:t>
            </a:r>
            <a:r>
              <a:rPr lang="en-US" dirty="0" err="1"/>
              <a:t>untuk</a:t>
            </a:r>
            <a:r>
              <a:rPr lang="en-US" dirty="0"/>
              <a:t> Kota/ </a:t>
            </a:r>
            <a:r>
              <a:rPr lang="en-US" dirty="0" err="1"/>
              <a:t>Kabupaten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8519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Desa</a:t>
            </a:r>
            <a:r>
              <a:rPr lang="en-US" dirty="0"/>
              <a:t> Di </a:t>
            </a:r>
            <a:r>
              <a:rPr lang="en-US" dirty="0" err="1"/>
              <a:t>Jaman</a:t>
            </a:r>
            <a:r>
              <a:rPr lang="en-US" dirty="0"/>
              <a:t> </a:t>
            </a:r>
            <a:r>
              <a:rPr lang="en-US" dirty="0" err="1"/>
              <a:t>Orde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001" y="2331076"/>
            <a:ext cx="4932609" cy="2781836"/>
          </a:xfrm>
        </p:spPr>
      </p:pic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err="1"/>
              <a:t>Pembersihan</a:t>
            </a:r>
            <a:r>
              <a:rPr lang="en-US" b="1" dirty="0"/>
              <a:t> PKI</a:t>
            </a:r>
          </a:p>
        </p:txBody>
      </p:sp>
    </p:spTree>
    <p:extLst>
      <p:ext uri="{BB962C8B-B14F-4D97-AF65-F5344CB8AC3E}">
        <p14:creationId xmlns:p14="http://schemas.microsoft.com/office/powerpoint/2010/main" val="486377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Pembangunan </a:t>
            </a:r>
            <a:r>
              <a:rPr lang="en-US" dirty="0" err="1"/>
              <a:t>Politik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Politik</a:t>
            </a:r>
            <a:r>
              <a:rPr lang="en-US" dirty="0"/>
              <a:t> Massa </a:t>
            </a:r>
            <a:r>
              <a:rPr lang="en-US" dirty="0" err="1"/>
              <a:t>Mengambang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4500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Nomer</a:t>
            </a:r>
            <a:r>
              <a:rPr lang="en-US" dirty="0"/>
              <a:t> 5 </a:t>
            </a:r>
            <a:r>
              <a:rPr lang="en-US" dirty="0" err="1"/>
              <a:t>Tahun</a:t>
            </a:r>
            <a:r>
              <a:rPr lang="en-US" dirty="0"/>
              <a:t> 1979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Pembangunan </a:t>
            </a:r>
            <a:r>
              <a:rPr lang="en-US" dirty="0" err="1"/>
              <a:t>Ekonomi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7752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TERIMAKASIH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28267" y="2402237"/>
            <a:ext cx="5859506" cy="2187226"/>
          </a:xfrm>
        </p:spPr>
        <p:txBody>
          <a:bodyPr>
            <a:noAutofit/>
          </a:bodyPr>
          <a:lstStyle/>
          <a:p>
            <a:endParaRPr lang="en-US" sz="2400" dirty="0"/>
          </a:p>
        </p:txBody>
      </p:sp>
      <p:sp>
        <p:nvSpPr>
          <p:cNvPr id="8" name="Freeform 7">
            <a:hlinkClick r:id="rId3" tooltip="Learn More"/>
          </p:cNvPr>
          <p:cNvSpPr/>
          <p:nvPr/>
        </p:nvSpPr>
        <p:spPr>
          <a:xfrm>
            <a:off x="11557038" y="6134153"/>
            <a:ext cx="431763" cy="431763"/>
          </a:xfrm>
          <a:custGeom>
            <a:avLst/>
            <a:gdLst>
              <a:gd name="connsiteX0" fmla="*/ 283692 w 643468"/>
              <a:gd name="connsiteY0" fmla="*/ 156886 h 643468"/>
              <a:gd name="connsiteX1" fmla="*/ 315574 w 643468"/>
              <a:gd name="connsiteY1" fmla="*/ 156886 h 643468"/>
              <a:gd name="connsiteX2" fmla="*/ 486582 w 643468"/>
              <a:gd name="connsiteY2" fmla="*/ 321734 h 643468"/>
              <a:gd name="connsiteX3" fmla="*/ 315574 w 643468"/>
              <a:gd name="connsiteY3" fmla="*/ 486582 h 643468"/>
              <a:gd name="connsiteX4" fmla="*/ 283692 w 643468"/>
              <a:gd name="connsiteY4" fmla="*/ 486582 h 643468"/>
              <a:gd name="connsiteX5" fmla="*/ 441545 w 643468"/>
              <a:gd name="connsiteY5" fmla="*/ 334415 h 643468"/>
              <a:gd name="connsiteX6" fmla="*/ 156887 w 643468"/>
              <a:gd name="connsiteY6" fmla="*/ 334415 h 643468"/>
              <a:gd name="connsiteX7" fmla="*/ 156887 w 643468"/>
              <a:gd name="connsiteY7" fmla="*/ 309054 h 643468"/>
              <a:gd name="connsiteX8" fmla="*/ 441545 w 643468"/>
              <a:gd name="connsiteY8" fmla="*/ 309054 h 643468"/>
              <a:gd name="connsiteX9" fmla="*/ 321733 w 643468"/>
              <a:gd name="connsiteY9" fmla="*/ 16937 h 643468"/>
              <a:gd name="connsiteX10" fmla="*/ 16936 w 643468"/>
              <a:gd name="connsiteY10" fmla="*/ 321734 h 643468"/>
              <a:gd name="connsiteX11" fmla="*/ 321733 w 643468"/>
              <a:gd name="connsiteY11" fmla="*/ 626531 h 643468"/>
              <a:gd name="connsiteX12" fmla="*/ 626530 w 643468"/>
              <a:gd name="connsiteY12" fmla="*/ 321734 h 643468"/>
              <a:gd name="connsiteX13" fmla="*/ 321733 w 643468"/>
              <a:gd name="connsiteY13" fmla="*/ 16937 h 643468"/>
              <a:gd name="connsiteX14" fmla="*/ 321734 w 643468"/>
              <a:gd name="connsiteY14" fmla="*/ 0 h 643468"/>
              <a:gd name="connsiteX15" fmla="*/ 643468 w 643468"/>
              <a:gd name="connsiteY15" fmla="*/ 321734 h 643468"/>
              <a:gd name="connsiteX16" fmla="*/ 321734 w 643468"/>
              <a:gd name="connsiteY16" fmla="*/ 643468 h 643468"/>
              <a:gd name="connsiteX17" fmla="*/ 0 w 643468"/>
              <a:gd name="connsiteY17" fmla="*/ 321734 h 643468"/>
              <a:gd name="connsiteX18" fmla="*/ 321734 w 643468"/>
              <a:gd name="connsiteY18" fmla="*/ 0 h 643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43468" h="643468">
                <a:moveTo>
                  <a:pt x="283692" y="156886"/>
                </a:moveTo>
                <a:lnTo>
                  <a:pt x="315574" y="156886"/>
                </a:lnTo>
                <a:lnTo>
                  <a:pt x="486582" y="321734"/>
                </a:lnTo>
                <a:lnTo>
                  <a:pt x="315574" y="486582"/>
                </a:lnTo>
                <a:lnTo>
                  <a:pt x="283692" y="486582"/>
                </a:lnTo>
                <a:lnTo>
                  <a:pt x="441545" y="334415"/>
                </a:lnTo>
                <a:lnTo>
                  <a:pt x="156887" y="334415"/>
                </a:lnTo>
                <a:lnTo>
                  <a:pt x="156887" y="309054"/>
                </a:lnTo>
                <a:lnTo>
                  <a:pt x="441545" y="309054"/>
                </a:lnTo>
                <a:close/>
                <a:moveTo>
                  <a:pt x="321733" y="16937"/>
                </a:moveTo>
                <a:cubicBezTo>
                  <a:pt x="153398" y="16937"/>
                  <a:pt x="16936" y="153399"/>
                  <a:pt x="16936" y="321734"/>
                </a:cubicBezTo>
                <a:cubicBezTo>
                  <a:pt x="16936" y="490069"/>
                  <a:pt x="153398" y="626531"/>
                  <a:pt x="321733" y="626531"/>
                </a:cubicBezTo>
                <a:cubicBezTo>
                  <a:pt x="490068" y="626531"/>
                  <a:pt x="626530" y="490069"/>
                  <a:pt x="626530" y="321734"/>
                </a:cubicBezTo>
                <a:cubicBezTo>
                  <a:pt x="626530" y="153399"/>
                  <a:pt x="490068" y="16937"/>
                  <a:pt x="321733" y="16937"/>
                </a:cubicBezTo>
                <a:close/>
                <a:moveTo>
                  <a:pt x="321734" y="0"/>
                </a:moveTo>
                <a:cubicBezTo>
                  <a:pt x="499423" y="0"/>
                  <a:pt x="643468" y="144045"/>
                  <a:pt x="643468" y="321734"/>
                </a:cubicBezTo>
                <a:cubicBezTo>
                  <a:pt x="643468" y="499423"/>
                  <a:pt x="499423" y="643468"/>
                  <a:pt x="321734" y="643468"/>
                </a:cubicBezTo>
                <a:cubicBezTo>
                  <a:pt x="144045" y="643468"/>
                  <a:pt x="0" y="499423"/>
                  <a:pt x="0" y="321734"/>
                </a:cubicBezTo>
                <a:cubicBezTo>
                  <a:pt x="0" y="144045"/>
                  <a:pt x="144045" y="0"/>
                  <a:pt x="321734" y="0"/>
                </a:cubicBezTo>
                <a:close/>
              </a:path>
            </a:pathLst>
          </a:custGeom>
          <a:solidFill>
            <a:srgbClr val="DD46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 Placeholder 2">
            <a:hlinkClick r:id="rId3" tooltip="Learn More"/>
          </p:cNvPr>
          <p:cNvSpPr txBox="1">
            <a:spLocks/>
          </p:cNvSpPr>
          <p:nvPr/>
        </p:nvSpPr>
        <p:spPr>
          <a:xfrm>
            <a:off x="2897188" y="5844663"/>
            <a:ext cx="8659850" cy="9313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8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800" dirty="0">
                <a:solidFill>
                  <a:srgbClr val="DD462F"/>
                </a:solidFill>
              </a:rPr>
              <a:t>Find out more at the PowerPoint Getting Started Center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66022" y="6477369"/>
            <a:ext cx="2963979" cy="298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sz="1200" dirty="0">
                <a:solidFill>
                  <a:srgbClr val="D24726">
                    <a:alpha val="37000"/>
                  </a:srgbClr>
                </a:solidFill>
              </a:rPr>
              <a:t>(Click the arrow when in Slide Show mode)</a:t>
            </a:r>
          </a:p>
          <a:p>
            <a:endParaRPr lang="en-US" sz="1200" dirty="0">
              <a:solidFill>
                <a:srgbClr val="D24726">
                  <a:alpha val="37000"/>
                </a:srgb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8267" y="2378858"/>
            <a:ext cx="5859506" cy="2210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5021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DESA DI AWAL KEMERDEKAAN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639" y="1682572"/>
            <a:ext cx="5743978" cy="5323535"/>
          </a:xfrm>
        </p:spPr>
        <p:txBody>
          <a:bodyPr>
            <a:normAutofit fontScale="77500" lnSpcReduction="20000"/>
          </a:bodyPr>
          <a:lstStyle/>
          <a:p>
            <a:endParaRPr lang="en-US" dirty="0"/>
          </a:p>
          <a:p>
            <a:pPr algn="just"/>
            <a:r>
              <a:rPr lang="en-US" sz="1900" dirty="0" err="1">
                <a:solidFill>
                  <a:schemeClr val="tx1"/>
                </a:solidFill>
              </a:rPr>
              <a:t>Pada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dasarnya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pemerintahan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desa</a:t>
            </a:r>
            <a:r>
              <a:rPr lang="en-US" sz="1900" dirty="0">
                <a:solidFill>
                  <a:schemeClr val="tx1"/>
                </a:solidFill>
              </a:rPr>
              <a:t>, </a:t>
            </a:r>
            <a:r>
              <a:rPr lang="en-US" sz="1900" dirty="0" err="1">
                <a:solidFill>
                  <a:schemeClr val="tx1"/>
                </a:solidFill>
              </a:rPr>
              <a:t>dengan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berdirinya</a:t>
            </a:r>
            <a:r>
              <a:rPr lang="en-US" sz="1900" dirty="0">
                <a:solidFill>
                  <a:schemeClr val="tx1"/>
                </a:solidFill>
              </a:rPr>
              <a:t> Negara </a:t>
            </a:r>
            <a:r>
              <a:rPr lang="en-US" sz="1900" dirty="0" err="1">
                <a:solidFill>
                  <a:schemeClr val="tx1"/>
                </a:solidFill>
              </a:rPr>
              <a:t>kesatuan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Republik</a:t>
            </a:r>
            <a:r>
              <a:rPr lang="en-US" sz="1900" dirty="0">
                <a:solidFill>
                  <a:schemeClr val="tx1"/>
                </a:solidFill>
              </a:rPr>
              <a:t> Indonesia </a:t>
            </a:r>
            <a:r>
              <a:rPr lang="en-US" sz="1900" dirty="0" err="1">
                <a:solidFill>
                  <a:schemeClr val="tx1"/>
                </a:solidFill>
              </a:rPr>
              <a:t>tidak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mengalami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perubahan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dibandingkan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dengan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pada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masa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penjajahan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Belanda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maupun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Jepang</a:t>
            </a:r>
            <a:endParaRPr lang="en-US" sz="1900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900" dirty="0" err="1">
                <a:solidFill>
                  <a:schemeClr val="tx1"/>
                </a:solidFill>
              </a:rPr>
              <a:t>Peraturan-peraturan</a:t>
            </a:r>
            <a:r>
              <a:rPr lang="en-US" sz="1900" dirty="0">
                <a:solidFill>
                  <a:schemeClr val="tx1"/>
                </a:solidFill>
              </a:rPr>
              <a:t> yang </a:t>
            </a:r>
            <a:r>
              <a:rPr lang="en-US" sz="1900" dirty="0" err="1">
                <a:solidFill>
                  <a:schemeClr val="tx1"/>
                </a:solidFill>
              </a:rPr>
              <a:t>dibuat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oleh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pemerintah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penjajahan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masih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tetap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berlaku</a:t>
            </a:r>
            <a:r>
              <a:rPr lang="en-US" sz="1900" dirty="0">
                <a:solidFill>
                  <a:schemeClr val="tx1"/>
                </a:solidFill>
              </a:rPr>
              <a:t>, </a:t>
            </a:r>
            <a:r>
              <a:rPr lang="en-US" sz="1900" dirty="0" err="1">
                <a:solidFill>
                  <a:schemeClr val="tx1"/>
                </a:solidFill>
              </a:rPr>
              <a:t>karena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pemerintah</a:t>
            </a:r>
            <a:r>
              <a:rPr lang="en-US" sz="1900" dirty="0">
                <a:solidFill>
                  <a:schemeClr val="tx1"/>
                </a:solidFill>
              </a:rPr>
              <a:t> Indonesia </a:t>
            </a:r>
            <a:r>
              <a:rPr lang="en-US" sz="1900" dirty="0" err="1">
                <a:solidFill>
                  <a:schemeClr val="tx1"/>
                </a:solidFill>
              </a:rPr>
              <a:t>masih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sangat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muda</a:t>
            </a:r>
            <a:r>
              <a:rPr lang="en-US" sz="1900" dirty="0">
                <a:solidFill>
                  <a:schemeClr val="tx1"/>
                </a:solidFill>
              </a:rPr>
              <a:t>, </a:t>
            </a:r>
            <a:r>
              <a:rPr lang="en-US" sz="1900" dirty="0" err="1">
                <a:solidFill>
                  <a:schemeClr val="tx1"/>
                </a:solidFill>
              </a:rPr>
              <a:t>belum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sempat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membuat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peraturan</a:t>
            </a:r>
            <a:r>
              <a:rPr lang="en-US" sz="1900" dirty="0">
                <a:solidFill>
                  <a:schemeClr val="tx1"/>
                </a:solidFill>
              </a:rPr>
              <a:t> – </a:t>
            </a:r>
            <a:r>
              <a:rPr lang="en-US" sz="1900" dirty="0" err="1">
                <a:solidFill>
                  <a:schemeClr val="tx1"/>
                </a:solidFill>
              </a:rPr>
              <a:t>peraturan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baru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sebagai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penggantinya</a:t>
            </a:r>
            <a:r>
              <a:rPr lang="en-US" sz="1900" dirty="0">
                <a:solidFill>
                  <a:schemeClr val="tx1"/>
                </a:solidFill>
              </a:rPr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chemeClr val="tx1"/>
                </a:solidFill>
              </a:rPr>
              <a:t>Di </a:t>
            </a:r>
            <a:r>
              <a:rPr lang="en-US" sz="1900" dirty="0" err="1">
                <a:solidFill>
                  <a:schemeClr val="tx1"/>
                </a:solidFill>
              </a:rPr>
              <a:t>Awal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proklamasi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kemerdekaan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pada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tanggal</a:t>
            </a:r>
            <a:r>
              <a:rPr lang="en-US" sz="1900" dirty="0">
                <a:solidFill>
                  <a:schemeClr val="tx1"/>
                </a:solidFill>
              </a:rPr>
              <a:t> 17 </a:t>
            </a:r>
            <a:r>
              <a:rPr lang="en-US" sz="1900" dirty="0" err="1">
                <a:solidFill>
                  <a:schemeClr val="tx1"/>
                </a:solidFill>
              </a:rPr>
              <a:t>agustus</a:t>
            </a:r>
            <a:r>
              <a:rPr lang="en-US" sz="1900" dirty="0">
                <a:solidFill>
                  <a:schemeClr val="tx1"/>
                </a:solidFill>
              </a:rPr>
              <a:t> 1945 </a:t>
            </a:r>
            <a:r>
              <a:rPr lang="en-US" sz="1900" dirty="0" err="1">
                <a:solidFill>
                  <a:schemeClr val="tx1"/>
                </a:solidFill>
              </a:rPr>
              <a:t>menimbulkan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semangat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baru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kedalam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diri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Bangsa</a:t>
            </a:r>
            <a:r>
              <a:rPr lang="en-US" sz="1900" dirty="0">
                <a:solidFill>
                  <a:schemeClr val="tx1"/>
                </a:solidFill>
              </a:rPr>
              <a:t> Indonesia, </a:t>
            </a:r>
            <a:r>
              <a:rPr lang="en-US" sz="1900" dirty="0" err="1">
                <a:solidFill>
                  <a:schemeClr val="tx1"/>
                </a:solidFill>
              </a:rPr>
              <a:t>bukan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saja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semangat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kemerdekaan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tetapi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kebersamaan</a:t>
            </a:r>
            <a:r>
              <a:rPr lang="en-US" sz="1900" dirty="0">
                <a:solidFill>
                  <a:schemeClr val="tx1"/>
                </a:solidFill>
              </a:rPr>
              <a:t> yang </a:t>
            </a:r>
            <a:r>
              <a:rPr lang="en-US" sz="1900" dirty="0" err="1">
                <a:solidFill>
                  <a:schemeClr val="tx1"/>
                </a:solidFill>
              </a:rPr>
              <a:t>diwujudkan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dalam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bentuk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kesadaran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sebagai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suatu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Bangsa</a:t>
            </a:r>
            <a:r>
              <a:rPr lang="en-US" sz="1900" dirty="0">
                <a:solidFill>
                  <a:schemeClr val="tx1"/>
                </a:solidFill>
              </a:rPr>
              <a:t> yang </a:t>
            </a:r>
            <a:r>
              <a:rPr lang="en-US" sz="1900" dirty="0" err="1">
                <a:solidFill>
                  <a:schemeClr val="tx1"/>
                </a:solidFill>
              </a:rPr>
              <a:t>sejajar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dengan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bangsa-bangsa</a:t>
            </a:r>
            <a:r>
              <a:rPr lang="en-US" sz="1900" dirty="0">
                <a:solidFill>
                  <a:schemeClr val="tx1"/>
                </a:solidFill>
              </a:rPr>
              <a:t> lain di </a:t>
            </a:r>
            <a:r>
              <a:rPr lang="en-US" sz="1900" dirty="0" err="1">
                <a:solidFill>
                  <a:schemeClr val="tx1"/>
                </a:solidFill>
              </a:rPr>
              <a:t>dunia</a:t>
            </a:r>
            <a:r>
              <a:rPr lang="en-US" sz="1900" dirty="0">
                <a:solidFill>
                  <a:schemeClr val="tx1"/>
                </a:solidFill>
              </a:rPr>
              <a:t>, </a:t>
            </a:r>
            <a:r>
              <a:rPr lang="en-US" sz="1900" dirty="0" err="1">
                <a:solidFill>
                  <a:schemeClr val="tx1"/>
                </a:solidFill>
              </a:rPr>
              <a:t>dan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semangat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Demokrasi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380" y="1682572"/>
            <a:ext cx="5216962" cy="3494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733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DESA DI AWAL KEMERDEKAAN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186115" cy="4433752"/>
          </a:xfrm>
        </p:spPr>
        <p:txBody>
          <a:bodyPr>
            <a:norm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tanggal</a:t>
            </a:r>
            <a:r>
              <a:rPr lang="en-US" dirty="0">
                <a:solidFill>
                  <a:schemeClr val="tx1"/>
                </a:solidFill>
              </a:rPr>
              <a:t> 22 </a:t>
            </a:r>
            <a:r>
              <a:rPr lang="en-US" dirty="0" err="1">
                <a:solidFill>
                  <a:schemeClr val="tx1"/>
                </a:solidFill>
              </a:rPr>
              <a:t>Agustus</a:t>
            </a:r>
            <a:r>
              <a:rPr lang="en-US" dirty="0">
                <a:solidFill>
                  <a:schemeClr val="tx1"/>
                </a:solidFill>
              </a:rPr>
              <a:t> 1945 </a:t>
            </a:r>
            <a:r>
              <a:rPr lang="en-US" dirty="0" err="1">
                <a:solidFill>
                  <a:schemeClr val="tx1"/>
                </a:solidFill>
              </a:rPr>
              <a:t>Panitia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Persiapan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Kemerdekaan</a:t>
            </a:r>
            <a:r>
              <a:rPr lang="en-US" dirty="0">
                <a:solidFill>
                  <a:schemeClr val="tx1"/>
                </a:solidFill>
              </a:rPr>
              <a:t> Indonesia </a:t>
            </a:r>
            <a:r>
              <a:rPr lang="en-US" dirty="0" err="1">
                <a:solidFill>
                  <a:schemeClr val="tx1"/>
                </a:solidFill>
              </a:rPr>
              <a:t>mendirikan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sebuah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Pelopor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guna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mewadahi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Bangsa</a:t>
            </a:r>
            <a:r>
              <a:rPr lang="en-US" dirty="0">
                <a:solidFill>
                  <a:schemeClr val="tx1"/>
                </a:solidFill>
              </a:rPr>
              <a:t> Indonesia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mempertahankan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kemerdekaan</a:t>
            </a:r>
            <a:r>
              <a:rPr lang="en-US" dirty="0">
                <a:solidFill>
                  <a:schemeClr val="tx1"/>
                </a:solidFill>
              </a:rPr>
              <a:t>. (yang </a:t>
            </a:r>
            <a:r>
              <a:rPr lang="en-US" dirty="0" err="1">
                <a:solidFill>
                  <a:schemeClr val="tx1"/>
                </a:solidFill>
              </a:rPr>
              <a:t>bermakna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mendirikan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sebuah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one party system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Badan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Pekerja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Komite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Nasional</a:t>
            </a:r>
            <a:r>
              <a:rPr lang="en-US" dirty="0">
                <a:solidFill>
                  <a:schemeClr val="tx1"/>
                </a:solidFill>
              </a:rPr>
              <a:t> Indonesia </a:t>
            </a:r>
            <a:r>
              <a:rPr lang="en-US" dirty="0" err="1">
                <a:solidFill>
                  <a:schemeClr val="tx1"/>
                </a:solidFill>
              </a:rPr>
              <a:t>dipimpin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Syahrir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memutuskan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keputusan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Panitia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Persiapan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Kemerdekaan</a:t>
            </a:r>
            <a:r>
              <a:rPr lang="en-US" dirty="0">
                <a:solidFill>
                  <a:schemeClr val="tx1"/>
                </a:solidFill>
              </a:rPr>
              <a:t> Indonesia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kemudian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kebebasan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mendirikan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partai-partai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sarana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menyalurkan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aspirasi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kehidupan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merdeka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Badan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Pekerja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Komite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Nasional</a:t>
            </a:r>
            <a:r>
              <a:rPr lang="en-US" dirty="0">
                <a:solidFill>
                  <a:schemeClr val="tx1"/>
                </a:solidFill>
              </a:rPr>
              <a:t> Indonesia </a:t>
            </a:r>
            <a:r>
              <a:rPr lang="en-US" dirty="0" err="1">
                <a:solidFill>
                  <a:schemeClr val="tx1"/>
                </a:solidFill>
              </a:rPr>
              <a:t>memilih</a:t>
            </a:r>
            <a:r>
              <a:rPr lang="en-US" dirty="0">
                <a:solidFill>
                  <a:schemeClr val="tx1"/>
                </a:solidFill>
              </a:rPr>
              <a:t> system </a:t>
            </a:r>
            <a:r>
              <a:rPr lang="en-US" dirty="0" err="1">
                <a:solidFill>
                  <a:schemeClr val="tx1"/>
                </a:solidFill>
              </a:rPr>
              <a:t>banyak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dianggap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demokratis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676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Transformasi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nalar</a:t>
            </a:r>
            <a:r>
              <a:rPr lang="en-US" b="1" dirty="0"/>
              <a:t> </a:t>
            </a:r>
            <a:r>
              <a:rPr lang="en-US" b="1" dirty="0" err="1"/>
              <a:t>Republik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941" y="1864261"/>
            <a:ext cx="11384924" cy="435133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Tingkat </a:t>
            </a:r>
            <a:r>
              <a:rPr lang="en-US" dirty="0" err="1">
                <a:solidFill>
                  <a:schemeClr val="tx1"/>
                </a:solidFill>
              </a:rPr>
              <a:t>pemerintahan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transformasi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penyelenggaraan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tradisional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lokalistik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system </a:t>
            </a:r>
            <a:r>
              <a:rPr lang="en-US" dirty="0" err="1">
                <a:solidFill>
                  <a:schemeClr val="tx1"/>
                </a:solidFill>
              </a:rPr>
              <a:t>pemerintahan</a:t>
            </a:r>
            <a:r>
              <a:rPr lang="en-US" dirty="0">
                <a:solidFill>
                  <a:schemeClr val="tx1"/>
                </a:solidFill>
              </a:rPr>
              <a:t> yang modern. Di </a:t>
            </a:r>
            <a:r>
              <a:rPr lang="en-US" dirty="0" err="1">
                <a:solidFill>
                  <a:schemeClr val="tx1"/>
                </a:solidFill>
              </a:rPr>
              <a:t>awali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Demokratisasi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Demokratisasi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kedudukan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kelembagaan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maupun</a:t>
            </a:r>
            <a:r>
              <a:rPr lang="en-US" dirty="0">
                <a:solidFill>
                  <a:schemeClr val="tx1"/>
                </a:solidFill>
              </a:rPr>
              <a:t> personal. Proses </a:t>
            </a:r>
            <a:r>
              <a:rPr lang="en-US" dirty="0" err="1">
                <a:solidFill>
                  <a:schemeClr val="tx1"/>
                </a:solidFill>
              </a:rPr>
              <a:t>transformasi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dimulai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diterbitkannya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Nomer</a:t>
            </a:r>
            <a:r>
              <a:rPr lang="en-US" dirty="0">
                <a:solidFill>
                  <a:schemeClr val="tx1"/>
                </a:solidFill>
              </a:rPr>
              <a:t> 13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1946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Penghapusan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Nomer</a:t>
            </a:r>
            <a:r>
              <a:rPr lang="en-US" dirty="0">
                <a:solidFill>
                  <a:schemeClr val="tx1"/>
                </a:solidFill>
              </a:rPr>
              <a:t>  14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1946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Perubahan</a:t>
            </a:r>
            <a:r>
              <a:rPr lang="en-US" dirty="0">
                <a:solidFill>
                  <a:schemeClr val="tx1"/>
                </a:solidFill>
              </a:rPr>
              <a:t> Tata Cara  </a:t>
            </a:r>
            <a:r>
              <a:rPr lang="en-US" dirty="0" err="1">
                <a:solidFill>
                  <a:schemeClr val="tx1"/>
                </a:solidFill>
              </a:rPr>
              <a:t>Pemilihan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waktu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tanggal</a:t>
            </a:r>
            <a:r>
              <a:rPr lang="en-US" dirty="0">
                <a:solidFill>
                  <a:schemeClr val="tx1"/>
                </a:solidFill>
              </a:rPr>
              <a:t> 4 September 1946</a:t>
            </a:r>
          </a:p>
        </p:txBody>
      </p:sp>
    </p:spTree>
    <p:extLst>
      <p:ext uri="{BB962C8B-B14F-4D97-AF65-F5344CB8AC3E}">
        <p14:creationId xmlns:p14="http://schemas.microsoft.com/office/powerpoint/2010/main" val="1531532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Transformasi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nalar</a:t>
            </a:r>
            <a:r>
              <a:rPr lang="en-US" b="1" dirty="0"/>
              <a:t> </a:t>
            </a:r>
            <a:r>
              <a:rPr lang="en-US" b="1" dirty="0" err="1"/>
              <a:t>Republik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941" y="1864261"/>
            <a:ext cx="11384924" cy="4351338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Penghapusan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“ </a:t>
            </a:r>
            <a:r>
              <a:rPr lang="en-US" dirty="0" err="1">
                <a:solidFill>
                  <a:schemeClr val="tx1"/>
                </a:solidFill>
              </a:rPr>
              <a:t>Perdikan</a:t>
            </a:r>
            <a:r>
              <a:rPr lang="en-US" dirty="0">
                <a:solidFill>
                  <a:schemeClr val="tx1"/>
                </a:solidFill>
              </a:rPr>
              <a:t> “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upaya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membangun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demokrasi</a:t>
            </a:r>
            <a:r>
              <a:rPr lang="en-US" dirty="0">
                <a:solidFill>
                  <a:schemeClr val="tx1"/>
                </a:solidFill>
              </a:rPr>
              <a:t> Indonesia.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dianggap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melemahkan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demokaratisasi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karenakan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istimewa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tertentu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lain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diberi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kebebabasan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membayar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membayar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penjajahan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sampai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kemerdekaaan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>
                <a:solidFill>
                  <a:schemeClr val="tx1"/>
                </a:solidFill>
              </a:rPr>
              <a:t>. Di </a:t>
            </a:r>
            <a:r>
              <a:rPr lang="en-US" dirty="0" err="1">
                <a:solidFill>
                  <a:schemeClr val="tx1"/>
                </a:solidFill>
              </a:rPr>
              <a:t>Ponorogo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Pekuncen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pekuncen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keistimewaan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memelihara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makam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keluarga</a:t>
            </a:r>
            <a:r>
              <a:rPr lang="en-US" dirty="0">
                <a:solidFill>
                  <a:schemeClr val="tx1"/>
                </a:solidFill>
              </a:rPr>
              <a:t> raja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dahulu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istimewa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berbeda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lainnya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denganprinsip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kebersamaan</a:t>
            </a:r>
            <a:r>
              <a:rPr lang="en-US" dirty="0">
                <a:solidFill>
                  <a:schemeClr val="tx1"/>
                </a:solidFill>
              </a:rPr>
              <a:t> yang di </a:t>
            </a:r>
            <a:r>
              <a:rPr lang="en-US" dirty="0" err="1">
                <a:solidFill>
                  <a:schemeClr val="tx1"/>
                </a:solidFill>
              </a:rPr>
              <a:t>terapkan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demokrasi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ingin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kedudukan,hak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seluruh</a:t>
            </a:r>
            <a:r>
              <a:rPr lang="en-US" dirty="0">
                <a:solidFill>
                  <a:schemeClr val="tx1"/>
                </a:solidFill>
              </a:rPr>
              <a:t> Rakyat Indonesia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97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Transformasi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nalar</a:t>
            </a:r>
            <a:r>
              <a:rPr lang="en-US" b="1" dirty="0"/>
              <a:t> </a:t>
            </a:r>
            <a:r>
              <a:rPr lang="en-US" b="1" dirty="0" err="1"/>
              <a:t>Republik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941" y="1864261"/>
            <a:ext cx="11384924" cy="4351338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Penghapusan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“ </a:t>
            </a:r>
            <a:r>
              <a:rPr lang="en-US" dirty="0" err="1">
                <a:solidFill>
                  <a:schemeClr val="tx1"/>
                </a:solidFill>
              </a:rPr>
              <a:t>Perdikan</a:t>
            </a:r>
            <a:r>
              <a:rPr lang="en-US" dirty="0">
                <a:solidFill>
                  <a:schemeClr val="tx1"/>
                </a:solidFill>
              </a:rPr>
              <a:t> “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upaya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membangun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demokrasi</a:t>
            </a:r>
            <a:r>
              <a:rPr lang="en-US" dirty="0">
                <a:solidFill>
                  <a:schemeClr val="tx1"/>
                </a:solidFill>
              </a:rPr>
              <a:t> Indonesia.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dianggap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melemahkan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demokaratisasi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karenakan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istimewa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tertentu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lain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diberi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kebebabasan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membayar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membayar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penjajahan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sampai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kemerdekaaan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>
                <a:solidFill>
                  <a:schemeClr val="tx1"/>
                </a:solidFill>
              </a:rPr>
              <a:t>. Di </a:t>
            </a:r>
            <a:r>
              <a:rPr lang="en-US" dirty="0" err="1">
                <a:solidFill>
                  <a:schemeClr val="tx1"/>
                </a:solidFill>
              </a:rPr>
              <a:t>Ponorogo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Pekuncen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pekuncen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keistimewaan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memelihara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makam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keluarga</a:t>
            </a:r>
            <a:r>
              <a:rPr lang="en-US" dirty="0">
                <a:solidFill>
                  <a:schemeClr val="tx1"/>
                </a:solidFill>
              </a:rPr>
              <a:t> raja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dahulu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istimewa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berbeda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lainnya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denganprinsip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kebersamaan</a:t>
            </a:r>
            <a:r>
              <a:rPr lang="en-US" dirty="0">
                <a:solidFill>
                  <a:schemeClr val="tx1"/>
                </a:solidFill>
              </a:rPr>
              <a:t> yang di </a:t>
            </a:r>
            <a:r>
              <a:rPr lang="en-US" dirty="0" err="1">
                <a:solidFill>
                  <a:schemeClr val="tx1"/>
                </a:solidFill>
              </a:rPr>
              <a:t>terapkan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demokrasi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ingin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kedudukan,hak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seluruh</a:t>
            </a:r>
            <a:r>
              <a:rPr lang="en-US" dirty="0">
                <a:solidFill>
                  <a:schemeClr val="tx1"/>
                </a:solidFill>
              </a:rPr>
              <a:t> Rakyat Indonesia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395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Transformasi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nalar</a:t>
            </a:r>
            <a:r>
              <a:rPr lang="en-US" b="1" dirty="0"/>
              <a:t> </a:t>
            </a:r>
            <a:r>
              <a:rPr lang="en-US" b="1" dirty="0" err="1"/>
              <a:t>Republik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1" y="1825625"/>
            <a:ext cx="9336109" cy="4351338"/>
          </a:xfrm>
        </p:spPr>
        <p:txBody>
          <a:bodyPr>
            <a:normAutofit fontScale="85000" lnSpcReduction="1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Penghapusan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sebagaimana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dikehendaki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no 13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1946 </a:t>
            </a:r>
            <a:r>
              <a:rPr lang="en-US" dirty="0" err="1">
                <a:solidFill>
                  <a:schemeClr val="tx1"/>
                </a:solidFill>
              </a:rPr>
              <a:t>ternyat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berjalan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mulus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hingga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awal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orde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“ </a:t>
            </a:r>
            <a:r>
              <a:rPr lang="en-US" dirty="0" err="1">
                <a:solidFill>
                  <a:schemeClr val="tx1"/>
                </a:solidFill>
              </a:rPr>
              <a:t>Perdikan</a:t>
            </a:r>
            <a:r>
              <a:rPr lang="en-US" dirty="0">
                <a:solidFill>
                  <a:schemeClr val="tx1"/>
                </a:solidFill>
              </a:rPr>
              <a:t>” yang </a:t>
            </a:r>
            <a:r>
              <a:rPr lang="en-US" dirty="0" err="1">
                <a:solidFill>
                  <a:schemeClr val="tx1"/>
                </a:solidFill>
              </a:rPr>
              <a:t>belum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dihapus</a:t>
            </a:r>
            <a:r>
              <a:rPr lang="en-US" dirty="0">
                <a:solidFill>
                  <a:schemeClr val="tx1"/>
                </a:solidFill>
              </a:rPr>
              <a:t>. Ada </a:t>
            </a:r>
            <a:r>
              <a:rPr lang="en-US" dirty="0" err="1">
                <a:solidFill>
                  <a:schemeClr val="tx1"/>
                </a:solidFill>
              </a:rPr>
              <a:t>beberapa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faktor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mempegaruhinya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:</a:t>
            </a:r>
          </a:p>
          <a:p>
            <a:pPr marL="342900" indent="-342900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Beberapa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hak-hak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istimewa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kebiasaan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tertentu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tetapi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menyangkut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hal-hal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langsung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berkaitan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kehidupan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kewarganegaraan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Misalnya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istimewa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mengenai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pembebasan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pembayaran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membayar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endParaRPr lang="en-US" dirty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Ikatan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istiadat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disebagian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daerah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sehingga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kalaupun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penghapusan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paksa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dikhawtirkan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menimbulkan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ketegangan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sosial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merugikan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kepentingan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besar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342900" indent="-342900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Penghapusan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dimaksudkan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menunjukan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pandangan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politik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demokratis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menunjukan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bahwa</a:t>
            </a:r>
            <a:r>
              <a:rPr lang="en-US" dirty="0">
                <a:solidFill>
                  <a:schemeClr val="tx1"/>
                </a:solidFill>
              </a:rPr>
              <a:t> di NKRI </a:t>
            </a:r>
            <a:r>
              <a:rPr lang="en-US" dirty="0" err="1">
                <a:solidFill>
                  <a:schemeClr val="tx1"/>
                </a:solidFill>
              </a:rPr>
              <a:t>seluruh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perlakuan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sama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498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Transformasi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nalar</a:t>
            </a:r>
            <a:r>
              <a:rPr lang="en-US" b="1" dirty="0"/>
              <a:t> </a:t>
            </a:r>
            <a:r>
              <a:rPr lang="en-US" b="1" dirty="0" err="1"/>
              <a:t>Republik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1" y="1825625"/>
            <a:ext cx="9336109" cy="4351338"/>
          </a:xfrm>
        </p:spPr>
        <p:txBody>
          <a:bodyPr>
            <a:normAutofit fontScale="85000" lnSpcReduction="1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Penghapusan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sebagaimana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dikehendaki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no 13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1946 </a:t>
            </a:r>
            <a:r>
              <a:rPr lang="en-US" dirty="0" err="1">
                <a:solidFill>
                  <a:schemeClr val="tx1"/>
                </a:solidFill>
              </a:rPr>
              <a:t>ternyat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berjalan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mulus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hingga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awal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orde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“ </a:t>
            </a:r>
            <a:r>
              <a:rPr lang="en-US" dirty="0" err="1">
                <a:solidFill>
                  <a:schemeClr val="tx1"/>
                </a:solidFill>
              </a:rPr>
              <a:t>Perdikan</a:t>
            </a:r>
            <a:r>
              <a:rPr lang="en-US" dirty="0">
                <a:solidFill>
                  <a:schemeClr val="tx1"/>
                </a:solidFill>
              </a:rPr>
              <a:t>” yang </a:t>
            </a:r>
            <a:r>
              <a:rPr lang="en-US" dirty="0" err="1">
                <a:solidFill>
                  <a:schemeClr val="tx1"/>
                </a:solidFill>
              </a:rPr>
              <a:t>belum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dihapus</a:t>
            </a:r>
            <a:r>
              <a:rPr lang="en-US" dirty="0">
                <a:solidFill>
                  <a:schemeClr val="tx1"/>
                </a:solidFill>
              </a:rPr>
              <a:t>. Ada </a:t>
            </a:r>
            <a:r>
              <a:rPr lang="en-US" dirty="0" err="1">
                <a:solidFill>
                  <a:schemeClr val="tx1"/>
                </a:solidFill>
              </a:rPr>
              <a:t>beberapa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faktor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mempegaruhinya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:</a:t>
            </a:r>
          </a:p>
          <a:p>
            <a:pPr marL="342900" indent="-342900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Beberapa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hak-hak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istimewa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kebiasaan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tertentu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tetapi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menyangkut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hal-hal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langsung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berkaitan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kehidupan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kewarganegaraan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Misalnya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istimewa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mengenai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pembebasan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pembayaran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membayar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endParaRPr lang="en-US" dirty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Ikatan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istiadat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disebagian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daerah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sehingga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kalaupun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penghapusan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paksa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dikhawtirkan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menimbulkan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ketegangan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sosial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merugikan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kepentingan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besar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342900" indent="-342900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Penghapusan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dimaksudkan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menunjukan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pandangan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politik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demokratis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menunjukan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bahwa</a:t>
            </a:r>
            <a:r>
              <a:rPr lang="en-US" dirty="0">
                <a:solidFill>
                  <a:schemeClr val="tx1"/>
                </a:solidFill>
              </a:rPr>
              <a:t> di NKRI </a:t>
            </a:r>
            <a:r>
              <a:rPr lang="en-US" dirty="0" err="1">
                <a:solidFill>
                  <a:schemeClr val="tx1"/>
                </a:solidFill>
              </a:rPr>
              <a:t>seluruh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perlakuan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sama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6586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434" y="-38637"/>
            <a:ext cx="10749367" cy="1208868"/>
          </a:xfrm>
        </p:spPr>
        <p:txBody>
          <a:bodyPr/>
          <a:lstStyle/>
          <a:p>
            <a:r>
              <a:rPr lang="en-US" b="1" dirty="0" err="1"/>
              <a:t>Transformasi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nalar</a:t>
            </a:r>
            <a:r>
              <a:rPr lang="en-US" b="1" dirty="0"/>
              <a:t> </a:t>
            </a:r>
            <a:r>
              <a:rPr lang="en-US" b="1" dirty="0" err="1"/>
              <a:t>Republik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396" y="1825625"/>
            <a:ext cx="11011437" cy="4351338"/>
          </a:xfrm>
        </p:spPr>
        <p:txBody>
          <a:bodyPr/>
          <a:lstStyle/>
          <a:p>
            <a:pPr marL="342900" indent="-342900">
              <a:buAutoNum type="arabicPeriod" startAt="4"/>
            </a:pPr>
            <a:r>
              <a:rPr lang="en-US" dirty="0" err="1">
                <a:solidFill>
                  <a:schemeClr val="tx1"/>
                </a:solidFill>
              </a:rPr>
              <a:t>Pelaksanaan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Gubernur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Provinsi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merupakan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institusi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Sementara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waktu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provinsi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belum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mempunyai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perangkat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mewadai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mampu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melaksanakan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mencabut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menghapus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biasa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yang lain</a:t>
            </a:r>
          </a:p>
          <a:p>
            <a:pPr marL="342900" indent="-342900">
              <a:buAutoNum type="arabicPeriod" startAt="4"/>
            </a:pPr>
            <a:r>
              <a:rPr lang="en-US" dirty="0" err="1">
                <a:solidFill>
                  <a:schemeClr val="tx1"/>
                </a:solidFill>
              </a:rPr>
              <a:t>Keberadaan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factual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mengganggu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membebani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maupun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lainnya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739240"/>
      </p:ext>
    </p:extLst>
  </p:cSld>
  <p:clrMapOvr>
    <a:masterClrMapping/>
  </p:clrMapOvr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come to PowerPoint.potx" id="{43699C43-EC89-4A55-9A99-3FD944590577}" vid="{3C36ED3A-1C33-4ECB-8650-37D568EF45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1584528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2012-06-20T23:39:00+00:00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TP102923943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843282</LocLastLocAttemptVersionLookup>
    <IsSearchable xmlns="4873beb7-5857-4685-be1f-d57550cc96cc">true</IsSearchable>
    <TemplateTemplateType xmlns="4873beb7-5857-4685-be1f-d57550cc96cc">PowerPoint Template - Slideshow Launch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LocMarketGroupTiers2 xmlns="4873beb7-5857-4685-be1f-d57550cc96cc" xsi:nil="true"/>
    <APAuthor xmlns="4873beb7-5857-4685-be1f-d57550cc96cc">
      <UserInfo>
        <DisplayName>REDMOND\v-sa</DisplayName>
        <AccountId>2467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DEC53A-9DF1-4780-BE92-17E971B7A9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970C04F-E7AC-41AB-9C6D-1B1BB88BFF7F}">
  <ds:schemaRefs>
    <ds:schemaRef ds:uri="http://schemas.microsoft.com/office/2006/documentManagement/types"/>
    <ds:schemaRef ds:uri="4873beb7-5857-4685-be1f-d57550cc96cc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3EE7759-C66F-4EA4-9863-7EBA32518D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 2013</Template>
  <TotalTime>343</TotalTime>
  <Words>1575</Words>
  <Application>Microsoft Office PowerPoint</Application>
  <PresentationFormat>Widescreen</PresentationFormat>
  <Paragraphs>66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Segoe UI</vt:lpstr>
      <vt:lpstr>Segoe UI Light</vt:lpstr>
      <vt:lpstr>Wingdings</vt:lpstr>
      <vt:lpstr>WelcomeDoc</vt:lpstr>
      <vt:lpstr>DESA MASA KEMERDEKAAN</vt:lpstr>
      <vt:lpstr>DESA DI AWAL KEMERDEKAAN</vt:lpstr>
      <vt:lpstr>DESA DI AWAL KEMERDEKAAN</vt:lpstr>
      <vt:lpstr>Transformasi Desa dalam nalar Republik</vt:lpstr>
      <vt:lpstr>Transformasi Desa dalam nalar Republik</vt:lpstr>
      <vt:lpstr>Transformasi Desa dalam nalar Republik</vt:lpstr>
      <vt:lpstr>Transformasi Desa dalam nalar Republik</vt:lpstr>
      <vt:lpstr>Transformasi Desa dalam nalar Republik</vt:lpstr>
      <vt:lpstr>Transformasi Desa dalam nalar Republik</vt:lpstr>
      <vt:lpstr>Desaign Perubahan Elit desa</vt:lpstr>
      <vt:lpstr>Desa Sebagai Arena Politik</vt:lpstr>
      <vt:lpstr>Desa Sebagai Arena Politik</vt:lpstr>
      <vt:lpstr>Upaya Pemberdayaan Desa</vt:lpstr>
      <vt:lpstr>Upaya Pemberdayaan Desa</vt:lpstr>
      <vt:lpstr>Desa Di Jaman Orde Baru</vt:lpstr>
      <vt:lpstr>PowerPoint Presentation</vt:lpstr>
      <vt:lpstr>PowerPoint Presentation</vt:lpstr>
      <vt:lpstr>TERIMAKASIH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 MASA KEMERDEKAAN</dc:title>
  <dc:creator>Microsoft account</dc:creator>
  <cp:keywords/>
  <cp:lastModifiedBy>Putra Perdana</cp:lastModifiedBy>
  <cp:revision>27</cp:revision>
  <dcterms:created xsi:type="dcterms:W3CDTF">2022-03-15T22:31:35Z</dcterms:created>
  <dcterms:modified xsi:type="dcterms:W3CDTF">2022-03-21T04:29:45Z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_TemplateID">
    <vt:lpwstr>TC029239449991</vt:lpwstr>
  </property>
  <property fmtid="{D5CDD505-2E9C-101B-9397-08002B2CF9AE}" pid="4" name="ContentTypeId">
    <vt:lpwstr>0x0101006EDDDB5EE6D98C44930B742096920B300400F5B6D36B3EF94B4E9A635CDF2A18F5B8</vt:lpwstr>
  </property>
  <property fmtid="{D5CDD505-2E9C-101B-9397-08002B2CF9AE}" pid="5" name="FeatureTags">
    <vt:lpwstr/>
  </property>
  <property fmtid="{D5CDD505-2E9C-101B-9397-08002B2CF9AE}" pid="6" name="LocalizationTags">
    <vt:lpwstr/>
  </property>
  <property fmtid="{D5CDD505-2E9C-101B-9397-08002B2CF9AE}" pid="7" name="ScenarioTags">
    <vt:lpwstr/>
  </property>
  <property fmtid="{D5CDD505-2E9C-101B-9397-08002B2CF9AE}" pid="8" name="CampaignTags">
    <vt:lpwstr/>
  </property>
</Properties>
</file>