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316" r:id="rId4"/>
    <p:sldId id="317" r:id="rId5"/>
    <p:sldId id="318" r:id="rId6"/>
    <p:sldId id="319" r:id="rId7"/>
    <p:sldId id="320" r:id="rId8"/>
    <p:sldId id="321" r:id="rId9"/>
    <p:sldId id="322" r:id="rId10"/>
    <p:sldId id="266" r:id="rId11"/>
    <p:sldId id="267" r:id="rId12"/>
    <p:sldId id="301" r:id="rId13"/>
    <p:sldId id="323" r:id="rId14"/>
    <p:sldId id="324" r:id="rId15"/>
    <p:sldId id="325" r:id="rId16"/>
    <p:sldId id="326" r:id="rId17"/>
    <p:sldId id="327" r:id="rId18"/>
    <p:sldId id="306" r:id="rId19"/>
    <p:sldId id="307" r:id="rId20"/>
    <p:sldId id="3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6C4563-78D8-49AC-9F2C-3EFBF96778A6}">
          <p14:sldIdLst>
            <p14:sldId id="256"/>
            <p14:sldId id="315"/>
            <p14:sldId id="316"/>
            <p14:sldId id="317"/>
            <p14:sldId id="318"/>
            <p14:sldId id="319"/>
            <p14:sldId id="320"/>
            <p14:sldId id="321"/>
            <p14:sldId id="322"/>
            <p14:sldId id="266"/>
            <p14:sldId id="267"/>
            <p14:sldId id="301"/>
            <p14:sldId id="323"/>
            <p14:sldId id="324"/>
            <p14:sldId id="325"/>
            <p14:sldId id="326"/>
            <p14:sldId id="327"/>
          </p14:sldIdLst>
        </p14:section>
        <p14:section name="Untitled Section" id="{556C0F81-8ED2-49C6-8F7A-C2B1C1176FCC}">
          <p14:sldIdLst>
            <p14:sldId id="306"/>
            <p14:sldId id="307"/>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4CC80-0DFB-4C4E-97D6-EDD293A2AAB6}"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2F785-93C7-40BE-9ADD-7C1D018CF30B}" type="slidenum">
              <a:rPr lang="en-US" smtClean="0"/>
              <a:t>‹#›</a:t>
            </a:fld>
            <a:endParaRPr lang="en-US"/>
          </a:p>
        </p:txBody>
      </p:sp>
    </p:spTree>
    <p:extLst>
      <p:ext uri="{BB962C8B-B14F-4D97-AF65-F5344CB8AC3E}">
        <p14:creationId xmlns:p14="http://schemas.microsoft.com/office/powerpoint/2010/main" val="2213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4CC80-0DFB-4C4E-97D6-EDD293A2AAB6}"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2F785-93C7-40BE-9ADD-7C1D018CF30B}" type="slidenum">
              <a:rPr lang="en-US" smtClean="0"/>
              <a:t>‹#›</a:t>
            </a:fld>
            <a:endParaRPr lang="en-US"/>
          </a:p>
        </p:txBody>
      </p:sp>
    </p:spTree>
    <p:extLst>
      <p:ext uri="{BB962C8B-B14F-4D97-AF65-F5344CB8AC3E}">
        <p14:creationId xmlns:p14="http://schemas.microsoft.com/office/powerpoint/2010/main" val="134104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4CC80-0DFB-4C4E-97D6-EDD293A2AAB6}"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2F785-93C7-40BE-9ADD-7C1D018CF30B}" type="slidenum">
              <a:rPr lang="en-US" smtClean="0"/>
              <a:t>‹#›</a:t>
            </a:fld>
            <a:endParaRPr lang="en-US"/>
          </a:p>
        </p:txBody>
      </p:sp>
    </p:spTree>
    <p:extLst>
      <p:ext uri="{BB962C8B-B14F-4D97-AF65-F5344CB8AC3E}">
        <p14:creationId xmlns:p14="http://schemas.microsoft.com/office/powerpoint/2010/main" val="185326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4CC80-0DFB-4C4E-97D6-EDD293A2AAB6}"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2F785-93C7-40BE-9ADD-7C1D018CF30B}" type="slidenum">
              <a:rPr lang="en-US" smtClean="0"/>
              <a:t>‹#›</a:t>
            </a:fld>
            <a:endParaRPr lang="en-US"/>
          </a:p>
        </p:txBody>
      </p:sp>
    </p:spTree>
    <p:extLst>
      <p:ext uri="{BB962C8B-B14F-4D97-AF65-F5344CB8AC3E}">
        <p14:creationId xmlns:p14="http://schemas.microsoft.com/office/powerpoint/2010/main" val="419802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4CC80-0DFB-4C4E-97D6-EDD293A2AAB6}"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2F785-93C7-40BE-9ADD-7C1D018CF30B}" type="slidenum">
              <a:rPr lang="en-US" smtClean="0"/>
              <a:t>‹#›</a:t>
            </a:fld>
            <a:endParaRPr lang="en-US"/>
          </a:p>
        </p:txBody>
      </p:sp>
    </p:spTree>
    <p:extLst>
      <p:ext uri="{BB962C8B-B14F-4D97-AF65-F5344CB8AC3E}">
        <p14:creationId xmlns:p14="http://schemas.microsoft.com/office/powerpoint/2010/main" val="715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4CC80-0DFB-4C4E-97D6-EDD293A2AAB6}"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2F785-93C7-40BE-9ADD-7C1D018CF30B}" type="slidenum">
              <a:rPr lang="en-US" smtClean="0"/>
              <a:t>‹#›</a:t>
            </a:fld>
            <a:endParaRPr lang="en-US"/>
          </a:p>
        </p:txBody>
      </p:sp>
    </p:spTree>
    <p:extLst>
      <p:ext uri="{BB962C8B-B14F-4D97-AF65-F5344CB8AC3E}">
        <p14:creationId xmlns:p14="http://schemas.microsoft.com/office/powerpoint/2010/main" val="381737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4CC80-0DFB-4C4E-97D6-EDD293A2AAB6}"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2F785-93C7-40BE-9ADD-7C1D018CF30B}" type="slidenum">
              <a:rPr lang="en-US" smtClean="0"/>
              <a:t>‹#›</a:t>
            </a:fld>
            <a:endParaRPr lang="en-US"/>
          </a:p>
        </p:txBody>
      </p:sp>
    </p:spTree>
    <p:extLst>
      <p:ext uri="{BB962C8B-B14F-4D97-AF65-F5344CB8AC3E}">
        <p14:creationId xmlns:p14="http://schemas.microsoft.com/office/powerpoint/2010/main" val="949208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4CC80-0DFB-4C4E-97D6-EDD293A2AAB6}"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2F785-93C7-40BE-9ADD-7C1D018CF30B}" type="slidenum">
              <a:rPr lang="en-US" smtClean="0"/>
              <a:t>‹#›</a:t>
            </a:fld>
            <a:endParaRPr lang="en-US"/>
          </a:p>
        </p:txBody>
      </p:sp>
    </p:spTree>
    <p:extLst>
      <p:ext uri="{BB962C8B-B14F-4D97-AF65-F5344CB8AC3E}">
        <p14:creationId xmlns:p14="http://schemas.microsoft.com/office/powerpoint/2010/main" val="127390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4CC80-0DFB-4C4E-97D6-EDD293A2AAB6}"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22F785-93C7-40BE-9ADD-7C1D018CF30B}" type="slidenum">
              <a:rPr lang="en-US" smtClean="0"/>
              <a:t>‹#›</a:t>
            </a:fld>
            <a:endParaRPr lang="en-US"/>
          </a:p>
        </p:txBody>
      </p:sp>
    </p:spTree>
    <p:extLst>
      <p:ext uri="{BB962C8B-B14F-4D97-AF65-F5344CB8AC3E}">
        <p14:creationId xmlns:p14="http://schemas.microsoft.com/office/powerpoint/2010/main" val="159451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4CC80-0DFB-4C4E-97D6-EDD293A2AAB6}"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2F785-93C7-40BE-9ADD-7C1D018CF30B}" type="slidenum">
              <a:rPr lang="en-US" smtClean="0"/>
              <a:t>‹#›</a:t>
            </a:fld>
            <a:endParaRPr lang="en-US"/>
          </a:p>
        </p:txBody>
      </p:sp>
    </p:spTree>
    <p:extLst>
      <p:ext uri="{BB962C8B-B14F-4D97-AF65-F5344CB8AC3E}">
        <p14:creationId xmlns:p14="http://schemas.microsoft.com/office/powerpoint/2010/main" val="65640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4CC80-0DFB-4C4E-97D6-EDD293A2AAB6}"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2F785-93C7-40BE-9ADD-7C1D018CF30B}" type="slidenum">
              <a:rPr lang="en-US" smtClean="0"/>
              <a:t>‹#›</a:t>
            </a:fld>
            <a:endParaRPr lang="en-US"/>
          </a:p>
        </p:txBody>
      </p:sp>
    </p:spTree>
    <p:extLst>
      <p:ext uri="{BB962C8B-B14F-4D97-AF65-F5344CB8AC3E}">
        <p14:creationId xmlns:p14="http://schemas.microsoft.com/office/powerpoint/2010/main" val="424509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4CC80-0DFB-4C4E-97D6-EDD293A2AAB6}"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2F785-93C7-40BE-9ADD-7C1D018CF30B}" type="slidenum">
              <a:rPr lang="en-US" smtClean="0"/>
              <a:t>‹#›</a:t>
            </a:fld>
            <a:endParaRPr lang="en-US"/>
          </a:p>
        </p:txBody>
      </p:sp>
    </p:spTree>
    <p:extLst>
      <p:ext uri="{BB962C8B-B14F-4D97-AF65-F5344CB8AC3E}">
        <p14:creationId xmlns:p14="http://schemas.microsoft.com/office/powerpoint/2010/main" val="4080672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Bell MT" panose="02020503060305020303" pitchFamily="18" charset="0"/>
              </a:rPr>
              <a:t>REFORMASI BIROKRASI</a:t>
            </a:r>
            <a:endParaRPr lang="en-US" dirty="0">
              <a:latin typeface="Bell MT" panose="02020503060305020303" pitchFamily="18" charset="0"/>
            </a:endParaRPr>
          </a:p>
        </p:txBody>
      </p:sp>
      <p:sp>
        <p:nvSpPr>
          <p:cNvPr id="3" name="Subtitle 2"/>
          <p:cNvSpPr>
            <a:spLocks noGrp="1"/>
          </p:cNvSpPr>
          <p:nvPr>
            <p:ph type="subTitle" idx="1"/>
          </p:nvPr>
        </p:nvSpPr>
        <p:spPr/>
        <p:txBody>
          <a:bodyPr/>
          <a:lstStyle/>
          <a:p>
            <a:r>
              <a:rPr lang="en-US" dirty="0" smtClean="0">
                <a:latin typeface="Bell MT" panose="02020503060305020303" pitchFamily="18" charset="0"/>
              </a:rPr>
              <a:t>YUNI SATIA RAHAYU</a:t>
            </a:r>
            <a:endParaRPr lang="en-US" dirty="0">
              <a:latin typeface="Bell MT" panose="02020503060305020303" pitchFamily="18" charset="0"/>
            </a:endParaRPr>
          </a:p>
        </p:txBody>
      </p:sp>
    </p:spTree>
    <p:extLst>
      <p:ext uri="{BB962C8B-B14F-4D97-AF65-F5344CB8AC3E}">
        <p14:creationId xmlns:p14="http://schemas.microsoft.com/office/powerpoint/2010/main" val="2036866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1216"/>
          </a:xfrm>
        </p:spPr>
        <p:txBody>
          <a:bodyPr>
            <a:normAutofit/>
          </a:bodyPr>
          <a:lstStyle/>
          <a:p>
            <a:pPr algn="ctr"/>
            <a:r>
              <a:rPr lang="id-ID" dirty="0" smtClean="0">
                <a:latin typeface="Bell MT" panose="02020503060305020303" pitchFamily="18" charset="0"/>
              </a:rPr>
              <a:t>SDM menjadi Prasyarat Penting</a:t>
            </a:r>
            <a:endParaRPr lang="id-ID" dirty="0">
              <a:latin typeface="Bell MT" panose="02020503060305020303" pitchFamily="18" charset="0"/>
            </a:endParaRPr>
          </a:p>
        </p:txBody>
      </p:sp>
      <p:sp>
        <p:nvSpPr>
          <p:cNvPr id="3" name="Content Placeholder 2"/>
          <p:cNvSpPr>
            <a:spLocks noGrp="1"/>
          </p:cNvSpPr>
          <p:nvPr>
            <p:ph idx="1"/>
          </p:nvPr>
        </p:nvSpPr>
        <p:spPr>
          <a:xfrm>
            <a:off x="838200" y="721217"/>
            <a:ext cx="10515600" cy="5455746"/>
          </a:xfrm>
        </p:spPr>
        <p:txBody>
          <a:bodyPr>
            <a:normAutofit/>
          </a:bodyPr>
          <a:lstStyle/>
          <a:p>
            <a:pPr marL="0" indent="0" algn="just">
              <a:buNone/>
            </a:pPr>
            <a:r>
              <a:rPr lang="id-ID" dirty="0" smtClean="0">
                <a:latin typeface="Bell MT" panose="02020503060305020303" pitchFamily="18" charset="0"/>
              </a:rPr>
              <a:t>Salah satu prasyarat dasar untuk dapat menciptakan keunggulan kompetetif adalah ketersediaan sumber daya manusia yang profesional, berkinerja tinggi, akuntabel dan sejahtera sesuai dengan karakteristik, visi, misi dan tujuan strategis organisasi untuk dapat membangun sikap dan perilaku organisasi yang mampu menghadapi berbagai gejala perkembangan dunia dimasa depan. Dengan demikian dalam memasuki kondisi persaingan yang semakin tajam dan ruang gerak yang kian menyempit diperlukan sumber daya manusia yang mampu mengemban tugas, tugas jabatan, mampu berkinerja tinggi dan berkontribusi secara optimal dalam pencapaian tujuan organisasi dan menjadi dasar</a:t>
            </a:r>
            <a:r>
              <a:rPr lang="en-US" dirty="0" smtClean="0">
                <a:latin typeface="Bell MT" panose="02020503060305020303" pitchFamily="18" charset="0"/>
              </a:rPr>
              <a:t> </a:t>
            </a:r>
            <a:r>
              <a:rPr lang="id-ID" dirty="0" smtClean="0">
                <a:latin typeface="Bell MT" panose="02020503060305020303" pitchFamily="18" charset="0"/>
              </a:rPr>
              <a:t>bagi organisasi dalam mempertahankan eksistensinya dan membentuk organisasi yang unggul dalam menghadapi persaingan global.</a:t>
            </a:r>
            <a:endParaRPr lang="id-ID" dirty="0">
              <a:latin typeface="Bell MT" panose="02020503060305020303" pitchFamily="18" charset="0"/>
            </a:endParaRPr>
          </a:p>
        </p:txBody>
      </p:sp>
    </p:spTree>
    <p:extLst>
      <p:ext uri="{BB962C8B-B14F-4D97-AF65-F5344CB8AC3E}">
        <p14:creationId xmlns:p14="http://schemas.microsoft.com/office/powerpoint/2010/main" val="224130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2458"/>
          </a:xfrm>
        </p:spPr>
        <p:txBody>
          <a:bodyPr/>
          <a:lstStyle/>
          <a:p>
            <a:r>
              <a:rPr lang="id-ID" dirty="0" smtClean="0">
                <a:latin typeface="Bell MT" panose="02020503060305020303" pitchFamily="18" charset="0"/>
              </a:rPr>
              <a:t>Lanjutan…</a:t>
            </a:r>
            <a:endParaRPr lang="id-ID" dirty="0">
              <a:latin typeface="Bell MT" panose="02020503060305020303" pitchFamily="18" charset="0"/>
            </a:endParaRPr>
          </a:p>
        </p:txBody>
      </p:sp>
      <p:sp>
        <p:nvSpPr>
          <p:cNvPr id="3" name="Content Placeholder 2"/>
          <p:cNvSpPr>
            <a:spLocks noGrp="1"/>
          </p:cNvSpPr>
          <p:nvPr>
            <p:ph idx="1"/>
          </p:nvPr>
        </p:nvSpPr>
        <p:spPr>
          <a:xfrm>
            <a:off x="838200" y="1107584"/>
            <a:ext cx="10515600" cy="5069379"/>
          </a:xfrm>
        </p:spPr>
        <p:txBody>
          <a:bodyPr>
            <a:normAutofit lnSpcReduction="10000"/>
          </a:bodyPr>
          <a:lstStyle/>
          <a:p>
            <a:pPr algn="just"/>
            <a:r>
              <a:rPr lang="id-ID" dirty="0" smtClean="0">
                <a:latin typeface="Bell MT" panose="02020503060305020303" pitchFamily="18" charset="0"/>
              </a:rPr>
              <a:t>Tuntutan masyarakat dan tuntutan lingkungan strategis baik di tingkat nasional maupun global terhadap sumber daya aparatur yang profesional dalam menyelenggarakan tugas pemerintahan, pembangunan dan pelayanan masyarakat, kian mendesak dan tidak dapat ditunda lagi, oleh karena itu perlu dibangun suatu sistem manajemen sumber daya aparatur yang kondusif untuk membentuk sumber daya aparatur yang profesional dan berkinerja tinggi</a:t>
            </a:r>
          </a:p>
          <a:p>
            <a:pPr algn="just"/>
            <a:r>
              <a:rPr lang="id-ID" dirty="0" smtClean="0">
                <a:latin typeface="Bell MT" panose="02020503060305020303" pitchFamily="18" charset="0"/>
              </a:rPr>
              <a:t>Fungsi hakiki dari manajemen sumber daya manusia adalah memastikan agar organisasi dapat mencapai visi, misi dan tujuan strategisnya dengan memiliki sumber daya manusia yang memenuhi kebutuhan organisasi secara kualitas maupun kuantitas, kompeten dan menghasilkan kinerja yang efektif pada jabatan dan peranan masing</a:t>
            </a:r>
            <a:r>
              <a:rPr lang="en-US" dirty="0" smtClean="0">
                <a:latin typeface="Bell MT" panose="02020503060305020303" pitchFamily="18" charset="0"/>
              </a:rPr>
              <a:t>-</a:t>
            </a:r>
            <a:r>
              <a:rPr lang="id-ID" dirty="0" smtClean="0">
                <a:latin typeface="Bell MT" panose="02020503060305020303" pitchFamily="18" charset="0"/>
              </a:rPr>
              <a:t>masing serta berkontribusi secara optimal dalam memajukan dan mencapai tujuan organisasi.</a:t>
            </a:r>
            <a:endParaRPr lang="id-ID" dirty="0">
              <a:latin typeface="Bell MT" panose="02020503060305020303" pitchFamily="18" charset="0"/>
            </a:endParaRPr>
          </a:p>
        </p:txBody>
      </p:sp>
    </p:spTree>
    <p:extLst>
      <p:ext uri="{BB962C8B-B14F-4D97-AF65-F5344CB8AC3E}">
        <p14:creationId xmlns:p14="http://schemas.microsoft.com/office/powerpoint/2010/main" val="294125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Bell MT" panose="02020503060305020303" pitchFamily="18" charset="0"/>
              </a:rPr>
              <a:t>REFORMASI BIROKRASI</a:t>
            </a:r>
            <a:br>
              <a:rPr lang="id-ID" dirty="0" smtClean="0">
                <a:latin typeface="Bell MT" panose="02020503060305020303" pitchFamily="18" charset="0"/>
              </a:rPr>
            </a:br>
            <a:r>
              <a:rPr lang="id-ID" dirty="0" smtClean="0">
                <a:latin typeface="Bell MT" panose="02020503060305020303" pitchFamily="18" charset="0"/>
              </a:rPr>
              <a:t>.... untuk menjawab tantangan di masa depan</a:t>
            </a:r>
            <a:endParaRPr lang="id-ID" dirty="0">
              <a:latin typeface="Bell MT" panose="02020503060305020303" pitchFamily="18" charset="0"/>
            </a:endParaRPr>
          </a:p>
        </p:txBody>
      </p:sp>
      <p:pic>
        <p:nvPicPr>
          <p:cNvPr id="4" name="Content Placeholder 3"/>
          <p:cNvPicPr>
            <a:picLocks noGrp="1" noChangeAspect="1"/>
          </p:cNvPicPr>
          <p:nvPr>
            <p:ph idx="1"/>
          </p:nvPr>
        </p:nvPicPr>
        <p:blipFill>
          <a:blip r:embed="rId2"/>
          <a:stretch>
            <a:fillRect/>
          </a:stretch>
        </p:blipFill>
        <p:spPr>
          <a:xfrm>
            <a:off x="1787584" y="2093312"/>
            <a:ext cx="7998645" cy="2450804"/>
          </a:xfrm>
          <a:prstGeom prst="rect">
            <a:avLst/>
          </a:prstGeom>
        </p:spPr>
      </p:pic>
    </p:spTree>
    <p:extLst>
      <p:ext uri="{BB962C8B-B14F-4D97-AF65-F5344CB8AC3E}">
        <p14:creationId xmlns:p14="http://schemas.microsoft.com/office/powerpoint/2010/main" val="3842585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8667"/>
          </a:xfrm>
        </p:spPr>
        <p:txBody>
          <a:bodyPr>
            <a:normAutofit fontScale="90000"/>
          </a:bodyPr>
          <a:lstStyle/>
          <a:p>
            <a:endParaRPr lang="en-US" dirty="0"/>
          </a:p>
        </p:txBody>
      </p:sp>
      <p:sp>
        <p:nvSpPr>
          <p:cNvPr id="3" name="Content Placeholder 2"/>
          <p:cNvSpPr>
            <a:spLocks noGrp="1"/>
          </p:cNvSpPr>
          <p:nvPr>
            <p:ph idx="1"/>
          </p:nvPr>
        </p:nvSpPr>
        <p:spPr>
          <a:xfrm>
            <a:off x="838200" y="669701"/>
            <a:ext cx="10515600" cy="5507262"/>
          </a:xfrm>
        </p:spPr>
        <p:txBody>
          <a:bodyPr>
            <a:normAutofit fontScale="92500" lnSpcReduction="20000"/>
          </a:bodyPr>
          <a:lstStyle/>
          <a:p>
            <a:r>
              <a:rPr lang="id-ID" dirty="0" smtClean="0">
                <a:latin typeface="Bell MT" panose="02020503060305020303" pitchFamily="18" charset="0"/>
              </a:rPr>
              <a:t> Di dalam konteks Indonesia, dengan budaya paternalistik yang masih kuat, keberhasilan pembenahan birokrasi akan sangat ditentukan oleh peran pemimpin atau pejabat tinggi birokrasi. Jadi pembenahan tersebut seyogianya dilakukan dari level atas, karena pemimpin birokrasi kerapkali berperan sebagai ’patron’ sehingga akan lebih mudah menjadi contoh bagi para bawahannya.</a:t>
            </a:r>
          </a:p>
          <a:p>
            <a:r>
              <a:rPr lang="id-ID" dirty="0" smtClean="0">
                <a:latin typeface="Bell MT" panose="02020503060305020303" pitchFamily="18" charset="0"/>
              </a:rPr>
              <a:t>Pembenahan birokrasi mengarah pada penataan ulang aspek internal maupun eksternal birokrasi. Dalam tataran internal, pembenahan birokrasi harus diterapkan baik pada level puncak (</a:t>
            </a:r>
            <a:r>
              <a:rPr lang="id-ID" i="1" dirty="0" smtClean="0">
                <a:latin typeface="Bell MT" panose="02020503060305020303" pitchFamily="18" charset="0"/>
              </a:rPr>
              <a:t>top level bureaucrats</a:t>
            </a:r>
            <a:r>
              <a:rPr lang="id-ID" dirty="0" smtClean="0">
                <a:latin typeface="Bell MT" panose="02020503060305020303" pitchFamily="18" charset="0"/>
              </a:rPr>
              <a:t>), level menengah (</a:t>
            </a:r>
            <a:r>
              <a:rPr lang="id-ID" i="1" dirty="0" smtClean="0">
                <a:latin typeface="Bell MT" panose="02020503060305020303" pitchFamily="18" charset="0"/>
              </a:rPr>
              <a:t>middle level bureaucrats</a:t>
            </a:r>
            <a:r>
              <a:rPr lang="id-ID" dirty="0" smtClean="0">
                <a:latin typeface="Bell MT" panose="02020503060305020303" pitchFamily="18" charset="0"/>
              </a:rPr>
              <a:t>), maupun level pelaksana (</a:t>
            </a:r>
            <a:r>
              <a:rPr lang="id-ID" i="1" dirty="0" smtClean="0">
                <a:latin typeface="Bell MT" panose="02020503060305020303" pitchFamily="18" charset="0"/>
              </a:rPr>
              <a:t>street level bureaucrats</a:t>
            </a:r>
            <a:r>
              <a:rPr lang="id-ID" dirty="0" smtClean="0">
                <a:latin typeface="Bell MT" panose="02020503060305020303" pitchFamily="18" charset="0"/>
              </a:rPr>
              <a:t>).</a:t>
            </a:r>
          </a:p>
          <a:p>
            <a:r>
              <a:rPr lang="id-ID" dirty="0" smtClean="0">
                <a:latin typeface="Bell MT" panose="02020503060305020303" pitchFamily="18" charset="0"/>
              </a:rPr>
              <a:t>Pembenahan pada top level harus didahulukan karena posisi strategis para birokrat di tingkat puncak adalah sebagai pembuat keputusan strategis. Pada tataran menengah, keputusan strategis yang dibuat oleh pemimpin harus dijabarkan dalam keputusan-keputusan operasional dan selanjutnya ke dalam keputusan-keputusan teknis bagi para pelaksana di lapangan (</a:t>
            </a:r>
            <a:r>
              <a:rPr lang="id-ID" i="1" dirty="0" smtClean="0">
                <a:latin typeface="Bell MT" panose="02020503060305020303" pitchFamily="18" charset="0"/>
              </a:rPr>
              <a:t>street level bureaucrats</a:t>
            </a:r>
            <a:r>
              <a:rPr lang="id-ID" dirty="0" smtClean="0">
                <a:latin typeface="Bell MT" panose="02020503060305020303" pitchFamily="18" charset="0"/>
              </a:rPr>
              <a:t>).</a:t>
            </a:r>
            <a:endParaRPr lang="id-ID" dirty="0">
              <a:latin typeface="Bell MT" panose="02020503060305020303" pitchFamily="18" charset="0"/>
            </a:endParaRPr>
          </a:p>
        </p:txBody>
      </p:sp>
    </p:spTree>
    <p:extLst>
      <p:ext uri="{BB962C8B-B14F-4D97-AF65-F5344CB8AC3E}">
        <p14:creationId xmlns:p14="http://schemas.microsoft.com/office/powerpoint/2010/main" val="3083936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2154"/>
          </a:xfrm>
        </p:spPr>
        <p:txBody>
          <a:bodyPr>
            <a:normAutofit fontScale="90000"/>
          </a:bodyPr>
          <a:lstStyle/>
          <a:p>
            <a:pPr algn="ctr"/>
            <a:r>
              <a:rPr lang="id-ID" dirty="0" smtClean="0">
                <a:latin typeface="Bell MT" panose="02020503060305020303" pitchFamily="18" charset="0"/>
              </a:rPr>
              <a:t>Hal-hal yang Perlu Dicermati</a:t>
            </a:r>
            <a:endParaRPr lang="id-ID" dirty="0">
              <a:latin typeface="Bell MT" panose="02020503060305020303" pitchFamily="18" charset="0"/>
            </a:endParaRPr>
          </a:p>
        </p:txBody>
      </p:sp>
      <p:sp>
        <p:nvSpPr>
          <p:cNvPr id="3" name="Content Placeholder 2"/>
          <p:cNvSpPr>
            <a:spLocks noGrp="1"/>
          </p:cNvSpPr>
          <p:nvPr>
            <p:ph idx="1"/>
          </p:nvPr>
        </p:nvSpPr>
        <p:spPr>
          <a:xfrm>
            <a:off x="838200" y="927280"/>
            <a:ext cx="10515600" cy="5249683"/>
          </a:xfrm>
        </p:spPr>
        <p:txBody>
          <a:bodyPr>
            <a:normAutofit fontScale="92500"/>
          </a:bodyPr>
          <a:lstStyle/>
          <a:p>
            <a:r>
              <a:rPr lang="id-ID" dirty="0" smtClean="0">
                <a:latin typeface="Bell MT" panose="02020503060305020303" pitchFamily="18" charset="0"/>
              </a:rPr>
              <a:t>Belum idealnya manajemen sistem kepegawaian saat ini. Tidak idealnya perbandingan jumlah penduduk dengan jumlah pegawai yang berlebih, pada gilirannya akan mengurangi efektivitas dan efisiensi kerja. Bukti menunjukkan adanya realitas kantor pemerintah yang masih rendah kinerjanya. Gejala demikian merupakan indikasi adanya struktur kepegawaian dan pengembangan SDM yang kurang tepat</a:t>
            </a:r>
          </a:p>
          <a:p>
            <a:r>
              <a:rPr lang="id-ID" dirty="0" smtClean="0">
                <a:latin typeface="Bell MT" panose="02020503060305020303" pitchFamily="18" charset="0"/>
              </a:rPr>
              <a:t>Restrukturisasi PNS. Dalam kondisi yang semakin menuntut pelayanan publik yang handal untuk mengejar ketertinggalan dari negara-negara tetangga, PNS harus bisa menunjukkan sosok idealnya. Sebagai pelaksana kebijakan pemerintah, PNS terlebih dahulu dituntut membereskan permasalahan dirinya sehingga mampu menjadi “mesin cerdas” yang tidak membebani tetapi memberi jalan keluar. Di sinilah aparatur mampu membantu menyelesaikan permasalahan internal bangsa untuk selanjutnya mampu meningkatkan daya saing bangsa</a:t>
            </a:r>
          </a:p>
          <a:p>
            <a:pPr marL="0" indent="0">
              <a:buNone/>
            </a:pPr>
            <a:endParaRPr lang="id-ID" dirty="0">
              <a:latin typeface="Bell MT" panose="02020503060305020303" pitchFamily="18" charset="0"/>
            </a:endParaRPr>
          </a:p>
        </p:txBody>
      </p:sp>
    </p:spTree>
    <p:extLst>
      <p:ext uri="{BB962C8B-B14F-4D97-AF65-F5344CB8AC3E}">
        <p14:creationId xmlns:p14="http://schemas.microsoft.com/office/powerpoint/2010/main" val="103027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75788"/>
          </a:xfrm>
        </p:spPr>
        <p:txBody>
          <a:bodyPr>
            <a:normAutofit fontScale="90000"/>
          </a:bodyPr>
          <a:lstStyle/>
          <a:p>
            <a:endParaRPr lang="en-US" dirty="0"/>
          </a:p>
        </p:txBody>
      </p:sp>
      <p:sp>
        <p:nvSpPr>
          <p:cNvPr id="3" name="Content Placeholder 2"/>
          <p:cNvSpPr>
            <a:spLocks noGrp="1"/>
          </p:cNvSpPr>
          <p:nvPr>
            <p:ph idx="1"/>
          </p:nvPr>
        </p:nvSpPr>
        <p:spPr>
          <a:xfrm>
            <a:off x="838200" y="695459"/>
            <a:ext cx="10515600" cy="5481504"/>
          </a:xfrm>
        </p:spPr>
        <p:txBody>
          <a:bodyPr>
            <a:normAutofit fontScale="92500" lnSpcReduction="10000"/>
          </a:bodyPr>
          <a:lstStyle/>
          <a:p>
            <a:r>
              <a:rPr lang="id-ID" dirty="0" smtClean="0">
                <a:latin typeface="Bell MT" panose="02020503060305020303" pitchFamily="18" charset="0"/>
              </a:rPr>
              <a:t>Masalah Gaji Dalam Restrukturisasi PNS. Kenyataan lain juga menunjukkan bahwa sistem gaji pegawai negeri saat ini tidak mempertimbangkan prestasi kerja. Sistem penggajian tidak mempertimbangkan pegawai yang berprestasi, memiliki produktivitas tinggi, serta disiplin yang tinggi. Saat ini PNS level struktural yang sama, pegawai yang memiliki produktivitas tinggi dan yang tidak, memiliki nilai gaji yang sama. Hal seperti ini dalam jangka waktu yang panjang dapat menurunkan semangat, etos, dan disiplin kerja. Bahkan bagi pegawai tertentu dapat menjadi sumber pengungkit untuk melakukan tindakan penyelewengan dan korupsi. Sudah menjadi suatu pola berpikir yang umum agar dapat mengambil setiap kesempatan melakukan tindakan yang tidak terlalu ‘jujur’, asal dilakukan dengan hati-hati, tidak terlalu besar dan mencolok, serta asal dapat ‘dipertanggung jawabkan’ secara semu kepada badan pengawas. Alasan yang digunakan adalah tidak mungkin bagi pegawai negeri untuk dapat memenuhi standar kehidupan yang layak dengan gaji kecil dan tidak adil. </a:t>
            </a:r>
          </a:p>
          <a:p>
            <a:endParaRPr lang="id-ID" dirty="0">
              <a:latin typeface="Bell MT" panose="02020503060305020303" pitchFamily="18" charset="0"/>
            </a:endParaRPr>
          </a:p>
        </p:txBody>
      </p:sp>
    </p:spTree>
    <p:extLst>
      <p:ext uri="{BB962C8B-B14F-4D97-AF65-F5344CB8AC3E}">
        <p14:creationId xmlns:p14="http://schemas.microsoft.com/office/powerpoint/2010/main" val="3964182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7151"/>
          </a:xfrm>
        </p:spPr>
        <p:txBody>
          <a:bodyPr>
            <a:normAutofit fontScale="90000"/>
          </a:bodyPr>
          <a:lstStyle/>
          <a:p>
            <a:endParaRPr lang="en-US" dirty="0"/>
          </a:p>
        </p:txBody>
      </p:sp>
      <p:sp>
        <p:nvSpPr>
          <p:cNvPr id="3" name="Content Placeholder 2"/>
          <p:cNvSpPr>
            <a:spLocks noGrp="1"/>
          </p:cNvSpPr>
          <p:nvPr>
            <p:ph idx="1"/>
          </p:nvPr>
        </p:nvSpPr>
        <p:spPr>
          <a:xfrm>
            <a:off x="838200" y="605307"/>
            <a:ext cx="10515600" cy="5571656"/>
          </a:xfrm>
        </p:spPr>
        <p:txBody>
          <a:bodyPr>
            <a:normAutofit lnSpcReduction="10000"/>
          </a:bodyPr>
          <a:lstStyle/>
          <a:p>
            <a:r>
              <a:rPr lang="id-ID" dirty="0" smtClean="0">
                <a:latin typeface="Bell MT" panose="02020503060305020303" pitchFamily="18" charset="0"/>
              </a:rPr>
              <a:t>Merancang Manajemen SDM berbasis Kompetensi. Manajemen Sumber Daya Manusia berkaitan dengan cara pengelolaan sumber daya insani, dalam organisasi dan lingkungan yang mempengaruhinya, agar mampu memberikan kontribusi secara optimal bagi pencapaian organisasi. Secara general, kompetensi sendiri dapat dipahami sebagai sebuah kombinasi antara ketrampilan (</a:t>
            </a:r>
            <a:r>
              <a:rPr lang="id-ID" i="1" dirty="0" smtClean="0">
                <a:latin typeface="Bell MT" panose="02020503060305020303" pitchFamily="18" charset="0"/>
              </a:rPr>
              <a:t>skill</a:t>
            </a:r>
            <a:r>
              <a:rPr lang="id-ID" dirty="0" smtClean="0">
                <a:latin typeface="Bell MT" panose="02020503060305020303" pitchFamily="18" charset="0"/>
              </a:rPr>
              <a:t>), personalit</a:t>
            </a:r>
            <a:r>
              <a:rPr lang="en-US" dirty="0" err="1" smtClean="0">
                <a:latin typeface="Bell MT" panose="02020503060305020303" pitchFamily="18" charset="0"/>
              </a:rPr>
              <a:t>i</a:t>
            </a:r>
            <a:r>
              <a:rPr lang="id-ID" dirty="0" smtClean="0">
                <a:latin typeface="Bell MT" panose="02020503060305020303" pitchFamily="18" charset="0"/>
              </a:rPr>
              <a:t>, dan pengetahuan (</a:t>
            </a:r>
            <a:r>
              <a:rPr lang="id-ID" i="1" dirty="0" smtClean="0">
                <a:latin typeface="Bell MT" panose="02020503060305020303" pitchFamily="18" charset="0"/>
              </a:rPr>
              <a:t>knowledge</a:t>
            </a:r>
            <a:r>
              <a:rPr lang="id-ID" dirty="0" smtClean="0">
                <a:latin typeface="Bell MT" panose="02020503060305020303" pitchFamily="18" charset="0"/>
              </a:rPr>
              <a:t>) yang tercermin melalui perilaku kinerja (</a:t>
            </a:r>
            <a:r>
              <a:rPr lang="id-ID" i="1" dirty="0" smtClean="0">
                <a:latin typeface="Bell MT" panose="02020503060305020303" pitchFamily="18" charset="0"/>
              </a:rPr>
              <a:t>job behavior</a:t>
            </a:r>
            <a:r>
              <a:rPr lang="id-ID" dirty="0" smtClean="0">
                <a:latin typeface="Bell MT" panose="02020503060305020303" pitchFamily="18" charset="0"/>
              </a:rPr>
              <a:t>) yang dapat diamati, diukur dan dievaluasi. Contoh </a:t>
            </a:r>
            <a:r>
              <a:rPr lang="id-ID" i="1" dirty="0" smtClean="0">
                <a:latin typeface="Bell MT" panose="02020503060305020303" pitchFamily="18" charset="0"/>
              </a:rPr>
              <a:t>soft competency </a:t>
            </a:r>
            <a:r>
              <a:rPr lang="id-ID" dirty="0" smtClean="0">
                <a:latin typeface="Bell MT" panose="02020503060305020303" pitchFamily="18" charset="0"/>
              </a:rPr>
              <a:t>adalah: </a:t>
            </a:r>
            <a:r>
              <a:rPr lang="id-ID" i="1" dirty="0" smtClean="0">
                <a:latin typeface="Bell MT" panose="02020503060305020303" pitchFamily="18" charset="0"/>
              </a:rPr>
              <a:t>leadership, communication, interpersonal relation,</a:t>
            </a:r>
            <a:r>
              <a:rPr lang="id-ID" dirty="0" smtClean="0">
                <a:latin typeface="Bell MT" panose="02020503060305020303" pitchFamily="18" charset="0"/>
              </a:rPr>
              <a:t> dll. Tipe kompetensi yang kedua sering disebut </a:t>
            </a:r>
            <a:r>
              <a:rPr lang="id-ID" i="1" dirty="0" smtClean="0">
                <a:latin typeface="Bell MT" panose="02020503060305020303" pitchFamily="18" charset="0"/>
              </a:rPr>
              <a:t>hard competency </a:t>
            </a:r>
            <a:r>
              <a:rPr lang="id-ID" dirty="0" smtClean="0">
                <a:latin typeface="Bell MT" panose="02020503060305020303" pitchFamily="18" charset="0"/>
              </a:rPr>
              <a:t>atau jenis kompetensi yang berkaitan dengan kemampuan fungsional atau teknis suatu pekerjaan. Dengan kata lain, kompetensi ini berkaitan dengan seluk beluk teknis yang berkaitan dengan pekerjaan yang ditekuni. Contoh </a:t>
            </a:r>
            <a:r>
              <a:rPr lang="id-ID" i="1" dirty="0" smtClean="0">
                <a:latin typeface="Bell MT" panose="02020503060305020303" pitchFamily="18" charset="0"/>
              </a:rPr>
              <a:t>hard competency </a:t>
            </a:r>
            <a:r>
              <a:rPr lang="id-ID" dirty="0" smtClean="0">
                <a:latin typeface="Bell MT" panose="02020503060305020303" pitchFamily="18" charset="0"/>
              </a:rPr>
              <a:t>adalah : </a:t>
            </a:r>
            <a:r>
              <a:rPr lang="id-ID" i="1" dirty="0" smtClean="0">
                <a:latin typeface="Bell MT" panose="02020503060305020303" pitchFamily="18" charset="0"/>
              </a:rPr>
              <a:t>electrical engineering, marketing research, financial analysis, manpower planning</a:t>
            </a:r>
            <a:r>
              <a:rPr lang="id-ID" dirty="0" smtClean="0">
                <a:latin typeface="Bell MT" panose="02020503060305020303" pitchFamily="18" charset="0"/>
              </a:rPr>
              <a:t>, dll</a:t>
            </a:r>
          </a:p>
          <a:p>
            <a:pPr marL="0" indent="0">
              <a:buNone/>
            </a:pPr>
            <a:endParaRPr lang="id-ID" dirty="0">
              <a:latin typeface="Bell MT" panose="02020503060305020303" pitchFamily="18" charset="0"/>
            </a:endParaRPr>
          </a:p>
        </p:txBody>
      </p:sp>
    </p:spTree>
    <p:extLst>
      <p:ext uri="{BB962C8B-B14F-4D97-AF65-F5344CB8AC3E}">
        <p14:creationId xmlns:p14="http://schemas.microsoft.com/office/powerpoint/2010/main" val="115893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8667"/>
          </a:xfrm>
        </p:spPr>
        <p:txBody>
          <a:bodyPr>
            <a:normAutofit fontScale="90000"/>
          </a:bodyPr>
          <a:lstStyle/>
          <a:p>
            <a:endParaRPr lang="en-US" dirty="0"/>
          </a:p>
        </p:txBody>
      </p:sp>
      <p:sp>
        <p:nvSpPr>
          <p:cNvPr id="3" name="Content Placeholder 2"/>
          <p:cNvSpPr>
            <a:spLocks noGrp="1"/>
          </p:cNvSpPr>
          <p:nvPr>
            <p:ph idx="1"/>
          </p:nvPr>
        </p:nvSpPr>
        <p:spPr>
          <a:xfrm>
            <a:off x="838200" y="553792"/>
            <a:ext cx="10515600" cy="5623171"/>
          </a:xfrm>
        </p:spPr>
        <p:txBody>
          <a:bodyPr>
            <a:normAutofit fontScale="92500" lnSpcReduction="20000"/>
          </a:bodyPr>
          <a:lstStyle/>
          <a:p>
            <a:pPr marL="0" indent="0">
              <a:buNone/>
            </a:pPr>
            <a:r>
              <a:rPr lang="id-ID" dirty="0" smtClean="0">
                <a:latin typeface="Bell MT" panose="02020503060305020303" pitchFamily="18" charset="0"/>
              </a:rPr>
              <a:t>Beberapa hal yang dapat dipakai oleh setiap individu untuk mengembangkan dirinya, antara lain:</a:t>
            </a:r>
          </a:p>
          <a:p>
            <a:pPr marL="0" indent="0">
              <a:buNone/>
            </a:pPr>
            <a:r>
              <a:rPr lang="id-ID" dirty="0" smtClean="0">
                <a:latin typeface="Bell MT" panose="02020503060305020303" pitchFamily="18" charset="0"/>
              </a:rPr>
              <a:t>1) Berusaha mengenal diri sendiri.</a:t>
            </a:r>
          </a:p>
          <a:p>
            <a:pPr marL="0" indent="0">
              <a:buNone/>
            </a:pPr>
            <a:r>
              <a:rPr lang="id-ID" dirty="0" smtClean="0">
                <a:latin typeface="Bell MT" panose="02020503060305020303" pitchFamily="18" charset="0"/>
              </a:rPr>
              <a:t>2) Berusaha mengenal kekuatan diri sendiri.</a:t>
            </a:r>
          </a:p>
          <a:p>
            <a:pPr marL="0" indent="0">
              <a:buNone/>
            </a:pPr>
            <a:r>
              <a:rPr lang="id-ID" dirty="0" smtClean="0">
                <a:latin typeface="Bell MT" panose="02020503060305020303" pitchFamily="18" charset="0"/>
              </a:rPr>
              <a:t>3) Berusaha mengenal kelemahan diri sendiri.</a:t>
            </a:r>
          </a:p>
          <a:p>
            <a:pPr marL="0" indent="0">
              <a:buNone/>
            </a:pPr>
            <a:r>
              <a:rPr lang="id-ID" dirty="0" smtClean="0">
                <a:latin typeface="Bell MT" panose="02020503060305020303" pitchFamily="18" charset="0"/>
              </a:rPr>
              <a:t>4) Berusaha mengembangkan interaksi dan komunikasi terbuka dengan lingkunag yang positif dan edukatif.</a:t>
            </a:r>
          </a:p>
          <a:p>
            <a:pPr marL="0" indent="0">
              <a:buNone/>
            </a:pPr>
            <a:r>
              <a:rPr lang="id-ID" dirty="0" smtClean="0">
                <a:latin typeface="Bell MT" panose="02020503060305020303" pitchFamily="18" charset="0"/>
              </a:rPr>
              <a:t>5) Membiasakan diri selalu mengadakan kritik terhadap diri sendiri, mengevaluasi diri, dan mengembangkan rasa humor.</a:t>
            </a:r>
          </a:p>
          <a:p>
            <a:pPr marL="0" indent="0">
              <a:buNone/>
            </a:pPr>
            <a:r>
              <a:rPr lang="id-ID" dirty="0" smtClean="0">
                <a:latin typeface="Bell MT" panose="02020503060305020303" pitchFamily="18" charset="0"/>
              </a:rPr>
              <a:t>6) Mencoba menerima keadaan secara rasional dan objektif.</a:t>
            </a:r>
          </a:p>
          <a:p>
            <a:pPr marL="0" indent="0">
              <a:buNone/>
            </a:pPr>
            <a:r>
              <a:rPr lang="id-ID" dirty="0" smtClean="0">
                <a:latin typeface="Bell MT" panose="02020503060305020303" pitchFamily="18" charset="0"/>
              </a:rPr>
              <a:t>7) Membiasakan diri selalu mengadakan pengecekkan, dan teliti dalam setiap tindakan.</a:t>
            </a:r>
          </a:p>
          <a:p>
            <a:pPr marL="0" indent="0">
              <a:buNone/>
            </a:pPr>
            <a:r>
              <a:rPr lang="id-ID" dirty="0" smtClean="0">
                <a:latin typeface="Bell MT" panose="02020503060305020303" pitchFamily="18" charset="0"/>
              </a:rPr>
              <a:t>8) Memiliki tujuan dalam tahapan waktu yang terprogram.</a:t>
            </a:r>
          </a:p>
          <a:p>
            <a:pPr marL="0" indent="0">
              <a:buNone/>
            </a:pPr>
            <a:r>
              <a:rPr lang="id-ID" dirty="0" smtClean="0">
                <a:latin typeface="Bell MT" panose="02020503060305020303" pitchFamily="18" charset="0"/>
              </a:rPr>
              <a:t>9) Tidak mengimitasikan diri pada seseorang, tetapi mandiri.</a:t>
            </a:r>
            <a:endParaRPr lang="id-ID" dirty="0">
              <a:latin typeface="Bell MT" panose="02020503060305020303" pitchFamily="18" charset="0"/>
            </a:endParaRPr>
          </a:p>
        </p:txBody>
      </p:sp>
    </p:spTree>
    <p:extLst>
      <p:ext uri="{BB962C8B-B14F-4D97-AF65-F5344CB8AC3E}">
        <p14:creationId xmlns:p14="http://schemas.microsoft.com/office/powerpoint/2010/main" val="1213353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5458"/>
          </a:xfrm>
        </p:spPr>
        <p:txBody>
          <a:bodyPr/>
          <a:lstStyle/>
          <a:p>
            <a:endParaRPr lang="en-US" dirty="0"/>
          </a:p>
        </p:txBody>
      </p:sp>
      <p:sp>
        <p:nvSpPr>
          <p:cNvPr id="3" name="Content Placeholder 2"/>
          <p:cNvSpPr>
            <a:spLocks noGrp="1"/>
          </p:cNvSpPr>
          <p:nvPr>
            <p:ph idx="1"/>
          </p:nvPr>
        </p:nvSpPr>
        <p:spPr>
          <a:xfrm>
            <a:off x="838200" y="695459"/>
            <a:ext cx="10515600" cy="5481504"/>
          </a:xfrm>
        </p:spPr>
        <p:txBody>
          <a:bodyPr>
            <a:normAutofit fontScale="92500"/>
          </a:bodyPr>
          <a:lstStyle/>
          <a:p>
            <a:pPr marL="0" indent="0" algn="just">
              <a:buNone/>
            </a:pPr>
            <a:r>
              <a:rPr lang="id-ID" dirty="0" smtClean="0">
                <a:latin typeface="Bell MT" panose="02020503060305020303" pitchFamily="18" charset="0"/>
              </a:rPr>
              <a:t>1</a:t>
            </a:r>
            <a:r>
              <a:rPr lang="en-US" dirty="0" smtClean="0">
                <a:latin typeface="Bell MT" panose="02020503060305020303" pitchFamily="18" charset="0"/>
              </a:rPr>
              <a:t>). </a:t>
            </a:r>
            <a:r>
              <a:rPr lang="id-ID" dirty="0" smtClean="0">
                <a:latin typeface="Bell MT" panose="02020503060305020303" pitchFamily="18" charset="0"/>
              </a:rPr>
              <a:t>Penghargaan (</a:t>
            </a:r>
            <a:r>
              <a:rPr lang="id-ID" i="1" dirty="0" smtClean="0">
                <a:latin typeface="Bell MT" panose="02020503060305020303" pitchFamily="18" charset="0"/>
              </a:rPr>
              <a:t>Reward</a:t>
            </a:r>
            <a:r>
              <a:rPr lang="id-ID" dirty="0" smtClean="0">
                <a:latin typeface="Bell MT" panose="02020503060305020303" pitchFamily="18" charset="0"/>
              </a:rPr>
              <a:t>). Sejak 1959 aparatur negara diberikan penghargaan untuk berbagai jenis sesuai dengan prestasinya. Sebut saja </a:t>
            </a:r>
            <a:r>
              <a:rPr lang="en-US" dirty="0">
                <a:latin typeface="Bell MT" panose="02020503060305020303" pitchFamily="18" charset="0"/>
              </a:rPr>
              <a:t>S</a:t>
            </a:r>
            <a:r>
              <a:rPr lang="id-ID" dirty="0" smtClean="0">
                <a:latin typeface="Bell MT" panose="02020503060305020303" pitchFamily="18" charset="0"/>
              </a:rPr>
              <a:t>a</a:t>
            </a:r>
            <a:r>
              <a:rPr lang="en-US" dirty="0" smtClean="0">
                <a:latin typeface="Bell MT" panose="02020503060305020303" pitchFamily="18" charset="0"/>
              </a:rPr>
              <a:t>t</a:t>
            </a:r>
            <a:r>
              <a:rPr lang="id-ID" dirty="0" smtClean="0">
                <a:latin typeface="Bell MT" panose="02020503060305020303" pitchFamily="18" charset="0"/>
              </a:rPr>
              <a:t>ya Lencana Kemerdekaan, Satya Lencana Pembangunan, Satya Lencana Wira Karya, Satya Lencana Karya Satya dan Piagam Pelita. Namun banyak diantara anugerah tersebut ditanggapi dingin karena bentuknya yang kurang memberi manfaat untuk meningkatkan kesejahteraan.</a:t>
            </a:r>
          </a:p>
          <a:p>
            <a:pPr marL="0" indent="0" algn="just">
              <a:buNone/>
            </a:pPr>
            <a:r>
              <a:rPr lang="id-ID" dirty="0" smtClean="0">
                <a:latin typeface="Bell MT" panose="02020503060305020303" pitchFamily="18" charset="0"/>
              </a:rPr>
              <a:t>Puluhan tahun lalu, Abraham Maslow menengarai tentang penghargaan sejenis itu yang hanya bisa dinikmati kelompok masyarakat mapan. Sementara jika dilihat dari pendapatan mayoritas aparatur pemerintah saat ini, untuk menutup kebutuhan pokok saja tidak cukup. Intinya, ke</a:t>
            </a:r>
            <a:r>
              <a:rPr lang="en-US" dirty="0" smtClean="0">
                <a:latin typeface="Bell MT" panose="02020503060305020303" pitchFamily="18" charset="0"/>
              </a:rPr>
              <a:t>b</a:t>
            </a:r>
            <a:r>
              <a:rPr lang="id-ID" dirty="0" smtClean="0">
                <a:latin typeface="Bell MT" panose="02020503060305020303" pitchFamily="18" charset="0"/>
              </a:rPr>
              <a:t>utuhan akan sandang, pangan, </a:t>
            </a:r>
            <a:r>
              <a:rPr lang="en-US" dirty="0" err="1" smtClean="0">
                <a:latin typeface="Bell MT" panose="02020503060305020303" pitchFamily="18" charset="0"/>
              </a:rPr>
              <a:t>dan</a:t>
            </a:r>
            <a:r>
              <a:rPr lang="en-US" dirty="0" smtClean="0">
                <a:latin typeface="Bell MT" panose="02020503060305020303" pitchFamily="18" charset="0"/>
              </a:rPr>
              <a:t> </a:t>
            </a:r>
            <a:r>
              <a:rPr lang="id-ID" dirty="0" smtClean="0">
                <a:latin typeface="Bell MT" panose="02020503060305020303" pitchFamily="18" charset="0"/>
              </a:rPr>
              <a:t>papan lebih berarti dari sebuah penghargaan atas kesetiaan, prestasi dan darma bhakti yang diberikan. Untuk itu diperlukan usaha-usaha dari pemerintah untuk mengevaluasi kembali mengenai bentuk dan manfaat dari penghargaan yang akan diberikan. </a:t>
            </a:r>
            <a:endParaRPr lang="id-ID" dirty="0">
              <a:latin typeface="Bell MT" panose="02020503060305020303" pitchFamily="18" charset="0"/>
            </a:endParaRPr>
          </a:p>
        </p:txBody>
      </p:sp>
    </p:spTree>
    <p:extLst>
      <p:ext uri="{BB962C8B-B14F-4D97-AF65-F5344CB8AC3E}">
        <p14:creationId xmlns:p14="http://schemas.microsoft.com/office/powerpoint/2010/main" val="3827175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05306"/>
          </a:xfrm>
        </p:spPr>
        <p:txBody>
          <a:bodyPr>
            <a:normAutofit fontScale="90000"/>
          </a:bodyPr>
          <a:lstStyle/>
          <a:p>
            <a:endParaRPr lang="en-US" dirty="0"/>
          </a:p>
        </p:txBody>
      </p:sp>
      <p:sp>
        <p:nvSpPr>
          <p:cNvPr id="3" name="Content Placeholder 2"/>
          <p:cNvSpPr>
            <a:spLocks noGrp="1"/>
          </p:cNvSpPr>
          <p:nvPr>
            <p:ph idx="1"/>
          </p:nvPr>
        </p:nvSpPr>
        <p:spPr>
          <a:xfrm>
            <a:off x="838200" y="605307"/>
            <a:ext cx="10515600" cy="5571656"/>
          </a:xfrm>
        </p:spPr>
        <p:txBody>
          <a:bodyPr>
            <a:normAutofit fontScale="92500" lnSpcReduction="10000"/>
          </a:bodyPr>
          <a:lstStyle/>
          <a:p>
            <a:pPr marL="0" indent="0" algn="just">
              <a:buNone/>
            </a:pPr>
            <a:r>
              <a:rPr lang="id-ID" dirty="0" smtClean="0">
                <a:latin typeface="Bell MT" panose="02020503060305020303" pitchFamily="18" charset="0"/>
              </a:rPr>
              <a:t>2).  Sanksi (</a:t>
            </a:r>
            <a:r>
              <a:rPr lang="id-ID" i="1" dirty="0" smtClean="0">
                <a:latin typeface="Bell MT" panose="02020503060305020303" pitchFamily="18" charset="0"/>
              </a:rPr>
              <a:t>Pusnishment</a:t>
            </a:r>
            <a:r>
              <a:rPr lang="id-ID" dirty="0" smtClean="0">
                <a:latin typeface="Bell MT" panose="02020503060305020303" pitchFamily="18" charset="0"/>
              </a:rPr>
              <a:t>). Cita-cita pemerintahan yang baik dan berwibawa sulit terwujud jika tidak ada disiplin skala nasional. Disiplin nasional tidak akan pernah ada tanpa diawali aparatur. Sudah banyak peraturan ditertibkan oleh ulah tidak disiplin. Kenyataan, Konsekuensi dari sebuah peraturan masih menjadi barang mahal ditengah genderang pemerintah ditabuh dengan alunan lagu “pemerintahan yang bersih dan berwibawa”. Peraturan pemerintah nomor 30/1980 tentang Disiplin Aparatur Pemerintah masih sangat sulit dilaksanakan secara konsekuen.</a:t>
            </a:r>
          </a:p>
          <a:p>
            <a:pPr marL="0" indent="0" algn="just">
              <a:buNone/>
            </a:pPr>
            <a:r>
              <a:rPr lang="id-ID" dirty="0" smtClean="0">
                <a:latin typeface="Bell MT" panose="02020503060305020303" pitchFamily="18" charset="0"/>
              </a:rPr>
              <a:t>Hal-hal berikut turut berpengaruh dalam pelaksanaan PP Nomor 30/1980, antara lain belum adanya ukuran produk kerja yang dihasilkan, beban kerja setiap unit tidak sama, jumlah pegawai terlalu besar tidak sebanding dengan beban kerja adanya tenggang rasa yang tebal sesama aparatur, keteladanan dan kedisiplinan pimpinan menurun. Dari penerapan reward and punishment tersebut diatas menunjukkan adanya kelemahan birokrasi yang akan menyebabkan rendahnya kualitas kinerja aparatur dan menggambarkan rendahnya kompetensi SDM.</a:t>
            </a:r>
            <a:endParaRPr lang="id-ID" dirty="0">
              <a:latin typeface="Bell MT" panose="02020503060305020303" pitchFamily="18" charset="0"/>
            </a:endParaRPr>
          </a:p>
        </p:txBody>
      </p:sp>
    </p:spTree>
    <p:extLst>
      <p:ext uri="{BB962C8B-B14F-4D97-AF65-F5344CB8AC3E}">
        <p14:creationId xmlns:p14="http://schemas.microsoft.com/office/powerpoint/2010/main" val="115768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6700"/>
          </a:xfrm>
        </p:spPr>
        <p:txBody>
          <a:bodyPr/>
          <a:lstStyle/>
          <a:p>
            <a:pPr algn="ctr"/>
            <a:r>
              <a:rPr lang="id-ID" dirty="0" smtClean="0">
                <a:latin typeface="Bell MT" panose="02020503060305020303" pitchFamily="18" charset="0"/>
              </a:rPr>
              <a:t>Pengaruh Lingkungan terhadap Birokrasi</a:t>
            </a:r>
            <a:endParaRPr lang="id-ID" dirty="0">
              <a:latin typeface="Bell MT" panose="02020503060305020303" pitchFamily="18" charset="0"/>
            </a:endParaRPr>
          </a:p>
        </p:txBody>
      </p:sp>
      <p:sp>
        <p:nvSpPr>
          <p:cNvPr id="3" name="Content Placeholder 2"/>
          <p:cNvSpPr>
            <a:spLocks noGrp="1"/>
          </p:cNvSpPr>
          <p:nvPr>
            <p:ph idx="1"/>
          </p:nvPr>
        </p:nvSpPr>
        <p:spPr>
          <a:xfrm>
            <a:off x="838200" y="1081826"/>
            <a:ext cx="10515600" cy="5095137"/>
          </a:xfrm>
        </p:spPr>
        <p:txBody>
          <a:bodyPr>
            <a:normAutofit/>
          </a:bodyPr>
          <a:lstStyle/>
          <a:p>
            <a:r>
              <a:rPr lang="id-ID" dirty="0" smtClean="0">
                <a:latin typeface="Bell MT" panose="02020503060305020303" pitchFamily="18" charset="0"/>
              </a:rPr>
              <a:t>Globalisasi dan revolusi teknologi telah mengubah wajah dunia dan menyebabkan pemikiran ulang dalam paradigm bidang politik, ekonomi, sosial, hukum dan administrasi. </a:t>
            </a:r>
          </a:p>
          <a:p>
            <a:r>
              <a:rPr lang="id-ID" dirty="0" smtClean="0">
                <a:latin typeface="Bell MT" panose="02020503060305020303" pitchFamily="18" charset="0"/>
              </a:rPr>
              <a:t>Di bidang politik, negara tidak lagi memiliki peran mutlak seperti sebelumnya. Negara tidak lagi dapat menuntut kedaulatan sepenuhnya seperti waktu lalu</a:t>
            </a:r>
          </a:p>
          <a:p>
            <a:r>
              <a:rPr lang="id-ID" dirty="0" smtClean="0">
                <a:latin typeface="Bell MT" panose="02020503060305020303" pitchFamily="18" charset="0"/>
              </a:rPr>
              <a:t>Tapal batas negara menjadi kabur karena teknologi informasi. Kebijakan politik negara tidak terlepas dari intervensi masyarakat internasional, terutama menyangkut HAM dan demokrsi warga negara</a:t>
            </a:r>
            <a:endParaRPr lang="id-ID" dirty="0">
              <a:latin typeface="Bell MT" panose="02020503060305020303" pitchFamily="18" charset="0"/>
            </a:endParaRPr>
          </a:p>
        </p:txBody>
      </p:sp>
    </p:spTree>
    <p:extLst>
      <p:ext uri="{BB962C8B-B14F-4D97-AF65-F5344CB8AC3E}">
        <p14:creationId xmlns:p14="http://schemas.microsoft.com/office/powerpoint/2010/main" val="3500701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399"/>
          </a:xfrm>
        </p:spPr>
        <p:txBody>
          <a:bodyPr/>
          <a:lstStyle/>
          <a:p>
            <a:endParaRPr lang="en-US" dirty="0"/>
          </a:p>
        </p:txBody>
      </p:sp>
      <p:sp>
        <p:nvSpPr>
          <p:cNvPr id="3" name="Content Placeholder 2"/>
          <p:cNvSpPr>
            <a:spLocks noGrp="1"/>
          </p:cNvSpPr>
          <p:nvPr>
            <p:ph idx="1"/>
          </p:nvPr>
        </p:nvSpPr>
        <p:spPr>
          <a:xfrm>
            <a:off x="838200" y="914400"/>
            <a:ext cx="10515600" cy="5262563"/>
          </a:xfrm>
        </p:spPr>
        <p:txBody>
          <a:bodyPr/>
          <a:lstStyle/>
          <a:p>
            <a:pPr algn="just"/>
            <a:r>
              <a:rPr lang="id-ID" dirty="0" smtClean="0">
                <a:latin typeface="Bell MT" panose="02020503060305020303" pitchFamily="18" charset="0"/>
              </a:rPr>
              <a:t>Untuk mendapatkan kinerja pegawai (birokrasi) unggul, profesionalisme pegawai merupakan syarat mutlak. Sekali lagi ini berhubungan dengan pola pengembangan kelembagaan. Pemerintah harus dapat meningkatkan kualifikasi dan kompetensi pegawai. Sebagai konsekuensinya faktor kesejahteraan pegawai menjadi kebutuhan tak terelakkan. Prinsip anggaran berbasis kinerja sebenarnya selaras dengan upaya pemerintah menata kepegawaian birokrasi. Strategi peningkatan kesejahteraan pegawai lebih bermakna jika diiringi penerapan </a:t>
            </a:r>
            <a:r>
              <a:rPr lang="id-ID" i="1" dirty="0" smtClean="0">
                <a:latin typeface="Bell MT" panose="02020503060305020303" pitchFamily="18" charset="0"/>
              </a:rPr>
              <a:t>reward</a:t>
            </a:r>
            <a:r>
              <a:rPr lang="id-ID" dirty="0" smtClean="0">
                <a:latin typeface="Bell MT" panose="02020503060305020303" pitchFamily="18" charset="0"/>
              </a:rPr>
              <a:t> and </a:t>
            </a:r>
            <a:r>
              <a:rPr lang="id-ID" i="1" dirty="0" smtClean="0">
                <a:latin typeface="Bell MT" panose="02020503060305020303" pitchFamily="18" charset="0"/>
              </a:rPr>
              <a:t>punishment</a:t>
            </a:r>
            <a:r>
              <a:rPr lang="id-ID" dirty="0" smtClean="0">
                <a:latin typeface="Bell MT" panose="02020503060305020303" pitchFamily="18" charset="0"/>
              </a:rPr>
              <a:t> yang dijalankan secara konsisten. </a:t>
            </a:r>
            <a:endParaRPr lang="id-ID" dirty="0">
              <a:latin typeface="Bell MT" panose="02020503060305020303" pitchFamily="18" charset="0"/>
            </a:endParaRPr>
          </a:p>
        </p:txBody>
      </p:sp>
    </p:spTree>
    <p:extLst>
      <p:ext uri="{BB962C8B-B14F-4D97-AF65-F5344CB8AC3E}">
        <p14:creationId xmlns:p14="http://schemas.microsoft.com/office/powerpoint/2010/main" val="1123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7303"/>
          </a:xfrm>
        </p:spPr>
        <p:txBody>
          <a:bodyPr>
            <a:normAutofit fontScale="90000"/>
          </a:bodyPr>
          <a:lstStyle/>
          <a:p>
            <a:endParaRPr lang="en-US" dirty="0"/>
          </a:p>
        </p:txBody>
      </p:sp>
      <p:sp>
        <p:nvSpPr>
          <p:cNvPr id="3" name="Content Placeholder 2"/>
          <p:cNvSpPr>
            <a:spLocks noGrp="1"/>
          </p:cNvSpPr>
          <p:nvPr>
            <p:ph idx="1"/>
          </p:nvPr>
        </p:nvSpPr>
        <p:spPr>
          <a:xfrm>
            <a:off x="838200" y="592428"/>
            <a:ext cx="10515600" cy="5584535"/>
          </a:xfrm>
        </p:spPr>
        <p:txBody>
          <a:bodyPr/>
          <a:lstStyle/>
          <a:p>
            <a:r>
              <a:rPr lang="id-ID" dirty="0" smtClean="0">
                <a:latin typeface="Bell MT" panose="02020503060305020303" pitchFamily="18" charset="0"/>
              </a:rPr>
              <a:t>Globalisasi  disamping sebagai ancaman terhadap kedaulatan negara, juga membuka peluang dan kesempatan. Dua kata kuncinya, yaitu mampu membaca peluang dan mampu bersaing memanfaatkan peluang.</a:t>
            </a:r>
          </a:p>
          <a:p>
            <a:r>
              <a:rPr lang="id-ID" dirty="0" smtClean="0">
                <a:latin typeface="Bell MT" panose="02020503060305020303" pitchFamily="18" charset="0"/>
              </a:rPr>
              <a:t>Dalam menghadapi globalisasi, negara berkewajiban menjaga keadilan dalam persaingan, menciptakan dan mempertahankan jaring pengaman sosial bagi msyarakat atau wilayah yang belum mampu mandiri dalam persaingan, termasuk mengatasi kemiskinan. Untuk memenangkan globalisasi negara harus kuat </a:t>
            </a:r>
            <a:r>
              <a:rPr lang="id-ID" dirty="0" smtClean="0">
                <a:latin typeface="Bell MT" panose="02020503060305020303" pitchFamily="18" charset="0"/>
                <a:sym typeface="Wingdings" panose="05000000000000000000" pitchFamily="2" charset="2"/>
              </a:rPr>
              <a:t> institusi politik, sosial Konomi dan administrasi serta tidak otoriter.</a:t>
            </a:r>
          </a:p>
          <a:p>
            <a:r>
              <a:rPr lang="id-ID" dirty="0" smtClean="0">
                <a:latin typeface="Bell MT" panose="02020503060305020303" pitchFamily="18" charset="0"/>
                <a:sym typeface="Wingdings" panose="05000000000000000000" pitchFamily="2" charset="2"/>
              </a:rPr>
              <a:t>Pergeseran politik dan pemerintahan yang terjadi pada era reformasi merupkan momentum tepat untuk menata kembali penyelenggaraan pemerintahan di Indonesia agar lebih efektif, efisien dan demokratis.</a:t>
            </a:r>
            <a:endParaRPr lang="id-ID" dirty="0">
              <a:latin typeface="Bell MT" panose="02020503060305020303" pitchFamily="18" charset="0"/>
            </a:endParaRPr>
          </a:p>
        </p:txBody>
      </p:sp>
    </p:spTree>
    <p:extLst>
      <p:ext uri="{BB962C8B-B14F-4D97-AF65-F5344CB8AC3E}">
        <p14:creationId xmlns:p14="http://schemas.microsoft.com/office/powerpoint/2010/main" val="89031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75788"/>
          </a:xfrm>
        </p:spPr>
        <p:txBody>
          <a:bodyPr>
            <a:normAutofit fontScale="90000"/>
          </a:bodyPr>
          <a:lstStyle/>
          <a:p>
            <a:endParaRPr lang="en-US" dirty="0"/>
          </a:p>
        </p:txBody>
      </p:sp>
      <p:sp>
        <p:nvSpPr>
          <p:cNvPr id="3" name="Content Placeholder 2"/>
          <p:cNvSpPr>
            <a:spLocks noGrp="1"/>
          </p:cNvSpPr>
          <p:nvPr>
            <p:ph idx="1"/>
          </p:nvPr>
        </p:nvSpPr>
        <p:spPr>
          <a:xfrm>
            <a:off x="838200" y="837128"/>
            <a:ext cx="10515600" cy="5339836"/>
          </a:xfrm>
        </p:spPr>
        <p:txBody>
          <a:bodyPr>
            <a:normAutofit/>
          </a:bodyPr>
          <a:lstStyle/>
          <a:p>
            <a:r>
              <a:rPr lang="id-ID" dirty="0" smtClean="0">
                <a:latin typeface="Bell MT" panose="02020503060305020303" pitchFamily="18" charset="0"/>
              </a:rPr>
              <a:t>Diharapkan pemerintah juga memiliki sumber daya yang dapat mempercepat proses pelaksanaan tugas pemerintahan, organisasi kecil dan ramping, mampu bergerak lebih cepat, lebih efektif dan efisien, sebagai organisasi pembelajar dan organisasi jejaring.</a:t>
            </a:r>
          </a:p>
          <a:p>
            <a:r>
              <a:rPr lang="id-ID" dirty="0" smtClean="0">
                <a:latin typeface="Bell MT" panose="02020503060305020303" pitchFamily="18" charset="0"/>
              </a:rPr>
              <a:t>Melalui upaya tersebut, diharapkan dapat membentuk kelembagaan pemerintahan yang dapat meningkatkan kinerja sehingga dapat memenuhi tuntutan kebutuhan masyarakat, antara lain: pelayanan yang cepat, lebih murah, lebih berkualitas sehingga mempercepat terwujudnya pemerintahan yang baik, yaitu pemerintahan yang transparan, terbuka, demokratis, akuntabel terhindar dari birokrasi yang korupsi, kolusi dan nepotisme.</a:t>
            </a:r>
            <a:endParaRPr lang="id-ID" dirty="0">
              <a:latin typeface="Bell MT" panose="02020503060305020303" pitchFamily="18" charset="0"/>
            </a:endParaRPr>
          </a:p>
        </p:txBody>
      </p:sp>
    </p:spTree>
    <p:extLst>
      <p:ext uri="{BB962C8B-B14F-4D97-AF65-F5344CB8AC3E}">
        <p14:creationId xmlns:p14="http://schemas.microsoft.com/office/powerpoint/2010/main" val="196998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6548"/>
          </a:xfrm>
        </p:spPr>
        <p:txBody>
          <a:bodyPr>
            <a:normAutofit fontScale="90000"/>
          </a:bodyPr>
          <a:lstStyle/>
          <a:p>
            <a:pPr algn="ctr"/>
            <a:r>
              <a:rPr lang="id-ID" dirty="0" smtClean="0">
                <a:latin typeface="Bell MT" panose="02020503060305020303" pitchFamily="18" charset="0"/>
              </a:rPr>
              <a:t>Apa Reformasi Birokrasi?</a:t>
            </a:r>
            <a:endParaRPr lang="id-ID" dirty="0">
              <a:latin typeface="Bell MT" panose="02020503060305020303" pitchFamily="18" charset="0"/>
            </a:endParaRPr>
          </a:p>
        </p:txBody>
      </p:sp>
      <p:sp>
        <p:nvSpPr>
          <p:cNvPr id="3" name="Content Placeholder 2"/>
          <p:cNvSpPr>
            <a:spLocks noGrp="1"/>
          </p:cNvSpPr>
          <p:nvPr>
            <p:ph idx="1"/>
          </p:nvPr>
        </p:nvSpPr>
        <p:spPr>
          <a:xfrm>
            <a:off x="838200" y="1107583"/>
            <a:ext cx="10515600" cy="5069380"/>
          </a:xfrm>
        </p:spPr>
        <p:txBody>
          <a:bodyPr/>
          <a:lstStyle/>
          <a:p>
            <a:r>
              <a:rPr lang="id-ID" dirty="0" smtClean="0">
                <a:latin typeface="Bell MT" panose="02020503060305020303" pitchFamily="18" charset="0"/>
              </a:rPr>
              <a:t>Reformasi merupakan proses </a:t>
            </a:r>
            <a:r>
              <a:rPr lang="en-US" dirty="0" smtClean="0">
                <a:latin typeface="Bell MT" panose="02020503060305020303" pitchFamily="18" charset="0"/>
              </a:rPr>
              <a:t>d</a:t>
            </a:r>
            <a:r>
              <a:rPr lang="id-ID" dirty="0" smtClean="0">
                <a:latin typeface="Bell MT" panose="02020503060305020303" pitchFamily="18" charset="0"/>
              </a:rPr>
              <a:t>aya sistematis, terpadu dan komprehensif yg ditujukan untuk merealisasikan tata kepemerintahan yang baik. (Sedarmayanti, 2013:67) Tata kepem</a:t>
            </a:r>
            <a:r>
              <a:rPr lang="en-US" dirty="0" smtClean="0">
                <a:latin typeface="Bell MT" panose="02020503060305020303" pitchFamily="18" charset="0"/>
              </a:rPr>
              <a:t>e</a:t>
            </a:r>
            <a:r>
              <a:rPr lang="id-ID" dirty="0" smtClean="0">
                <a:latin typeface="Bell MT" panose="02020503060305020303" pitchFamily="18" charset="0"/>
              </a:rPr>
              <a:t>rintahan yang baik (Good Governance) yaitu s</a:t>
            </a:r>
            <a:r>
              <a:rPr lang="en-US" dirty="0" err="1" smtClean="0">
                <a:latin typeface="Bell MT" panose="02020503060305020303" pitchFamily="18" charset="0"/>
              </a:rPr>
              <a:t>i</a:t>
            </a:r>
            <a:r>
              <a:rPr lang="id-ID" dirty="0" smtClean="0">
                <a:latin typeface="Bell MT" panose="02020503060305020303" pitchFamily="18" charset="0"/>
              </a:rPr>
              <a:t>stem yg memungkinkan terjadinya mekanisme penyelenggaraan pemerintahan negara yg efektif dan efisien dengan menjaga sinergi yg konstruktif antara pemerintah, swasta dan masyarakat.</a:t>
            </a:r>
          </a:p>
          <a:p>
            <a:r>
              <a:rPr lang="id-ID" dirty="0" smtClean="0">
                <a:latin typeface="Bell MT" panose="02020503060305020303" pitchFamily="18" charset="0"/>
              </a:rPr>
              <a:t>Birokrasi menurut Weber adalah suatu tipe ideal, karena itu dlm bentuk yg murni memang tak berwujud dalam suatu masyarakat, karena organisasi formal yg terwujud dlm masyarakat hanya mendekati tipe ideal dalam derajad berlainan satu sama lain</a:t>
            </a:r>
            <a:endParaRPr lang="id-ID" dirty="0">
              <a:latin typeface="Bell MT" panose="02020503060305020303" pitchFamily="18" charset="0"/>
            </a:endParaRPr>
          </a:p>
        </p:txBody>
      </p:sp>
    </p:spTree>
    <p:extLst>
      <p:ext uri="{BB962C8B-B14F-4D97-AF65-F5344CB8AC3E}">
        <p14:creationId xmlns:p14="http://schemas.microsoft.com/office/powerpoint/2010/main" val="4154950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825"/>
            <a:ext cx="10515600" cy="993775"/>
          </a:xfrm>
        </p:spPr>
        <p:txBody>
          <a:bodyPr>
            <a:normAutofit fontScale="90000"/>
          </a:bodyPr>
          <a:lstStyle/>
          <a:p>
            <a:pPr algn="ctr"/>
            <a:r>
              <a:rPr lang="id-ID" i="1" dirty="0" smtClean="0">
                <a:latin typeface="Bell MT" panose="02020503060305020303" pitchFamily="18" charset="0"/>
              </a:rPr>
              <a:t>Political Will </a:t>
            </a:r>
            <a:r>
              <a:rPr lang="id-ID" dirty="0" smtClean="0">
                <a:latin typeface="Bell MT" panose="02020503060305020303" pitchFamily="18" charset="0"/>
              </a:rPr>
              <a:t>Pemerintah dlm Reformasi Birokrasi</a:t>
            </a:r>
            <a:endParaRPr lang="id-ID" dirty="0">
              <a:latin typeface="Bell MT" panose="02020503060305020303" pitchFamily="18" charset="0"/>
            </a:endParaRPr>
          </a:p>
        </p:txBody>
      </p:sp>
      <p:sp>
        <p:nvSpPr>
          <p:cNvPr id="3" name="Content Placeholder 2"/>
          <p:cNvSpPr>
            <a:spLocks noGrp="1"/>
          </p:cNvSpPr>
          <p:nvPr>
            <p:ph idx="1"/>
          </p:nvPr>
        </p:nvSpPr>
        <p:spPr>
          <a:xfrm>
            <a:off x="838200" y="1244600"/>
            <a:ext cx="10515600" cy="4932363"/>
          </a:xfrm>
        </p:spPr>
        <p:txBody>
          <a:bodyPr/>
          <a:lstStyle/>
          <a:p>
            <a:r>
              <a:rPr lang="id-ID" i="1" dirty="0" smtClean="0">
                <a:latin typeface="Bell MT" panose="02020503060305020303" pitchFamily="18" charset="0"/>
              </a:rPr>
              <a:t>Political will </a:t>
            </a:r>
            <a:r>
              <a:rPr lang="id-ID" dirty="0" smtClean="0">
                <a:latin typeface="Bell MT" panose="02020503060305020303" pitchFamily="18" charset="0"/>
              </a:rPr>
              <a:t>pemerintah yg berkuasa dapat dijadikan tolok ukur terhadap tingkat keseriusan dalam menjalankan reformasi birokrasi. Wacana lain adalah pemberantasan korupsi. Pemberantasan korupsi harus menyentuh birokrat dan menyediakan instrumen handal untuk mencegah korupsi. Pembenahan birokrasi tdk dapat dikesampingkan dan sudah saatnya masyarakat dan pelaku ekonomi di Indonesia turut berperan dlm mendorong reformasi birokrasi</a:t>
            </a:r>
          </a:p>
          <a:p>
            <a:r>
              <a:rPr lang="id-ID" dirty="0" smtClean="0">
                <a:latin typeface="Bell MT" panose="02020503060305020303" pitchFamily="18" charset="0"/>
              </a:rPr>
              <a:t>Reformasi birokrasi berarti:</a:t>
            </a:r>
          </a:p>
          <a:p>
            <a:pPr marL="514350" indent="-514350">
              <a:buAutoNum type="arabicPeriod"/>
            </a:pPr>
            <a:r>
              <a:rPr lang="id-ID" dirty="0" smtClean="0">
                <a:latin typeface="Bell MT" panose="02020503060305020303" pitchFamily="18" charset="0"/>
              </a:rPr>
              <a:t>Perubahan cara berfikir (pola fikir, pola sikap, pola tindak)</a:t>
            </a:r>
          </a:p>
          <a:p>
            <a:pPr marL="514350" indent="-514350">
              <a:buAutoNum type="arabicPeriod"/>
            </a:pPr>
            <a:r>
              <a:rPr lang="id-ID" dirty="0" smtClean="0">
                <a:latin typeface="Bell MT" panose="02020503060305020303" pitchFamily="18" charset="0"/>
              </a:rPr>
              <a:t>Perubahan penguasa menjadi pelayan</a:t>
            </a:r>
            <a:endParaRPr lang="id-ID" dirty="0">
              <a:latin typeface="Bell MT" panose="02020503060305020303" pitchFamily="18" charset="0"/>
            </a:endParaRPr>
          </a:p>
        </p:txBody>
      </p:sp>
    </p:spTree>
    <p:extLst>
      <p:ext uri="{BB962C8B-B14F-4D97-AF65-F5344CB8AC3E}">
        <p14:creationId xmlns:p14="http://schemas.microsoft.com/office/powerpoint/2010/main" val="234069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0175"/>
          </a:xfrm>
        </p:spPr>
        <p:txBody>
          <a:bodyPr>
            <a:normAutofit fontScale="90000"/>
          </a:bodyPr>
          <a:lstStyle/>
          <a:p>
            <a:endParaRPr lang="en-US" dirty="0"/>
          </a:p>
        </p:txBody>
      </p:sp>
      <p:sp>
        <p:nvSpPr>
          <p:cNvPr id="3" name="Content Placeholder 2"/>
          <p:cNvSpPr>
            <a:spLocks noGrp="1"/>
          </p:cNvSpPr>
          <p:nvPr>
            <p:ph idx="1"/>
          </p:nvPr>
        </p:nvSpPr>
        <p:spPr>
          <a:xfrm>
            <a:off x="838200" y="609600"/>
            <a:ext cx="10515600" cy="5567363"/>
          </a:xfrm>
        </p:spPr>
        <p:txBody>
          <a:bodyPr/>
          <a:lstStyle/>
          <a:p>
            <a:pPr marL="0" indent="0">
              <a:buNone/>
            </a:pPr>
            <a:r>
              <a:rPr lang="id-ID" dirty="0" smtClean="0">
                <a:latin typeface="Bell MT" panose="02020503060305020303" pitchFamily="18" charset="0"/>
              </a:rPr>
              <a:t>3. Mendahulukan peranan dari pada wewenang</a:t>
            </a:r>
          </a:p>
          <a:p>
            <a:pPr marL="0" indent="0">
              <a:buNone/>
            </a:pPr>
            <a:r>
              <a:rPr lang="id-ID" dirty="0" smtClean="0">
                <a:latin typeface="Bell MT" panose="02020503060305020303" pitchFamily="18" charset="0"/>
              </a:rPr>
              <a:t>4. Tidak berfikir</a:t>
            </a:r>
            <a:r>
              <a:rPr lang="en-US" dirty="0" smtClean="0">
                <a:latin typeface="Bell MT" panose="02020503060305020303" pitchFamily="18" charset="0"/>
              </a:rPr>
              <a:t> </a:t>
            </a:r>
            <a:r>
              <a:rPr lang="id-ID" dirty="0" smtClean="0">
                <a:latin typeface="Bell MT" panose="02020503060305020303" pitchFamily="18" charset="0"/>
              </a:rPr>
              <a:t>hasil produksi tetapi hasil akhir</a:t>
            </a:r>
          </a:p>
          <a:p>
            <a:pPr marL="0" indent="0">
              <a:buNone/>
            </a:pPr>
            <a:r>
              <a:rPr lang="id-ID" dirty="0" smtClean="0">
                <a:latin typeface="Bell MT" panose="02020503060305020303" pitchFamily="18" charset="0"/>
              </a:rPr>
              <a:t>5. Perubahan manajemen kinerja</a:t>
            </a:r>
          </a:p>
          <a:p>
            <a:pPr marL="0" indent="0">
              <a:buNone/>
            </a:pPr>
            <a:r>
              <a:rPr lang="id-ID" dirty="0" smtClean="0">
                <a:latin typeface="Bell MT" panose="02020503060305020303" pitchFamily="18" charset="0"/>
              </a:rPr>
              <a:t>6. Pantau percontohan reformasi birokrasi, mewujudkan pemerintahan yg baik, bersih, transparan dan profesional, bebas korupsi, kolusi dan nepotisme melalui :</a:t>
            </a:r>
          </a:p>
          <a:p>
            <a:pPr marL="514350" indent="-514350">
              <a:buAutoNum type="alphaLcPeriod"/>
            </a:pPr>
            <a:r>
              <a:rPr lang="id-ID" b="1" dirty="0" smtClean="0">
                <a:latin typeface="Bell MT" panose="02020503060305020303" pitchFamily="18" charset="0"/>
              </a:rPr>
              <a:t>Penataan Kelembagaan</a:t>
            </a:r>
            <a:r>
              <a:rPr lang="id-ID" dirty="0" smtClean="0">
                <a:latin typeface="Bell MT" panose="02020503060305020303" pitchFamily="18" charset="0"/>
              </a:rPr>
              <a:t>, struktur organisasi ramping dan tidak banyak jenjang hirarkis dan struktur organisasi lbh dominan pemegang jabatan profesional/fungsional dari pada jabatan struktural</a:t>
            </a:r>
          </a:p>
          <a:p>
            <a:pPr marL="514350" indent="-514350">
              <a:buAutoNum type="alphaLcPeriod"/>
            </a:pPr>
            <a:r>
              <a:rPr lang="id-ID" b="1" dirty="0" smtClean="0">
                <a:latin typeface="Bell MT" panose="02020503060305020303" pitchFamily="18" charset="0"/>
              </a:rPr>
              <a:t>Penataan ketatalaksanaan</a:t>
            </a:r>
            <a:r>
              <a:rPr lang="id-ID" dirty="0" smtClean="0">
                <a:latin typeface="Bell MT" panose="02020503060305020303" pitchFamily="18" charset="0"/>
              </a:rPr>
              <a:t>, mekanisme, s</a:t>
            </a:r>
            <a:r>
              <a:rPr lang="en-US" dirty="0" err="1" smtClean="0">
                <a:latin typeface="Bell MT" panose="02020503060305020303" pitchFamily="18" charset="0"/>
              </a:rPr>
              <a:t>i</a:t>
            </a:r>
            <a:r>
              <a:rPr lang="id-ID" dirty="0" smtClean="0">
                <a:latin typeface="Bell MT" panose="02020503060305020303" pitchFamily="18" charset="0"/>
              </a:rPr>
              <a:t>stem, dan prosedur sederhana, simp</a:t>
            </a:r>
            <a:r>
              <a:rPr lang="en-US" dirty="0" smtClean="0">
                <a:latin typeface="Bell MT" panose="02020503060305020303" pitchFamily="18" charset="0"/>
              </a:rPr>
              <a:t>e</a:t>
            </a:r>
            <a:r>
              <a:rPr lang="id-ID" dirty="0" smtClean="0">
                <a:latin typeface="Bell MT" panose="02020503060305020303" pitchFamily="18" charset="0"/>
              </a:rPr>
              <a:t>l, mudah dan akurat melalui optimalisasi </a:t>
            </a:r>
          </a:p>
          <a:p>
            <a:pPr marL="514350" indent="-514350">
              <a:buAutoNum type="alphaLcPeriod"/>
            </a:pPr>
            <a:endParaRPr lang="id-ID" dirty="0">
              <a:latin typeface="Bell MT" panose="02020503060305020303" pitchFamily="18" charset="0"/>
            </a:endParaRPr>
          </a:p>
        </p:txBody>
      </p:sp>
    </p:spTree>
    <p:extLst>
      <p:ext uri="{BB962C8B-B14F-4D97-AF65-F5344CB8AC3E}">
        <p14:creationId xmlns:p14="http://schemas.microsoft.com/office/powerpoint/2010/main" val="257635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4475"/>
          </a:xfrm>
        </p:spPr>
        <p:txBody>
          <a:bodyPr>
            <a:normAutofit fontScale="90000"/>
          </a:bodyPr>
          <a:lstStyle/>
          <a:p>
            <a:endParaRPr lang="en-US" dirty="0"/>
          </a:p>
        </p:txBody>
      </p:sp>
      <p:sp>
        <p:nvSpPr>
          <p:cNvPr id="3" name="Content Placeholder 2"/>
          <p:cNvSpPr>
            <a:spLocks noGrp="1"/>
          </p:cNvSpPr>
          <p:nvPr>
            <p:ph idx="1"/>
          </p:nvPr>
        </p:nvSpPr>
        <p:spPr>
          <a:xfrm>
            <a:off x="838200" y="736600"/>
            <a:ext cx="10515600" cy="5440363"/>
          </a:xfrm>
        </p:spPr>
        <p:txBody>
          <a:bodyPr/>
          <a:lstStyle/>
          <a:p>
            <a:pPr marL="0" indent="0">
              <a:buNone/>
            </a:pPr>
            <a:r>
              <a:rPr lang="id-ID" dirty="0" smtClean="0">
                <a:latin typeface="Bell MT" panose="02020503060305020303" pitchFamily="18" charset="0"/>
              </a:rPr>
              <a:t>Penggunaan teknologi informasi dan komunikasi, serta memiliki kantor, sarana dan prasaran kerja memadai.</a:t>
            </a:r>
          </a:p>
          <a:p>
            <a:pPr marL="0" indent="0">
              <a:buNone/>
            </a:pPr>
            <a:r>
              <a:rPr lang="id-ID" dirty="0" smtClean="0">
                <a:latin typeface="Bell MT" panose="02020503060305020303" pitchFamily="18" charset="0"/>
              </a:rPr>
              <a:t>c. Penataan sumber daya aparatur, agar bersih sesuai kebutuhan organisasi dari segi kuantitas dan kualitas, (profesional, kompeten, beretika, berkinerja tinggi dan sejahtera)</a:t>
            </a:r>
          </a:p>
          <a:p>
            <a:pPr marL="0" indent="0">
              <a:buNone/>
            </a:pPr>
            <a:r>
              <a:rPr lang="id-ID" dirty="0" smtClean="0">
                <a:latin typeface="Bell MT" panose="02020503060305020303" pitchFamily="18" charset="0"/>
              </a:rPr>
              <a:t>d. Akuntabilitas, kinerja berkualitas, efektif, efisien, dan kondusif</a:t>
            </a:r>
          </a:p>
          <a:p>
            <a:pPr marL="0" indent="0">
              <a:buNone/>
            </a:pPr>
            <a:r>
              <a:rPr lang="id-ID" dirty="0" smtClean="0">
                <a:latin typeface="Bell MT" panose="02020503060305020303" pitchFamily="18" charset="0"/>
              </a:rPr>
              <a:t>e. Pelayanan dan kualitas pelayanan, pelayanan prima (cepat, tepat, adil, konsisten, transparan dll), memuaskan pelanggan dan mewujudkan </a:t>
            </a:r>
            <a:r>
              <a:rPr lang="id-ID" i="1" dirty="0" smtClean="0">
                <a:latin typeface="Bell MT" panose="02020503060305020303" pitchFamily="18" charset="0"/>
              </a:rPr>
              <a:t>Good Governance</a:t>
            </a:r>
            <a:r>
              <a:rPr lang="id-ID" dirty="0" smtClean="0">
                <a:latin typeface="Bell MT" panose="02020503060305020303" pitchFamily="18" charset="0"/>
              </a:rPr>
              <a:t>.</a:t>
            </a:r>
            <a:endParaRPr lang="id-ID" dirty="0">
              <a:latin typeface="Bell MT" panose="02020503060305020303" pitchFamily="18" charset="0"/>
            </a:endParaRPr>
          </a:p>
        </p:txBody>
      </p:sp>
    </p:spTree>
    <p:extLst>
      <p:ext uri="{BB962C8B-B14F-4D97-AF65-F5344CB8AC3E}">
        <p14:creationId xmlns:p14="http://schemas.microsoft.com/office/powerpoint/2010/main" val="272345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5"/>
            <a:ext cx="10515600" cy="295275"/>
          </a:xfrm>
        </p:spPr>
        <p:txBody>
          <a:bodyPr>
            <a:normAutofit fontScale="90000"/>
          </a:bodyPr>
          <a:lstStyle/>
          <a:p>
            <a:endParaRPr lang="en-US"/>
          </a:p>
        </p:txBody>
      </p:sp>
      <p:sp>
        <p:nvSpPr>
          <p:cNvPr id="3" name="Content Placeholder 2"/>
          <p:cNvSpPr>
            <a:spLocks noGrp="1"/>
          </p:cNvSpPr>
          <p:nvPr>
            <p:ph idx="1"/>
          </p:nvPr>
        </p:nvSpPr>
        <p:spPr>
          <a:xfrm>
            <a:off x="838200" y="533400"/>
            <a:ext cx="10515600" cy="5643563"/>
          </a:xfrm>
        </p:spPr>
        <p:txBody>
          <a:bodyPr/>
          <a:lstStyle/>
          <a:p>
            <a:pPr marL="0" indent="0">
              <a:buNone/>
            </a:pPr>
            <a:r>
              <a:rPr lang="id-ID" dirty="0" smtClean="0">
                <a:latin typeface="Bell MT" panose="02020503060305020303" pitchFamily="18" charset="0"/>
              </a:rPr>
              <a:t>Menurut Sofyan Effendi, yg perlu diperhatikan dalam melakukan reformasi sektor publi</a:t>
            </a:r>
            <a:r>
              <a:rPr lang="en-US" dirty="0" smtClean="0">
                <a:latin typeface="Bell MT" panose="02020503060305020303" pitchFamily="18" charset="0"/>
              </a:rPr>
              <a:t>k</a:t>
            </a:r>
            <a:r>
              <a:rPr lang="id-ID" dirty="0" smtClean="0">
                <a:latin typeface="Bell MT" panose="02020503060305020303" pitchFamily="18" charset="0"/>
              </a:rPr>
              <a:t>:</a:t>
            </a:r>
          </a:p>
          <a:p>
            <a:pPr marL="514350" indent="-514350">
              <a:buAutoNum type="arabicPeriod"/>
            </a:pPr>
            <a:r>
              <a:rPr lang="id-ID" dirty="0" smtClean="0">
                <a:latin typeface="Bell MT" panose="02020503060305020303" pitchFamily="18" charset="0"/>
              </a:rPr>
              <a:t>Reformasi sektor publi</a:t>
            </a:r>
            <a:r>
              <a:rPr lang="en-US" dirty="0" smtClean="0">
                <a:latin typeface="Bell MT" panose="02020503060305020303" pitchFamily="18" charset="0"/>
              </a:rPr>
              <a:t>k</a:t>
            </a:r>
            <a:r>
              <a:rPr lang="id-ID" dirty="0" smtClean="0">
                <a:latin typeface="Bell MT" panose="02020503060305020303" pitchFamily="18" charset="0"/>
              </a:rPr>
              <a:t> harus diarahkan pada peningkatan kemampuan, profesionalisme dan netralitas birokrasi publi</a:t>
            </a:r>
            <a:r>
              <a:rPr lang="en-US" dirty="0" smtClean="0">
                <a:latin typeface="Bell MT" panose="02020503060305020303" pitchFamily="18" charset="0"/>
              </a:rPr>
              <a:t>k</a:t>
            </a:r>
            <a:r>
              <a:rPr lang="id-ID" dirty="0" smtClean="0">
                <a:latin typeface="Bell MT" panose="02020503060305020303" pitchFamily="18" charset="0"/>
              </a:rPr>
              <a:t> guna mengurangi kekaburan peranan politik antara birokrasi dan politisi. Proses politisasi birokrasi sebagai akibat dominasi dan hegemoni birokrasi dalam kehidupan politik perlu dikurangi agar birokrasi publi</a:t>
            </a:r>
            <a:r>
              <a:rPr lang="en-US" dirty="0" smtClean="0">
                <a:latin typeface="Bell MT" panose="02020503060305020303" pitchFamily="18" charset="0"/>
              </a:rPr>
              <a:t>k</a:t>
            </a:r>
            <a:r>
              <a:rPr lang="id-ID" dirty="0" smtClean="0">
                <a:latin typeface="Bell MT" panose="02020503060305020303" pitchFamily="18" charset="0"/>
              </a:rPr>
              <a:t> yg profesional data tumbuh subur.</a:t>
            </a:r>
          </a:p>
          <a:p>
            <a:pPr marL="514350" indent="-514350">
              <a:buAutoNum type="arabicPeriod"/>
            </a:pPr>
            <a:r>
              <a:rPr lang="id-ID" dirty="0" smtClean="0">
                <a:latin typeface="Bell MT" panose="02020503060305020303" pitchFamily="18" charset="0"/>
              </a:rPr>
              <a:t>Intervensi pemerintah yg terlalu besar dlm kegiatan ekonomi yg terbukti mengandung penuh keterbatasan dan menyebabkan inefisiensi besar. Karena itu, sektor publi</a:t>
            </a:r>
            <a:r>
              <a:rPr lang="en-US" dirty="0" smtClean="0">
                <a:latin typeface="Bell MT" panose="02020503060305020303" pitchFamily="18" charset="0"/>
              </a:rPr>
              <a:t>k</a:t>
            </a:r>
            <a:r>
              <a:rPr lang="id-ID" dirty="0" smtClean="0">
                <a:latin typeface="Bell MT" panose="02020503060305020303" pitchFamily="18" charset="0"/>
              </a:rPr>
              <a:t> harus mengalami pergeseran nilai ke birokrasi yg lebih demokratis dan perubahan dari negara pejabat menja</a:t>
            </a:r>
            <a:r>
              <a:rPr lang="en-US" dirty="0" smtClean="0">
                <a:latin typeface="Bell MT" panose="02020503060305020303" pitchFamily="18" charset="0"/>
              </a:rPr>
              <a:t>d</a:t>
            </a:r>
            <a:r>
              <a:rPr lang="id-ID" dirty="0" smtClean="0">
                <a:latin typeface="Bell MT" panose="02020503060305020303" pitchFamily="18" charset="0"/>
              </a:rPr>
              <a:t>i negara pelayan</a:t>
            </a:r>
            <a:endParaRPr lang="id-ID" dirty="0">
              <a:latin typeface="Bell MT" panose="02020503060305020303" pitchFamily="18" charset="0"/>
            </a:endParaRPr>
          </a:p>
        </p:txBody>
      </p:sp>
    </p:spTree>
    <p:extLst>
      <p:ext uri="{BB962C8B-B14F-4D97-AF65-F5344CB8AC3E}">
        <p14:creationId xmlns:p14="http://schemas.microsoft.com/office/powerpoint/2010/main" val="1342770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2230</TotalTime>
  <Words>2057</Words>
  <Application>Microsoft Office PowerPoint</Application>
  <PresentationFormat>Widescreen</PresentationFormat>
  <Paragraphs>61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Bell MT</vt:lpstr>
      <vt:lpstr>Calibri</vt:lpstr>
      <vt:lpstr>Calibri Light</vt:lpstr>
      <vt:lpstr>Wingdings</vt:lpstr>
      <vt:lpstr>Office Theme</vt:lpstr>
      <vt:lpstr>REFORMASI BIROKRASI</vt:lpstr>
      <vt:lpstr>Pengaruh Lingkungan terhadap Birokrasi</vt:lpstr>
      <vt:lpstr>PowerPoint Presentation</vt:lpstr>
      <vt:lpstr>PowerPoint Presentation</vt:lpstr>
      <vt:lpstr>Apa Reformasi Birokrasi?</vt:lpstr>
      <vt:lpstr>Political Will Pemerintah dlm Reformasi Birokrasi</vt:lpstr>
      <vt:lpstr>PowerPoint Presentation</vt:lpstr>
      <vt:lpstr>PowerPoint Presentation</vt:lpstr>
      <vt:lpstr>PowerPoint Presentation</vt:lpstr>
      <vt:lpstr>SDM menjadi Prasyarat Penting</vt:lpstr>
      <vt:lpstr>Lanjutan…</vt:lpstr>
      <vt:lpstr>REFORMASI BIROKRASI .... untuk menjawab tantangan di masa depan</vt:lpstr>
      <vt:lpstr>PowerPoint Presentation</vt:lpstr>
      <vt:lpstr>Hal-hal yang Perlu Dicermati</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Yuni Satia</dc:creator>
  <cp:lastModifiedBy>Yuni Satia Rahayu</cp:lastModifiedBy>
  <cp:revision>73</cp:revision>
  <dcterms:created xsi:type="dcterms:W3CDTF">2017-02-27T15:37:14Z</dcterms:created>
  <dcterms:modified xsi:type="dcterms:W3CDTF">2018-05-02T07:44:16Z</dcterms:modified>
</cp:coreProperties>
</file>