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81" r:id="rId3"/>
    <p:sldId id="282" r:id="rId4"/>
    <p:sldId id="283" r:id="rId5"/>
    <p:sldId id="257" r:id="rId6"/>
    <p:sldId id="284" r:id="rId7"/>
    <p:sldId id="285" r:id="rId8"/>
    <p:sldId id="258" r:id="rId9"/>
    <p:sldId id="286" r:id="rId10"/>
    <p:sldId id="287" r:id="rId11"/>
    <p:sldId id="263" r:id="rId12"/>
    <p:sldId id="265" r:id="rId13"/>
    <p:sldId id="299" r:id="rId14"/>
    <p:sldId id="298" r:id="rId15"/>
    <p:sldId id="302" r:id="rId16"/>
    <p:sldId id="288" r:id="rId17"/>
    <p:sldId id="267" r:id="rId18"/>
    <p:sldId id="268" r:id="rId19"/>
    <p:sldId id="269" r:id="rId20"/>
    <p:sldId id="303" r:id="rId21"/>
    <p:sldId id="272" r:id="rId22"/>
    <p:sldId id="273" r:id="rId23"/>
    <p:sldId id="271" r:id="rId24"/>
    <p:sldId id="304" r:id="rId25"/>
    <p:sldId id="306" r:id="rId26"/>
    <p:sldId id="308" r:id="rId27"/>
    <p:sldId id="309" r:id="rId28"/>
    <p:sldId id="310" r:id="rId29"/>
    <p:sldId id="313" r:id="rId30"/>
    <p:sldId id="312" r:id="rId3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0D3CE7-2740-4F58-B672-0AFEDD951273}" type="datetimeFigureOut">
              <a:rPr lang="en-ID" smtClean="0"/>
              <a:t>24/05/2022</a:t>
            </a:fld>
            <a:endParaRPr lang="en-ID"/>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181D6E-C8B0-4C8F-A08E-A5197873EF19}" type="slidenum">
              <a:rPr lang="en-ID" smtClean="0"/>
              <a:t>‹#›</a:t>
            </a:fld>
            <a:endParaRPr lang="en-ID"/>
          </a:p>
        </p:txBody>
      </p:sp>
    </p:spTree>
    <p:extLst>
      <p:ext uri="{BB962C8B-B14F-4D97-AF65-F5344CB8AC3E}">
        <p14:creationId xmlns:p14="http://schemas.microsoft.com/office/powerpoint/2010/main" val="2154440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7DA08A7D-8ED4-4F0E-B262-0845E9039FB1}" type="datetimeFigureOut">
              <a:rPr lang="id-ID" smtClean="0"/>
              <a:t>24/05/2022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202315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DA08A7D-8ED4-4F0E-B262-0845E9039FB1}" type="datetimeFigureOut">
              <a:rPr lang="id-ID" smtClean="0"/>
              <a:t>24/05/2022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1870275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DA08A7D-8ED4-4F0E-B262-0845E9039FB1}" type="datetimeFigureOut">
              <a:rPr lang="id-ID" smtClean="0"/>
              <a:t>24/05/2022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3486255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DA08A7D-8ED4-4F0E-B262-0845E9039FB1}" type="datetimeFigureOut">
              <a:rPr lang="id-ID" smtClean="0"/>
              <a:t>24/05/2022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60005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08A7D-8ED4-4F0E-B262-0845E9039FB1}" type="datetimeFigureOut">
              <a:rPr lang="id-ID" smtClean="0"/>
              <a:t>24/05/2022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3669784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7DA08A7D-8ED4-4F0E-B262-0845E9039FB1}" type="datetimeFigureOut">
              <a:rPr lang="id-ID" smtClean="0"/>
              <a:t>24/05/2022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580130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7DA08A7D-8ED4-4F0E-B262-0845E9039FB1}" type="datetimeFigureOut">
              <a:rPr lang="id-ID" smtClean="0"/>
              <a:t>24/05/2022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3486872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7DA08A7D-8ED4-4F0E-B262-0845E9039FB1}" type="datetimeFigureOut">
              <a:rPr lang="id-ID" smtClean="0"/>
              <a:t>24/05/2022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1528270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A08A7D-8ED4-4F0E-B262-0845E9039FB1}" type="datetimeFigureOut">
              <a:rPr lang="id-ID" smtClean="0"/>
              <a:t>24/05/2022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498037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A08A7D-8ED4-4F0E-B262-0845E9039FB1}" type="datetimeFigureOut">
              <a:rPr lang="id-ID" smtClean="0"/>
              <a:t>24/05/2022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655596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A08A7D-8ED4-4F0E-B262-0845E9039FB1}" type="datetimeFigureOut">
              <a:rPr lang="id-ID" smtClean="0"/>
              <a:t>24/05/2022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3C99536-0A24-419E-9D05-B72D0ACC0801}" type="slidenum">
              <a:rPr lang="id-ID" smtClean="0"/>
              <a:t>‹#›</a:t>
            </a:fld>
            <a:endParaRPr lang="id-ID"/>
          </a:p>
        </p:txBody>
      </p:sp>
    </p:spTree>
    <p:extLst>
      <p:ext uri="{BB962C8B-B14F-4D97-AF65-F5344CB8AC3E}">
        <p14:creationId xmlns:p14="http://schemas.microsoft.com/office/powerpoint/2010/main" val="3449664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A08A7D-8ED4-4F0E-B262-0845E9039FB1}" type="datetimeFigureOut">
              <a:rPr lang="id-ID" smtClean="0"/>
              <a:t>24/05/2022</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C99536-0A24-419E-9D05-B72D0ACC0801}" type="slidenum">
              <a:rPr lang="id-ID" smtClean="0"/>
              <a:t>‹#›</a:t>
            </a:fld>
            <a:endParaRPr lang="id-ID"/>
          </a:p>
        </p:txBody>
      </p:sp>
    </p:spTree>
    <p:extLst>
      <p:ext uri="{BB962C8B-B14F-4D97-AF65-F5344CB8AC3E}">
        <p14:creationId xmlns:p14="http://schemas.microsoft.com/office/powerpoint/2010/main" val="4205134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youtube.com/watch?v=kt9ymAZ1sc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Teori-Teori </a:t>
            </a:r>
            <a:r>
              <a:rPr lang="en-US" dirty="0"/>
              <a:t>Dasar</a:t>
            </a:r>
            <a:r>
              <a:rPr lang="id-ID" dirty="0"/>
              <a:t> Kepemimpinan</a:t>
            </a:r>
            <a:br>
              <a:rPr lang="en-US" dirty="0"/>
            </a:br>
            <a:r>
              <a:rPr lang="en-US" dirty="0"/>
              <a:t>dan</a:t>
            </a:r>
            <a:br>
              <a:rPr lang="en-US" dirty="0"/>
            </a:br>
            <a:r>
              <a:rPr lang="en-US" dirty="0" err="1"/>
              <a:t>Pendekatan</a:t>
            </a:r>
            <a:r>
              <a:rPr lang="en-US" dirty="0"/>
              <a:t> </a:t>
            </a:r>
            <a:r>
              <a:rPr lang="en-US" dirty="0" err="1"/>
              <a:t>Kepemimpinan</a:t>
            </a:r>
            <a:endParaRPr lang="id-ID" dirty="0"/>
          </a:p>
        </p:txBody>
      </p:sp>
      <p:sp>
        <p:nvSpPr>
          <p:cNvPr id="3" name="Subtitle 2"/>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val="1384193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D4B2B-12BF-4DF3-9E97-E45A9A684E7A}"/>
              </a:ext>
            </a:extLst>
          </p:cNvPr>
          <p:cNvSpPr>
            <a:spLocks noGrp="1"/>
          </p:cNvSpPr>
          <p:nvPr>
            <p:ph type="title"/>
          </p:nvPr>
        </p:nvSpPr>
        <p:spPr/>
        <p:txBody>
          <a:bodyPr>
            <a:normAutofit fontScale="90000"/>
          </a:bodyPr>
          <a:lstStyle/>
          <a:p>
            <a:r>
              <a:rPr lang="en-US" dirty="0" err="1"/>
              <a:t>Kelemahan</a:t>
            </a:r>
            <a:r>
              <a:rPr lang="en-US" dirty="0"/>
              <a:t> </a:t>
            </a:r>
            <a:r>
              <a:rPr lang="id-ID" b="1" dirty="0"/>
              <a:t>TEORI SIFAT</a:t>
            </a:r>
            <a:r>
              <a:rPr lang="en-US" b="1" dirty="0"/>
              <a:t> </a:t>
            </a:r>
            <a:r>
              <a:rPr lang="en-US" b="1" dirty="0" err="1"/>
              <a:t>atau</a:t>
            </a:r>
            <a:r>
              <a:rPr lang="en-US" b="1" dirty="0"/>
              <a:t> TRAIT THEORY</a:t>
            </a:r>
            <a:endParaRPr lang="en-ID" dirty="0"/>
          </a:p>
        </p:txBody>
      </p:sp>
      <p:sp>
        <p:nvSpPr>
          <p:cNvPr id="3" name="Content Placeholder 2">
            <a:extLst>
              <a:ext uri="{FF2B5EF4-FFF2-40B4-BE49-F238E27FC236}">
                <a16:creationId xmlns:a16="http://schemas.microsoft.com/office/drawing/2014/main" id="{46A5424B-61BE-4962-847C-66A338EDA4B1}"/>
              </a:ext>
            </a:extLst>
          </p:cNvPr>
          <p:cNvSpPr>
            <a:spLocks noGrp="1"/>
          </p:cNvSpPr>
          <p:nvPr>
            <p:ph idx="1"/>
          </p:nvPr>
        </p:nvSpPr>
        <p:spPr/>
        <p:txBody>
          <a:bodyPr>
            <a:normAutofit fontScale="92500" lnSpcReduction="10000"/>
          </a:bodyPr>
          <a:lstStyle/>
          <a:p>
            <a:r>
              <a:rPr lang="en-US" dirty="0" err="1"/>
              <a:t>Tidak</a:t>
            </a:r>
            <a:r>
              <a:rPr lang="en-US" dirty="0"/>
              <a:t> </a:t>
            </a:r>
            <a:r>
              <a:rPr lang="en-US" dirty="0" err="1"/>
              <a:t>mungkin</a:t>
            </a:r>
            <a:r>
              <a:rPr lang="en-US" dirty="0"/>
              <a:t> </a:t>
            </a:r>
            <a:r>
              <a:rPr lang="en-US" dirty="0" err="1"/>
              <a:t>ada</a:t>
            </a:r>
            <a:r>
              <a:rPr lang="en-US" dirty="0"/>
              <a:t> </a:t>
            </a:r>
            <a:r>
              <a:rPr lang="en-US" dirty="0" err="1"/>
              <a:t>seorang</a:t>
            </a:r>
            <a:r>
              <a:rPr lang="en-US" dirty="0"/>
              <a:t> pun </a:t>
            </a:r>
            <a:r>
              <a:rPr lang="en-US" dirty="0" err="1"/>
              <a:t>pemimpin</a:t>
            </a:r>
            <a:r>
              <a:rPr lang="en-US" dirty="0"/>
              <a:t> yang </a:t>
            </a:r>
            <a:r>
              <a:rPr lang="en-US" dirty="0" err="1"/>
              <a:t>memiliki</a:t>
            </a:r>
            <a:r>
              <a:rPr lang="en-US" dirty="0"/>
              <a:t> </a:t>
            </a:r>
            <a:r>
              <a:rPr lang="en-US" dirty="0" err="1"/>
              <a:t>keseluruhan</a:t>
            </a:r>
            <a:r>
              <a:rPr lang="en-US" dirty="0"/>
              <a:t> </a:t>
            </a:r>
            <a:r>
              <a:rPr lang="en-US" dirty="0" err="1"/>
              <a:t>sifat</a:t>
            </a:r>
            <a:r>
              <a:rPr lang="en-US" dirty="0"/>
              <a:t> </a:t>
            </a:r>
            <a:r>
              <a:rPr lang="en-US" dirty="0" err="1"/>
              <a:t>baik</a:t>
            </a:r>
            <a:r>
              <a:rPr lang="en-US" dirty="0"/>
              <a:t> </a:t>
            </a:r>
            <a:r>
              <a:rPr lang="en-US" dirty="0" err="1"/>
              <a:t>manusia</a:t>
            </a:r>
            <a:r>
              <a:rPr lang="en-US" dirty="0"/>
              <a:t>, </a:t>
            </a:r>
            <a:r>
              <a:rPr lang="en-US" dirty="0" err="1"/>
              <a:t>kecuali</a:t>
            </a:r>
            <a:r>
              <a:rPr lang="en-US" dirty="0"/>
              <a:t> para </a:t>
            </a:r>
            <a:r>
              <a:rPr lang="en-US" dirty="0" err="1"/>
              <a:t>nabi</a:t>
            </a:r>
            <a:r>
              <a:rPr lang="en-US" dirty="0"/>
              <a:t> dan Rasul </a:t>
            </a:r>
            <a:r>
              <a:rPr lang="en-US" dirty="0" err="1"/>
              <a:t>menurut</a:t>
            </a:r>
            <a:r>
              <a:rPr lang="en-US" dirty="0"/>
              <a:t> </a:t>
            </a:r>
            <a:r>
              <a:rPr lang="en-US" dirty="0" err="1"/>
              <a:t>sudut</a:t>
            </a:r>
            <a:r>
              <a:rPr lang="en-US" dirty="0"/>
              <a:t> </a:t>
            </a:r>
            <a:r>
              <a:rPr lang="en-US" dirty="0" err="1"/>
              <a:t>pandang</a:t>
            </a:r>
            <a:r>
              <a:rPr lang="en-US" dirty="0"/>
              <a:t> agama </a:t>
            </a:r>
            <a:r>
              <a:rPr lang="en-US" dirty="0" err="1"/>
              <a:t>masing-masing</a:t>
            </a:r>
            <a:endParaRPr lang="en-US" dirty="0"/>
          </a:p>
          <a:p>
            <a:r>
              <a:rPr lang="en-US" dirty="0" err="1"/>
              <a:t>Tidak</a:t>
            </a:r>
            <a:r>
              <a:rPr lang="en-US" dirty="0"/>
              <a:t> </a:t>
            </a:r>
            <a:r>
              <a:rPr lang="en-US" dirty="0" err="1"/>
              <a:t>selalu</a:t>
            </a:r>
            <a:r>
              <a:rPr lang="en-US" dirty="0"/>
              <a:t> </a:t>
            </a:r>
            <a:r>
              <a:rPr lang="en-US" dirty="0" err="1"/>
              <a:t>ada</a:t>
            </a:r>
            <a:r>
              <a:rPr lang="en-US" dirty="0"/>
              <a:t> </a:t>
            </a:r>
            <a:r>
              <a:rPr lang="en-US" dirty="0" err="1"/>
              <a:t>relevansi</a:t>
            </a:r>
            <a:r>
              <a:rPr lang="en-US" dirty="0"/>
              <a:t> </a:t>
            </a:r>
            <a:r>
              <a:rPr lang="en-US" dirty="0" err="1"/>
              <a:t>antara</a:t>
            </a:r>
            <a:r>
              <a:rPr lang="en-US" dirty="0"/>
              <a:t> </a:t>
            </a:r>
            <a:r>
              <a:rPr lang="en-US" dirty="0" err="1"/>
              <a:t>sifat-sifat</a:t>
            </a:r>
            <a:r>
              <a:rPr lang="en-US" dirty="0"/>
              <a:t> yang </a:t>
            </a:r>
            <a:r>
              <a:rPr lang="en-US" dirty="0" err="1"/>
              <a:t>dianggap</a:t>
            </a:r>
            <a:r>
              <a:rPr lang="en-US" dirty="0"/>
              <a:t> </a:t>
            </a:r>
            <a:r>
              <a:rPr lang="en-US" dirty="0" err="1"/>
              <a:t>unggul</a:t>
            </a:r>
            <a:r>
              <a:rPr lang="en-US" dirty="0"/>
              <a:t> </a:t>
            </a:r>
            <a:r>
              <a:rPr lang="en-US" dirty="0" err="1"/>
              <a:t>dengan</a:t>
            </a:r>
            <a:r>
              <a:rPr lang="en-US" dirty="0"/>
              <a:t> </a:t>
            </a:r>
            <a:r>
              <a:rPr lang="en-US" dirty="0" err="1"/>
              <a:t>efektivitas</a:t>
            </a:r>
            <a:r>
              <a:rPr lang="en-US" dirty="0"/>
              <a:t> </a:t>
            </a:r>
            <a:r>
              <a:rPr lang="en-US" dirty="0" err="1"/>
              <a:t>kepemimpinan</a:t>
            </a:r>
            <a:endParaRPr lang="en-US" dirty="0"/>
          </a:p>
          <a:p>
            <a:r>
              <a:rPr lang="en-US" dirty="0" err="1"/>
              <a:t>Situasi</a:t>
            </a:r>
            <a:r>
              <a:rPr lang="en-US" dirty="0"/>
              <a:t> dan </a:t>
            </a:r>
            <a:r>
              <a:rPr lang="en-US" dirty="0" err="1"/>
              <a:t>kndisi</a:t>
            </a:r>
            <a:r>
              <a:rPr lang="en-US" dirty="0"/>
              <a:t> </a:t>
            </a:r>
            <a:r>
              <a:rPr lang="en-US" dirty="0" err="1"/>
              <a:t>tertentu</a:t>
            </a:r>
            <a:r>
              <a:rPr lang="en-US" dirty="0"/>
              <a:t> yang </a:t>
            </a:r>
            <a:r>
              <a:rPr lang="en-US" dirty="0" err="1"/>
              <a:t>ternyata</a:t>
            </a:r>
            <a:r>
              <a:rPr lang="en-US" dirty="0"/>
              <a:t> </a:t>
            </a:r>
            <a:r>
              <a:rPr lang="en-US" dirty="0" err="1"/>
              <a:t>memerlukan</a:t>
            </a:r>
            <a:r>
              <a:rPr lang="en-US" dirty="0"/>
              <a:t> </a:t>
            </a:r>
            <a:r>
              <a:rPr lang="en-US" dirty="0" err="1"/>
              <a:t>sifat</a:t>
            </a:r>
            <a:r>
              <a:rPr lang="en-US" dirty="0"/>
              <a:t> </a:t>
            </a:r>
            <a:r>
              <a:rPr lang="en-US" dirty="0" err="1"/>
              <a:t>tertentu</a:t>
            </a:r>
            <a:r>
              <a:rPr lang="en-US" dirty="0"/>
              <a:t> pula yang </a:t>
            </a:r>
            <a:r>
              <a:rPr lang="en-US" dirty="0" err="1"/>
              <a:t>berbeda</a:t>
            </a:r>
            <a:r>
              <a:rPr lang="en-US" dirty="0"/>
              <a:t> </a:t>
            </a:r>
            <a:r>
              <a:rPr lang="en-US" dirty="0" err="1"/>
              <a:t>dari</a:t>
            </a:r>
            <a:r>
              <a:rPr lang="en-US" dirty="0"/>
              <a:t> yang lain</a:t>
            </a:r>
            <a:endParaRPr lang="en-ID" dirty="0"/>
          </a:p>
        </p:txBody>
      </p:sp>
    </p:spTree>
    <p:extLst>
      <p:ext uri="{BB962C8B-B14F-4D97-AF65-F5344CB8AC3E}">
        <p14:creationId xmlns:p14="http://schemas.microsoft.com/office/powerpoint/2010/main" val="1412020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Teori</a:t>
            </a:r>
            <a:r>
              <a:rPr lang="en-US" dirty="0"/>
              <a:t> </a:t>
            </a:r>
            <a:r>
              <a:rPr lang="en-US" dirty="0" err="1"/>
              <a:t>perilaku</a:t>
            </a:r>
            <a:r>
              <a:rPr lang="en-US" dirty="0"/>
              <a:t> (Behavior Theory)</a:t>
            </a:r>
          </a:p>
        </p:txBody>
      </p:sp>
      <p:sp>
        <p:nvSpPr>
          <p:cNvPr id="3" name="Content Placeholder 2"/>
          <p:cNvSpPr>
            <a:spLocks noGrp="1"/>
          </p:cNvSpPr>
          <p:nvPr>
            <p:ph idx="1"/>
          </p:nvPr>
        </p:nvSpPr>
        <p:spPr/>
        <p:txBody>
          <a:bodyPr/>
          <a:lstStyle/>
          <a:p>
            <a:r>
              <a:rPr lang="en-US" dirty="0" err="1"/>
              <a:t>Teori</a:t>
            </a:r>
            <a:r>
              <a:rPr lang="en-US" dirty="0"/>
              <a:t> </a:t>
            </a:r>
            <a:r>
              <a:rPr lang="en-US" dirty="0" err="1"/>
              <a:t>perilaku</a:t>
            </a:r>
            <a:r>
              <a:rPr lang="en-US" dirty="0"/>
              <a:t> </a:t>
            </a:r>
            <a:r>
              <a:rPr lang="en-US" dirty="0" err="1"/>
              <a:t>memandang</a:t>
            </a:r>
            <a:r>
              <a:rPr lang="en-US" dirty="0"/>
              <a:t> </a:t>
            </a:r>
            <a:r>
              <a:rPr lang="en-US" dirty="0" err="1"/>
              <a:t>kesuksesan</a:t>
            </a:r>
            <a:r>
              <a:rPr lang="en-US" dirty="0"/>
              <a:t> </a:t>
            </a:r>
            <a:r>
              <a:rPr lang="en-US" dirty="0" err="1"/>
              <a:t>seorang</a:t>
            </a:r>
            <a:r>
              <a:rPr lang="en-US" dirty="0"/>
              <a:t> </a:t>
            </a:r>
            <a:r>
              <a:rPr lang="en-US" dirty="0" err="1"/>
              <a:t>pemimpin</a:t>
            </a:r>
            <a:r>
              <a:rPr lang="en-US" dirty="0"/>
              <a:t> </a:t>
            </a:r>
            <a:r>
              <a:rPr lang="en-US" dirty="0" err="1"/>
              <a:t>dilihat</a:t>
            </a:r>
            <a:r>
              <a:rPr lang="en-US" dirty="0"/>
              <a:t> </a:t>
            </a:r>
            <a:r>
              <a:rPr lang="en-US" dirty="0" err="1"/>
              <a:t>dari</a:t>
            </a:r>
            <a:r>
              <a:rPr lang="en-US" dirty="0"/>
              <a:t> </a:t>
            </a:r>
            <a:r>
              <a:rPr lang="en-US" dirty="0" err="1"/>
              <a:t>apa</a:t>
            </a:r>
            <a:r>
              <a:rPr lang="en-US" dirty="0"/>
              <a:t> yang </a:t>
            </a:r>
            <a:r>
              <a:rPr lang="en-US" dirty="0" err="1"/>
              <a:t>mereka</a:t>
            </a:r>
            <a:r>
              <a:rPr lang="en-US" dirty="0"/>
              <a:t> </a:t>
            </a:r>
            <a:r>
              <a:rPr lang="en-US" dirty="0" err="1"/>
              <a:t>lakukan</a:t>
            </a:r>
            <a:r>
              <a:rPr lang="en-US" dirty="0"/>
              <a:t> </a:t>
            </a:r>
            <a:r>
              <a:rPr lang="en-US" dirty="0" err="1"/>
              <a:t>dalam</a:t>
            </a:r>
            <a:r>
              <a:rPr lang="en-US" dirty="0"/>
              <a:t> </a:t>
            </a:r>
            <a:r>
              <a:rPr lang="en-US" dirty="0" err="1"/>
              <a:t>melaksanakan</a:t>
            </a:r>
            <a:r>
              <a:rPr lang="en-US" dirty="0"/>
              <a:t> </a:t>
            </a:r>
            <a:r>
              <a:rPr lang="en-US" dirty="0" err="1"/>
              <a:t>fungsi-fungsi</a:t>
            </a:r>
            <a:r>
              <a:rPr lang="en-US" dirty="0"/>
              <a:t> </a:t>
            </a:r>
            <a:r>
              <a:rPr lang="en-US" dirty="0" err="1"/>
              <a:t>kepemimpinan</a:t>
            </a:r>
            <a:r>
              <a:rPr lang="en-US" dirty="0"/>
              <a:t>. </a:t>
            </a:r>
          </a:p>
          <a:p>
            <a:r>
              <a:rPr lang="en-US" dirty="0" err="1"/>
              <a:t>Teori</a:t>
            </a:r>
            <a:r>
              <a:rPr lang="en-US" dirty="0"/>
              <a:t> </a:t>
            </a:r>
            <a:r>
              <a:rPr lang="en-US" dirty="0" err="1"/>
              <a:t>ini</a:t>
            </a:r>
            <a:r>
              <a:rPr lang="en-US" dirty="0"/>
              <a:t> </a:t>
            </a:r>
            <a:r>
              <a:rPr lang="en-US" dirty="0" err="1"/>
              <a:t>meyakini</a:t>
            </a:r>
            <a:r>
              <a:rPr lang="en-US" dirty="0"/>
              <a:t> </a:t>
            </a:r>
            <a:r>
              <a:rPr lang="en-US" dirty="0" err="1"/>
              <a:t>bahwa</a:t>
            </a:r>
            <a:r>
              <a:rPr lang="en-US" dirty="0"/>
              <a:t> </a:t>
            </a:r>
            <a:r>
              <a:rPr lang="en-US" dirty="0" err="1"/>
              <a:t>keefektifan</a:t>
            </a:r>
            <a:r>
              <a:rPr lang="en-US" dirty="0"/>
              <a:t> </a:t>
            </a:r>
            <a:r>
              <a:rPr lang="en-US" dirty="0" err="1"/>
              <a:t>kepemimpinan</a:t>
            </a:r>
            <a:r>
              <a:rPr lang="en-US" dirty="0"/>
              <a:t> </a:t>
            </a:r>
            <a:r>
              <a:rPr lang="en-US" dirty="0" err="1"/>
              <a:t>dalam</a:t>
            </a:r>
            <a:r>
              <a:rPr lang="en-US" dirty="0"/>
              <a:t> </a:t>
            </a:r>
            <a:r>
              <a:rPr lang="en-US" dirty="0" err="1"/>
              <a:t>mencapai</a:t>
            </a:r>
            <a:r>
              <a:rPr lang="en-US" dirty="0"/>
              <a:t> </a:t>
            </a:r>
            <a:r>
              <a:rPr lang="en-US" dirty="0" err="1"/>
              <a:t>tujuan</a:t>
            </a:r>
            <a:r>
              <a:rPr lang="en-US" dirty="0"/>
              <a:t> </a:t>
            </a:r>
            <a:r>
              <a:rPr lang="en-US" dirty="0" err="1"/>
              <a:t>organisasi</a:t>
            </a:r>
            <a:r>
              <a:rPr lang="en-US" dirty="0"/>
              <a:t> </a:t>
            </a:r>
            <a:r>
              <a:rPr lang="en-US" dirty="0" err="1"/>
              <a:t>sangat</a:t>
            </a:r>
            <a:r>
              <a:rPr lang="en-US" dirty="0"/>
              <a:t> </a:t>
            </a:r>
            <a:r>
              <a:rPr lang="en-US" dirty="0" err="1"/>
              <a:t>ditentukan</a:t>
            </a:r>
            <a:r>
              <a:rPr lang="en-US" dirty="0"/>
              <a:t> </a:t>
            </a:r>
            <a:r>
              <a:rPr lang="en-US" dirty="0" err="1"/>
              <a:t>oleh</a:t>
            </a:r>
            <a:r>
              <a:rPr lang="en-US" dirty="0"/>
              <a:t> </a:t>
            </a:r>
            <a:r>
              <a:rPr lang="en-US" dirty="0" err="1"/>
              <a:t>perilaku</a:t>
            </a:r>
            <a:r>
              <a:rPr lang="en-US" dirty="0"/>
              <a:t> </a:t>
            </a:r>
            <a:r>
              <a:rPr lang="en-US" dirty="0" err="1"/>
              <a:t>atau</a:t>
            </a:r>
            <a:r>
              <a:rPr lang="en-US" dirty="0"/>
              <a:t> </a:t>
            </a:r>
            <a:r>
              <a:rPr lang="en-US" dirty="0" err="1"/>
              <a:t>cara</a:t>
            </a:r>
            <a:r>
              <a:rPr lang="en-US" dirty="0"/>
              <a:t> </a:t>
            </a:r>
            <a:r>
              <a:rPr lang="en-US" dirty="0" err="1"/>
              <a:t>bertindak</a:t>
            </a:r>
            <a:r>
              <a:rPr lang="en-US" dirty="0"/>
              <a:t> </a:t>
            </a:r>
            <a:r>
              <a:rPr lang="en-US" dirty="0" err="1"/>
              <a:t>dari</a:t>
            </a:r>
            <a:r>
              <a:rPr lang="en-US" dirty="0"/>
              <a:t> </a:t>
            </a:r>
            <a:r>
              <a:rPr lang="en-US" dirty="0" err="1"/>
              <a:t>seorangpemimpin</a:t>
            </a:r>
            <a:r>
              <a:rPr lang="en-US" dirty="0"/>
              <a:t>.</a:t>
            </a:r>
          </a:p>
          <a:p>
            <a:endParaRPr lang="en-US" dirty="0"/>
          </a:p>
        </p:txBody>
      </p:sp>
    </p:spTree>
    <p:extLst>
      <p:ext uri="{BB962C8B-B14F-4D97-AF65-F5344CB8AC3E}">
        <p14:creationId xmlns:p14="http://schemas.microsoft.com/office/powerpoint/2010/main" val="2041677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t>Beberapa Teori Perilaku</a:t>
            </a:r>
          </a:p>
        </p:txBody>
      </p:sp>
      <p:sp>
        <p:nvSpPr>
          <p:cNvPr id="16387" name="Rectangle 3"/>
          <p:cNvSpPr>
            <a:spLocks noGrp="1" noChangeArrowheads="1"/>
          </p:cNvSpPr>
          <p:nvPr>
            <p:ph type="body" idx="1"/>
          </p:nvPr>
        </p:nvSpPr>
        <p:spPr/>
        <p:txBody>
          <a:bodyPr/>
          <a:lstStyle/>
          <a:p>
            <a:pPr marL="0" indent="0" eaLnBrk="1" hangingPunct="1">
              <a:buNone/>
            </a:pPr>
            <a:r>
              <a:rPr lang="en-US" dirty="0"/>
              <a:t>Antara lain :</a:t>
            </a:r>
          </a:p>
          <a:p>
            <a:pPr eaLnBrk="1" hangingPunct="1"/>
            <a:r>
              <a:rPr lang="en-US" dirty="0" err="1"/>
              <a:t>Teori</a:t>
            </a:r>
            <a:r>
              <a:rPr lang="en-US" dirty="0"/>
              <a:t> X dan Y</a:t>
            </a:r>
          </a:p>
          <a:p>
            <a:pPr eaLnBrk="1" hangingPunct="1"/>
            <a:r>
              <a:rPr lang="en-US" dirty="0" err="1"/>
              <a:t>Studi</a:t>
            </a:r>
            <a:r>
              <a:rPr lang="en-US" dirty="0"/>
              <a:t> </a:t>
            </a:r>
            <a:r>
              <a:rPr lang="en-US" dirty="0" err="1"/>
              <a:t>Kepemimpinan</a:t>
            </a:r>
            <a:r>
              <a:rPr lang="en-US" dirty="0"/>
              <a:t> </a:t>
            </a:r>
            <a:r>
              <a:rPr lang="en-US" dirty="0" err="1"/>
              <a:t>Universitas</a:t>
            </a:r>
            <a:r>
              <a:rPr lang="en-US" dirty="0"/>
              <a:t> OHIO</a:t>
            </a:r>
          </a:p>
          <a:p>
            <a:pPr eaLnBrk="1" hangingPunct="1"/>
            <a:r>
              <a:rPr lang="en-US" dirty="0" err="1"/>
              <a:t>Studi</a:t>
            </a:r>
            <a:r>
              <a:rPr lang="en-US" dirty="0"/>
              <a:t> </a:t>
            </a:r>
            <a:r>
              <a:rPr lang="en-US" dirty="0" err="1"/>
              <a:t>Kepemimpinan</a:t>
            </a:r>
            <a:r>
              <a:rPr lang="en-US" dirty="0"/>
              <a:t> </a:t>
            </a:r>
            <a:r>
              <a:rPr lang="en-US" dirty="0" err="1"/>
              <a:t>Universitas</a:t>
            </a:r>
            <a:r>
              <a:rPr lang="en-US" dirty="0"/>
              <a:t> Michigan</a:t>
            </a:r>
          </a:p>
        </p:txBody>
      </p:sp>
    </p:spTree>
    <p:extLst>
      <p:ext uri="{BB962C8B-B14F-4D97-AF65-F5344CB8AC3E}">
        <p14:creationId xmlns:p14="http://schemas.microsoft.com/office/powerpoint/2010/main" val="1636262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47DDC-5F25-434C-ACF9-D94DB110329F}"/>
              </a:ext>
            </a:extLst>
          </p:cNvPr>
          <p:cNvSpPr>
            <a:spLocks noGrp="1"/>
          </p:cNvSpPr>
          <p:nvPr>
            <p:ph type="title"/>
          </p:nvPr>
        </p:nvSpPr>
        <p:spPr/>
        <p:txBody>
          <a:bodyPr/>
          <a:lstStyle/>
          <a:p>
            <a:r>
              <a:rPr lang="en-US" dirty="0" err="1"/>
              <a:t>Teori</a:t>
            </a:r>
            <a:r>
              <a:rPr lang="en-US" dirty="0"/>
              <a:t> X dan Y</a:t>
            </a:r>
            <a:endParaRPr lang="en-ID" dirty="0"/>
          </a:p>
        </p:txBody>
      </p:sp>
      <p:sp>
        <p:nvSpPr>
          <p:cNvPr id="3" name="Content Placeholder 2">
            <a:extLst>
              <a:ext uri="{FF2B5EF4-FFF2-40B4-BE49-F238E27FC236}">
                <a16:creationId xmlns:a16="http://schemas.microsoft.com/office/drawing/2014/main" id="{7894006B-32F8-4D23-AD32-2389EE11B57A}"/>
              </a:ext>
            </a:extLst>
          </p:cNvPr>
          <p:cNvSpPr>
            <a:spLocks noGrp="1"/>
          </p:cNvSpPr>
          <p:nvPr>
            <p:ph idx="1"/>
          </p:nvPr>
        </p:nvSpPr>
        <p:spPr/>
        <p:txBody>
          <a:bodyPr>
            <a:normAutofit lnSpcReduction="10000"/>
          </a:bodyPr>
          <a:lstStyle/>
          <a:p>
            <a:r>
              <a:rPr lang="en-US" dirty="0" err="1"/>
              <a:t>Teori</a:t>
            </a:r>
            <a:r>
              <a:rPr lang="en-US" dirty="0"/>
              <a:t> X  </a:t>
            </a:r>
            <a:r>
              <a:rPr lang="en-US" dirty="0" err="1"/>
              <a:t>berasumsi</a:t>
            </a:r>
            <a:r>
              <a:rPr lang="en-US" dirty="0"/>
              <a:t> </a:t>
            </a:r>
            <a:r>
              <a:rPr lang="en-US" dirty="0" err="1"/>
              <a:t>bahwa</a:t>
            </a:r>
            <a:r>
              <a:rPr lang="en-US" dirty="0"/>
              <a:t> pada </a:t>
            </a:r>
            <a:r>
              <a:rPr lang="en-US" dirty="0" err="1"/>
              <a:t>hakikatnya</a:t>
            </a:r>
            <a:r>
              <a:rPr lang="en-US" dirty="0"/>
              <a:t> </a:t>
            </a:r>
            <a:r>
              <a:rPr lang="en-US" dirty="0" err="1"/>
              <a:t>manusia</a:t>
            </a:r>
            <a:r>
              <a:rPr lang="en-US" dirty="0"/>
              <a:t> </a:t>
            </a:r>
            <a:r>
              <a:rPr lang="en-US" dirty="0" err="1"/>
              <a:t>itu</a:t>
            </a:r>
            <a:r>
              <a:rPr lang="en-US" dirty="0"/>
              <a:t> </a:t>
            </a:r>
            <a:r>
              <a:rPr lang="en-US" dirty="0" err="1"/>
              <a:t>memiliki</a:t>
            </a:r>
            <a:r>
              <a:rPr lang="en-US" dirty="0"/>
              <a:t> </a:t>
            </a:r>
            <a:r>
              <a:rPr lang="en-US" dirty="0" err="1"/>
              <a:t>perilaku</a:t>
            </a:r>
            <a:r>
              <a:rPr lang="en-US" dirty="0"/>
              <a:t> </a:t>
            </a:r>
            <a:r>
              <a:rPr lang="en-US" dirty="0" err="1"/>
              <a:t>pemalas</a:t>
            </a:r>
            <a:r>
              <a:rPr lang="en-US" dirty="0"/>
              <a:t>, </a:t>
            </a:r>
            <a:r>
              <a:rPr lang="en-US" dirty="0" err="1"/>
              <a:t>penakut</a:t>
            </a:r>
            <a:r>
              <a:rPr lang="en-US" dirty="0"/>
              <a:t>, dan </a:t>
            </a:r>
            <a:r>
              <a:rPr lang="en-US" dirty="0" err="1"/>
              <a:t>tidak</a:t>
            </a:r>
            <a:r>
              <a:rPr lang="en-US" dirty="0"/>
              <a:t> </a:t>
            </a:r>
            <a:r>
              <a:rPr lang="en-US" dirty="0" err="1"/>
              <a:t>bertanggungjawab</a:t>
            </a:r>
            <a:r>
              <a:rPr lang="en-US" dirty="0"/>
              <a:t>.</a:t>
            </a:r>
          </a:p>
          <a:p>
            <a:r>
              <a:rPr lang="en-US" dirty="0" err="1"/>
              <a:t>Sebaliknya</a:t>
            </a:r>
            <a:r>
              <a:rPr lang="en-US" dirty="0"/>
              <a:t>  </a:t>
            </a:r>
            <a:r>
              <a:rPr lang="en-US" dirty="0" err="1"/>
              <a:t>Teori</a:t>
            </a:r>
            <a:r>
              <a:rPr lang="en-US" dirty="0"/>
              <a:t> Y </a:t>
            </a:r>
            <a:r>
              <a:rPr lang="en-US" dirty="0" err="1"/>
              <a:t>berasumsi</a:t>
            </a:r>
            <a:r>
              <a:rPr lang="en-US" dirty="0"/>
              <a:t> : </a:t>
            </a:r>
            <a:r>
              <a:rPr lang="en-US" dirty="0" err="1"/>
              <a:t>manusia</a:t>
            </a:r>
            <a:r>
              <a:rPr lang="en-US" dirty="0"/>
              <a:t> </a:t>
            </a:r>
            <a:r>
              <a:rPr lang="en-US" dirty="0" err="1"/>
              <a:t>itu</a:t>
            </a:r>
            <a:r>
              <a:rPr lang="en-US" dirty="0"/>
              <a:t> </a:t>
            </a:r>
            <a:r>
              <a:rPr lang="en-US" dirty="0" err="1"/>
              <a:t>memiliki</a:t>
            </a:r>
            <a:r>
              <a:rPr lang="en-US" dirty="0"/>
              <a:t> </a:t>
            </a:r>
            <a:r>
              <a:rPr lang="en-US" dirty="0" err="1"/>
              <a:t>perilaku</a:t>
            </a:r>
            <a:r>
              <a:rPr lang="en-US" dirty="0"/>
              <a:t> </a:t>
            </a:r>
            <a:r>
              <a:rPr lang="en-US" dirty="0" err="1"/>
              <a:t>bertanggungjawab</a:t>
            </a:r>
            <a:r>
              <a:rPr lang="en-US" dirty="0"/>
              <a:t>, </a:t>
            </a:r>
            <a:r>
              <a:rPr lang="en-US" dirty="0" err="1"/>
              <a:t>motivasi</a:t>
            </a:r>
            <a:r>
              <a:rPr lang="en-US" dirty="0"/>
              <a:t> </a:t>
            </a:r>
            <a:r>
              <a:rPr lang="en-US" dirty="0" err="1"/>
              <a:t>kerja</a:t>
            </a:r>
            <a:r>
              <a:rPr lang="en-US" dirty="0"/>
              <a:t>, </a:t>
            </a:r>
            <a:r>
              <a:rPr lang="en-US" dirty="0" err="1"/>
              <a:t>kreativitas</a:t>
            </a:r>
            <a:r>
              <a:rPr lang="en-US" dirty="0"/>
              <a:t> dan </a:t>
            </a:r>
            <a:r>
              <a:rPr lang="en-US" dirty="0" err="1"/>
              <a:t>inisiatif</a:t>
            </a:r>
            <a:r>
              <a:rPr lang="en-US" dirty="0"/>
              <a:t> </a:t>
            </a:r>
            <a:r>
              <a:rPr lang="en-US" dirty="0" err="1"/>
              <a:t>serta</a:t>
            </a:r>
            <a:r>
              <a:rPr lang="en-US" dirty="0"/>
              <a:t> </a:t>
            </a:r>
            <a:r>
              <a:rPr lang="en-US" dirty="0" err="1"/>
              <a:t>mampu</a:t>
            </a:r>
            <a:r>
              <a:rPr lang="en-US" dirty="0"/>
              <a:t> </a:t>
            </a:r>
            <a:r>
              <a:rPr lang="en-US" dirty="0" err="1"/>
              <a:t>mengawasi</a:t>
            </a:r>
            <a:r>
              <a:rPr lang="en-US" dirty="0"/>
              <a:t> </a:t>
            </a:r>
            <a:r>
              <a:rPr lang="en-US" dirty="0" err="1"/>
              <a:t>pekerjaan</a:t>
            </a:r>
            <a:r>
              <a:rPr lang="en-US" dirty="0"/>
              <a:t> </a:t>
            </a:r>
            <a:r>
              <a:rPr lang="en-US" dirty="0" err="1"/>
              <a:t>dari</a:t>
            </a:r>
            <a:r>
              <a:rPr lang="en-US" dirty="0"/>
              <a:t> </a:t>
            </a:r>
            <a:r>
              <a:rPr lang="en-US" dirty="0" err="1"/>
              <a:t>hidupnya</a:t>
            </a:r>
            <a:r>
              <a:rPr lang="en-US" dirty="0"/>
              <a:t> </a:t>
            </a:r>
            <a:r>
              <a:rPr lang="en-US" dirty="0" err="1"/>
              <a:t>sendiri</a:t>
            </a:r>
            <a:r>
              <a:rPr lang="en-US" dirty="0"/>
              <a:t> </a:t>
            </a:r>
          </a:p>
          <a:p>
            <a:r>
              <a:rPr lang="en-US" dirty="0" err="1"/>
              <a:t>Teori</a:t>
            </a:r>
            <a:r>
              <a:rPr lang="en-US" dirty="0"/>
              <a:t> X ( </a:t>
            </a:r>
            <a:r>
              <a:rPr lang="en-US" dirty="0" err="1"/>
              <a:t>Perilaku</a:t>
            </a:r>
            <a:r>
              <a:rPr lang="en-US" dirty="0"/>
              <a:t> </a:t>
            </a:r>
            <a:r>
              <a:rPr lang="en-US" dirty="0" err="1"/>
              <a:t>Kepemimpinan</a:t>
            </a:r>
            <a:r>
              <a:rPr lang="en-US" dirty="0"/>
              <a:t> </a:t>
            </a:r>
            <a:r>
              <a:rPr lang="en-US" dirty="0" err="1"/>
              <a:t>Otoriter</a:t>
            </a:r>
            <a:r>
              <a:rPr lang="en-US" dirty="0"/>
              <a:t>)</a:t>
            </a:r>
          </a:p>
          <a:p>
            <a:r>
              <a:rPr lang="en-US" dirty="0" err="1"/>
              <a:t>Teori</a:t>
            </a:r>
            <a:r>
              <a:rPr lang="en-US" dirty="0"/>
              <a:t> Y ( </a:t>
            </a:r>
            <a:r>
              <a:rPr lang="en-US" dirty="0" err="1"/>
              <a:t>Perilaku</a:t>
            </a:r>
            <a:r>
              <a:rPr lang="en-US" dirty="0"/>
              <a:t> </a:t>
            </a:r>
            <a:r>
              <a:rPr lang="en-US" dirty="0" err="1"/>
              <a:t>Kepemimpinan</a:t>
            </a:r>
            <a:r>
              <a:rPr lang="en-US" dirty="0"/>
              <a:t> </a:t>
            </a:r>
            <a:r>
              <a:rPr lang="en-US" dirty="0" err="1"/>
              <a:t>Demokratis</a:t>
            </a:r>
            <a:r>
              <a:rPr lang="en-US" dirty="0"/>
              <a:t>)</a:t>
            </a:r>
            <a:endParaRPr lang="en-ID" dirty="0"/>
          </a:p>
        </p:txBody>
      </p:sp>
    </p:spTree>
    <p:extLst>
      <p:ext uri="{BB962C8B-B14F-4D97-AF65-F5344CB8AC3E}">
        <p14:creationId xmlns:p14="http://schemas.microsoft.com/office/powerpoint/2010/main" val="1386286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i="1" dirty="0"/>
              <a:t>Studi Kepemimpinan Ohio</a:t>
            </a:r>
            <a:r>
              <a:rPr lang="fi-FI" dirty="0"/>
              <a:t>.</a:t>
            </a:r>
            <a:endParaRPr lang="en-US" dirty="0"/>
          </a:p>
        </p:txBody>
      </p:sp>
      <p:sp>
        <p:nvSpPr>
          <p:cNvPr id="3" name="Content Placeholder 2"/>
          <p:cNvSpPr>
            <a:spLocks noGrp="1"/>
          </p:cNvSpPr>
          <p:nvPr>
            <p:ph idx="1"/>
          </p:nvPr>
        </p:nvSpPr>
        <p:spPr/>
        <p:txBody>
          <a:bodyPr>
            <a:normAutofit fontScale="55000" lnSpcReduction="20000"/>
          </a:bodyPr>
          <a:lstStyle/>
          <a:p>
            <a:r>
              <a:rPr lang="fi-FI" dirty="0"/>
              <a:t>Dalam penelitiannya, Universitas Ohio melahirkan teori dua faktor tentang model kepemimpinan yaitu </a:t>
            </a:r>
            <a:r>
              <a:rPr lang="fi-FI" i="1" dirty="0"/>
              <a:t>struktur inisiasi</a:t>
            </a:r>
            <a:r>
              <a:rPr lang="fi-FI" dirty="0"/>
              <a:t> dan </a:t>
            </a:r>
            <a:r>
              <a:rPr lang="fi-FI" i="1" dirty="0"/>
              <a:t>konsiderasi</a:t>
            </a:r>
            <a:r>
              <a:rPr lang="fi-FI" b="1" i="1" dirty="0"/>
              <a:t> </a:t>
            </a:r>
            <a:r>
              <a:rPr lang="fi-FI" dirty="0"/>
              <a:t>(Hersey dan Blanchard, 1992). </a:t>
            </a:r>
          </a:p>
          <a:p>
            <a:r>
              <a:rPr lang="fi-FI" dirty="0"/>
              <a:t>Struktur inisiasi (Strutur tugas)  mengacu kepada perilaku pemimpin dalam menggambarkan hubungan antara dirinya dengan anggota kelompok kerja dalam upaya membentuk pola organisasi, saluran komunikasi, dan metode atau prosedur yang ditetapkan dengan baik. (contoh pemimpin menugaskan tugas tertentu kepada anggota kelompok, pemimpin meminta anggota kelompok mematuhi tata tertib dan peraturan standar, dan pemimpin memberitahu anggota kelompok tentang hal-hal yang diharapkan dari mereka. )</a:t>
            </a:r>
          </a:p>
          <a:p>
            <a:r>
              <a:rPr lang="fi-FI" dirty="0"/>
              <a:t>Adapun konsiderasi (pertimbangan/tenggang rasa) mengacu kepada perilaku yang menunjukkan persahabatan, kepercayaan timbal-balik, rasa hormat dan kehangatan dalam hubungan antara pemimpin dengan anggota stafnya (bawahan). Adapun contoh dari faktor konsiderasi misalnya pemimpin menyediakan waktu untuk menyimak anggota kelompok, pemimpin mau mengadakan perubahan, dan pemimpin bersikap bersahabat dan dapat didekati. </a:t>
            </a:r>
          </a:p>
          <a:p>
            <a:endParaRPr lang="en-US" dirty="0"/>
          </a:p>
        </p:txBody>
      </p:sp>
    </p:spTree>
    <p:extLst>
      <p:ext uri="{BB962C8B-B14F-4D97-AF65-F5344CB8AC3E}">
        <p14:creationId xmlns:p14="http://schemas.microsoft.com/office/powerpoint/2010/main" val="112974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sz="2800" i="1" dirty="0"/>
              <a:t>Studi Kepemimpinan Likert</a:t>
            </a:r>
            <a:r>
              <a:rPr lang="fi-FI" sz="2800" dirty="0"/>
              <a:t> </a:t>
            </a:r>
            <a:br>
              <a:rPr lang="fi-FI" sz="2800" dirty="0"/>
            </a:br>
            <a:r>
              <a:rPr lang="fi-FI" sz="2800" dirty="0"/>
              <a:t>(</a:t>
            </a:r>
            <a:r>
              <a:rPr lang="fi-FI" sz="2800" i="1" dirty="0"/>
              <a:t>Likert’s Management System</a:t>
            </a:r>
            <a:r>
              <a:rPr lang="fi-FI" sz="2800" dirty="0"/>
              <a:t>).</a:t>
            </a:r>
            <a:r>
              <a:rPr lang="en-US" sz="2800" b="1" dirty="0">
                <a:solidFill>
                  <a:srgbClr val="FFFF00"/>
                </a:solidFill>
                <a:latin typeface="Apple Casual"/>
                <a:cs typeface="Apple Casual"/>
              </a:rPr>
              <a:t> </a:t>
            </a:r>
            <a:br>
              <a:rPr lang="en-US" sz="2800" b="1" dirty="0">
                <a:solidFill>
                  <a:srgbClr val="FFFF00"/>
                </a:solidFill>
                <a:latin typeface="Apple Casual"/>
                <a:cs typeface="Apple Casual"/>
              </a:rPr>
            </a:br>
            <a:r>
              <a:rPr lang="en-US" sz="1800" b="1" dirty="0">
                <a:latin typeface="Apple Casual"/>
                <a:cs typeface="Apple Casual"/>
              </a:rPr>
              <a:t>STUDI THE UNIVERSITY OF MICHIGAN </a:t>
            </a:r>
            <a:endParaRPr lang="en-US" sz="1800" dirty="0"/>
          </a:p>
        </p:txBody>
      </p:sp>
      <p:sp>
        <p:nvSpPr>
          <p:cNvPr id="3" name="Content Placeholder 2"/>
          <p:cNvSpPr>
            <a:spLocks noGrp="1"/>
          </p:cNvSpPr>
          <p:nvPr>
            <p:ph idx="1"/>
          </p:nvPr>
        </p:nvSpPr>
        <p:spPr/>
        <p:txBody>
          <a:bodyPr>
            <a:normAutofit fontScale="77500" lnSpcReduction="20000"/>
          </a:bodyPr>
          <a:lstStyle/>
          <a:p>
            <a:endParaRPr lang="fi-FI" dirty="0"/>
          </a:p>
          <a:p>
            <a:pPr marL="330200" lvl="2">
              <a:spcBef>
                <a:spcPts val="0"/>
              </a:spcBef>
              <a:spcAft>
                <a:spcPts val="1200"/>
              </a:spcAft>
              <a:defRPr/>
            </a:pPr>
            <a:r>
              <a:rPr lang="fi-FI" sz="2800" dirty="0"/>
              <a:t>Model kepemimpinan yang disampaikan oleh Likert ini pada dasarnya merupakan pengembangan dari model-model yang dikembangkan oleh Universitasi Ohio, yaitu dari sudut pandang struktur inisasi dan konsiderasi.</a:t>
            </a:r>
            <a:endParaRPr lang="en-US" sz="2800" dirty="0"/>
          </a:p>
          <a:p>
            <a:pPr marL="330200" lvl="2">
              <a:spcBef>
                <a:spcPts val="0"/>
              </a:spcBef>
              <a:spcAft>
                <a:spcPts val="1200"/>
              </a:spcAft>
              <a:defRPr/>
            </a:pPr>
            <a:r>
              <a:rPr lang="en-US" sz="2800" dirty="0" err="1">
                <a:latin typeface="Arial"/>
                <a:cs typeface="Arial"/>
              </a:rPr>
              <a:t>Dua</a:t>
            </a:r>
            <a:r>
              <a:rPr lang="en-US" sz="2800" dirty="0">
                <a:latin typeface="Arial"/>
                <a:cs typeface="Arial"/>
              </a:rPr>
              <a:t> </a:t>
            </a:r>
            <a:r>
              <a:rPr lang="en-US" sz="2800" dirty="0" err="1">
                <a:latin typeface="Arial"/>
                <a:cs typeface="Arial"/>
              </a:rPr>
              <a:t>variabel</a:t>
            </a:r>
            <a:r>
              <a:rPr lang="en-US" sz="2800" dirty="0">
                <a:latin typeface="Arial"/>
                <a:cs typeface="Arial"/>
              </a:rPr>
              <a:t> yang </a:t>
            </a:r>
            <a:r>
              <a:rPr lang="en-US" sz="2800" dirty="0" err="1">
                <a:latin typeface="Arial"/>
                <a:cs typeface="Arial"/>
              </a:rPr>
              <a:t>dipakai</a:t>
            </a:r>
            <a:r>
              <a:rPr lang="en-US" sz="2800" dirty="0">
                <a:latin typeface="Arial"/>
                <a:cs typeface="Arial"/>
              </a:rPr>
              <a:t> </a:t>
            </a:r>
            <a:r>
              <a:rPr lang="en-US" sz="2800" dirty="0" err="1">
                <a:latin typeface="Arial"/>
                <a:cs typeface="Arial"/>
              </a:rPr>
              <a:t>dalam</a:t>
            </a:r>
            <a:r>
              <a:rPr lang="en-US" sz="2800" dirty="0">
                <a:latin typeface="Arial"/>
                <a:cs typeface="Arial"/>
              </a:rPr>
              <a:t> </a:t>
            </a:r>
            <a:r>
              <a:rPr lang="en-US" sz="2800" dirty="0" err="1">
                <a:latin typeface="Arial"/>
                <a:cs typeface="Arial"/>
              </a:rPr>
              <a:t>penelitian</a:t>
            </a:r>
            <a:r>
              <a:rPr lang="en-US" sz="2800" dirty="0">
                <a:latin typeface="Arial"/>
                <a:cs typeface="Arial"/>
              </a:rPr>
              <a:t> </a:t>
            </a:r>
            <a:r>
              <a:rPr lang="en-US" sz="2800" dirty="0" err="1">
                <a:latin typeface="Arial"/>
                <a:cs typeface="Arial"/>
              </a:rPr>
              <a:t>ini</a:t>
            </a:r>
            <a:r>
              <a:rPr lang="en-US" sz="2800" dirty="0">
                <a:latin typeface="Arial"/>
                <a:cs typeface="Arial"/>
              </a:rPr>
              <a:t> (oleh </a:t>
            </a:r>
            <a:r>
              <a:rPr lang="en-US" sz="2800" dirty="0" err="1">
                <a:latin typeface="Arial"/>
                <a:cs typeface="Arial"/>
              </a:rPr>
              <a:t>Rensis</a:t>
            </a:r>
            <a:r>
              <a:rPr lang="en-US" sz="2800" dirty="0">
                <a:latin typeface="Arial"/>
                <a:cs typeface="Arial"/>
              </a:rPr>
              <a:t> Likert), </a:t>
            </a:r>
            <a:r>
              <a:rPr lang="en-US" sz="2800" dirty="0" err="1">
                <a:latin typeface="Arial"/>
                <a:cs typeface="Arial"/>
              </a:rPr>
              <a:t>yaitu</a:t>
            </a:r>
            <a:r>
              <a:rPr lang="en-US" sz="2800" dirty="0">
                <a:latin typeface="Arial"/>
                <a:cs typeface="Arial"/>
              </a:rPr>
              <a:t>:</a:t>
            </a:r>
          </a:p>
          <a:p>
            <a:pPr marL="1244600" lvl="5">
              <a:spcBef>
                <a:spcPts val="0"/>
              </a:spcBef>
              <a:spcAft>
                <a:spcPts val="1200"/>
              </a:spcAft>
              <a:defRPr/>
            </a:pPr>
            <a:r>
              <a:rPr lang="en-US" sz="2800" dirty="0" err="1">
                <a:latin typeface="Arial"/>
                <a:cs typeface="Arial"/>
              </a:rPr>
              <a:t>Orientasi</a:t>
            </a:r>
            <a:r>
              <a:rPr lang="en-US" sz="2800" dirty="0">
                <a:latin typeface="Arial"/>
                <a:cs typeface="Arial"/>
              </a:rPr>
              <a:t>  pada </a:t>
            </a:r>
            <a:r>
              <a:rPr lang="en-US" sz="2800" dirty="0" err="1">
                <a:latin typeface="Arial"/>
                <a:cs typeface="Arial"/>
              </a:rPr>
              <a:t>produksi</a:t>
            </a:r>
            <a:r>
              <a:rPr lang="en-US" sz="2800" dirty="0">
                <a:latin typeface="Arial"/>
                <a:cs typeface="Arial"/>
              </a:rPr>
              <a:t> (</a:t>
            </a:r>
            <a:r>
              <a:rPr lang="en-US" sz="2800" dirty="0" err="1">
                <a:latin typeface="Arial"/>
                <a:cs typeface="Arial"/>
              </a:rPr>
              <a:t>aspek</a:t>
            </a:r>
            <a:r>
              <a:rPr lang="en-US" sz="2800" dirty="0">
                <a:latin typeface="Arial"/>
                <a:cs typeface="Arial"/>
              </a:rPr>
              <a:t> </a:t>
            </a:r>
            <a:r>
              <a:rPr lang="en-US" sz="2800" dirty="0" err="1">
                <a:latin typeface="Arial"/>
                <a:cs typeface="Arial"/>
              </a:rPr>
              <a:t>teknis</a:t>
            </a:r>
            <a:r>
              <a:rPr lang="en-US" sz="2800" dirty="0">
                <a:latin typeface="Arial"/>
                <a:cs typeface="Arial"/>
              </a:rPr>
              <a:t>/</a:t>
            </a:r>
            <a:r>
              <a:rPr lang="en-US" sz="2800" dirty="0" err="1">
                <a:latin typeface="Arial"/>
                <a:cs typeface="Arial"/>
              </a:rPr>
              <a:t>pekerjaan</a:t>
            </a:r>
            <a:r>
              <a:rPr lang="en-US" sz="2800" dirty="0">
                <a:latin typeface="Arial"/>
                <a:cs typeface="Arial"/>
              </a:rPr>
              <a:t>)</a:t>
            </a:r>
          </a:p>
          <a:p>
            <a:pPr marL="1244600" lvl="5">
              <a:spcBef>
                <a:spcPts val="0"/>
              </a:spcBef>
              <a:spcAft>
                <a:spcPts val="1200"/>
              </a:spcAft>
              <a:defRPr/>
            </a:pPr>
            <a:r>
              <a:rPr lang="en-US" sz="2800" dirty="0" err="1">
                <a:latin typeface="Arial"/>
                <a:cs typeface="Arial"/>
              </a:rPr>
              <a:t>Orientasi</a:t>
            </a:r>
            <a:r>
              <a:rPr lang="en-US" sz="2800" dirty="0">
                <a:latin typeface="Arial"/>
                <a:cs typeface="Arial"/>
              </a:rPr>
              <a:t>  pada </a:t>
            </a:r>
            <a:r>
              <a:rPr lang="en-US" sz="2800" dirty="0" err="1">
                <a:latin typeface="Arial"/>
                <a:cs typeface="Arial"/>
              </a:rPr>
              <a:t>karyawan</a:t>
            </a:r>
            <a:r>
              <a:rPr lang="en-US" sz="2800" dirty="0">
                <a:latin typeface="Arial"/>
                <a:cs typeface="Arial"/>
              </a:rPr>
              <a:t> </a:t>
            </a:r>
          </a:p>
          <a:p>
            <a:pPr marL="558800" lvl="3" indent="-457200">
              <a:spcBef>
                <a:spcPts val="0"/>
              </a:spcBef>
              <a:spcAft>
                <a:spcPts val="1200"/>
              </a:spcAft>
              <a:buFont typeface="Arial" panose="020B0604020202020204" pitchFamily="34" charset="0"/>
              <a:buChar char="•"/>
              <a:defRPr/>
            </a:pPr>
            <a:r>
              <a:rPr lang="fi-FI" sz="3300" dirty="0"/>
              <a:t>Likert dalam Stoner (1978) menyatakan bahwa dalam model kepemimpinan dapat dikelompokkan dalam empat sistem, yaitu sistem otoriter, otoriter yang bijaksana, konsultatif, dan partisipatif. </a:t>
            </a:r>
          </a:p>
        </p:txBody>
      </p:sp>
    </p:spTree>
    <p:extLst>
      <p:ext uri="{BB962C8B-B14F-4D97-AF65-F5344CB8AC3E}">
        <p14:creationId xmlns:p14="http://schemas.microsoft.com/office/powerpoint/2010/main" val="1215337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78A10-C2CC-41C9-A0FB-3941D8CBE8D1}"/>
              </a:ext>
            </a:extLst>
          </p:cNvPr>
          <p:cNvSpPr>
            <a:spLocks noGrp="1"/>
          </p:cNvSpPr>
          <p:nvPr>
            <p:ph type="title"/>
          </p:nvPr>
        </p:nvSpPr>
        <p:spPr/>
        <p:txBody>
          <a:bodyPr/>
          <a:lstStyle/>
          <a:p>
            <a:r>
              <a:rPr lang="en-US" dirty="0" err="1"/>
              <a:t>Kelemahan</a:t>
            </a:r>
            <a:r>
              <a:rPr lang="en-US" dirty="0"/>
              <a:t> </a:t>
            </a:r>
            <a:r>
              <a:rPr lang="en-US" dirty="0" err="1"/>
              <a:t>teori</a:t>
            </a:r>
            <a:r>
              <a:rPr lang="en-US" dirty="0"/>
              <a:t> </a:t>
            </a:r>
            <a:r>
              <a:rPr lang="en-US" dirty="0" err="1"/>
              <a:t>Perilaku</a:t>
            </a:r>
            <a:endParaRPr lang="en-ID" dirty="0"/>
          </a:p>
        </p:txBody>
      </p:sp>
      <p:sp>
        <p:nvSpPr>
          <p:cNvPr id="3" name="Content Placeholder 2">
            <a:extLst>
              <a:ext uri="{FF2B5EF4-FFF2-40B4-BE49-F238E27FC236}">
                <a16:creationId xmlns:a16="http://schemas.microsoft.com/office/drawing/2014/main" id="{BD5AD407-20F2-476E-ACE3-C0010496EDC0}"/>
              </a:ext>
            </a:extLst>
          </p:cNvPr>
          <p:cNvSpPr>
            <a:spLocks noGrp="1"/>
          </p:cNvSpPr>
          <p:nvPr>
            <p:ph idx="1"/>
          </p:nvPr>
        </p:nvSpPr>
        <p:spPr/>
        <p:txBody>
          <a:bodyPr>
            <a:normAutofit fontScale="92500" lnSpcReduction="10000"/>
          </a:bodyPr>
          <a:lstStyle/>
          <a:p>
            <a:r>
              <a:rPr lang="en-US" dirty="0" err="1"/>
              <a:t>Resistensi</a:t>
            </a:r>
            <a:r>
              <a:rPr lang="en-US" dirty="0"/>
              <a:t> </a:t>
            </a:r>
            <a:r>
              <a:rPr lang="en-US" dirty="0" err="1"/>
              <a:t>atas</a:t>
            </a:r>
            <a:r>
              <a:rPr lang="en-US" dirty="0"/>
              <a:t> </a:t>
            </a:r>
            <a:r>
              <a:rPr lang="en-US" dirty="0" err="1"/>
              <a:t>teori</a:t>
            </a:r>
            <a:r>
              <a:rPr lang="en-US" dirty="0"/>
              <a:t> </a:t>
            </a:r>
            <a:r>
              <a:rPr lang="en-US" dirty="0" err="1"/>
              <a:t>kepemimpinan</a:t>
            </a:r>
            <a:r>
              <a:rPr lang="en-US" dirty="0"/>
              <a:t> yang </a:t>
            </a:r>
            <a:r>
              <a:rPr lang="en-US" dirty="0" err="1"/>
              <a:t>telah</a:t>
            </a:r>
            <a:r>
              <a:rPr lang="en-US" dirty="0"/>
              <a:t> </a:t>
            </a:r>
            <a:r>
              <a:rPr lang="en-US" dirty="0" err="1"/>
              <a:t>diuraikan</a:t>
            </a:r>
            <a:r>
              <a:rPr lang="en-US" dirty="0"/>
              <a:t> </a:t>
            </a:r>
            <a:r>
              <a:rPr lang="en-US" dirty="0" err="1"/>
              <a:t>sebelumnya</a:t>
            </a:r>
            <a:r>
              <a:rPr lang="en-US" dirty="0"/>
              <a:t> </a:t>
            </a:r>
            <a:r>
              <a:rPr lang="en-US" dirty="0" err="1"/>
              <a:t>memberlakukan</a:t>
            </a:r>
            <a:r>
              <a:rPr lang="en-US" dirty="0"/>
              <a:t> </a:t>
            </a:r>
            <a:r>
              <a:rPr lang="en-US" dirty="0" err="1"/>
              <a:t>asas-asas</a:t>
            </a:r>
            <a:r>
              <a:rPr lang="en-US" dirty="0"/>
              <a:t> </a:t>
            </a:r>
            <a:r>
              <a:rPr lang="en-US" dirty="0" err="1"/>
              <a:t>umum</a:t>
            </a:r>
            <a:r>
              <a:rPr lang="en-US" dirty="0"/>
              <a:t> </a:t>
            </a:r>
            <a:r>
              <a:rPr lang="en-US" dirty="0" err="1"/>
              <a:t>untuk</a:t>
            </a:r>
            <a:r>
              <a:rPr lang="en-US" dirty="0"/>
              <a:t> </a:t>
            </a:r>
            <a:r>
              <a:rPr lang="en-US" dirty="0" err="1"/>
              <a:t>semua</a:t>
            </a:r>
            <a:r>
              <a:rPr lang="en-US" dirty="0"/>
              <a:t> </a:t>
            </a:r>
            <a:r>
              <a:rPr lang="en-US" dirty="0" err="1"/>
              <a:t>situasi</a:t>
            </a:r>
            <a:r>
              <a:rPr lang="en-US" dirty="0"/>
              <a:t>. Hal </a:t>
            </a:r>
            <a:r>
              <a:rPr lang="en-US" dirty="0" err="1"/>
              <a:t>ini</a:t>
            </a:r>
            <a:r>
              <a:rPr lang="en-US" dirty="0"/>
              <a:t> </a:t>
            </a:r>
            <a:r>
              <a:rPr lang="en-US" dirty="0" err="1"/>
              <a:t>tidak</a:t>
            </a:r>
            <a:r>
              <a:rPr lang="en-US" dirty="0"/>
              <a:t> </a:t>
            </a:r>
            <a:r>
              <a:rPr lang="en-US" dirty="0" err="1"/>
              <a:t>mungkin</a:t>
            </a:r>
            <a:r>
              <a:rPr lang="en-US" dirty="0"/>
              <a:t> </a:t>
            </a:r>
            <a:r>
              <a:rPr lang="en-US" dirty="0" err="1"/>
              <a:t>setiap</a:t>
            </a:r>
            <a:r>
              <a:rPr lang="en-US" dirty="0"/>
              <a:t> </a:t>
            </a:r>
            <a:r>
              <a:rPr lang="en-US" dirty="0" err="1"/>
              <a:t>organisasi</a:t>
            </a:r>
            <a:r>
              <a:rPr lang="en-US" dirty="0"/>
              <a:t> </a:t>
            </a:r>
            <a:r>
              <a:rPr lang="en-US" dirty="0" err="1"/>
              <a:t>hanya</a:t>
            </a:r>
            <a:r>
              <a:rPr lang="en-US" dirty="0"/>
              <a:t> </a:t>
            </a:r>
            <a:r>
              <a:rPr lang="en-US" dirty="0" err="1"/>
              <a:t>dipimpin</a:t>
            </a:r>
            <a:r>
              <a:rPr lang="en-US" dirty="0"/>
              <a:t> </a:t>
            </a:r>
            <a:r>
              <a:rPr lang="en-US" dirty="0" err="1"/>
              <a:t>dengan</a:t>
            </a:r>
            <a:r>
              <a:rPr lang="en-US" dirty="0"/>
              <a:t> </a:t>
            </a:r>
            <a:r>
              <a:rPr lang="en-US" dirty="0" err="1"/>
              <a:t>gaya</a:t>
            </a:r>
            <a:r>
              <a:rPr lang="en-US" dirty="0"/>
              <a:t> </a:t>
            </a:r>
            <a:r>
              <a:rPr lang="en-US" dirty="0" err="1"/>
              <a:t>kepemimpinan</a:t>
            </a:r>
            <a:r>
              <a:rPr lang="en-US" dirty="0"/>
              <a:t> </a:t>
            </a:r>
            <a:r>
              <a:rPr lang="en-US" dirty="0" err="1"/>
              <a:t>tunggal</a:t>
            </a:r>
            <a:r>
              <a:rPr lang="en-US" dirty="0"/>
              <a:t> </a:t>
            </a:r>
            <a:r>
              <a:rPr lang="en-US" dirty="0" err="1"/>
              <a:t>untuk</a:t>
            </a:r>
            <a:r>
              <a:rPr lang="en-US" dirty="0"/>
              <a:t> </a:t>
            </a:r>
            <a:r>
              <a:rPr lang="en-US" dirty="0" err="1"/>
              <a:t>segala</a:t>
            </a:r>
            <a:r>
              <a:rPr lang="en-US" dirty="0"/>
              <a:t> </a:t>
            </a:r>
            <a:r>
              <a:rPr lang="en-US" dirty="0" err="1"/>
              <a:t>situasi</a:t>
            </a:r>
            <a:r>
              <a:rPr lang="en-US" dirty="0"/>
              <a:t> </a:t>
            </a:r>
            <a:r>
              <a:rPr lang="en-US" dirty="0" err="1"/>
              <a:t>terutama</a:t>
            </a:r>
            <a:r>
              <a:rPr lang="en-US" dirty="0"/>
              <a:t> </a:t>
            </a:r>
            <a:r>
              <a:rPr lang="en-US" dirty="0" err="1"/>
              <a:t>apabila</a:t>
            </a:r>
            <a:r>
              <a:rPr lang="en-US" dirty="0"/>
              <a:t> </a:t>
            </a:r>
            <a:r>
              <a:rPr lang="en-US" dirty="0" err="1"/>
              <a:t>organisasi</a:t>
            </a:r>
            <a:r>
              <a:rPr lang="en-US" dirty="0"/>
              <a:t> </a:t>
            </a:r>
            <a:r>
              <a:rPr lang="en-US" dirty="0" err="1"/>
              <a:t>terus</a:t>
            </a:r>
            <a:r>
              <a:rPr lang="en-US" dirty="0"/>
              <a:t> </a:t>
            </a:r>
            <a:r>
              <a:rPr lang="en-US" dirty="0" err="1"/>
              <a:t>berkembang</a:t>
            </a:r>
            <a:r>
              <a:rPr lang="en-US" dirty="0"/>
              <a:t> </a:t>
            </a:r>
            <a:r>
              <a:rPr lang="en-US" dirty="0" err="1"/>
              <a:t>atau</a:t>
            </a:r>
            <a:r>
              <a:rPr lang="en-US" dirty="0"/>
              <a:t> </a:t>
            </a:r>
            <a:r>
              <a:rPr lang="en-US" dirty="0" err="1"/>
              <a:t>jumlah</a:t>
            </a:r>
            <a:r>
              <a:rPr lang="en-US" dirty="0"/>
              <a:t> </a:t>
            </a:r>
            <a:r>
              <a:rPr lang="en-US" dirty="0" err="1"/>
              <a:t>anggotanya</a:t>
            </a:r>
            <a:r>
              <a:rPr lang="en-US" dirty="0"/>
              <a:t> </a:t>
            </a:r>
            <a:r>
              <a:rPr lang="en-US" dirty="0" err="1"/>
              <a:t>semakin</a:t>
            </a:r>
            <a:r>
              <a:rPr lang="en-US" dirty="0"/>
              <a:t> </a:t>
            </a:r>
            <a:r>
              <a:rPr lang="en-US" dirty="0" err="1"/>
              <a:t>besar</a:t>
            </a:r>
            <a:endParaRPr lang="en-US" dirty="0"/>
          </a:p>
          <a:p>
            <a:r>
              <a:rPr lang="en-US" dirty="0" err="1"/>
              <a:t>Respon</a:t>
            </a:r>
            <a:r>
              <a:rPr lang="en-US" dirty="0"/>
              <a:t> </a:t>
            </a:r>
            <a:r>
              <a:rPr lang="en-US" dirty="0" err="1"/>
              <a:t>atau</a:t>
            </a:r>
            <a:r>
              <a:rPr lang="en-US" dirty="0"/>
              <a:t> </a:t>
            </a:r>
            <a:r>
              <a:rPr lang="en-US" dirty="0" err="1"/>
              <a:t>reaksi</a:t>
            </a:r>
            <a:r>
              <a:rPr lang="en-US" dirty="0"/>
              <a:t> yang </a:t>
            </a:r>
            <a:r>
              <a:rPr lang="en-US" dirty="0" err="1"/>
              <a:t>timbul</a:t>
            </a:r>
            <a:r>
              <a:rPr lang="en-US" dirty="0"/>
              <a:t> </a:t>
            </a:r>
            <a:r>
              <a:rPr lang="en-US" dirty="0" err="1"/>
              <a:t>berfokus</a:t>
            </a:r>
            <a:r>
              <a:rPr lang="en-US" dirty="0"/>
              <a:t> pada </a:t>
            </a:r>
            <a:r>
              <a:rPr lang="en-US" dirty="0" err="1"/>
              <a:t>pendapat</a:t>
            </a:r>
            <a:r>
              <a:rPr lang="en-US" dirty="0"/>
              <a:t> </a:t>
            </a:r>
            <a:r>
              <a:rPr lang="en-US" dirty="0" err="1"/>
              <a:t>bahwa</a:t>
            </a:r>
            <a:r>
              <a:rPr lang="en-US" dirty="0"/>
              <a:t> </a:t>
            </a:r>
            <a:r>
              <a:rPr lang="en-US" dirty="0" err="1"/>
              <a:t>dalam</a:t>
            </a:r>
            <a:r>
              <a:rPr lang="en-US" dirty="0"/>
              <a:t> </a:t>
            </a:r>
            <a:r>
              <a:rPr lang="en-US" dirty="0" err="1"/>
              <a:t>menghadapi</a:t>
            </a:r>
            <a:r>
              <a:rPr lang="en-US" dirty="0"/>
              <a:t> </a:t>
            </a:r>
            <a:r>
              <a:rPr lang="en-US" dirty="0" err="1"/>
              <a:t>situasi</a:t>
            </a:r>
            <a:r>
              <a:rPr lang="en-US" dirty="0"/>
              <a:t> yang </a:t>
            </a:r>
            <a:r>
              <a:rPr lang="en-US" dirty="0" err="1"/>
              <a:t>berbeda</a:t>
            </a:r>
            <a:r>
              <a:rPr lang="en-US" dirty="0"/>
              <a:t> </a:t>
            </a:r>
            <a:r>
              <a:rPr lang="en-US" dirty="0" err="1"/>
              <a:t>diperlukan</a:t>
            </a:r>
            <a:r>
              <a:rPr lang="en-US" dirty="0"/>
              <a:t> pula </a:t>
            </a:r>
            <a:r>
              <a:rPr lang="en-US" dirty="0" err="1"/>
              <a:t>gaya</a:t>
            </a:r>
            <a:r>
              <a:rPr lang="en-US" dirty="0"/>
              <a:t> yang </a:t>
            </a:r>
            <a:r>
              <a:rPr lang="en-US" dirty="0" err="1"/>
              <a:t>berbeda</a:t>
            </a:r>
            <a:r>
              <a:rPr lang="en-US" dirty="0"/>
              <a:t> pula.</a:t>
            </a:r>
            <a:endParaRPr lang="en-ID" dirty="0"/>
          </a:p>
        </p:txBody>
      </p:sp>
    </p:spTree>
    <p:extLst>
      <p:ext uri="{BB962C8B-B14F-4D97-AF65-F5344CB8AC3E}">
        <p14:creationId xmlns:p14="http://schemas.microsoft.com/office/powerpoint/2010/main" val="1196946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eaLnBrk="1" hangingPunct="1"/>
            <a:r>
              <a:rPr lang="en-US" sz="4000"/>
              <a:t>Teori Kontingensi atau </a:t>
            </a:r>
            <a:br>
              <a:rPr lang="en-US" sz="4000"/>
            </a:br>
            <a:r>
              <a:rPr lang="en-US" sz="4000"/>
              <a:t>Teori Situasional</a:t>
            </a:r>
          </a:p>
        </p:txBody>
      </p:sp>
      <p:sp>
        <p:nvSpPr>
          <p:cNvPr id="18435" name="Rectangle 3"/>
          <p:cNvSpPr>
            <a:spLocks noGrp="1" noChangeArrowheads="1"/>
          </p:cNvSpPr>
          <p:nvPr>
            <p:ph type="body" idx="1"/>
          </p:nvPr>
        </p:nvSpPr>
        <p:spPr/>
        <p:txBody>
          <a:bodyPr>
            <a:normAutofit fontScale="70000" lnSpcReduction="20000"/>
          </a:bodyPr>
          <a:lstStyle/>
          <a:p>
            <a:r>
              <a:rPr lang="en-US" dirty="0" err="1"/>
              <a:t>Kelemahan</a:t>
            </a:r>
            <a:r>
              <a:rPr lang="en-US" dirty="0"/>
              <a:t> </a:t>
            </a:r>
            <a:r>
              <a:rPr lang="en-US" dirty="0" err="1"/>
              <a:t>teori</a:t>
            </a:r>
            <a:r>
              <a:rPr lang="en-US" dirty="0"/>
              <a:t> </a:t>
            </a:r>
            <a:r>
              <a:rPr lang="en-US" dirty="0" err="1"/>
              <a:t>perilaku</a:t>
            </a:r>
            <a:r>
              <a:rPr lang="en-US" dirty="0"/>
              <a:t> </a:t>
            </a:r>
            <a:r>
              <a:rPr lang="en-US" dirty="0" err="1"/>
              <a:t>akhirnya</a:t>
            </a:r>
            <a:r>
              <a:rPr lang="en-US" dirty="0"/>
              <a:t> </a:t>
            </a:r>
            <a:r>
              <a:rPr lang="en-US" dirty="0" err="1"/>
              <a:t>menjadi</a:t>
            </a:r>
            <a:r>
              <a:rPr lang="en-US" dirty="0"/>
              <a:t> </a:t>
            </a:r>
            <a:r>
              <a:rPr lang="en-US" dirty="0" err="1"/>
              <a:t>dasar</a:t>
            </a:r>
            <a:r>
              <a:rPr lang="en-US" dirty="0"/>
              <a:t> </a:t>
            </a:r>
            <a:r>
              <a:rPr lang="en-US" dirty="0" err="1"/>
              <a:t>munculnya</a:t>
            </a:r>
            <a:r>
              <a:rPr lang="en-US" dirty="0"/>
              <a:t> </a:t>
            </a:r>
            <a:r>
              <a:rPr lang="en-US" dirty="0" err="1"/>
              <a:t>teori</a:t>
            </a:r>
            <a:r>
              <a:rPr lang="en-US" dirty="0"/>
              <a:t> </a:t>
            </a:r>
            <a:r>
              <a:rPr lang="en-US" dirty="0" err="1"/>
              <a:t>situasional</a:t>
            </a:r>
            <a:r>
              <a:rPr lang="en-US" dirty="0"/>
              <a:t>. </a:t>
            </a:r>
          </a:p>
          <a:p>
            <a:r>
              <a:rPr lang="en-US" dirty="0" err="1"/>
              <a:t>Teori</a:t>
            </a:r>
            <a:r>
              <a:rPr lang="en-US" dirty="0"/>
              <a:t> </a:t>
            </a:r>
            <a:r>
              <a:rPr lang="en-US" dirty="0" err="1"/>
              <a:t>situasional</a:t>
            </a:r>
            <a:r>
              <a:rPr lang="en-US" dirty="0"/>
              <a:t> pada </a:t>
            </a:r>
            <a:r>
              <a:rPr lang="en-US" dirty="0" err="1"/>
              <a:t>dasarnya</a:t>
            </a:r>
            <a:r>
              <a:rPr lang="en-US" dirty="0"/>
              <a:t> </a:t>
            </a:r>
            <a:r>
              <a:rPr lang="en-US" dirty="0" err="1"/>
              <a:t>menjelaskan</a:t>
            </a:r>
            <a:r>
              <a:rPr lang="en-US" dirty="0"/>
              <a:t> </a:t>
            </a:r>
            <a:r>
              <a:rPr lang="en-US" dirty="0" err="1"/>
              <a:t>bahwa</a:t>
            </a:r>
            <a:r>
              <a:rPr lang="en-US" dirty="0"/>
              <a:t> :</a:t>
            </a:r>
          </a:p>
          <a:p>
            <a:pPr marL="914400" lvl="1" indent="-514350">
              <a:buFont typeface="+mj-lt"/>
              <a:buAutoNum type="arabicPeriod"/>
            </a:pPr>
            <a:r>
              <a:rPr lang="en-US" dirty="0" err="1"/>
              <a:t>Contigency</a:t>
            </a:r>
            <a:r>
              <a:rPr lang="en-US" dirty="0"/>
              <a:t> Approach</a:t>
            </a:r>
          </a:p>
          <a:p>
            <a:pPr marL="0" indent="0">
              <a:buNone/>
            </a:pPr>
            <a:r>
              <a:rPr lang="en-US" dirty="0"/>
              <a:t>	</a:t>
            </a:r>
            <a:r>
              <a:rPr lang="en-US" dirty="0" err="1"/>
              <a:t>Respon</a:t>
            </a:r>
            <a:r>
              <a:rPr lang="en-US" dirty="0"/>
              <a:t> </a:t>
            </a:r>
            <a:r>
              <a:rPr lang="en-US" dirty="0" err="1"/>
              <a:t>atau</a:t>
            </a:r>
            <a:r>
              <a:rPr lang="en-US" dirty="0"/>
              <a:t> </a:t>
            </a:r>
            <a:r>
              <a:rPr lang="en-US" dirty="0" err="1"/>
              <a:t>reaksi</a:t>
            </a:r>
            <a:r>
              <a:rPr lang="en-US" dirty="0"/>
              <a:t> yang </a:t>
            </a:r>
            <a:r>
              <a:rPr lang="en-US" dirty="0" err="1"/>
              <a:t>timbul</a:t>
            </a:r>
            <a:r>
              <a:rPr lang="en-US" dirty="0"/>
              <a:t> </a:t>
            </a:r>
            <a:r>
              <a:rPr lang="en-US" dirty="0" err="1"/>
              <a:t>berfokus</a:t>
            </a:r>
            <a:r>
              <a:rPr lang="en-US" dirty="0"/>
              <a:t> pada </a:t>
            </a:r>
            <a:r>
              <a:rPr lang="en-US" dirty="0" err="1"/>
              <a:t>pendapat</a:t>
            </a:r>
            <a:r>
              <a:rPr lang="en-US" dirty="0"/>
              <a:t> 	</a:t>
            </a:r>
            <a:r>
              <a:rPr lang="en-US" dirty="0" err="1"/>
              <a:t>bahwa</a:t>
            </a:r>
            <a:r>
              <a:rPr lang="en-US" dirty="0"/>
              <a:t> </a:t>
            </a:r>
            <a:r>
              <a:rPr lang="en-US" dirty="0" err="1"/>
              <a:t>dalam</a:t>
            </a:r>
            <a:r>
              <a:rPr lang="en-US" dirty="0"/>
              <a:t> </a:t>
            </a:r>
            <a:r>
              <a:rPr lang="en-US" dirty="0" err="1"/>
              <a:t>menghadapi</a:t>
            </a:r>
            <a:r>
              <a:rPr lang="en-US" dirty="0"/>
              <a:t> </a:t>
            </a:r>
            <a:r>
              <a:rPr lang="en-US" dirty="0" err="1"/>
              <a:t>situasi</a:t>
            </a:r>
            <a:r>
              <a:rPr lang="en-US" dirty="0"/>
              <a:t> yang </a:t>
            </a:r>
            <a:r>
              <a:rPr lang="en-US" dirty="0" err="1"/>
              <a:t>berbeda</a:t>
            </a:r>
            <a:r>
              <a:rPr lang="en-US" dirty="0"/>
              <a:t> </a:t>
            </a:r>
            <a:r>
              <a:rPr lang="en-US" dirty="0" err="1"/>
              <a:t>diperlukan</a:t>
            </a:r>
            <a:r>
              <a:rPr lang="en-US" dirty="0"/>
              <a:t> 	</a:t>
            </a:r>
            <a:r>
              <a:rPr lang="en-US" dirty="0" err="1"/>
              <a:t>perilaku</a:t>
            </a:r>
            <a:r>
              <a:rPr lang="en-US" dirty="0"/>
              <a:t> </a:t>
            </a:r>
            <a:r>
              <a:rPr lang="en-US" dirty="0" err="1"/>
              <a:t>atau</a:t>
            </a:r>
            <a:r>
              <a:rPr lang="en-US" dirty="0"/>
              <a:t> </a:t>
            </a:r>
            <a:r>
              <a:rPr lang="en-US" dirty="0" err="1"/>
              <a:t>gaya</a:t>
            </a:r>
            <a:r>
              <a:rPr lang="en-US" dirty="0"/>
              <a:t> </a:t>
            </a:r>
            <a:r>
              <a:rPr lang="en-US" dirty="0" err="1"/>
              <a:t>kepemimpinan</a:t>
            </a:r>
            <a:r>
              <a:rPr lang="en-US" dirty="0"/>
              <a:t> yang </a:t>
            </a:r>
            <a:r>
              <a:rPr lang="en-US" dirty="0" err="1"/>
              <a:t>berbeda</a:t>
            </a:r>
            <a:r>
              <a:rPr lang="en-US" dirty="0"/>
              <a:t>.</a:t>
            </a:r>
          </a:p>
          <a:p>
            <a:pPr marL="0" indent="0">
              <a:buNone/>
            </a:pPr>
            <a:r>
              <a:rPr lang="en-US" dirty="0"/>
              <a:t>      2. </a:t>
            </a:r>
            <a:r>
              <a:rPr lang="en-US" dirty="0" err="1"/>
              <a:t>Sitiasuinal</a:t>
            </a:r>
            <a:r>
              <a:rPr lang="en-US" dirty="0"/>
              <a:t> Approach. </a:t>
            </a:r>
          </a:p>
          <a:p>
            <a:pPr marL="0" indent="0">
              <a:buNone/>
            </a:pPr>
            <a:r>
              <a:rPr lang="en-US" dirty="0"/>
              <a:t>	</a:t>
            </a:r>
            <a:r>
              <a:rPr lang="en-US" dirty="0" err="1"/>
              <a:t>Perilaku</a:t>
            </a:r>
            <a:r>
              <a:rPr lang="en-US" dirty="0"/>
              <a:t> </a:t>
            </a:r>
            <a:r>
              <a:rPr lang="en-US" dirty="0" err="1"/>
              <a:t>kepemimpinan</a:t>
            </a:r>
            <a:r>
              <a:rPr lang="en-US" dirty="0"/>
              <a:t> </a:t>
            </a:r>
            <a:r>
              <a:rPr lang="en-US" dirty="0" err="1"/>
              <a:t>harus</a:t>
            </a:r>
            <a:r>
              <a:rPr lang="en-US" dirty="0"/>
              <a:t> </a:t>
            </a:r>
            <a:r>
              <a:rPr lang="en-US" dirty="0" err="1"/>
              <a:t>sesuai</a:t>
            </a:r>
            <a:r>
              <a:rPr lang="en-US" dirty="0"/>
              <a:t> </a:t>
            </a:r>
            <a:r>
              <a:rPr lang="en-US" dirty="0" err="1"/>
              <a:t>dengan</a:t>
            </a:r>
            <a:r>
              <a:rPr lang="en-US" dirty="0"/>
              <a:t> </a:t>
            </a:r>
            <a:r>
              <a:rPr lang="en-US" dirty="0" err="1"/>
              <a:t>situasi</a:t>
            </a:r>
            <a:r>
              <a:rPr lang="en-US" dirty="0"/>
              <a:t> yang 	</a:t>
            </a:r>
            <a:r>
              <a:rPr lang="en-US" dirty="0" err="1"/>
              <a:t>dihadapi</a:t>
            </a:r>
            <a:r>
              <a:rPr lang="en-US" dirty="0"/>
              <a:t> oleh </a:t>
            </a:r>
            <a:r>
              <a:rPr lang="en-US" dirty="0" err="1"/>
              <a:t>seorang</a:t>
            </a:r>
            <a:r>
              <a:rPr lang="en-US" dirty="0"/>
              <a:t> </a:t>
            </a:r>
            <a:r>
              <a:rPr lang="en-US" dirty="0" err="1"/>
              <a:t>pemimpin</a:t>
            </a:r>
            <a:r>
              <a:rPr lang="en-US" dirty="0"/>
              <a:t>.</a:t>
            </a:r>
          </a:p>
          <a:p>
            <a:pPr marL="0" indent="0">
              <a:buNone/>
            </a:pPr>
            <a:endParaRPr lang="en-US" dirty="0"/>
          </a:p>
          <a:p>
            <a:r>
              <a:rPr lang="en-US" dirty="0"/>
              <a:t>Horner (1997) </a:t>
            </a:r>
            <a:r>
              <a:rPr lang="en-US" dirty="0" err="1"/>
              <a:t>mengatakan</a:t>
            </a:r>
            <a:r>
              <a:rPr lang="en-US" dirty="0"/>
              <a:t> </a:t>
            </a:r>
            <a:r>
              <a:rPr lang="en-US" dirty="0" err="1"/>
              <a:t>bahwa</a:t>
            </a:r>
            <a:r>
              <a:rPr lang="en-US" dirty="0"/>
              <a:t> </a:t>
            </a:r>
            <a:r>
              <a:rPr lang="en-US" dirty="0" err="1"/>
              <a:t>teori</a:t>
            </a:r>
            <a:r>
              <a:rPr lang="en-US" dirty="0"/>
              <a:t> </a:t>
            </a:r>
            <a:r>
              <a:rPr lang="en-US" dirty="0" err="1"/>
              <a:t>situasional</a:t>
            </a:r>
            <a:r>
              <a:rPr lang="en-US" dirty="0"/>
              <a:t> </a:t>
            </a:r>
            <a:r>
              <a:rPr lang="en-US" dirty="0" err="1"/>
              <a:t>dianggap</a:t>
            </a:r>
            <a:r>
              <a:rPr lang="en-US" dirty="0"/>
              <a:t> </a:t>
            </a:r>
            <a:r>
              <a:rPr lang="en-US" dirty="0" err="1"/>
              <a:t>sebagai</a:t>
            </a:r>
            <a:r>
              <a:rPr lang="en-US" dirty="0"/>
              <a:t> </a:t>
            </a:r>
            <a:r>
              <a:rPr lang="en-US" dirty="0" err="1"/>
              <a:t>pendekatan</a:t>
            </a:r>
            <a:r>
              <a:rPr lang="en-US" dirty="0"/>
              <a:t> ideal </a:t>
            </a:r>
            <a:r>
              <a:rPr lang="en-US" dirty="0" err="1"/>
              <a:t>untuk</a:t>
            </a:r>
            <a:r>
              <a:rPr lang="en-US" dirty="0"/>
              <a:t> </a:t>
            </a:r>
            <a:r>
              <a:rPr lang="en-US" dirty="0" err="1"/>
              <a:t>menjelaskan</a:t>
            </a:r>
            <a:r>
              <a:rPr lang="en-US" dirty="0"/>
              <a:t> </a:t>
            </a:r>
            <a:r>
              <a:rPr lang="en-US" dirty="0" err="1"/>
              <a:t>hubungan</a:t>
            </a:r>
            <a:r>
              <a:rPr lang="en-US" dirty="0"/>
              <a:t> </a:t>
            </a:r>
            <a:r>
              <a:rPr lang="en-US" dirty="0" err="1"/>
              <a:t>pemimpin</a:t>
            </a:r>
            <a:r>
              <a:rPr lang="en-US" dirty="0"/>
              <a:t>, </a:t>
            </a:r>
            <a:r>
              <a:rPr lang="en-US" dirty="0" err="1"/>
              <a:t>bawahan</a:t>
            </a:r>
            <a:r>
              <a:rPr lang="en-US" dirty="0"/>
              <a:t> dan </a:t>
            </a:r>
            <a:r>
              <a:rPr lang="en-US" dirty="0" err="1"/>
              <a:t>situasi</a:t>
            </a:r>
            <a:r>
              <a:rPr lang="en-US" dirty="0"/>
              <a:t>.</a:t>
            </a:r>
          </a:p>
        </p:txBody>
      </p:sp>
    </p:spTree>
    <p:extLst>
      <p:ext uri="{BB962C8B-B14F-4D97-AF65-F5344CB8AC3E}">
        <p14:creationId xmlns:p14="http://schemas.microsoft.com/office/powerpoint/2010/main" val="2221418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a:t>BEBERAPA </a:t>
            </a:r>
            <a:r>
              <a:rPr lang="id-ID" b="1" dirty="0"/>
              <a:t>TEORI SITUASIONAL/ KONTINGENSI</a:t>
            </a:r>
            <a:endParaRPr lang="en-US" dirty="0"/>
          </a:p>
        </p:txBody>
      </p:sp>
      <p:sp>
        <p:nvSpPr>
          <p:cNvPr id="3" name="Content Placeholder 2"/>
          <p:cNvSpPr>
            <a:spLocks noGrp="1"/>
          </p:cNvSpPr>
          <p:nvPr>
            <p:ph idx="1"/>
          </p:nvPr>
        </p:nvSpPr>
        <p:spPr>
          <a:xfrm>
            <a:off x="457200" y="1600200"/>
            <a:ext cx="8229600" cy="4525963"/>
          </a:xfrm>
        </p:spPr>
        <p:txBody>
          <a:bodyPr>
            <a:normAutofit fontScale="70000" lnSpcReduction="20000"/>
          </a:bodyPr>
          <a:lstStyle/>
          <a:p>
            <a:pPr marL="342900" lvl="1" indent="-342900">
              <a:buFont typeface="Arial" panose="020B0604020202020204" pitchFamily="34" charset="0"/>
              <a:buChar char="•"/>
            </a:pPr>
            <a:r>
              <a:rPr lang="en-US" b="1" dirty="0"/>
              <a:t>Model </a:t>
            </a:r>
            <a:r>
              <a:rPr lang="en-US" b="1" dirty="0" err="1"/>
              <a:t>Kontingensi</a:t>
            </a:r>
            <a:r>
              <a:rPr lang="en-US" b="1" dirty="0"/>
              <a:t> Fiedler (</a:t>
            </a:r>
            <a:r>
              <a:rPr lang="en-US" b="1" dirty="0" err="1"/>
              <a:t>Teori</a:t>
            </a:r>
            <a:r>
              <a:rPr lang="en-US" b="1" dirty="0"/>
              <a:t> </a:t>
            </a:r>
            <a:r>
              <a:rPr lang="en-US" b="1" dirty="0" err="1"/>
              <a:t>Tiga</a:t>
            </a:r>
            <a:r>
              <a:rPr lang="en-US" b="1" dirty="0"/>
              <a:t> </a:t>
            </a:r>
            <a:r>
              <a:rPr lang="en-US" b="1" dirty="0" err="1"/>
              <a:t>Dimensi</a:t>
            </a:r>
            <a:r>
              <a:rPr lang="en-US" b="1" dirty="0"/>
              <a:t>)</a:t>
            </a:r>
          </a:p>
          <a:p>
            <a:pPr marL="400050" lvl="2" indent="0">
              <a:buNone/>
            </a:pPr>
            <a:r>
              <a:rPr lang="en-US" b="1" dirty="0"/>
              <a:t>	</a:t>
            </a:r>
            <a:r>
              <a:rPr lang="en-US" b="1" dirty="0" err="1"/>
              <a:t>Flider</a:t>
            </a:r>
            <a:r>
              <a:rPr lang="en-US" b="1" dirty="0"/>
              <a:t> </a:t>
            </a:r>
            <a:r>
              <a:rPr lang="en-US" b="1" dirty="0" err="1"/>
              <a:t>berpendapat</a:t>
            </a:r>
            <a:r>
              <a:rPr lang="en-US" b="1" dirty="0"/>
              <a:t> </a:t>
            </a:r>
            <a:r>
              <a:rPr lang="en-US" b="1" dirty="0" err="1"/>
              <a:t>bahawa</a:t>
            </a:r>
            <a:r>
              <a:rPr lang="en-US" b="1" dirty="0"/>
              <a:t> </a:t>
            </a:r>
            <a:r>
              <a:rPr lang="en-US" b="1" dirty="0" err="1"/>
              <a:t>ada</a:t>
            </a:r>
            <a:r>
              <a:rPr lang="en-US" b="1" dirty="0"/>
              <a:t> 3 </a:t>
            </a:r>
            <a:r>
              <a:rPr lang="en-US" b="1" dirty="0" err="1"/>
              <a:t>dimensi</a:t>
            </a:r>
            <a:r>
              <a:rPr lang="en-US" b="1" dirty="0"/>
              <a:t> factor yang </a:t>
            </a:r>
            <a:r>
              <a:rPr lang="en-US" b="1" dirty="0" err="1"/>
              <a:t>turut</a:t>
            </a:r>
            <a:r>
              <a:rPr lang="en-US" b="1" dirty="0"/>
              <a:t> </a:t>
            </a:r>
            <a:r>
              <a:rPr lang="en-US" b="1" dirty="0" err="1"/>
              <a:t>berperan</a:t>
            </a:r>
            <a:r>
              <a:rPr lang="en-US" b="1" dirty="0"/>
              <a:t> </a:t>
            </a:r>
            <a:r>
              <a:rPr lang="en-US" b="1" dirty="0" err="1"/>
              <a:t>dalamproses</a:t>
            </a:r>
            <a:r>
              <a:rPr lang="en-US" b="1" dirty="0"/>
              <a:t> </a:t>
            </a:r>
            <a:r>
              <a:rPr lang="en-US" b="1" dirty="0" err="1"/>
              <a:t>perkembangan</a:t>
            </a:r>
            <a:r>
              <a:rPr lang="en-US" b="1" dirty="0"/>
              <a:t> </a:t>
            </a:r>
            <a:r>
              <a:rPr lang="en-US" b="1" dirty="0" err="1"/>
              <a:t>seseorang</a:t>
            </a:r>
            <a:r>
              <a:rPr lang="en-US" b="1" dirty="0"/>
              <a:t> </a:t>
            </a:r>
            <a:r>
              <a:rPr lang="en-US" b="1" dirty="0" err="1"/>
              <a:t>menjadi</a:t>
            </a:r>
            <a:r>
              <a:rPr lang="en-US" b="1" dirty="0"/>
              <a:t> </a:t>
            </a:r>
            <a:r>
              <a:rPr lang="en-US" b="1" dirty="0" err="1"/>
              <a:t>pemimpin</a:t>
            </a:r>
            <a:r>
              <a:rPr lang="en-US" b="1" dirty="0"/>
              <a:t> </a:t>
            </a:r>
            <a:r>
              <a:rPr lang="en-US" b="1" dirty="0" err="1"/>
              <a:t>atau</a:t>
            </a:r>
            <a:r>
              <a:rPr lang="en-US" b="1" dirty="0"/>
              <a:t> </a:t>
            </a:r>
            <a:r>
              <a:rPr lang="en-US" b="1" dirty="0" err="1"/>
              <a:t>tidak</a:t>
            </a:r>
            <a:r>
              <a:rPr lang="en-US" b="1" dirty="0"/>
              <a:t>, </a:t>
            </a:r>
            <a:r>
              <a:rPr lang="en-US" b="1" dirty="0" err="1"/>
              <a:t>yaitu</a:t>
            </a:r>
            <a:r>
              <a:rPr lang="en-US" b="1" dirty="0"/>
              <a:t> : </a:t>
            </a:r>
          </a:p>
          <a:p>
            <a:pPr marL="914400" lvl="2" indent="-514350">
              <a:buFont typeface="+mj-lt"/>
              <a:buAutoNum type="arabicPeriod"/>
            </a:pPr>
            <a:r>
              <a:rPr lang="en-US" b="1" dirty="0" err="1"/>
              <a:t>Bakat</a:t>
            </a:r>
            <a:r>
              <a:rPr lang="en-US" b="1" dirty="0"/>
              <a:t> </a:t>
            </a:r>
            <a:r>
              <a:rPr lang="en-US" b="1" dirty="0" err="1"/>
              <a:t>kepemimpinan</a:t>
            </a:r>
            <a:r>
              <a:rPr lang="en-US" b="1" dirty="0"/>
              <a:t> yang </a:t>
            </a:r>
            <a:r>
              <a:rPr lang="en-US" b="1" dirty="0" err="1"/>
              <a:t>dimilikinya</a:t>
            </a:r>
            <a:endParaRPr lang="en-US" b="1" dirty="0"/>
          </a:p>
          <a:p>
            <a:pPr marL="914400" lvl="2" indent="-514350">
              <a:buFont typeface="+mj-lt"/>
              <a:buAutoNum type="arabicPeriod"/>
            </a:pPr>
            <a:r>
              <a:rPr lang="en-US" b="1" dirty="0" err="1"/>
              <a:t>Pengalaman</a:t>
            </a:r>
            <a:r>
              <a:rPr lang="en-US" b="1" dirty="0"/>
              <a:t> Pendidikan, </a:t>
            </a:r>
            <a:r>
              <a:rPr lang="en-US" b="1" dirty="0" err="1"/>
              <a:t>latihan</a:t>
            </a:r>
            <a:r>
              <a:rPr lang="en-US" b="1" dirty="0"/>
              <a:t> </a:t>
            </a:r>
            <a:r>
              <a:rPr lang="en-US" b="1" dirty="0" err="1"/>
              <a:t>kepemimpinan</a:t>
            </a:r>
            <a:r>
              <a:rPr lang="en-US" b="1" dirty="0"/>
              <a:t> yang </a:t>
            </a:r>
            <a:r>
              <a:rPr lang="en-US" b="1" dirty="0" err="1"/>
              <a:t>pernah</a:t>
            </a:r>
            <a:r>
              <a:rPr lang="en-US" b="1" dirty="0"/>
              <a:t> </a:t>
            </a:r>
            <a:r>
              <a:rPr lang="en-US" b="1" dirty="0" err="1"/>
              <a:t>diperolehnya</a:t>
            </a:r>
            <a:endParaRPr lang="en-US" b="1" dirty="0"/>
          </a:p>
          <a:p>
            <a:pPr marL="914400" lvl="2" indent="-514350">
              <a:buFont typeface="+mj-lt"/>
              <a:buAutoNum type="arabicPeriod"/>
            </a:pPr>
            <a:r>
              <a:rPr lang="en-US" b="1" dirty="0" err="1"/>
              <a:t>Kegiatan</a:t>
            </a:r>
            <a:r>
              <a:rPr lang="en-US" b="1" dirty="0"/>
              <a:t> </a:t>
            </a:r>
            <a:r>
              <a:rPr lang="en-US" b="1" dirty="0" err="1"/>
              <a:t>sendiri</a:t>
            </a:r>
            <a:r>
              <a:rPr lang="en-US" b="1" dirty="0"/>
              <a:t> </a:t>
            </a:r>
            <a:r>
              <a:rPr lang="en-US" b="1" dirty="0" err="1"/>
              <a:t>untuk</a:t>
            </a:r>
            <a:r>
              <a:rPr lang="en-US" b="1" dirty="0"/>
              <a:t> </a:t>
            </a:r>
            <a:r>
              <a:rPr lang="en-US" b="1" dirty="0" err="1"/>
              <a:t>mengembangkan</a:t>
            </a:r>
            <a:r>
              <a:rPr lang="en-US" b="1" dirty="0"/>
              <a:t> </a:t>
            </a:r>
            <a:r>
              <a:rPr lang="en-US" b="1" dirty="0" err="1"/>
              <a:t>bakat</a:t>
            </a:r>
            <a:r>
              <a:rPr lang="en-US" b="1" dirty="0"/>
              <a:t> </a:t>
            </a:r>
            <a:r>
              <a:rPr lang="en-US" b="1" dirty="0" err="1"/>
              <a:t>kepemimpinan</a:t>
            </a:r>
            <a:r>
              <a:rPr lang="en-US" b="1" dirty="0"/>
              <a:t> </a:t>
            </a:r>
            <a:r>
              <a:rPr lang="en-US" b="1" dirty="0" err="1"/>
              <a:t>tersebut</a:t>
            </a:r>
            <a:endParaRPr lang="en-US" b="1" dirty="0"/>
          </a:p>
          <a:p>
            <a:pPr marL="0" lvl="1" indent="0">
              <a:buNone/>
            </a:pPr>
            <a:endParaRPr lang="en-US" b="1" dirty="0"/>
          </a:p>
          <a:p>
            <a:pPr marL="342900" lvl="1" indent="-342900">
              <a:buFont typeface="Arial" panose="020B0604020202020204" pitchFamily="34" charset="0"/>
              <a:buChar char="•"/>
            </a:pPr>
            <a:r>
              <a:rPr lang="en-US" b="1" dirty="0"/>
              <a:t>Model /</a:t>
            </a:r>
            <a:r>
              <a:rPr lang="en-US" b="1" dirty="0" err="1"/>
              <a:t>Teori</a:t>
            </a:r>
            <a:r>
              <a:rPr lang="en-US" b="1" dirty="0"/>
              <a:t>  </a:t>
            </a:r>
            <a:r>
              <a:rPr lang="en-US" b="1" dirty="0" err="1"/>
              <a:t>Situasional</a:t>
            </a:r>
            <a:r>
              <a:rPr lang="en-US" b="1" dirty="0"/>
              <a:t> (Bennis, 1971)</a:t>
            </a:r>
          </a:p>
          <a:p>
            <a:pPr marL="400050" lvl="2" indent="0" algn="just">
              <a:buNone/>
            </a:pPr>
            <a:r>
              <a:rPr lang="en-US" b="1" dirty="0"/>
              <a:t>	</a:t>
            </a:r>
            <a:r>
              <a:rPr lang="en-US" b="1" dirty="0" err="1"/>
              <a:t>munculnya</a:t>
            </a:r>
            <a:r>
              <a:rPr lang="en-US" b="1" dirty="0"/>
              <a:t> </a:t>
            </a:r>
            <a:r>
              <a:rPr lang="en-US" b="1" dirty="0" err="1"/>
              <a:t>pemimpin</a:t>
            </a:r>
            <a:r>
              <a:rPr lang="en-US" b="1" dirty="0"/>
              <a:t> </a:t>
            </a:r>
            <a:r>
              <a:rPr lang="en-US" b="1" dirty="0" err="1"/>
              <a:t>dalam</a:t>
            </a:r>
            <a:r>
              <a:rPr lang="en-US" b="1" dirty="0"/>
              <a:t> </a:t>
            </a:r>
            <a:r>
              <a:rPr lang="en-US" b="1" dirty="0" err="1"/>
              <a:t>organisasi</a:t>
            </a:r>
            <a:r>
              <a:rPr lang="en-US" b="1" dirty="0"/>
              <a:t> </a:t>
            </a:r>
            <a:r>
              <a:rPr lang="en-US" b="1" dirty="0" err="1"/>
              <a:t>tergantung</a:t>
            </a:r>
            <a:r>
              <a:rPr lang="en-US" b="1" dirty="0"/>
              <a:t> pada </a:t>
            </a:r>
            <a:r>
              <a:rPr lang="en-US" b="1" dirty="0" err="1"/>
              <a:t>aspek</a:t>
            </a:r>
            <a:r>
              <a:rPr lang="en-US" b="1" dirty="0"/>
              <a:t> </a:t>
            </a:r>
            <a:r>
              <a:rPr lang="en-US" b="1" dirty="0" err="1"/>
              <a:t>karakteristik</a:t>
            </a:r>
            <a:r>
              <a:rPr lang="en-US" b="1" dirty="0"/>
              <a:t> </a:t>
            </a:r>
            <a:r>
              <a:rPr lang="en-US" b="1" dirty="0" err="1"/>
              <a:t>birokrasi</a:t>
            </a:r>
            <a:r>
              <a:rPr lang="en-US" b="1" dirty="0"/>
              <a:t>, </a:t>
            </a:r>
            <a:r>
              <a:rPr lang="en-US" b="1" dirty="0" err="1"/>
              <a:t>organisasi</a:t>
            </a:r>
            <a:r>
              <a:rPr lang="en-US" b="1" dirty="0"/>
              <a:t> informal, </a:t>
            </a:r>
            <a:r>
              <a:rPr lang="en-US" b="1" dirty="0" err="1"/>
              <a:t>karakteristik</a:t>
            </a:r>
            <a:r>
              <a:rPr lang="en-US" b="1" dirty="0"/>
              <a:t> </a:t>
            </a:r>
            <a:r>
              <a:rPr lang="en-US" b="1" dirty="0" err="1"/>
              <a:t>hubungan</a:t>
            </a:r>
            <a:r>
              <a:rPr lang="en-US" b="1" dirty="0"/>
              <a:t> </a:t>
            </a:r>
            <a:r>
              <a:rPr lang="en-US" b="1" dirty="0" err="1"/>
              <a:t>antara</a:t>
            </a:r>
            <a:r>
              <a:rPr lang="en-US" b="1" dirty="0"/>
              <a:t> </a:t>
            </a:r>
            <a:r>
              <a:rPr lang="en-US" b="1" dirty="0" err="1"/>
              <a:t>atasan</a:t>
            </a:r>
            <a:r>
              <a:rPr lang="en-US" b="1" dirty="0"/>
              <a:t> </a:t>
            </a:r>
            <a:r>
              <a:rPr lang="en-US" b="1" dirty="0" err="1"/>
              <a:t>bawahan</a:t>
            </a:r>
            <a:r>
              <a:rPr lang="en-US" b="1" dirty="0"/>
              <a:t>, </a:t>
            </a:r>
            <a:r>
              <a:rPr lang="en-US" b="1" dirty="0" err="1"/>
              <a:t>rancangan</a:t>
            </a:r>
            <a:r>
              <a:rPr lang="en-US" b="1" dirty="0"/>
              <a:t> </a:t>
            </a:r>
            <a:r>
              <a:rPr lang="en-US" b="1" dirty="0" err="1"/>
              <a:t>tugas</a:t>
            </a:r>
            <a:r>
              <a:rPr lang="en-US" b="1" dirty="0"/>
              <a:t> yang </a:t>
            </a:r>
            <a:r>
              <a:rPr lang="en-US" b="1" dirty="0" err="1"/>
              <a:t>memungkinkan</a:t>
            </a:r>
            <a:r>
              <a:rPr lang="en-US" b="1" dirty="0"/>
              <a:t> </a:t>
            </a:r>
            <a:r>
              <a:rPr lang="en-US" b="1" dirty="0" err="1"/>
              <a:t>individu</a:t>
            </a:r>
            <a:r>
              <a:rPr lang="en-US" b="1" dirty="0"/>
              <a:t> </a:t>
            </a:r>
            <a:r>
              <a:rPr lang="en-US" b="1" dirty="0" err="1"/>
              <a:t>mencapai</a:t>
            </a:r>
            <a:r>
              <a:rPr lang="en-US" b="1" dirty="0"/>
              <a:t> </a:t>
            </a:r>
            <a:r>
              <a:rPr lang="en-US" b="1" dirty="0" err="1"/>
              <a:t>aktualisasi</a:t>
            </a:r>
            <a:r>
              <a:rPr lang="en-US" b="1" dirty="0"/>
              <a:t> </a:t>
            </a:r>
            <a:r>
              <a:rPr lang="en-US" b="1" dirty="0" err="1"/>
              <a:t>diri</a:t>
            </a:r>
            <a:r>
              <a:rPr lang="en-US" b="1" dirty="0"/>
              <a:t> dan </a:t>
            </a:r>
            <a:r>
              <a:rPr lang="en-US" b="1" dirty="0" err="1"/>
              <a:t>aspek</a:t>
            </a:r>
            <a:r>
              <a:rPr lang="en-US" b="1" dirty="0"/>
              <a:t> </a:t>
            </a:r>
            <a:r>
              <a:rPr lang="en-US" b="1" dirty="0" err="1"/>
              <a:t>kesesuaian</a:t>
            </a:r>
            <a:r>
              <a:rPr lang="en-US" b="1" dirty="0"/>
              <a:t> </a:t>
            </a:r>
            <a:r>
              <a:rPr lang="en-US" b="1" dirty="0" err="1"/>
              <a:t>antara</a:t>
            </a:r>
            <a:r>
              <a:rPr lang="en-US" b="1" dirty="0"/>
              <a:t> </a:t>
            </a:r>
            <a:r>
              <a:rPr lang="en-US" b="1" dirty="0" err="1"/>
              <a:t>sasaran</a:t>
            </a:r>
            <a:r>
              <a:rPr lang="en-US" b="1" dirty="0"/>
              <a:t> </a:t>
            </a:r>
            <a:r>
              <a:rPr lang="en-US" b="1" dirty="0" err="1"/>
              <a:t>organisasi</a:t>
            </a:r>
            <a:r>
              <a:rPr lang="en-US" b="1" dirty="0"/>
              <a:t> </a:t>
            </a:r>
            <a:r>
              <a:rPr lang="en-US" b="1" dirty="0" err="1"/>
              <a:t>dengan</a:t>
            </a:r>
            <a:r>
              <a:rPr lang="en-US" b="1" dirty="0"/>
              <a:t> </a:t>
            </a:r>
            <a:r>
              <a:rPr lang="en-US" b="1" dirty="0" err="1"/>
              <a:t>sasaran</a:t>
            </a:r>
            <a:r>
              <a:rPr lang="en-US" b="1" dirty="0"/>
              <a:t> individual para </a:t>
            </a:r>
            <a:r>
              <a:rPr lang="en-US" b="1" dirty="0" err="1"/>
              <a:t>anggotanya</a:t>
            </a:r>
            <a:r>
              <a:rPr lang="en-US" b="1" dirty="0"/>
              <a:t>. $ </a:t>
            </a:r>
            <a:r>
              <a:rPr lang="en-US" b="1" dirty="0" err="1"/>
              <a:t>Dimensi</a:t>
            </a:r>
            <a:r>
              <a:rPr lang="en-US" b="1" dirty="0"/>
              <a:t> </a:t>
            </a:r>
            <a:r>
              <a:rPr lang="en-US" b="1" dirty="0" err="1"/>
              <a:t>situasi</a:t>
            </a:r>
            <a:r>
              <a:rPr lang="en-US" b="1" dirty="0"/>
              <a:t> </a:t>
            </a:r>
            <a:r>
              <a:rPr lang="en-US" b="1" dirty="0" err="1"/>
              <a:t>secara</a:t>
            </a:r>
            <a:r>
              <a:rPr lang="en-US" b="1" dirty="0"/>
              <a:t> </a:t>
            </a:r>
            <a:r>
              <a:rPr lang="en-US" b="1" dirty="0" err="1"/>
              <a:t>dinamis</a:t>
            </a:r>
            <a:r>
              <a:rPr lang="en-US" b="1" dirty="0"/>
              <a:t> </a:t>
            </a:r>
            <a:r>
              <a:rPr lang="en-US" b="1" dirty="0" err="1"/>
              <a:t>akan</a:t>
            </a:r>
            <a:r>
              <a:rPr lang="en-US" b="1" dirty="0"/>
              <a:t> </a:t>
            </a:r>
            <a:r>
              <a:rPr lang="en-US" b="1" dirty="0" err="1"/>
              <a:t>memberikan</a:t>
            </a:r>
            <a:r>
              <a:rPr lang="en-US" b="1" dirty="0"/>
              <a:t> </a:t>
            </a:r>
            <a:r>
              <a:rPr lang="en-US" b="1" dirty="0" err="1"/>
              <a:t>pengaruh</a:t>
            </a:r>
            <a:r>
              <a:rPr lang="en-US" b="1" dirty="0"/>
              <a:t> </a:t>
            </a:r>
            <a:r>
              <a:rPr lang="en-US" b="1" dirty="0" err="1"/>
              <a:t>terhadap</a:t>
            </a:r>
            <a:r>
              <a:rPr lang="en-US" b="1" dirty="0"/>
              <a:t> </a:t>
            </a:r>
            <a:r>
              <a:rPr lang="en-US" b="1" dirty="0" err="1"/>
              <a:t>kepemimpinan</a:t>
            </a:r>
            <a:r>
              <a:rPr lang="en-US" b="1" dirty="0"/>
              <a:t> </a:t>
            </a:r>
            <a:r>
              <a:rPr lang="en-US" b="1" dirty="0" err="1"/>
              <a:t>seseorang</a:t>
            </a:r>
            <a:r>
              <a:rPr lang="en-US" b="1" dirty="0"/>
              <a:t> .</a:t>
            </a:r>
          </a:p>
          <a:p>
            <a:pPr marL="857250" lvl="2" indent="-457200" algn="just">
              <a:buFont typeface="Courier New" panose="02070309020205020404" pitchFamily="49" charset="0"/>
              <a:buChar char="o"/>
            </a:pPr>
            <a:r>
              <a:rPr lang="en-US" b="1" dirty="0" err="1"/>
              <a:t>Kepemimpinan</a:t>
            </a:r>
            <a:r>
              <a:rPr lang="en-US" b="1" dirty="0"/>
              <a:t> </a:t>
            </a:r>
            <a:r>
              <a:rPr lang="en-US" b="1" dirty="0" err="1"/>
              <a:t>manajerial</a:t>
            </a:r>
            <a:endParaRPr lang="en-US" b="1" dirty="0"/>
          </a:p>
          <a:p>
            <a:pPr marL="857250" lvl="2" indent="-457200" algn="just">
              <a:buFont typeface="Courier New" panose="02070309020205020404" pitchFamily="49" charset="0"/>
              <a:buChar char="o"/>
            </a:pPr>
            <a:r>
              <a:rPr lang="en-US" b="1" dirty="0" err="1"/>
              <a:t>Karakteristik</a:t>
            </a:r>
            <a:r>
              <a:rPr lang="en-US" b="1" dirty="0"/>
              <a:t>  </a:t>
            </a:r>
            <a:r>
              <a:rPr lang="en-US" b="1" dirty="0" err="1"/>
              <a:t>pekerjaan</a:t>
            </a:r>
            <a:endParaRPr lang="en-US" b="1" dirty="0"/>
          </a:p>
          <a:p>
            <a:pPr marL="857250" lvl="2" indent="-457200" algn="just">
              <a:buFont typeface="Courier New" panose="02070309020205020404" pitchFamily="49" charset="0"/>
              <a:buChar char="o"/>
            </a:pPr>
            <a:r>
              <a:rPr lang="en-US" b="1" dirty="0" err="1"/>
              <a:t>Karakteristik</a:t>
            </a:r>
            <a:r>
              <a:rPr lang="en-US" b="1" dirty="0"/>
              <a:t> </a:t>
            </a:r>
            <a:r>
              <a:rPr lang="en-US" b="1" dirty="0" err="1"/>
              <a:t>organisasi</a:t>
            </a:r>
            <a:endParaRPr lang="en-US" b="1" dirty="0"/>
          </a:p>
          <a:p>
            <a:pPr marL="857250" lvl="2" indent="-457200" algn="just">
              <a:buFont typeface="Courier New" panose="02070309020205020404" pitchFamily="49" charset="0"/>
              <a:buChar char="o"/>
            </a:pPr>
            <a:r>
              <a:rPr lang="en-US" b="1" dirty="0" err="1"/>
              <a:t>Karakteristik</a:t>
            </a:r>
            <a:r>
              <a:rPr lang="en-US" b="1" dirty="0"/>
              <a:t> </a:t>
            </a:r>
            <a:r>
              <a:rPr lang="en-US" b="1" dirty="0" err="1"/>
              <a:t>pekerja</a:t>
            </a:r>
            <a:endParaRPr lang="en-US" dirty="0"/>
          </a:p>
        </p:txBody>
      </p:sp>
    </p:spTree>
    <p:extLst>
      <p:ext uri="{BB962C8B-B14F-4D97-AF65-F5344CB8AC3E}">
        <p14:creationId xmlns:p14="http://schemas.microsoft.com/office/powerpoint/2010/main" val="2289903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b="1" dirty="0"/>
              <a:t>TEORI TRANSAKSIONAL DAN TEORI TRANSFORMASIONAL</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err="1"/>
              <a:t>Teori</a:t>
            </a:r>
            <a:r>
              <a:rPr lang="en-US" dirty="0"/>
              <a:t> </a:t>
            </a:r>
            <a:r>
              <a:rPr lang="en-US" dirty="0" err="1"/>
              <a:t>transformasional</a:t>
            </a:r>
            <a:r>
              <a:rPr lang="en-US" dirty="0"/>
              <a:t> </a:t>
            </a:r>
            <a:r>
              <a:rPr lang="en-US" dirty="0" err="1"/>
              <a:t>dan</a:t>
            </a:r>
            <a:r>
              <a:rPr lang="en-US" dirty="0"/>
              <a:t> </a:t>
            </a:r>
            <a:r>
              <a:rPr lang="en-US" dirty="0" err="1"/>
              <a:t>transaksional</a:t>
            </a:r>
            <a:r>
              <a:rPr lang="en-US" dirty="0"/>
              <a:t> yang </a:t>
            </a:r>
            <a:r>
              <a:rPr lang="en-US" dirty="0" err="1"/>
              <a:t>dikemukakan</a:t>
            </a:r>
            <a:r>
              <a:rPr lang="en-US" dirty="0"/>
              <a:t> </a:t>
            </a:r>
            <a:r>
              <a:rPr lang="en-US" dirty="0" err="1"/>
              <a:t>oleh</a:t>
            </a:r>
            <a:r>
              <a:rPr lang="en-US" dirty="0"/>
              <a:t> Bass (1985) </a:t>
            </a:r>
            <a:r>
              <a:rPr lang="en-US" dirty="0" err="1"/>
              <a:t>dikembangkan</a:t>
            </a:r>
            <a:r>
              <a:rPr lang="en-US" dirty="0"/>
              <a:t> </a:t>
            </a:r>
            <a:r>
              <a:rPr lang="en-US" dirty="0" err="1"/>
              <a:t>dari</a:t>
            </a:r>
            <a:r>
              <a:rPr lang="en-US" dirty="0"/>
              <a:t> ide </a:t>
            </a:r>
            <a:r>
              <a:rPr lang="en-US" dirty="0" err="1"/>
              <a:t>awal</a:t>
            </a:r>
            <a:r>
              <a:rPr lang="en-US" dirty="0"/>
              <a:t> yang </a:t>
            </a:r>
            <a:r>
              <a:rPr lang="en-US" dirty="0" err="1"/>
              <a:t>dikemukakan</a:t>
            </a:r>
            <a:r>
              <a:rPr lang="en-US" dirty="0"/>
              <a:t> </a:t>
            </a:r>
            <a:r>
              <a:rPr lang="en-US" dirty="0" err="1"/>
              <a:t>oleh</a:t>
            </a:r>
            <a:r>
              <a:rPr lang="en-US" dirty="0"/>
              <a:t> Burns </a:t>
            </a:r>
            <a:r>
              <a:rPr lang="en-US" dirty="0" err="1"/>
              <a:t>pada</a:t>
            </a:r>
            <a:r>
              <a:rPr lang="en-US" dirty="0"/>
              <a:t> </a:t>
            </a:r>
            <a:r>
              <a:rPr lang="en-US" dirty="0" err="1"/>
              <a:t>tahun</a:t>
            </a:r>
            <a:r>
              <a:rPr lang="en-US" dirty="0"/>
              <a:t> 1976. </a:t>
            </a:r>
          </a:p>
          <a:p>
            <a:r>
              <a:rPr lang="en-US" dirty="0" err="1"/>
              <a:t>Kepemimpinan</a:t>
            </a:r>
            <a:r>
              <a:rPr lang="en-US" dirty="0"/>
              <a:t> </a:t>
            </a:r>
            <a:r>
              <a:rPr lang="en-US" dirty="0" err="1"/>
              <a:t>transaksional</a:t>
            </a:r>
            <a:r>
              <a:rPr lang="en-US" dirty="0"/>
              <a:t> </a:t>
            </a:r>
            <a:r>
              <a:rPr lang="en-US" dirty="0" err="1"/>
              <a:t>adalah</a:t>
            </a:r>
            <a:r>
              <a:rPr lang="en-US" dirty="0"/>
              <a:t> </a:t>
            </a:r>
            <a:r>
              <a:rPr lang="en-US" dirty="0" err="1"/>
              <a:t>terjadinya</a:t>
            </a:r>
            <a:r>
              <a:rPr lang="en-US" dirty="0"/>
              <a:t> </a:t>
            </a:r>
            <a:r>
              <a:rPr lang="en-US" dirty="0" err="1"/>
              <a:t>pertukaran</a:t>
            </a:r>
            <a:r>
              <a:rPr lang="en-US" dirty="0"/>
              <a:t> di </a:t>
            </a:r>
            <a:r>
              <a:rPr lang="en-US" dirty="0" err="1"/>
              <a:t>antara</a:t>
            </a:r>
            <a:r>
              <a:rPr lang="en-US" dirty="0"/>
              <a:t> </a:t>
            </a:r>
            <a:r>
              <a:rPr lang="en-US" dirty="0" err="1"/>
              <a:t>karyawan</a:t>
            </a:r>
            <a:r>
              <a:rPr lang="en-US" dirty="0"/>
              <a:t> dan </a:t>
            </a:r>
            <a:r>
              <a:rPr lang="en-US" dirty="0" err="1"/>
              <a:t>pimpinan</a:t>
            </a:r>
            <a:r>
              <a:rPr lang="en-US" dirty="0"/>
              <a:t> </a:t>
            </a:r>
            <a:r>
              <a:rPr lang="en-US" dirty="0" err="1"/>
              <a:t>artinya</a:t>
            </a:r>
            <a:r>
              <a:rPr lang="en-US" dirty="0"/>
              <a:t> </a:t>
            </a:r>
            <a:r>
              <a:rPr lang="en-US" dirty="0" err="1"/>
              <a:t>pimpinan</a:t>
            </a:r>
            <a:r>
              <a:rPr lang="en-US" dirty="0"/>
              <a:t> </a:t>
            </a:r>
            <a:r>
              <a:rPr lang="en-US" dirty="0" err="1"/>
              <a:t>akan</a:t>
            </a:r>
            <a:r>
              <a:rPr lang="en-US" dirty="0"/>
              <a:t> </a:t>
            </a:r>
            <a:r>
              <a:rPr lang="en-US" dirty="0" err="1"/>
              <a:t>memberikan</a:t>
            </a:r>
            <a:r>
              <a:rPr lang="en-US" dirty="0"/>
              <a:t> </a:t>
            </a:r>
            <a:r>
              <a:rPr lang="en-US" dirty="0" err="1"/>
              <a:t>sesuatu</a:t>
            </a:r>
            <a:r>
              <a:rPr lang="en-US" dirty="0"/>
              <a:t> </a:t>
            </a:r>
            <a:r>
              <a:rPr lang="en-US" dirty="0" err="1"/>
              <a:t>sesuai</a:t>
            </a:r>
            <a:r>
              <a:rPr lang="en-US" dirty="0"/>
              <a:t> </a:t>
            </a:r>
            <a:r>
              <a:rPr lang="en-US" dirty="0" err="1"/>
              <a:t>dengan</a:t>
            </a:r>
            <a:r>
              <a:rPr lang="en-US" dirty="0"/>
              <a:t> </a:t>
            </a:r>
            <a:r>
              <a:rPr lang="en-US" dirty="0" err="1"/>
              <a:t>apa</a:t>
            </a:r>
            <a:r>
              <a:rPr lang="en-US" dirty="0"/>
              <a:t> yang </a:t>
            </a:r>
            <a:r>
              <a:rPr lang="en-US" dirty="0" err="1"/>
              <a:t>karyawan</a:t>
            </a:r>
            <a:r>
              <a:rPr lang="en-US" dirty="0"/>
              <a:t> </a:t>
            </a:r>
            <a:r>
              <a:rPr lang="en-US" dirty="0" err="1"/>
              <a:t>berikan</a:t>
            </a:r>
            <a:r>
              <a:rPr lang="en-US" dirty="0"/>
              <a:t> pada </a:t>
            </a:r>
            <a:r>
              <a:rPr lang="en-US" dirty="0" err="1"/>
              <a:t>pemimpinnya</a:t>
            </a:r>
            <a:r>
              <a:rPr lang="en-US" dirty="0"/>
              <a:t>. </a:t>
            </a:r>
          </a:p>
          <a:p>
            <a:r>
              <a:rPr lang="en-US" dirty="0" err="1"/>
              <a:t>Kepemimpinan</a:t>
            </a:r>
            <a:r>
              <a:rPr lang="en-US" dirty="0"/>
              <a:t> </a:t>
            </a:r>
            <a:r>
              <a:rPr lang="en-US" dirty="0" err="1"/>
              <a:t>tranformasional</a:t>
            </a:r>
            <a:r>
              <a:rPr lang="en-US" dirty="0"/>
              <a:t> </a:t>
            </a:r>
            <a:r>
              <a:rPr lang="en-US" dirty="0" err="1"/>
              <a:t>memotivasi</a:t>
            </a:r>
            <a:r>
              <a:rPr lang="en-US" dirty="0"/>
              <a:t> </a:t>
            </a:r>
            <a:r>
              <a:rPr lang="en-US" dirty="0" err="1"/>
              <a:t>bawahan</a:t>
            </a:r>
            <a:r>
              <a:rPr lang="en-US" dirty="0"/>
              <a:t> </a:t>
            </a:r>
            <a:r>
              <a:rPr lang="en-US" dirty="0" err="1"/>
              <a:t>untuk</a:t>
            </a:r>
            <a:r>
              <a:rPr lang="en-US" dirty="0"/>
              <a:t> </a:t>
            </a:r>
            <a:r>
              <a:rPr lang="en-US" dirty="0" err="1"/>
              <a:t>mengerjakan</a:t>
            </a:r>
            <a:r>
              <a:rPr lang="en-US" dirty="0"/>
              <a:t> </a:t>
            </a:r>
            <a:r>
              <a:rPr lang="en-US" dirty="0" err="1"/>
              <a:t>lebih</a:t>
            </a:r>
            <a:r>
              <a:rPr lang="en-US" dirty="0"/>
              <a:t> </a:t>
            </a:r>
            <a:r>
              <a:rPr lang="en-US" dirty="0" err="1"/>
              <a:t>dari</a:t>
            </a:r>
            <a:r>
              <a:rPr lang="en-US" dirty="0"/>
              <a:t> yang </a:t>
            </a:r>
            <a:r>
              <a:rPr lang="en-US" dirty="0" err="1"/>
              <a:t>diharapkan</a:t>
            </a:r>
            <a:r>
              <a:rPr lang="en-US" dirty="0"/>
              <a:t> </a:t>
            </a:r>
            <a:r>
              <a:rPr lang="en-US" dirty="0" err="1"/>
              <a:t>semula</a:t>
            </a:r>
            <a:endParaRPr lang="en-US" dirty="0"/>
          </a:p>
        </p:txBody>
      </p:sp>
    </p:spTree>
    <p:extLst>
      <p:ext uri="{BB962C8B-B14F-4D97-AF65-F5344CB8AC3E}">
        <p14:creationId xmlns:p14="http://schemas.microsoft.com/office/powerpoint/2010/main" val="93711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44769-A602-4940-B675-A11D8EE697D9}"/>
              </a:ext>
            </a:extLst>
          </p:cNvPr>
          <p:cNvSpPr>
            <a:spLocks noGrp="1"/>
          </p:cNvSpPr>
          <p:nvPr>
            <p:ph type="title"/>
          </p:nvPr>
        </p:nvSpPr>
        <p:spPr/>
        <p:txBody>
          <a:bodyPr/>
          <a:lstStyle/>
          <a:p>
            <a:r>
              <a:rPr lang="en-US" dirty="0" err="1"/>
              <a:t>Apa</a:t>
            </a:r>
            <a:r>
              <a:rPr lang="en-US" dirty="0"/>
              <a:t> </a:t>
            </a:r>
            <a:r>
              <a:rPr lang="en-US" dirty="0" err="1"/>
              <a:t>itu</a:t>
            </a:r>
            <a:r>
              <a:rPr lang="en-US" dirty="0"/>
              <a:t> </a:t>
            </a:r>
            <a:r>
              <a:rPr lang="en-US" dirty="0" err="1"/>
              <a:t>teori</a:t>
            </a:r>
            <a:r>
              <a:rPr lang="en-US" dirty="0"/>
              <a:t>?</a:t>
            </a:r>
            <a:endParaRPr lang="en-ID" dirty="0"/>
          </a:p>
        </p:txBody>
      </p:sp>
      <p:sp>
        <p:nvSpPr>
          <p:cNvPr id="3" name="Content Placeholder 2">
            <a:extLst>
              <a:ext uri="{FF2B5EF4-FFF2-40B4-BE49-F238E27FC236}">
                <a16:creationId xmlns:a16="http://schemas.microsoft.com/office/drawing/2014/main" id="{258E8804-14E3-4181-8C47-F6651132B977}"/>
              </a:ext>
            </a:extLst>
          </p:cNvPr>
          <p:cNvSpPr>
            <a:spLocks noGrp="1"/>
          </p:cNvSpPr>
          <p:nvPr>
            <p:ph idx="1"/>
          </p:nvPr>
        </p:nvSpPr>
        <p:spPr/>
        <p:txBody>
          <a:bodyPr/>
          <a:lstStyle/>
          <a:p>
            <a:r>
              <a:rPr lang="en-US" dirty="0" err="1"/>
              <a:t>Teori</a:t>
            </a:r>
            <a:r>
              <a:rPr lang="en-US" dirty="0"/>
              <a:t> </a:t>
            </a:r>
            <a:r>
              <a:rPr lang="en-US" dirty="0" err="1"/>
              <a:t>adalah</a:t>
            </a:r>
            <a:r>
              <a:rPr lang="en-US" dirty="0"/>
              <a:t> </a:t>
            </a:r>
            <a:r>
              <a:rPr lang="en-US" dirty="0" err="1"/>
              <a:t>generalisasi</a:t>
            </a:r>
            <a:r>
              <a:rPr lang="en-US" dirty="0"/>
              <a:t> yang </a:t>
            </a:r>
            <a:r>
              <a:rPr lang="en-US" dirty="0" err="1"/>
              <a:t>abstrak</a:t>
            </a:r>
            <a:r>
              <a:rPr lang="en-US" dirty="0"/>
              <a:t> </a:t>
            </a:r>
            <a:r>
              <a:rPr lang="en-US" dirty="0" err="1"/>
              <a:t>dari</a:t>
            </a:r>
            <a:r>
              <a:rPr lang="en-US" dirty="0"/>
              <a:t> </a:t>
            </a:r>
            <a:r>
              <a:rPr lang="en-US" dirty="0" err="1"/>
              <a:t>suatu</a:t>
            </a:r>
            <a:r>
              <a:rPr lang="en-US" dirty="0"/>
              <a:t> </a:t>
            </a:r>
            <a:r>
              <a:rPr lang="en-US" dirty="0" err="1"/>
              <a:t>fenomena</a:t>
            </a:r>
            <a:r>
              <a:rPr lang="en-US" dirty="0"/>
              <a:t>.</a:t>
            </a:r>
          </a:p>
          <a:p>
            <a:r>
              <a:rPr lang="en-US" dirty="0" err="1"/>
              <a:t>Teori</a:t>
            </a:r>
            <a:r>
              <a:rPr lang="en-US" dirty="0"/>
              <a:t> </a:t>
            </a:r>
            <a:r>
              <a:rPr lang="en-US" dirty="0" err="1"/>
              <a:t>merupakan</a:t>
            </a:r>
            <a:r>
              <a:rPr lang="en-US" dirty="0"/>
              <a:t> </a:t>
            </a:r>
            <a:r>
              <a:rPr lang="en-US" dirty="0" err="1"/>
              <a:t>suatu</a:t>
            </a:r>
            <a:r>
              <a:rPr lang="en-US" dirty="0"/>
              <a:t> </a:t>
            </a:r>
            <a:r>
              <a:rPr lang="en-US" dirty="0" err="1"/>
              <a:t>kumpulan</a:t>
            </a:r>
            <a:r>
              <a:rPr lang="en-US" dirty="0"/>
              <a:t> </a:t>
            </a:r>
            <a:r>
              <a:rPr lang="en-US" dirty="0" err="1"/>
              <a:t>dari</a:t>
            </a:r>
            <a:r>
              <a:rPr lang="en-US" dirty="0"/>
              <a:t> </a:t>
            </a:r>
            <a:r>
              <a:rPr lang="en-US" dirty="0" err="1"/>
              <a:t>konsep</a:t>
            </a:r>
            <a:r>
              <a:rPr lang="en-US" dirty="0"/>
              <a:t>, </a:t>
            </a:r>
            <a:r>
              <a:rPr lang="en-US" dirty="0" err="1"/>
              <a:t>definisi</a:t>
            </a:r>
            <a:r>
              <a:rPr lang="en-US" dirty="0"/>
              <a:t>, </a:t>
            </a:r>
            <a:r>
              <a:rPr lang="en-US" dirty="0" err="1"/>
              <a:t>proposisi</a:t>
            </a:r>
            <a:r>
              <a:rPr lang="en-US" dirty="0"/>
              <a:t> dan variable yang </a:t>
            </a:r>
            <a:r>
              <a:rPr lang="en-US" dirty="0" err="1"/>
              <a:t>berkaitan</a:t>
            </a:r>
            <a:r>
              <a:rPr lang="en-US" dirty="0"/>
              <a:t> </a:t>
            </a:r>
            <a:r>
              <a:rPr lang="en-US" dirty="0" err="1"/>
              <a:t>satu</a:t>
            </a:r>
            <a:r>
              <a:rPr lang="en-US" dirty="0"/>
              <a:t> </a:t>
            </a:r>
            <a:r>
              <a:rPr lang="en-US" dirty="0" err="1"/>
              <a:t>sama</a:t>
            </a:r>
            <a:r>
              <a:rPr lang="en-US" dirty="0"/>
              <a:t> lain  </a:t>
            </a:r>
            <a:r>
              <a:rPr lang="en-US" dirty="0" err="1"/>
              <a:t>secara</a:t>
            </a:r>
            <a:r>
              <a:rPr lang="en-US" dirty="0"/>
              <a:t> </a:t>
            </a:r>
            <a:r>
              <a:rPr lang="en-US" dirty="0" err="1"/>
              <a:t>sistematis</a:t>
            </a:r>
            <a:r>
              <a:rPr lang="en-US" dirty="0"/>
              <a:t> dan </a:t>
            </a:r>
            <a:r>
              <a:rPr lang="en-US" dirty="0" err="1"/>
              <a:t>telah</a:t>
            </a:r>
            <a:r>
              <a:rPr lang="en-US" dirty="0"/>
              <a:t> </a:t>
            </a:r>
            <a:r>
              <a:rPr lang="en-US" dirty="0" err="1"/>
              <a:t>digeneralisasikan</a:t>
            </a:r>
            <a:r>
              <a:rPr lang="en-US" dirty="0"/>
              <a:t>, </a:t>
            </a:r>
            <a:r>
              <a:rPr lang="en-US" dirty="0" err="1"/>
              <a:t>sehingga</a:t>
            </a:r>
            <a:r>
              <a:rPr lang="en-US" dirty="0"/>
              <a:t> </a:t>
            </a:r>
            <a:r>
              <a:rPr lang="en-US" dirty="0" err="1"/>
              <a:t>dapat</a:t>
            </a:r>
            <a:r>
              <a:rPr lang="en-US" dirty="0"/>
              <a:t> </a:t>
            </a:r>
            <a:r>
              <a:rPr lang="en-US" dirty="0" err="1"/>
              <a:t>menjelaskan</a:t>
            </a:r>
            <a:r>
              <a:rPr lang="en-US" dirty="0"/>
              <a:t> dan </a:t>
            </a:r>
            <a:r>
              <a:rPr lang="en-US" dirty="0" err="1"/>
              <a:t>memprediksi</a:t>
            </a:r>
            <a:r>
              <a:rPr lang="en-US" dirty="0"/>
              <a:t> </a:t>
            </a:r>
            <a:r>
              <a:rPr lang="en-US" dirty="0" err="1"/>
              <a:t>suatu</a:t>
            </a:r>
            <a:r>
              <a:rPr lang="en-US" dirty="0"/>
              <a:t> </a:t>
            </a:r>
            <a:r>
              <a:rPr lang="en-US" dirty="0" err="1"/>
              <a:t>fenomena</a:t>
            </a:r>
            <a:r>
              <a:rPr lang="en-US" dirty="0"/>
              <a:t> (</a:t>
            </a:r>
            <a:r>
              <a:rPr lang="en-US" dirty="0" err="1"/>
              <a:t>fakta-fakta</a:t>
            </a:r>
            <a:r>
              <a:rPr lang="en-US" dirty="0"/>
              <a:t>) </a:t>
            </a:r>
            <a:r>
              <a:rPr lang="en-US" dirty="0" err="1"/>
              <a:t>tertentu</a:t>
            </a:r>
            <a:r>
              <a:rPr lang="en-US" dirty="0"/>
              <a:t> . (Emory Cooper)</a:t>
            </a:r>
            <a:endParaRPr lang="en-ID" dirty="0"/>
          </a:p>
        </p:txBody>
      </p:sp>
    </p:spTree>
    <p:extLst>
      <p:ext uri="{BB962C8B-B14F-4D97-AF65-F5344CB8AC3E}">
        <p14:creationId xmlns:p14="http://schemas.microsoft.com/office/powerpoint/2010/main" val="866316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5AF0C-D700-4EF1-ADAB-4A5FC9E37EB5}"/>
              </a:ext>
            </a:extLst>
          </p:cNvPr>
          <p:cNvSpPr>
            <a:spLocks noGrp="1"/>
          </p:cNvSpPr>
          <p:nvPr>
            <p:ph type="title"/>
          </p:nvPr>
        </p:nvSpPr>
        <p:spPr/>
        <p:txBody>
          <a:bodyPr>
            <a:normAutofit fontScale="90000"/>
          </a:bodyPr>
          <a:lstStyle/>
          <a:p>
            <a:r>
              <a:rPr lang="en-US" dirty="0" err="1"/>
              <a:t>Komponen</a:t>
            </a:r>
            <a:r>
              <a:rPr lang="en-US" dirty="0"/>
              <a:t> </a:t>
            </a:r>
            <a:r>
              <a:rPr lang="en-US" dirty="0" err="1"/>
              <a:t>Pembentuk</a:t>
            </a:r>
            <a:r>
              <a:rPr lang="en-US" dirty="0"/>
              <a:t> </a:t>
            </a:r>
            <a:r>
              <a:rPr lang="en-US" dirty="0" err="1"/>
              <a:t>Kepemimpinan</a:t>
            </a:r>
            <a:r>
              <a:rPr lang="en-US" dirty="0"/>
              <a:t> </a:t>
            </a:r>
            <a:r>
              <a:rPr lang="en-US" dirty="0" err="1"/>
              <a:t>Transaksional</a:t>
            </a:r>
            <a:r>
              <a:rPr lang="en-US" dirty="0"/>
              <a:t>:</a:t>
            </a:r>
            <a:endParaRPr lang="en-ID" dirty="0"/>
          </a:p>
        </p:txBody>
      </p:sp>
      <p:sp>
        <p:nvSpPr>
          <p:cNvPr id="3" name="Content Placeholder 2">
            <a:extLst>
              <a:ext uri="{FF2B5EF4-FFF2-40B4-BE49-F238E27FC236}">
                <a16:creationId xmlns:a16="http://schemas.microsoft.com/office/drawing/2014/main" id="{9E685412-93B6-4EF6-876F-C5DA0DC94646}"/>
              </a:ext>
            </a:extLst>
          </p:cNvPr>
          <p:cNvSpPr>
            <a:spLocks noGrp="1"/>
          </p:cNvSpPr>
          <p:nvPr>
            <p:ph idx="1"/>
          </p:nvPr>
        </p:nvSpPr>
        <p:spPr/>
        <p:txBody>
          <a:bodyPr>
            <a:normAutofit/>
          </a:bodyPr>
          <a:lstStyle/>
          <a:p>
            <a:pPr marL="514350" indent="-514350">
              <a:buFont typeface="+mj-lt"/>
              <a:buAutoNum type="arabicPeriod"/>
            </a:pPr>
            <a:r>
              <a:rPr lang="en-US" dirty="0" err="1"/>
              <a:t>Continan</a:t>
            </a:r>
            <a:r>
              <a:rPr lang="en-US" dirty="0"/>
              <a:t> reward</a:t>
            </a:r>
          </a:p>
          <a:p>
            <a:pPr marL="0" indent="0">
              <a:buNone/>
            </a:pPr>
            <a:r>
              <a:rPr lang="en-US" dirty="0"/>
              <a:t>	</a:t>
            </a:r>
            <a:r>
              <a:rPr lang="en-US" dirty="0" err="1"/>
              <a:t>Membuat</a:t>
            </a:r>
            <a:r>
              <a:rPr lang="en-US" dirty="0"/>
              <a:t> </a:t>
            </a:r>
            <a:r>
              <a:rPr lang="en-US" dirty="0" err="1"/>
              <a:t>klasifikasi</a:t>
            </a:r>
            <a:r>
              <a:rPr lang="en-US" dirty="0"/>
              <a:t> </a:t>
            </a:r>
            <a:r>
              <a:rPr lang="en-US" dirty="0" err="1"/>
              <a:t>pekerjaan</a:t>
            </a:r>
            <a:r>
              <a:rPr lang="en-US" dirty="0"/>
              <a:t> </a:t>
            </a:r>
            <a:r>
              <a:rPr lang="en-US" dirty="0" err="1"/>
              <a:t>untuk</a:t>
            </a:r>
            <a:r>
              <a:rPr lang="en-US" dirty="0"/>
              <a:t> 	</a:t>
            </a:r>
            <a:r>
              <a:rPr lang="en-US" dirty="0" err="1"/>
              <a:t>mendapatkan</a:t>
            </a:r>
            <a:r>
              <a:rPr lang="en-US" dirty="0"/>
              <a:t> reward 2. </a:t>
            </a:r>
          </a:p>
          <a:p>
            <a:pPr marL="0" indent="0">
              <a:buNone/>
            </a:pPr>
            <a:r>
              <a:rPr lang="en-US" dirty="0"/>
              <a:t>2. Active management by exception</a:t>
            </a:r>
          </a:p>
          <a:p>
            <a:pPr marL="800100" lvl="2" indent="0">
              <a:buNone/>
            </a:pPr>
            <a:r>
              <a:rPr lang="en-US" dirty="0" err="1"/>
              <a:t>Secara</a:t>
            </a:r>
            <a:r>
              <a:rPr lang="en-US" dirty="0"/>
              <a:t> </a:t>
            </a:r>
            <a:r>
              <a:rPr lang="en-US" dirty="0" err="1"/>
              <a:t>aktif</a:t>
            </a:r>
            <a:r>
              <a:rPr lang="en-US" dirty="0"/>
              <a:t> </a:t>
            </a:r>
            <a:r>
              <a:rPr lang="en-US" dirty="0" err="1"/>
              <a:t>mengawasi</a:t>
            </a:r>
            <a:r>
              <a:rPr lang="en-US" dirty="0"/>
              <a:t> </a:t>
            </a:r>
            <a:r>
              <a:rPr lang="en-US" dirty="0" err="1"/>
              <a:t>bawahan</a:t>
            </a:r>
            <a:r>
              <a:rPr lang="en-US" dirty="0"/>
              <a:t> </a:t>
            </a:r>
            <a:r>
              <a:rPr lang="en-US" dirty="0" err="1"/>
              <a:t>unt</a:t>
            </a:r>
            <a:r>
              <a:rPr lang="en-US" dirty="0"/>
              <a:t> </a:t>
            </a:r>
            <a:r>
              <a:rPr lang="en-US" dirty="0" err="1"/>
              <a:t>mengetahui</a:t>
            </a:r>
            <a:r>
              <a:rPr lang="en-US" dirty="0"/>
              <a:t> </a:t>
            </a:r>
            <a:r>
              <a:rPr lang="en-US" dirty="0" err="1"/>
              <a:t>bahwa</a:t>
            </a:r>
            <a:r>
              <a:rPr lang="en-US" dirty="0"/>
              <a:t> </a:t>
            </a:r>
            <a:r>
              <a:rPr lang="en-US" dirty="0" err="1"/>
              <a:t>tugasnya</a:t>
            </a:r>
            <a:r>
              <a:rPr lang="en-US" dirty="0"/>
              <a:t> </a:t>
            </a:r>
            <a:r>
              <a:rPr lang="en-US" dirty="0" err="1"/>
              <a:t>dapat</a:t>
            </a:r>
            <a:r>
              <a:rPr lang="en-US" dirty="0"/>
              <a:t> </a:t>
            </a:r>
            <a:r>
              <a:rPr lang="en-US" dirty="0" err="1"/>
              <a:t>dilakukan</a:t>
            </a:r>
            <a:r>
              <a:rPr lang="en-US" dirty="0"/>
              <a:t> </a:t>
            </a:r>
            <a:r>
              <a:rPr lang="en-US" dirty="0" err="1"/>
              <a:t>secara</a:t>
            </a:r>
            <a:r>
              <a:rPr lang="en-US" dirty="0"/>
              <a:t> </a:t>
            </a:r>
            <a:r>
              <a:rPr lang="en-US" dirty="0" err="1"/>
              <a:t>efektif</a:t>
            </a:r>
            <a:endParaRPr lang="en-US" dirty="0"/>
          </a:p>
          <a:p>
            <a:pPr marL="514350" indent="-514350">
              <a:buFont typeface="+mj-lt"/>
              <a:buAutoNum type="arabicPeriod"/>
            </a:pPr>
            <a:r>
              <a:rPr lang="en-US" dirty="0"/>
              <a:t>Passive management by </a:t>
            </a:r>
            <a:r>
              <a:rPr lang="en-US" dirty="0" err="1"/>
              <a:t>axception</a:t>
            </a:r>
            <a:endParaRPr lang="en-US" dirty="0"/>
          </a:p>
          <a:p>
            <a:pPr marL="800100" lvl="2" indent="0">
              <a:buNone/>
            </a:pPr>
            <a:r>
              <a:rPr lang="en-US" dirty="0" err="1"/>
              <a:t>Penggunaan</a:t>
            </a:r>
            <a:r>
              <a:rPr lang="en-US" dirty="0"/>
              <a:t> </a:t>
            </a:r>
            <a:r>
              <a:rPr lang="en-US" dirty="0" err="1"/>
              <a:t>hubungan</a:t>
            </a:r>
            <a:r>
              <a:rPr lang="en-US" dirty="0"/>
              <a:t> </a:t>
            </a:r>
            <a:r>
              <a:rPr lang="en-US" dirty="0" err="1"/>
              <a:t>terhdap</a:t>
            </a:r>
            <a:r>
              <a:rPr lang="en-US" dirty="0"/>
              <a:t> </a:t>
            </a:r>
            <a:r>
              <a:rPr lang="en-US" dirty="0" err="1"/>
              <a:t>perilaku</a:t>
            </a:r>
            <a:r>
              <a:rPr lang="en-US" dirty="0"/>
              <a:t> </a:t>
            </a:r>
            <a:r>
              <a:rPr lang="en-US" dirty="0" err="1"/>
              <a:t>menyimpang</a:t>
            </a:r>
            <a:r>
              <a:rPr lang="en-US" dirty="0"/>
              <a:t> </a:t>
            </a:r>
            <a:r>
              <a:rPr lang="en-US" dirty="0" err="1"/>
              <a:t>sebagai</a:t>
            </a:r>
            <a:r>
              <a:rPr lang="en-US" dirty="0"/>
              <a:t> </a:t>
            </a:r>
            <a:r>
              <a:rPr lang="en-US" dirty="0" err="1"/>
              <a:t>standar</a:t>
            </a:r>
            <a:r>
              <a:rPr lang="en-US" dirty="0"/>
              <a:t> yang </a:t>
            </a:r>
            <a:r>
              <a:rPr lang="en-US" dirty="0" err="1"/>
              <a:t>telah</a:t>
            </a:r>
            <a:r>
              <a:rPr lang="en-US" dirty="0"/>
              <a:t> </a:t>
            </a:r>
            <a:r>
              <a:rPr lang="en-US" dirty="0" err="1"/>
              <a:t>ditentukan</a:t>
            </a:r>
            <a:r>
              <a:rPr lang="en-US" dirty="0"/>
              <a:t>.</a:t>
            </a:r>
            <a:endParaRPr lang="en-ID" dirty="0"/>
          </a:p>
        </p:txBody>
      </p:sp>
    </p:spTree>
    <p:extLst>
      <p:ext uri="{BB962C8B-B14F-4D97-AF65-F5344CB8AC3E}">
        <p14:creationId xmlns:p14="http://schemas.microsoft.com/office/powerpoint/2010/main" val="2773066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Empat</a:t>
            </a:r>
            <a:r>
              <a:rPr lang="en-US" dirty="0"/>
              <a:t> </a:t>
            </a:r>
            <a:r>
              <a:rPr lang="en-US" dirty="0" err="1"/>
              <a:t>komponen</a:t>
            </a:r>
            <a:r>
              <a:rPr lang="en-US" dirty="0"/>
              <a:t> </a:t>
            </a:r>
            <a:r>
              <a:rPr lang="en-US" dirty="0" err="1"/>
              <a:t>perilaku</a:t>
            </a:r>
            <a:r>
              <a:rPr lang="en-US" dirty="0"/>
              <a:t> </a:t>
            </a:r>
            <a:r>
              <a:rPr lang="en-US" dirty="0" err="1"/>
              <a:t>pemimpin</a:t>
            </a:r>
            <a:r>
              <a:rPr lang="en-US" dirty="0"/>
              <a:t> </a:t>
            </a:r>
            <a:r>
              <a:rPr lang="en-US" dirty="0" err="1"/>
              <a:t>transformasional</a:t>
            </a:r>
            <a:r>
              <a:rPr lang="en-US" dirty="0"/>
              <a:t> </a:t>
            </a:r>
            <a:r>
              <a:rPr lang="en-US" dirty="0" err="1"/>
              <a:t>adalah</a:t>
            </a:r>
            <a:r>
              <a:rPr lang="en-US" dirty="0"/>
              <a:t> :</a:t>
            </a:r>
          </a:p>
        </p:txBody>
      </p:sp>
      <p:sp>
        <p:nvSpPr>
          <p:cNvPr id="3" name="Content Placeholder 2"/>
          <p:cNvSpPr>
            <a:spLocks noGrp="1"/>
          </p:cNvSpPr>
          <p:nvPr>
            <p:ph idx="1"/>
          </p:nvPr>
        </p:nvSpPr>
        <p:spPr/>
        <p:txBody>
          <a:bodyPr>
            <a:normAutofit fontScale="25000" lnSpcReduction="20000"/>
          </a:bodyPr>
          <a:lstStyle/>
          <a:p>
            <a:pPr lvl="3"/>
            <a:r>
              <a:rPr lang="en-US" sz="8000" b="1" i="1" dirty="0"/>
              <a:t>Idealized Influence</a:t>
            </a:r>
            <a:r>
              <a:rPr lang="en-US" sz="8000" dirty="0"/>
              <a:t>, </a:t>
            </a:r>
            <a:r>
              <a:rPr lang="en-US" sz="8000" dirty="0" err="1"/>
              <a:t>adalah</a:t>
            </a:r>
            <a:r>
              <a:rPr lang="en-US" sz="8000" dirty="0"/>
              <a:t> </a:t>
            </a:r>
            <a:r>
              <a:rPr lang="en-US" sz="8000" dirty="0" err="1"/>
              <a:t>seorang</a:t>
            </a:r>
            <a:r>
              <a:rPr lang="en-US" sz="8000" dirty="0"/>
              <a:t> </a:t>
            </a:r>
            <a:r>
              <a:rPr lang="en-US" sz="8000" dirty="0" err="1"/>
              <a:t>pemimpin</a:t>
            </a:r>
            <a:r>
              <a:rPr lang="en-US" sz="8000" dirty="0"/>
              <a:t> yang </a:t>
            </a:r>
            <a:r>
              <a:rPr lang="en-US" sz="8000" dirty="0" err="1"/>
              <a:t>bertindak</a:t>
            </a:r>
            <a:r>
              <a:rPr lang="en-US" sz="8000" dirty="0"/>
              <a:t> </a:t>
            </a:r>
            <a:r>
              <a:rPr lang="en-US" sz="8000" dirty="0" err="1"/>
              <a:t>sebagai</a:t>
            </a:r>
            <a:r>
              <a:rPr lang="en-US" sz="8000" dirty="0"/>
              <a:t> </a:t>
            </a:r>
            <a:r>
              <a:rPr lang="en-US" sz="8000" i="1" dirty="0"/>
              <a:t>role </a:t>
            </a:r>
            <a:r>
              <a:rPr lang="en-US" sz="8000" dirty="0"/>
              <a:t>model. </a:t>
            </a:r>
            <a:r>
              <a:rPr lang="en-US" sz="8000" dirty="0" err="1"/>
              <a:t>Pemimpin</a:t>
            </a:r>
            <a:r>
              <a:rPr lang="en-US" sz="8000" dirty="0"/>
              <a:t> </a:t>
            </a:r>
            <a:r>
              <a:rPr lang="en-US" sz="8000" dirty="0" err="1"/>
              <a:t>ini</a:t>
            </a:r>
            <a:r>
              <a:rPr lang="en-US" sz="8000" dirty="0"/>
              <a:t> </a:t>
            </a:r>
            <a:r>
              <a:rPr lang="en-US" sz="8000" dirty="0" err="1"/>
              <a:t>menunjukkan</a:t>
            </a:r>
            <a:r>
              <a:rPr lang="en-US" sz="8000" dirty="0"/>
              <a:t> </a:t>
            </a:r>
            <a:r>
              <a:rPr lang="en-US" sz="8000" dirty="0" err="1"/>
              <a:t>ketekunan</a:t>
            </a:r>
            <a:r>
              <a:rPr lang="en-US" sz="8000" dirty="0"/>
              <a:t> </a:t>
            </a:r>
            <a:r>
              <a:rPr lang="en-US" sz="8000" dirty="0" err="1"/>
              <a:t>dalam</a:t>
            </a:r>
            <a:r>
              <a:rPr lang="en-US" sz="8000" dirty="0"/>
              <a:t> </a:t>
            </a:r>
            <a:r>
              <a:rPr lang="en-US" sz="8000" dirty="0" err="1"/>
              <a:t>pencapaian</a:t>
            </a:r>
            <a:r>
              <a:rPr lang="en-US" sz="8000" dirty="0"/>
              <a:t> </a:t>
            </a:r>
            <a:r>
              <a:rPr lang="en-US" sz="8000" dirty="0" err="1"/>
              <a:t>sasaran</a:t>
            </a:r>
            <a:r>
              <a:rPr lang="en-US" sz="8000" dirty="0"/>
              <a:t>, </a:t>
            </a:r>
            <a:r>
              <a:rPr lang="en-US" sz="8000" dirty="0" err="1"/>
              <a:t>menunjukkan</a:t>
            </a:r>
            <a:r>
              <a:rPr lang="en-US" sz="8000" dirty="0"/>
              <a:t> </a:t>
            </a:r>
            <a:r>
              <a:rPr lang="en-US" sz="8000" dirty="0" err="1"/>
              <a:t>etika</a:t>
            </a:r>
            <a:r>
              <a:rPr lang="en-US" sz="8000" dirty="0"/>
              <a:t> </a:t>
            </a:r>
            <a:r>
              <a:rPr lang="en-US" sz="8000" dirty="0" err="1"/>
              <a:t>dan</a:t>
            </a:r>
            <a:r>
              <a:rPr lang="en-US" sz="8000" dirty="0"/>
              <a:t> moral yang </a:t>
            </a:r>
            <a:r>
              <a:rPr lang="en-US" sz="8000" dirty="0" err="1"/>
              <a:t>tinggi</a:t>
            </a:r>
            <a:r>
              <a:rPr lang="en-US" sz="8000" dirty="0"/>
              <a:t> </a:t>
            </a:r>
            <a:r>
              <a:rPr lang="en-US" sz="8000" dirty="0" err="1"/>
              <a:t>dalam</a:t>
            </a:r>
            <a:r>
              <a:rPr lang="en-US" sz="8000" dirty="0"/>
              <a:t> </a:t>
            </a:r>
            <a:r>
              <a:rPr lang="en-US" sz="8000" dirty="0" err="1"/>
              <a:t>berperilaku</a:t>
            </a:r>
            <a:r>
              <a:rPr lang="en-US" sz="8000" dirty="0"/>
              <a:t>, </a:t>
            </a:r>
            <a:r>
              <a:rPr lang="en-US" sz="8000" dirty="0" err="1"/>
              <a:t>mementingkan</a:t>
            </a:r>
            <a:r>
              <a:rPr lang="en-US" sz="8000" dirty="0"/>
              <a:t> </a:t>
            </a:r>
            <a:r>
              <a:rPr lang="en-US" sz="8000" dirty="0" err="1"/>
              <a:t>kepentingan</a:t>
            </a:r>
            <a:r>
              <a:rPr lang="en-US" sz="8000" dirty="0"/>
              <a:t> </a:t>
            </a:r>
            <a:r>
              <a:rPr lang="en-US" sz="8000" dirty="0" err="1"/>
              <a:t>umum</a:t>
            </a:r>
            <a:r>
              <a:rPr lang="en-US" sz="8000" dirty="0"/>
              <a:t>, </a:t>
            </a:r>
            <a:r>
              <a:rPr lang="en-US" sz="8000" dirty="0" err="1"/>
              <a:t>mau</a:t>
            </a:r>
            <a:r>
              <a:rPr lang="en-US" sz="8000" dirty="0"/>
              <a:t> </a:t>
            </a:r>
            <a:r>
              <a:rPr lang="en-US" sz="8000" dirty="0" err="1"/>
              <a:t>berbagi</a:t>
            </a:r>
            <a:r>
              <a:rPr lang="en-US" sz="8000" dirty="0"/>
              <a:t> </a:t>
            </a:r>
            <a:r>
              <a:rPr lang="en-US" sz="8000" dirty="0" err="1"/>
              <a:t>sukses</a:t>
            </a:r>
            <a:r>
              <a:rPr lang="en-US" sz="8000" dirty="0"/>
              <a:t> </a:t>
            </a:r>
            <a:r>
              <a:rPr lang="en-US" sz="8000" dirty="0" err="1"/>
              <a:t>dan</a:t>
            </a:r>
            <a:r>
              <a:rPr lang="en-US" sz="8000" dirty="0"/>
              <a:t> </a:t>
            </a:r>
            <a:r>
              <a:rPr lang="en-US" sz="8000" dirty="0" err="1"/>
              <a:t>perhatian</a:t>
            </a:r>
            <a:r>
              <a:rPr lang="en-US" sz="8000" dirty="0"/>
              <a:t>, </a:t>
            </a:r>
            <a:r>
              <a:rPr lang="en-US" sz="8000" dirty="0" err="1"/>
              <a:t>Hasilnya</a:t>
            </a:r>
            <a:r>
              <a:rPr lang="en-US" sz="8000" dirty="0"/>
              <a:t> </a:t>
            </a:r>
            <a:r>
              <a:rPr lang="en-US" sz="8000" dirty="0" err="1"/>
              <a:t>pemimpin</a:t>
            </a:r>
            <a:r>
              <a:rPr lang="en-US" sz="8000" dirty="0"/>
              <a:t> </a:t>
            </a:r>
            <a:r>
              <a:rPr lang="en-US" sz="8000" dirty="0" err="1"/>
              <a:t>menjadidihormati</a:t>
            </a:r>
            <a:r>
              <a:rPr lang="en-US" sz="8000" dirty="0"/>
              <a:t>.</a:t>
            </a:r>
          </a:p>
          <a:p>
            <a:pPr lvl="3"/>
            <a:r>
              <a:rPr lang="en-US" sz="8000" b="1" i="1" dirty="0"/>
              <a:t>Individualized Consideration</a:t>
            </a:r>
            <a:r>
              <a:rPr lang="en-US" sz="8000" dirty="0"/>
              <a:t>, </a:t>
            </a:r>
            <a:r>
              <a:rPr lang="en-US" sz="8000" dirty="0" err="1"/>
              <a:t>adalah</a:t>
            </a:r>
            <a:r>
              <a:rPr lang="en-US" sz="8000" dirty="0"/>
              <a:t> </a:t>
            </a:r>
            <a:r>
              <a:rPr lang="en-US" sz="8000" dirty="0" err="1"/>
              <a:t>perilaku</a:t>
            </a:r>
            <a:r>
              <a:rPr lang="en-US" sz="8000" dirty="0"/>
              <a:t> </a:t>
            </a:r>
            <a:r>
              <a:rPr lang="en-US" sz="8000" dirty="0" err="1"/>
              <a:t>pemimpin</a:t>
            </a:r>
            <a:r>
              <a:rPr lang="en-US" sz="8000" dirty="0"/>
              <a:t> yang </a:t>
            </a:r>
            <a:r>
              <a:rPr lang="en-US" sz="8000" dirty="0" err="1"/>
              <a:t>memiliki</a:t>
            </a:r>
            <a:r>
              <a:rPr lang="en-US" sz="8000" dirty="0"/>
              <a:t> </a:t>
            </a:r>
            <a:r>
              <a:rPr lang="en-US" sz="8000" dirty="0" err="1"/>
              <a:t>perhatian</a:t>
            </a:r>
            <a:r>
              <a:rPr lang="en-US" sz="8000" dirty="0"/>
              <a:t> </a:t>
            </a:r>
            <a:r>
              <a:rPr lang="en-US" sz="8000" dirty="0" err="1"/>
              <a:t>kepada</a:t>
            </a:r>
            <a:r>
              <a:rPr lang="en-US" sz="8000" dirty="0"/>
              <a:t> para </a:t>
            </a:r>
            <a:r>
              <a:rPr lang="en-US" sz="8000" dirty="0" err="1"/>
              <a:t>pengikutnya</a:t>
            </a:r>
            <a:r>
              <a:rPr lang="en-US" sz="8000" dirty="0"/>
              <a:t>, </a:t>
            </a:r>
            <a:r>
              <a:rPr lang="en-US" sz="8000" dirty="0" err="1"/>
              <a:t>membangun</a:t>
            </a:r>
            <a:r>
              <a:rPr lang="en-US" sz="8000" dirty="0"/>
              <a:t> </a:t>
            </a:r>
            <a:r>
              <a:rPr lang="en-US" sz="8000" dirty="0" err="1"/>
              <a:t>hubungan</a:t>
            </a:r>
            <a:r>
              <a:rPr lang="en-US" sz="8000" dirty="0"/>
              <a:t>  </a:t>
            </a:r>
            <a:r>
              <a:rPr lang="en-US" sz="8000" dirty="0" err="1"/>
              <a:t>tenggang</a:t>
            </a:r>
            <a:r>
              <a:rPr lang="en-US" sz="8000" dirty="0"/>
              <a:t> rasa </a:t>
            </a:r>
            <a:r>
              <a:rPr lang="en-US" sz="8000" dirty="0" err="1"/>
              <a:t>dan</a:t>
            </a:r>
            <a:r>
              <a:rPr lang="en-US" sz="8000" dirty="0"/>
              <a:t> </a:t>
            </a:r>
            <a:r>
              <a:rPr lang="en-US" sz="8000" dirty="0" err="1"/>
              <a:t>saling</a:t>
            </a:r>
            <a:r>
              <a:rPr lang="en-US" sz="8000" dirty="0"/>
              <a:t> </a:t>
            </a:r>
            <a:r>
              <a:rPr lang="en-US" sz="8000" dirty="0" err="1"/>
              <a:t>menghargai</a:t>
            </a:r>
            <a:r>
              <a:rPr lang="en-US" sz="8000" dirty="0"/>
              <a:t>, </a:t>
            </a:r>
            <a:r>
              <a:rPr lang="en-US" sz="8000" dirty="0" err="1"/>
              <a:t>mengidentifikasi</a:t>
            </a:r>
            <a:r>
              <a:rPr lang="en-US" sz="8000" dirty="0"/>
              <a:t> </a:t>
            </a:r>
            <a:r>
              <a:rPr lang="en-US" sz="8000" dirty="0" err="1"/>
              <a:t>kebutuhan</a:t>
            </a:r>
            <a:r>
              <a:rPr lang="en-US" sz="8000" dirty="0"/>
              <a:t> para </a:t>
            </a:r>
            <a:r>
              <a:rPr lang="en-US" sz="8000" dirty="0" err="1"/>
              <a:t>karyawannya</a:t>
            </a:r>
            <a:r>
              <a:rPr lang="en-US" sz="8000" dirty="0"/>
              <a:t>. </a:t>
            </a:r>
            <a:r>
              <a:rPr lang="en-US" sz="8000" dirty="0" err="1"/>
              <a:t>Pemimpin</a:t>
            </a:r>
            <a:r>
              <a:rPr lang="en-US" sz="8000" dirty="0"/>
              <a:t> </a:t>
            </a:r>
            <a:r>
              <a:rPr lang="en-US" sz="8000" dirty="0" err="1"/>
              <a:t>ini</a:t>
            </a:r>
            <a:r>
              <a:rPr lang="en-US" sz="8000" dirty="0"/>
              <a:t> </a:t>
            </a:r>
            <a:r>
              <a:rPr lang="en-US" sz="8000" dirty="0" err="1"/>
              <a:t>juga</a:t>
            </a:r>
            <a:r>
              <a:rPr lang="en-US" sz="8000" dirty="0"/>
              <a:t> </a:t>
            </a:r>
            <a:r>
              <a:rPr lang="en-US" sz="8000" dirty="0" err="1"/>
              <a:t>memberikan</a:t>
            </a:r>
            <a:r>
              <a:rPr lang="en-US" sz="8000" dirty="0"/>
              <a:t> </a:t>
            </a:r>
            <a:r>
              <a:rPr lang="en-US" sz="8000" dirty="0" err="1"/>
              <a:t>tantangan</a:t>
            </a:r>
            <a:r>
              <a:rPr lang="en-US" sz="8000" dirty="0"/>
              <a:t>, </a:t>
            </a:r>
            <a:r>
              <a:rPr lang="en-US" sz="8000" dirty="0" err="1"/>
              <a:t>kesempatan</a:t>
            </a:r>
            <a:r>
              <a:rPr lang="en-US" sz="8000" dirty="0"/>
              <a:t> </a:t>
            </a:r>
            <a:r>
              <a:rPr lang="en-US" sz="8000" dirty="0" err="1"/>
              <a:t>belajar</a:t>
            </a:r>
            <a:r>
              <a:rPr lang="en-US" sz="8000" dirty="0"/>
              <a:t> </a:t>
            </a:r>
            <a:r>
              <a:rPr lang="en-US" sz="8000" dirty="0" err="1"/>
              <a:t>dan</a:t>
            </a:r>
            <a:r>
              <a:rPr lang="en-US" sz="8000" dirty="0"/>
              <a:t> </a:t>
            </a:r>
            <a:r>
              <a:rPr lang="en-US" sz="8000" dirty="0" err="1"/>
              <a:t>memberikan</a:t>
            </a:r>
            <a:r>
              <a:rPr lang="en-US" sz="8000" dirty="0"/>
              <a:t> </a:t>
            </a:r>
            <a:r>
              <a:rPr lang="en-US" sz="8000" dirty="0" err="1"/>
              <a:t>pendelegasian</a:t>
            </a:r>
            <a:r>
              <a:rPr lang="en-US" sz="8000" dirty="0"/>
              <a:t> </a:t>
            </a:r>
            <a:r>
              <a:rPr lang="en-US" sz="8000" dirty="0" err="1"/>
              <a:t>guna</a:t>
            </a:r>
            <a:r>
              <a:rPr lang="en-US" sz="8000" dirty="0"/>
              <a:t> </a:t>
            </a:r>
            <a:r>
              <a:rPr lang="en-US" sz="8000" dirty="0" err="1"/>
              <a:t>meningkatkan</a:t>
            </a:r>
            <a:r>
              <a:rPr lang="en-US" sz="8000" dirty="0"/>
              <a:t> </a:t>
            </a:r>
            <a:r>
              <a:rPr lang="en-US" sz="8000" dirty="0" err="1"/>
              <a:t>keterampilan</a:t>
            </a:r>
            <a:r>
              <a:rPr lang="en-US" sz="8000" dirty="0"/>
              <a:t> </a:t>
            </a:r>
            <a:r>
              <a:rPr lang="en-US" sz="8000" dirty="0" err="1"/>
              <a:t>dankepercayaan</a:t>
            </a:r>
            <a:endParaRPr lang="en-US" sz="8000" dirty="0"/>
          </a:p>
        </p:txBody>
      </p:sp>
    </p:spTree>
    <p:extLst>
      <p:ext uri="{BB962C8B-B14F-4D97-AF65-F5344CB8AC3E}">
        <p14:creationId xmlns:p14="http://schemas.microsoft.com/office/powerpoint/2010/main" val="4173984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1371600" lvl="3" indent="0">
              <a:buNone/>
            </a:pPr>
            <a:r>
              <a:rPr lang="en-US" sz="3200" i="1" dirty="0"/>
              <a:t>- </a:t>
            </a:r>
            <a:r>
              <a:rPr lang="en-US" sz="3200" b="1" i="1" dirty="0"/>
              <a:t>Inspirational Motivation</a:t>
            </a:r>
            <a:r>
              <a:rPr lang="en-US" sz="3200" dirty="0"/>
              <a:t>, </a:t>
            </a:r>
            <a:r>
              <a:rPr lang="en-US" sz="3200" dirty="0" err="1"/>
              <a:t>adalah</a:t>
            </a:r>
            <a:r>
              <a:rPr lang="en-US" sz="3200" dirty="0"/>
              <a:t> </a:t>
            </a:r>
            <a:r>
              <a:rPr lang="en-US" sz="3200" dirty="0" err="1"/>
              <a:t>perilakukepemimpinan</a:t>
            </a:r>
            <a:endParaRPr lang="en-US" sz="3200" dirty="0"/>
          </a:p>
          <a:p>
            <a:pPr marL="0" indent="0">
              <a:buNone/>
            </a:pPr>
            <a:r>
              <a:rPr lang="en-US" dirty="0" err="1"/>
              <a:t>transformasional</a:t>
            </a:r>
            <a:r>
              <a:rPr lang="en-US" dirty="0"/>
              <a:t> yang </a:t>
            </a:r>
            <a:r>
              <a:rPr lang="en-US" dirty="0" err="1"/>
              <a:t>mampu</a:t>
            </a:r>
            <a:r>
              <a:rPr lang="en-US" dirty="0"/>
              <a:t> </a:t>
            </a:r>
            <a:r>
              <a:rPr lang="en-US" dirty="0" err="1"/>
              <a:t>memotivasi</a:t>
            </a:r>
            <a:r>
              <a:rPr lang="en-US" dirty="0"/>
              <a:t> </a:t>
            </a:r>
            <a:r>
              <a:rPr lang="en-US" dirty="0" err="1"/>
              <a:t>dan</a:t>
            </a:r>
            <a:r>
              <a:rPr lang="en-US" dirty="0"/>
              <a:t> </a:t>
            </a:r>
            <a:r>
              <a:rPr lang="en-US" dirty="0" err="1"/>
              <a:t>memberikan</a:t>
            </a:r>
            <a:r>
              <a:rPr lang="en-US" dirty="0"/>
              <a:t> </a:t>
            </a:r>
            <a:r>
              <a:rPr lang="en-US" dirty="0" err="1"/>
              <a:t>inspirasi</a:t>
            </a:r>
            <a:r>
              <a:rPr lang="en-US" dirty="0"/>
              <a:t> para </a:t>
            </a:r>
            <a:r>
              <a:rPr lang="en-US" dirty="0" err="1"/>
              <a:t>pengikutnya</a:t>
            </a:r>
            <a:r>
              <a:rPr lang="en-US" dirty="0"/>
              <a:t> agar </a:t>
            </a:r>
            <a:r>
              <a:rPr lang="en-US" dirty="0" err="1"/>
              <a:t>mencapai</a:t>
            </a:r>
            <a:r>
              <a:rPr lang="en-US" dirty="0"/>
              <a:t> </a:t>
            </a:r>
            <a:r>
              <a:rPr lang="en-US" dirty="0" err="1"/>
              <a:t>kemungkinan-kemungkinan</a:t>
            </a:r>
            <a:r>
              <a:rPr lang="en-US" dirty="0"/>
              <a:t> yang </a:t>
            </a:r>
            <a:r>
              <a:rPr lang="en-US" dirty="0" err="1"/>
              <a:t>tidak</a:t>
            </a:r>
            <a:r>
              <a:rPr lang="en-US" dirty="0"/>
              <a:t> </a:t>
            </a:r>
            <a:r>
              <a:rPr lang="en-US" dirty="0" err="1"/>
              <a:t>terbayangkan</a:t>
            </a:r>
            <a:r>
              <a:rPr lang="en-US" dirty="0"/>
              <a:t>. </a:t>
            </a:r>
            <a:r>
              <a:rPr lang="en-US" dirty="0" err="1"/>
              <a:t>Pemimpin</a:t>
            </a:r>
            <a:r>
              <a:rPr lang="en-US" dirty="0"/>
              <a:t> </a:t>
            </a:r>
            <a:r>
              <a:rPr lang="en-US" dirty="0" err="1"/>
              <a:t>menetapkan</a:t>
            </a:r>
            <a:r>
              <a:rPr lang="en-US" dirty="0"/>
              <a:t> </a:t>
            </a:r>
            <a:r>
              <a:rPr lang="en-US" dirty="0" err="1"/>
              <a:t>harapan</a:t>
            </a:r>
            <a:r>
              <a:rPr lang="en-US" dirty="0"/>
              <a:t> yang </a:t>
            </a:r>
            <a:r>
              <a:rPr lang="en-US" dirty="0" err="1"/>
              <a:t>tinggi</a:t>
            </a:r>
            <a:r>
              <a:rPr lang="en-US" dirty="0"/>
              <a:t> </a:t>
            </a:r>
            <a:r>
              <a:rPr lang="en-US" dirty="0" err="1"/>
              <a:t>dan</a:t>
            </a:r>
            <a:r>
              <a:rPr lang="en-US" dirty="0"/>
              <a:t> </a:t>
            </a:r>
            <a:r>
              <a:rPr lang="en-US" dirty="0" err="1"/>
              <a:t>menantang</a:t>
            </a:r>
            <a:r>
              <a:rPr lang="en-US" dirty="0"/>
              <a:t> </a:t>
            </a:r>
            <a:r>
              <a:rPr lang="en-US" dirty="0" err="1"/>
              <a:t>pengikutnya</a:t>
            </a:r>
            <a:r>
              <a:rPr lang="en-US" dirty="0"/>
              <a:t> </a:t>
            </a:r>
            <a:r>
              <a:rPr lang="en-US" dirty="0" err="1"/>
              <a:t>mencapai</a:t>
            </a:r>
            <a:r>
              <a:rPr lang="en-US" dirty="0"/>
              <a:t> </a:t>
            </a:r>
            <a:r>
              <a:rPr lang="en-US" dirty="0" err="1"/>
              <a:t>standar</a:t>
            </a:r>
            <a:r>
              <a:rPr lang="en-US" dirty="0"/>
              <a:t> yang </a:t>
            </a:r>
            <a:r>
              <a:rPr lang="en-US" dirty="0" err="1"/>
              <a:t>tinggi</a:t>
            </a:r>
            <a:r>
              <a:rPr lang="en-US" dirty="0"/>
              <a:t> </a:t>
            </a:r>
            <a:r>
              <a:rPr lang="en-US" dirty="0" err="1"/>
              <a:t>dan</a:t>
            </a:r>
            <a:r>
              <a:rPr lang="en-US" dirty="0"/>
              <a:t> </a:t>
            </a:r>
            <a:r>
              <a:rPr lang="en-US" dirty="0" err="1"/>
              <a:t>mampu</a:t>
            </a:r>
            <a:r>
              <a:rPr lang="en-US" dirty="0"/>
              <a:t> </a:t>
            </a:r>
            <a:r>
              <a:rPr lang="en-US" dirty="0" err="1"/>
              <a:t>mengkomunikasikan</a:t>
            </a:r>
            <a:r>
              <a:rPr lang="en-US" dirty="0"/>
              <a:t> </a:t>
            </a:r>
            <a:r>
              <a:rPr lang="en-US" dirty="0" err="1"/>
              <a:t>visinya</a:t>
            </a:r>
            <a:r>
              <a:rPr lang="en-US" dirty="0"/>
              <a:t> </a:t>
            </a:r>
            <a:r>
              <a:rPr lang="en-US" dirty="0" err="1"/>
              <a:t>dengan</a:t>
            </a:r>
            <a:r>
              <a:rPr lang="en-US" dirty="0"/>
              <a:t> </a:t>
            </a:r>
            <a:r>
              <a:rPr lang="en-US" dirty="0" err="1"/>
              <a:t>baik</a:t>
            </a:r>
            <a:r>
              <a:rPr lang="en-US" dirty="0"/>
              <a:t>. </a:t>
            </a:r>
            <a:r>
              <a:rPr lang="en-US" dirty="0" err="1"/>
              <a:t>Pemimpin</a:t>
            </a:r>
            <a:r>
              <a:rPr lang="en-US" dirty="0"/>
              <a:t> </a:t>
            </a:r>
            <a:r>
              <a:rPr lang="en-US" dirty="0" err="1"/>
              <a:t>menggunakan</a:t>
            </a:r>
            <a:r>
              <a:rPr lang="en-US" dirty="0"/>
              <a:t> </a:t>
            </a:r>
            <a:r>
              <a:rPr lang="en-US" dirty="0" err="1"/>
              <a:t>simbol-simbol</a:t>
            </a:r>
            <a:r>
              <a:rPr lang="en-US" dirty="0"/>
              <a:t> </a:t>
            </a:r>
            <a:r>
              <a:rPr lang="en-US" dirty="0" err="1"/>
              <a:t>dan</a:t>
            </a:r>
            <a:r>
              <a:rPr lang="en-US" dirty="0"/>
              <a:t> </a:t>
            </a:r>
            <a:r>
              <a:rPr lang="en-US" dirty="0" err="1"/>
              <a:t>metafora</a:t>
            </a:r>
            <a:r>
              <a:rPr lang="en-US" dirty="0"/>
              <a:t> </a:t>
            </a:r>
            <a:r>
              <a:rPr lang="en-US" dirty="0" err="1"/>
              <a:t>untuk</a:t>
            </a:r>
            <a:r>
              <a:rPr lang="en-US" dirty="0"/>
              <a:t> </a:t>
            </a:r>
            <a:r>
              <a:rPr lang="en-US" dirty="0" err="1"/>
              <a:t>memotivasi</a:t>
            </a:r>
            <a:r>
              <a:rPr lang="en-US" dirty="0"/>
              <a:t> </a:t>
            </a:r>
            <a:r>
              <a:rPr lang="en-US" dirty="0" err="1"/>
              <a:t>mereka</a:t>
            </a:r>
            <a:r>
              <a:rPr lang="en-US" dirty="0"/>
              <a:t>. </a:t>
            </a:r>
            <a:r>
              <a:rPr lang="en-US" dirty="0" err="1"/>
              <a:t>Pemimpin</a:t>
            </a:r>
            <a:r>
              <a:rPr lang="en-US" dirty="0"/>
              <a:t> </a:t>
            </a:r>
            <a:r>
              <a:rPr lang="en-US" dirty="0" err="1"/>
              <a:t>ini</a:t>
            </a:r>
            <a:r>
              <a:rPr lang="en-US" dirty="0"/>
              <a:t> </a:t>
            </a:r>
            <a:r>
              <a:rPr lang="en-US" dirty="0" err="1"/>
              <a:t>jika</a:t>
            </a:r>
            <a:r>
              <a:rPr lang="en-US" dirty="0"/>
              <a:t> </a:t>
            </a:r>
            <a:r>
              <a:rPr lang="en-US" dirty="0" err="1"/>
              <a:t>bicara</a:t>
            </a:r>
            <a:r>
              <a:rPr lang="en-US" dirty="0"/>
              <a:t> </a:t>
            </a:r>
            <a:r>
              <a:rPr lang="en-US" dirty="0" err="1"/>
              <a:t>selalu</a:t>
            </a:r>
            <a:r>
              <a:rPr lang="en-US" dirty="0"/>
              <a:t> </a:t>
            </a:r>
            <a:r>
              <a:rPr lang="en-US" dirty="0" err="1"/>
              <a:t>antusias</a:t>
            </a:r>
            <a:r>
              <a:rPr lang="en-US" dirty="0"/>
              <a:t>, </a:t>
            </a:r>
            <a:r>
              <a:rPr lang="en-US" dirty="0" err="1"/>
              <a:t>ia</a:t>
            </a:r>
            <a:r>
              <a:rPr lang="en-US" dirty="0"/>
              <a:t> </a:t>
            </a:r>
            <a:r>
              <a:rPr lang="en-US" dirty="0" err="1"/>
              <a:t>seorang</a:t>
            </a:r>
            <a:r>
              <a:rPr lang="en-US" dirty="0"/>
              <a:t> yang </a:t>
            </a:r>
            <a:r>
              <a:rPr lang="en-US" dirty="0" err="1"/>
              <a:t>optimis</a:t>
            </a:r>
            <a:r>
              <a:rPr lang="en-US" dirty="0"/>
              <a:t>. Para </a:t>
            </a:r>
            <a:r>
              <a:rPr lang="en-US" dirty="0" err="1"/>
              <a:t>karyawan</a:t>
            </a:r>
            <a:r>
              <a:rPr lang="en-US" dirty="0"/>
              <a:t> </a:t>
            </a:r>
            <a:r>
              <a:rPr lang="en-US" dirty="0" err="1"/>
              <a:t>dibantu</a:t>
            </a:r>
            <a:r>
              <a:rPr lang="en-US" dirty="0"/>
              <a:t> </a:t>
            </a:r>
            <a:r>
              <a:rPr lang="en-US" dirty="0" err="1"/>
              <a:t>menemukan</a:t>
            </a:r>
            <a:r>
              <a:rPr lang="en-US" dirty="0"/>
              <a:t> </a:t>
            </a:r>
            <a:r>
              <a:rPr lang="en-US" dirty="0" err="1"/>
              <a:t>makna</a:t>
            </a:r>
            <a:r>
              <a:rPr lang="en-US" dirty="0"/>
              <a:t> </a:t>
            </a:r>
            <a:r>
              <a:rPr lang="en-US" dirty="0" err="1"/>
              <a:t>mendalam</a:t>
            </a:r>
            <a:r>
              <a:rPr lang="en-US" dirty="0"/>
              <a:t> </a:t>
            </a:r>
            <a:r>
              <a:rPr lang="en-US" dirty="0" err="1"/>
              <a:t>dalam</a:t>
            </a:r>
            <a:r>
              <a:rPr lang="en-US" dirty="0"/>
              <a:t> </a:t>
            </a:r>
            <a:r>
              <a:rPr lang="en-US" dirty="0" err="1"/>
              <a:t>bekerja</a:t>
            </a:r>
            <a:r>
              <a:rPr lang="en-US" dirty="0"/>
              <a:t> </a:t>
            </a:r>
            <a:r>
              <a:rPr lang="en-US" dirty="0" err="1"/>
              <a:t>sehingga</a:t>
            </a:r>
            <a:r>
              <a:rPr lang="en-US" dirty="0"/>
              <a:t> </a:t>
            </a:r>
            <a:r>
              <a:rPr lang="en-US" dirty="0" err="1"/>
              <a:t>mereka</a:t>
            </a:r>
            <a:r>
              <a:rPr lang="en-US" dirty="0"/>
              <a:t> </a:t>
            </a:r>
            <a:r>
              <a:rPr lang="en-US" dirty="0" err="1"/>
              <a:t>mau</a:t>
            </a:r>
            <a:r>
              <a:rPr lang="en-US" dirty="0"/>
              <a:t> </a:t>
            </a:r>
            <a:r>
              <a:rPr lang="en-US" dirty="0" err="1"/>
              <a:t>mengikutinya</a:t>
            </a:r>
            <a:r>
              <a:rPr lang="en-US" dirty="0"/>
              <a:t> </a:t>
            </a:r>
            <a:r>
              <a:rPr lang="en-US" dirty="0" err="1"/>
              <a:t>secara</a:t>
            </a:r>
            <a:r>
              <a:rPr lang="en-US" dirty="0"/>
              <a:t> </a:t>
            </a:r>
            <a:r>
              <a:rPr lang="en-US" dirty="0" err="1"/>
              <a:t>suka</a:t>
            </a:r>
            <a:r>
              <a:rPr lang="en-US" dirty="0"/>
              <a:t> </a:t>
            </a:r>
            <a:r>
              <a:rPr lang="en-US" dirty="0" err="1"/>
              <a:t>rela</a:t>
            </a:r>
            <a:r>
              <a:rPr lang="en-US" dirty="0"/>
              <a:t>.</a:t>
            </a:r>
          </a:p>
          <a:p>
            <a:pPr marL="0" indent="0">
              <a:buNone/>
            </a:pPr>
            <a:endParaRPr lang="en-US" dirty="0"/>
          </a:p>
          <a:p>
            <a:pPr marL="0" indent="0">
              <a:buNone/>
            </a:pPr>
            <a:r>
              <a:rPr lang="en-US" b="1" i="1" dirty="0"/>
              <a:t>-  Intellectual Stimulation</a:t>
            </a:r>
            <a:r>
              <a:rPr lang="en-US" dirty="0"/>
              <a:t>, </a:t>
            </a:r>
            <a:r>
              <a:rPr lang="en-US" dirty="0" err="1"/>
              <a:t>adalah</a:t>
            </a:r>
            <a:r>
              <a:rPr lang="en-US" dirty="0"/>
              <a:t> </a:t>
            </a:r>
            <a:r>
              <a:rPr lang="en-US" dirty="0" err="1"/>
              <a:t>perilaku</a:t>
            </a:r>
            <a:r>
              <a:rPr lang="en-US" dirty="0"/>
              <a:t> </a:t>
            </a:r>
            <a:r>
              <a:rPr lang="en-US" dirty="0" err="1"/>
              <a:t>kepemimpinan</a:t>
            </a:r>
            <a:r>
              <a:rPr lang="en-US" dirty="0"/>
              <a:t> </a:t>
            </a:r>
            <a:r>
              <a:rPr lang="en-US" dirty="0" err="1"/>
              <a:t>transformasional</a:t>
            </a:r>
            <a:r>
              <a:rPr lang="en-US" dirty="0"/>
              <a:t> yang </a:t>
            </a:r>
            <a:r>
              <a:rPr lang="en-US" dirty="0" err="1"/>
              <a:t>mendorong</a:t>
            </a:r>
            <a:r>
              <a:rPr lang="en-US" dirty="0"/>
              <a:t> para </a:t>
            </a:r>
            <a:r>
              <a:rPr lang="en-US" dirty="0" err="1"/>
              <a:t>pengikut</a:t>
            </a:r>
            <a:r>
              <a:rPr lang="en-US" dirty="0"/>
              <a:t> </a:t>
            </a:r>
            <a:r>
              <a:rPr lang="en-US" dirty="0" err="1"/>
              <a:t>untuk</a:t>
            </a:r>
            <a:r>
              <a:rPr lang="en-US" dirty="0"/>
              <a:t> </a:t>
            </a:r>
            <a:r>
              <a:rPr lang="en-US" dirty="0" err="1"/>
              <a:t>menggunakan</a:t>
            </a:r>
            <a:r>
              <a:rPr lang="en-US" dirty="0"/>
              <a:t> </a:t>
            </a:r>
            <a:r>
              <a:rPr lang="en-US" dirty="0" err="1"/>
              <a:t>imajinasi</a:t>
            </a:r>
            <a:r>
              <a:rPr lang="en-US" dirty="0"/>
              <a:t> </a:t>
            </a:r>
            <a:r>
              <a:rPr lang="en-US" dirty="0" err="1"/>
              <a:t>mereka</a:t>
            </a:r>
            <a:r>
              <a:rPr lang="en-US" dirty="0"/>
              <a:t> </a:t>
            </a:r>
            <a:r>
              <a:rPr lang="en-US" dirty="0" err="1"/>
              <a:t>dan</a:t>
            </a:r>
            <a:r>
              <a:rPr lang="en-US" dirty="0"/>
              <a:t> </a:t>
            </a:r>
            <a:r>
              <a:rPr lang="en-US" dirty="0" err="1"/>
              <a:t>memikirkan</a:t>
            </a:r>
            <a:r>
              <a:rPr lang="en-US" dirty="0"/>
              <a:t> </a:t>
            </a:r>
            <a:r>
              <a:rPr lang="en-US" dirty="0" err="1"/>
              <a:t>kembali</a:t>
            </a:r>
            <a:r>
              <a:rPr lang="en-US" dirty="0"/>
              <a:t> </a:t>
            </a:r>
            <a:r>
              <a:rPr lang="en-US" dirty="0" err="1"/>
              <a:t>permasalahan</a:t>
            </a:r>
            <a:r>
              <a:rPr lang="en-US" dirty="0"/>
              <a:t> </a:t>
            </a:r>
            <a:r>
              <a:rPr lang="en-US" dirty="0" err="1"/>
              <a:t>dengan</a:t>
            </a:r>
            <a:r>
              <a:rPr lang="en-US" dirty="0"/>
              <a:t> </a:t>
            </a:r>
            <a:r>
              <a:rPr lang="en-US" dirty="0" err="1"/>
              <a:t>cara</a:t>
            </a:r>
            <a:r>
              <a:rPr lang="en-US" dirty="0"/>
              <a:t> </a:t>
            </a:r>
            <a:r>
              <a:rPr lang="en-US" dirty="0" err="1"/>
              <a:t>dan</a:t>
            </a:r>
            <a:r>
              <a:rPr lang="en-US" dirty="0"/>
              <a:t> </a:t>
            </a:r>
            <a:r>
              <a:rPr lang="en-US" dirty="0" err="1"/>
              <a:t>metode</a:t>
            </a:r>
            <a:r>
              <a:rPr lang="en-US" dirty="0"/>
              <a:t> yang </a:t>
            </a:r>
            <a:r>
              <a:rPr lang="en-US" dirty="0" err="1"/>
              <a:t>baru</a:t>
            </a:r>
            <a:r>
              <a:rPr lang="en-US" dirty="0"/>
              <a:t>, </a:t>
            </a:r>
            <a:r>
              <a:rPr lang="en-US" dirty="0" err="1"/>
              <a:t>mendorong</a:t>
            </a:r>
            <a:r>
              <a:rPr lang="en-US" dirty="0"/>
              <a:t> </a:t>
            </a:r>
            <a:r>
              <a:rPr lang="en-US" dirty="0" err="1"/>
              <a:t>pembelajaran</a:t>
            </a:r>
            <a:r>
              <a:rPr lang="en-US" dirty="0"/>
              <a:t>, </a:t>
            </a:r>
            <a:r>
              <a:rPr lang="en-US" dirty="0" err="1"/>
              <a:t>dan</a:t>
            </a:r>
            <a:r>
              <a:rPr lang="en-US" dirty="0"/>
              <a:t> </a:t>
            </a:r>
            <a:r>
              <a:rPr lang="en-US" dirty="0" err="1"/>
              <a:t>mendorong</a:t>
            </a:r>
            <a:r>
              <a:rPr lang="en-US" dirty="0"/>
              <a:t> para </a:t>
            </a:r>
            <a:r>
              <a:rPr lang="en-US" dirty="0" err="1"/>
              <a:t>pengikut</a:t>
            </a:r>
            <a:r>
              <a:rPr lang="en-US" dirty="0"/>
              <a:t> </a:t>
            </a:r>
            <a:r>
              <a:rPr lang="en-US" dirty="0" err="1"/>
              <a:t>untuk</a:t>
            </a:r>
            <a:r>
              <a:rPr lang="en-US" dirty="0"/>
              <a:t> </a:t>
            </a:r>
            <a:r>
              <a:rPr lang="en-US" dirty="0" err="1"/>
              <a:t>menciptakan</a:t>
            </a:r>
            <a:r>
              <a:rPr lang="en-US" dirty="0"/>
              <a:t> </a:t>
            </a:r>
            <a:r>
              <a:rPr lang="en-US" dirty="0" err="1"/>
              <a:t>solusi</a:t>
            </a:r>
            <a:r>
              <a:rPr lang="en-US" dirty="0"/>
              <a:t> </a:t>
            </a:r>
            <a:r>
              <a:rPr lang="en-US" dirty="0" err="1"/>
              <a:t>dari</a:t>
            </a:r>
            <a:r>
              <a:rPr lang="en-US" dirty="0"/>
              <a:t> </a:t>
            </a:r>
            <a:r>
              <a:rPr lang="en-US" dirty="0" err="1"/>
              <a:t>berbagai</a:t>
            </a:r>
            <a:r>
              <a:rPr lang="en-US" dirty="0"/>
              <a:t> </a:t>
            </a:r>
            <a:r>
              <a:rPr lang="en-US" dirty="0" err="1"/>
              <a:t>masalah</a:t>
            </a:r>
            <a:r>
              <a:rPr lang="en-US" dirty="0"/>
              <a:t>. </a:t>
            </a:r>
            <a:r>
              <a:rPr lang="en-US" dirty="0" err="1"/>
              <a:t>Hasilnya</a:t>
            </a:r>
            <a:r>
              <a:rPr lang="en-US" dirty="0"/>
              <a:t> </a:t>
            </a:r>
            <a:r>
              <a:rPr lang="en-US" dirty="0" err="1"/>
              <a:t>adalah</a:t>
            </a:r>
            <a:r>
              <a:rPr lang="en-US" dirty="0"/>
              <a:t> para </a:t>
            </a:r>
            <a:r>
              <a:rPr lang="en-US" dirty="0" err="1"/>
              <a:t>pengikut</a:t>
            </a:r>
            <a:r>
              <a:rPr lang="en-US" dirty="0"/>
              <a:t> </a:t>
            </a:r>
            <a:r>
              <a:rPr lang="en-US" dirty="0" err="1"/>
              <a:t>diharapkan</a:t>
            </a:r>
            <a:r>
              <a:rPr lang="en-US" dirty="0"/>
              <a:t> </a:t>
            </a:r>
            <a:r>
              <a:rPr lang="en-US" dirty="0" err="1"/>
              <a:t>menjadi</a:t>
            </a:r>
            <a:r>
              <a:rPr lang="en-US" dirty="0"/>
              <a:t> </a:t>
            </a:r>
            <a:r>
              <a:rPr lang="en-US" dirty="0" err="1"/>
              <a:t>lebih</a:t>
            </a:r>
            <a:r>
              <a:rPr lang="en-US" dirty="0"/>
              <a:t> </a:t>
            </a:r>
            <a:r>
              <a:rPr lang="en-US" dirty="0" err="1"/>
              <a:t>kreatif</a:t>
            </a:r>
            <a:r>
              <a:rPr lang="en-US" dirty="0"/>
              <a:t>, (</a:t>
            </a:r>
            <a:r>
              <a:rPr lang="en-US" dirty="0" err="1"/>
              <a:t>Avolio</a:t>
            </a:r>
            <a:r>
              <a:rPr lang="en-US" dirty="0"/>
              <a:t> &amp; Bass, 2002)</a:t>
            </a:r>
            <a:endParaRPr lang="en-US" sz="2800" dirty="0"/>
          </a:p>
          <a:p>
            <a:pPr marL="0" indent="0">
              <a:buNone/>
            </a:pPr>
            <a:r>
              <a:rPr lang="en-US" dirty="0"/>
              <a:t> </a:t>
            </a:r>
            <a:endParaRPr lang="en-US" sz="2400" dirty="0"/>
          </a:p>
          <a:p>
            <a:endParaRPr lang="en-US" dirty="0"/>
          </a:p>
          <a:p>
            <a:endParaRPr lang="en-US" dirty="0"/>
          </a:p>
        </p:txBody>
      </p:sp>
    </p:spTree>
    <p:extLst>
      <p:ext uri="{BB962C8B-B14F-4D97-AF65-F5344CB8AC3E}">
        <p14:creationId xmlns:p14="http://schemas.microsoft.com/office/powerpoint/2010/main" val="515391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err="1"/>
              <a:t>Kepemimpinan</a:t>
            </a:r>
            <a:r>
              <a:rPr lang="en-US" dirty="0"/>
              <a:t> </a:t>
            </a:r>
            <a:r>
              <a:rPr lang="en-US" dirty="0" err="1"/>
              <a:t>transformasional</a:t>
            </a:r>
            <a:r>
              <a:rPr lang="en-US" dirty="0"/>
              <a:t>, </a:t>
            </a:r>
            <a:r>
              <a:rPr lang="en-US" dirty="0" err="1"/>
              <a:t>pada</a:t>
            </a:r>
            <a:r>
              <a:rPr lang="en-US" dirty="0"/>
              <a:t> </a:t>
            </a:r>
            <a:r>
              <a:rPr lang="en-US" dirty="0" err="1"/>
              <a:t>dasarnya</a:t>
            </a:r>
            <a:r>
              <a:rPr lang="en-US" dirty="0"/>
              <a:t> </a:t>
            </a:r>
            <a:r>
              <a:rPr lang="en-US" dirty="0" err="1"/>
              <a:t>adalah</a:t>
            </a:r>
            <a:r>
              <a:rPr lang="en-US" dirty="0"/>
              <a:t> </a:t>
            </a:r>
            <a:r>
              <a:rPr lang="en-US" dirty="0" err="1"/>
              <a:t>pemimpin</a:t>
            </a:r>
            <a:r>
              <a:rPr lang="en-US" dirty="0"/>
              <a:t> yang </a:t>
            </a:r>
            <a:r>
              <a:rPr lang="en-US" dirty="0" err="1"/>
              <a:t>memotivasi</a:t>
            </a:r>
            <a:r>
              <a:rPr lang="en-US" dirty="0"/>
              <a:t> para </a:t>
            </a:r>
            <a:r>
              <a:rPr lang="en-US" dirty="0" err="1"/>
              <a:t>pengikutnya</a:t>
            </a:r>
            <a:r>
              <a:rPr lang="en-US" dirty="0"/>
              <a:t> </a:t>
            </a:r>
            <a:r>
              <a:rPr lang="en-US" dirty="0" err="1"/>
              <a:t>untuk</a:t>
            </a:r>
            <a:r>
              <a:rPr lang="en-US" dirty="0"/>
              <a:t> </a:t>
            </a:r>
            <a:r>
              <a:rPr lang="en-US" dirty="0" err="1"/>
              <a:t>melakukan</a:t>
            </a:r>
            <a:r>
              <a:rPr lang="en-US" dirty="0"/>
              <a:t> </a:t>
            </a:r>
            <a:r>
              <a:rPr lang="en-US" dirty="0" err="1"/>
              <a:t>lebih</a:t>
            </a:r>
            <a:r>
              <a:rPr lang="en-US" dirty="0"/>
              <a:t> </a:t>
            </a:r>
            <a:r>
              <a:rPr lang="en-US" dirty="0" err="1"/>
              <a:t>dari</a:t>
            </a:r>
            <a:r>
              <a:rPr lang="en-US" dirty="0"/>
              <a:t> </a:t>
            </a:r>
            <a:r>
              <a:rPr lang="en-US" dirty="0" err="1"/>
              <a:t>pada</a:t>
            </a:r>
            <a:r>
              <a:rPr lang="en-US" dirty="0"/>
              <a:t> </a:t>
            </a:r>
            <a:r>
              <a:rPr lang="en-US" dirty="0" err="1"/>
              <a:t>apa</a:t>
            </a:r>
            <a:r>
              <a:rPr lang="en-US" dirty="0"/>
              <a:t> yang </a:t>
            </a:r>
            <a:r>
              <a:rPr lang="en-US" dirty="0" err="1"/>
              <a:t>diharapkan</a:t>
            </a:r>
            <a:r>
              <a:rPr lang="en-US" dirty="0"/>
              <a:t> </a:t>
            </a:r>
            <a:r>
              <a:rPr lang="en-US" dirty="0" err="1"/>
              <a:t>dengan</a:t>
            </a:r>
            <a:r>
              <a:rPr lang="en-US" dirty="0"/>
              <a:t> </a:t>
            </a:r>
            <a:r>
              <a:rPr lang="en-US" dirty="0" err="1"/>
              <a:t>cara</a:t>
            </a:r>
            <a:r>
              <a:rPr lang="en-US" dirty="0"/>
              <a:t> </a:t>
            </a:r>
            <a:r>
              <a:rPr lang="en-US" dirty="0" err="1"/>
              <a:t>merentangkan</a:t>
            </a:r>
            <a:r>
              <a:rPr lang="en-US" dirty="0"/>
              <a:t> </a:t>
            </a:r>
            <a:r>
              <a:rPr lang="en-US" dirty="0" err="1"/>
              <a:t>kemampuan</a:t>
            </a:r>
            <a:r>
              <a:rPr lang="en-US" dirty="0"/>
              <a:t> </a:t>
            </a:r>
            <a:r>
              <a:rPr lang="en-US" dirty="0" err="1"/>
              <a:t>mereka</a:t>
            </a:r>
            <a:r>
              <a:rPr lang="en-US" dirty="0"/>
              <a:t> </a:t>
            </a:r>
            <a:r>
              <a:rPr lang="en-US" dirty="0" err="1"/>
              <a:t>dan</a:t>
            </a:r>
            <a:r>
              <a:rPr lang="en-US" dirty="0"/>
              <a:t> </a:t>
            </a:r>
            <a:r>
              <a:rPr lang="en-US" dirty="0" err="1"/>
              <a:t>meningkatkan</a:t>
            </a:r>
            <a:r>
              <a:rPr lang="en-US" dirty="0"/>
              <a:t> </a:t>
            </a:r>
            <a:r>
              <a:rPr lang="en-US" dirty="0" err="1"/>
              <a:t>kepercayaan</a:t>
            </a:r>
            <a:r>
              <a:rPr lang="en-US" dirty="0"/>
              <a:t> </a:t>
            </a:r>
            <a:r>
              <a:rPr lang="en-US" dirty="0" err="1"/>
              <a:t>diri</a:t>
            </a:r>
            <a:r>
              <a:rPr lang="en-US" dirty="0"/>
              <a:t> </a:t>
            </a:r>
            <a:r>
              <a:rPr lang="en-US" dirty="0" err="1"/>
              <a:t>mereka</a:t>
            </a:r>
            <a:r>
              <a:rPr lang="en-US" dirty="0"/>
              <a:t>. </a:t>
            </a:r>
          </a:p>
          <a:p>
            <a:r>
              <a:rPr lang="en-US" dirty="0" err="1"/>
              <a:t>Avolio</a:t>
            </a:r>
            <a:r>
              <a:rPr lang="en-US" dirty="0"/>
              <a:t>, Bass &amp; Jung (1999) </a:t>
            </a:r>
            <a:r>
              <a:rPr lang="en-US" dirty="0" err="1"/>
              <a:t>mengatakan</a:t>
            </a:r>
            <a:r>
              <a:rPr lang="en-US" dirty="0"/>
              <a:t> </a:t>
            </a:r>
            <a:r>
              <a:rPr lang="en-US" dirty="0" err="1"/>
              <a:t>bahwa</a:t>
            </a:r>
            <a:r>
              <a:rPr lang="en-US" dirty="0"/>
              <a:t> </a:t>
            </a:r>
            <a:r>
              <a:rPr lang="en-US" dirty="0" err="1"/>
              <a:t>pada</a:t>
            </a:r>
            <a:r>
              <a:rPr lang="en-US" dirty="0"/>
              <a:t> </a:t>
            </a:r>
            <a:r>
              <a:rPr lang="en-US" dirty="0" err="1"/>
              <a:t>awalnya</a:t>
            </a:r>
            <a:r>
              <a:rPr lang="en-US" dirty="0"/>
              <a:t> </a:t>
            </a:r>
            <a:r>
              <a:rPr lang="en-US" dirty="0" err="1"/>
              <a:t>kepemimpinan</a:t>
            </a:r>
            <a:r>
              <a:rPr lang="en-US" dirty="0"/>
              <a:t> </a:t>
            </a:r>
            <a:r>
              <a:rPr lang="en-US" dirty="0" err="1"/>
              <a:t>transformasional</a:t>
            </a:r>
            <a:r>
              <a:rPr lang="en-US" dirty="0"/>
              <a:t> </a:t>
            </a:r>
            <a:r>
              <a:rPr lang="en-US" dirty="0" err="1"/>
              <a:t>ditunjukkan</a:t>
            </a:r>
            <a:r>
              <a:rPr lang="en-US" dirty="0"/>
              <a:t> </a:t>
            </a:r>
            <a:r>
              <a:rPr lang="en-US" dirty="0" err="1"/>
              <a:t>melalui</a:t>
            </a:r>
            <a:r>
              <a:rPr lang="en-US" dirty="0"/>
              <a:t> </a:t>
            </a:r>
            <a:r>
              <a:rPr lang="en-US" dirty="0" err="1"/>
              <a:t>tiga</a:t>
            </a:r>
            <a:r>
              <a:rPr lang="en-US" dirty="0"/>
              <a:t> </a:t>
            </a:r>
            <a:r>
              <a:rPr lang="en-US" dirty="0" err="1"/>
              <a:t>bentuk</a:t>
            </a:r>
            <a:r>
              <a:rPr lang="en-US" dirty="0"/>
              <a:t> </a:t>
            </a:r>
            <a:r>
              <a:rPr lang="en-US" dirty="0" err="1"/>
              <a:t>perilaku</a:t>
            </a:r>
            <a:r>
              <a:rPr lang="en-US" dirty="0"/>
              <a:t> </a:t>
            </a:r>
            <a:r>
              <a:rPr lang="en-US" dirty="0" err="1"/>
              <a:t>yaitu</a:t>
            </a:r>
            <a:r>
              <a:rPr lang="en-US" dirty="0"/>
              <a:t> </a:t>
            </a:r>
            <a:r>
              <a:rPr lang="en-US" dirty="0" err="1"/>
              <a:t>kharisma</a:t>
            </a:r>
            <a:r>
              <a:rPr lang="en-US" dirty="0"/>
              <a:t>, </a:t>
            </a:r>
            <a:r>
              <a:rPr lang="en-US" dirty="0" err="1"/>
              <a:t>konsiderasiindividu</a:t>
            </a:r>
            <a:r>
              <a:rPr lang="en-US" dirty="0"/>
              <a:t> </a:t>
            </a:r>
            <a:r>
              <a:rPr lang="en-US" dirty="0" err="1"/>
              <a:t>dan</a:t>
            </a:r>
            <a:r>
              <a:rPr lang="en-US" dirty="0"/>
              <a:t> </a:t>
            </a:r>
            <a:r>
              <a:rPr lang="en-US" dirty="0" err="1"/>
              <a:t>stimulasi</a:t>
            </a:r>
            <a:r>
              <a:rPr lang="en-US" dirty="0"/>
              <a:t> </a:t>
            </a:r>
            <a:r>
              <a:rPr lang="en-US" dirty="0" err="1"/>
              <a:t>intelektual</a:t>
            </a:r>
            <a:r>
              <a:rPr lang="en-US" dirty="0"/>
              <a:t>. </a:t>
            </a:r>
          </a:p>
          <a:p>
            <a:r>
              <a:rPr lang="en-US" dirty="0" err="1"/>
              <a:t>Namun</a:t>
            </a:r>
            <a:r>
              <a:rPr lang="en-US" dirty="0"/>
              <a:t> </a:t>
            </a:r>
            <a:r>
              <a:rPr lang="en-US" dirty="0" err="1"/>
              <a:t>pada</a:t>
            </a:r>
            <a:r>
              <a:rPr lang="en-US" dirty="0"/>
              <a:t> </a:t>
            </a:r>
            <a:r>
              <a:rPr lang="en-US" dirty="0" err="1"/>
              <a:t>perkembangannya</a:t>
            </a:r>
            <a:r>
              <a:rPr lang="en-US" dirty="0"/>
              <a:t> </a:t>
            </a:r>
            <a:r>
              <a:rPr lang="en-US" dirty="0" err="1"/>
              <a:t>perilaku</a:t>
            </a:r>
            <a:r>
              <a:rPr lang="en-US" dirty="0"/>
              <a:t> </a:t>
            </a:r>
            <a:r>
              <a:rPr lang="en-US" dirty="0" err="1"/>
              <a:t>kharisma</a:t>
            </a:r>
            <a:r>
              <a:rPr lang="en-US" dirty="0"/>
              <a:t> </a:t>
            </a:r>
            <a:r>
              <a:rPr lang="en-US" dirty="0" err="1"/>
              <a:t>dipecah</a:t>
            </a:r>
            <a:r>
              <a:rPr lang="en-US" dirty="0"/>
              <a:t> </a:t>
            </a:r>
            <a:r>
              <a:rPr lang="en-US" dirty="0" err="1"/>
              <a:t>menjadi</a:t>
            </a:r>
            <a:r>
              <a:rPr lang="en-US" dirty="0"/>
              <a:t> </a:t>
            </a:r>
            <a:r>
              <a:rPr lang="en-US" dirty="0" err="1"/>
              <a:t>dua</a:t>
            </a:r>
            <a:r>
              <a:rPr lang="en-US" dirty="0"/>
              <a:t> </a:t>
            </a:r>
            <a:r>
              <a:rPr lang="en-US" dirty="0" err="1"/>
              <a:t>yaitu</a:t>
            </a:r>
            <a:r>
              <a:rPr lang="en-US" dirty="0"/>
              <a:t> </a:t>
            </a:r>
            <a:r>
              <a:rPr lang="en-US" dirty="0" err="1"/>
              <a:t>pengaruh</a:t>
            </a:r>
            <a:r>
              <a:rPr lang="en-US" dirty="0"/>
              <a:t> ideal </a:t>
            </a:r>
            <a:r>
              <a:rPr lang="en-US" dirty="0" err="1"/>
              <a:t>dan</a:t>
            </a:r>
            <a:r>
              <a:rPr lang="en-US" dirty="0"/>
              <a:t> </a:t>
            </a:r>
            <a:r>
              <a:rPr lang="en-US" dirty="0" err="1"/>
              <a:t>motivasi</a:t>
            </a:r>
            <a:r>
              <a:rPr lang="en-US" dirty="0"/>
              <a:t> inspirational. </a:t>
            </a:r>
          </a:p>
          <a:p>
            <a:r>
              <a:rPr lang="en-US" dirty="0" err="1"/>
              <a:t>Dengan</a:t>
            </a:r>
            <a:r>
              <a:rPr lang="en-US" dirty="0"/>
              <a:t> </a:t>
            </a:r>
            <a:r>
              <a:rPr lang="en-US" dirty="0" err="1"/>
              <a:t>demikian</a:t>
            </a:r>
            <a:r>
              <a:rPr lang="en-US" dirty="0"/>
              <a:t> </a:t>
            </a:r>
            <a:r>
              <a:rPr lang="en-US" dirty="0" err="1"/>
              <a:t>kepemimpinan</a:t>
            </a:r>
            <a:r>
              <a:rPr lang="en-US" dirty="0"/>
              <a:t> </a:t>
            </a:r>
            <a:r>
              <a:rPr lang="en-US" dirty="0" err="1"/>
              <a:t>transformasional</a:t>
            </a:r>
            <a:r>
              <a:rPr lang="en-US" dirty="0"/>
              <a:t> </a:t>
            </a:r>
            <a:r>
              <a:rPr lang="en-US" dirty="0" err="1"/>
              <a:t>terdiri</a:t>
            </a:r>
            <a:r>
              <a:rPr lang="en-US" dirty="0"/>
              <a:t> </a:t>
            </a:r>
            <a:r>
              <a:rPr lang="en-US" dirty="0" err="1"/>
              <a:t>dari</a:t>
            </a:r>
            <a:r>
              <a:rPr lang="en-US" dirty="0"/>
              <a:t> </a:t>
            </a:r>
            <a:r>
              <a:rPr lang="en-US" dirty="0" err="1"/>
              <a:t>empat</a:t>
            </a:r>
            <a:r>
              <a:rPr lang="en-US" dirty="0"/>
              <a:t> </a:t>
            </a:r>
            <a:r>
              <a:rPr lang="en-US" dirty="0" err="1"/>
              <a:t>perilaku</a:t>
            </a:r>
            <a:r>
              <a:rPr lang="en-US" dirty="0"/>
              <a:t> </a:t>
            </a:r>
            <a:r>
              <a:rPr lang="en-US" dirty="0" err="1"/>
              <a:t>yakni</a:t>
            </a:r>
            <a:r>
              <a:rPr lang="en-US" dirty="0"/>
              <a:t> </a:t>
            </a:r>
            <a:r>
              <a:rPr lang="en-US" dirty="0" err="1"/>
              <a:t>pengaruh</a:t>
            </a:r>
            <a:r>
              <a:rPr lang="en-US" dirty="0"/>
              <a:t> ideal, </a:t>
            </a:r>
            <a:r>
              <a:rPr lang="en-US" dirty="0" err="1"/>
              <a:t>motivasi</a:t>
            </a:r>
            <a:r>
              <a:rPr lang="en-US" dirty="0"/>
              <a:t> </a:t>
            </a:r>
            <a:r>
              <a:rPr lang="en-US" dirty="0" err="1"/>
              <a:t>inspirasi</a:t>
            </a:r>
            <a:r>
              <a:rPr lang="en-US" dirty="0"/>
              <a:t>, </a:t>
            </a:r>
            <a:r>
              <a:rPr lang="en-US" dirty="0" err="1"/>
              <a:t>konsiderasi</a:t>
            </a:r>
            <a:r>
              <a:rPr lang="en-US" dirty="0"/>
              <a:t> </a:t>
            </a:r>
            <a:r>
              <a:rPr lang="en-US" dirty="0" err="1"/>
              <a:t>individu</a:t>
            </a:r>
            <a:r>
              <a:rPr lang="en-US" dirty="0"/>
              <a:t> </a:t>
            </a:r>
            <a:r>
              <a:rPr lang="en-US" dirty="0" err="1"/>
              <a:t>dan</a:t>
            </a:r>
            <a:r>
              <a:rPr lang="en-US" dirty="0"/>
              <a:t> </a:t>
            </a:r>
            <a:r>
              <a:rPr lang="en-US" dirty="0" err="1"/>
              <a:t>stimulasi</a:t>
            </a:r>
            <a:r>
              <a:rPr lang="en-US" dirty="0"/>
              <a:t> </a:t>
            </a:r>
            <a:r>
              <a:rPr lang="en-US" dirty="0" err="1"/>
              <a:t>intelektual</a:t>
            </a:r>
            <a:r>
              <a:rPr lang="en-US" dirty="0"/>
              <a:t>. </a:t>
            </a:r>
          </a:p>
        </p:txBody>
      </p:sp>
    </p:spTree>
    <p:extLst>
      <p:ext uri="{BB962C8B-B14F-4D97-AF65-F5344CB8AC3E}">
        <p14:creationId xmlns:p14="http://schemas.microsoft.com/office/powerpoint/2010/main" val="3659928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5CA54-A8B9-4104-BDF3-FF5E65923D2C}"/>
              </a:ext>
            </a:extLst>
          </p:cNvPr>
          <p:cNvSpPr>
            <a:spLocks noGrp="1"/>
          </p:cNvSpPr>
          <p:nvPr>
            <p:ph type="title"/>
          </p:nvPr>
        </p:nvSpPr>
        <p:spPr/>
        <p:txBody>
          <a:bodyPr/>
          <a:lstStyle/>
          <a:p>
            <a:r>
              <a:rPr lang="en-US" dirty="0"/>
              <a:t>PENDEKATAN KEPEMIMPINAN</a:t>
            </a:r>
            <a:endParaRPr lang="en-ID" dirty="0"/>
          </a:p>
        </p:txBody>
      </p:sp>
      <p:sp>
        <p:nvSpPr>
          <p:cNvPr id="3" name="Content Placeholder 2">
            <a:extLst>
              <a:ext uri="{FF2B5EF4-FFF2-40B4-BE49-F238E27FC236}">
                <a16:creationId xmlns:a16="http://schemas.microsoft.com/office/drawing/2014/main" id="{31ED97FD-6768-4433-89EE-840EFFB7C3F5}"/>
              </a:ext>
            </a:extLst>
          </p:cNvPr>
          <p:cNvSpPr>
            <a:spLocks noGrp="1"/>
          </p:cNvSpPr>
          <p:nvPr>
            <p:ph idx="1"/>
          </p:nvPr>
        </p:nvSpPr>
        <p:spPr/>
        <p:txBody>
          <a:bodyPr/>
          <a:lstStyle/>
          <a:p>
            <a:pPr marL="514350" indent="-514350">
              <a:buFont typeface="+mj-lt"/>
              <a:buAutoNum type="arabicPeriod"/>
            </a:pPr>
            <a:r>
              <a:rPr lang="en-US" dirty="0"/>
              <a:t>THE TRAIT APPROACH</a:t>
            </a:r>
          </a:p>
          <a:p>
            <a:pPr marL="514350" indent="-514350">
              <a:buFont typeface="+mj-lt"/>
              <a:buAutoNum type="arabicPeriod"/>
            </a:pPr>
            <a:r>
              <a:rPr lang="en-US" dirty="0"/>
              <a:t>THE BEHAVIOR APPROACH</a:t>
            </a:r>
          </a:p>
          <a:p>
            <a:pPr marL="514350" indent="-514350">
              <a:buFont typeface="+mj-lt"/>
              <a:buAutoNum type="arabicPeriod"/>
            </a:pPr>
            <a:r>
              <a:rPr lang="en-US" dirty="0"/>
              <a:t>THE POWER – INFLUENCE APPROACH</a:t>
            </a:r>
          </a:p>
          <a:p>
            <a:pPr marL="514350" indent="-514350">
              <a:buFont typeface="+mj-lt"/>
              <a:buAutoNum type="arabicPeriod"/>
            </a:pPr>
            <a:r>
              <a:rPr lang="en-US" dirty="0"/>
              <a:t>THE SITUASIONAL APPROACH</a:t>
            </a:r>
          </a:p>
          <a:p>
            <a:pPr marL="514350" indent="-514350">
              <a:buFont typeface="+mj-lt"/>
              <a:buAutoNum type="arabicPeriod"/>
            </a:pPr>
            <a:r>
              <a:rPr lang="en-US" dirty="0"/>
              <a:t>THE INTEGRATIVE APPROACH</a:t>
            </a:r>
            <a:endParaRPr lang="en-ID" dirty="0"/>
          </a:p>
        </p:txBody>
      </p:sp>
    </p:spTree>
    <p:extLst>
      <p:ext uri="{BB962C8B-B14F-4D97-AF65-F5344CB8AC3E}">
        <p14:creationId xmlns:p14="http://schemas.microsoft.com/office/powerpoint/2010/main" val="1078170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BF6B0-6877-442C-A97F-F269E6F92860}"/>
              </a:ext>
            </a:extLst>
          </p:cNvPr>
          <p:cNvSpPr>
            <a:spLocks noGrp="1"/>
          </p:cNvSpPr>
          <p:nvPr>
            <p:ph type="title"/>
          </p:nvPr>
        </p:nvSpPr>
        <p:spPr/>
        <p:txBody>
          <a:bodyPr/>
          <a:lstStyle/>
          <a:p>
            <a:r>
              <a:rPr lang="en-US" dirty="0"/>
              <a:t>The Trait Approach</a:t>
            </a:r>
            <a:endParaRPr lang="en-ID" dirty="0"/>
          </a:p>
        </p:txBody>
      </p:sp>
      <p:graphicFrame>
        <p:nvGraphicFramePr>
          <p:cNvPr id="6" name="Table 6">
            <a:extLst>
              <a:ext uri="{FF2B5EF4-FFF2-40B4-BE49-F238E27FC236}">
                <a16:creationId xmlns:a16="http://schemas.microsoft.com/office/drawing/2014/main" id="{AFF5998F-2133-4AFC-A9FD-BB21EF23A4B1}"/>
              </a:ext>
            </a:extLst>
          </p:cNvPr>
          <p:cNvGraphicFramePr>
            <a:graphicFrameLocks noGrp="1"/>
          </p:cNvGraphicFramePr>
          <p:nvPr>
            <p:ph idx="1"/>
            <p:extLst>
              <p:ext uri="{D42A27DB-BD31-4B8C-83A1-F6EECF244321}">
                <p14:modId xmlns:p14="http://schemas.microsoft.com/office/powerpoint/2010/main" val="3834401838"/>
              </p:ext>
            </p:extLst>
          </p:nvPr>
        </p:nvGraphicFramePr>
        <p:xfrm>
          <a:off x="457200" y="1770842"/>
          <a:ext cx="8817581" cy="3291840"/>
        </p:xfrm>
        <a:graphic>
          <a:graphicData uri="http://schemas.openxmlformats.org/drawingml/2006/table">
            <a:tbl>
              <a:tblPr firstRow="1" bandRow="1">
                <a:tableStyleId>{5C22544A-7EE6-4342-B048-85BDC9FD1C3A}</a:tableStyleId>
              </a:tblPr>
              <a:tblGrid>
                <a:gridCol w="2614549">
                  <a:extLst>
                    <a:ext uri="{9D8B030D-6E8A-4147-A177-3AD203B41FA5}">
                      <a16:colId xmlns:a16="http://schemas.microsoft.com/office/drawing/2014/main" val="1110734258"/>
                    </a:ext>
                  </a:extLst>
                </a:gridCol>
                <a:gridCol w="6203032">
                  <a:extLst>
                    <a:ext uri="{9D8B030D-6E8A-4147-A177-3AD203B41FA5}">
                      <a16:colId xmlns:a16="http://schemas.microsoft.com/office/drawing/2014/main" val="2984199654"/>
                    </a:ext>
                  </a:extLst>
                </a:gridCol>
              </a:tblGrid>
              <a:tr h="362014">
                <a:tc>
                  <a:txBody>
                    <a:bodyPr/>
                    <a:lstStyle/>
                    <a:p>
                      <a:r>
                        <a:rPr lang="en-US" dirty="0"/>
                        <a:t>ASPEK</a:t>
                      </a:r>
                      <a:endParaRPr lang="en-ID" dirty="0"/>
                    </a:p>
                  </a:txBody>
                  <a:tcPr/>
                </a:tc>
                <a:tc>
                  <a:txBody>
                    <a:bodyPr/>
                    <a:lstStyle/>
                    <a:p>
                      <a:r>
                        <a:rPr lang="en-US" dirty="0"/>
                        <a:t>KETERANGAN</a:t>
                      </a:r>
                      <a:endParaRPr lang="en-ID" dirty="0"/>
                    </a:p>
                  </a:txBody>
                  <a:tcPr/>
                </a:tc>
                <a:extLst>
                  <a:ext uri="{0D108BD9-81ED-4DB2-BD59-A6C34878D82A}">
                    <a16:rowId xmlns:a16="http://schemas.microsoft.com/office/drawing/2014/main" val="3054100788"/>
                  </a:ext>
                </a:extLst>
              </a:tr>
              <a:tr h="581891">
                <a:tc>
                  <a:txBody>
                    <a:bodyPr/>
                    <a:lstStyle/>
                    <a:p>
                      <a:r>
                        <a:rPr lang="en-US" dirty="0" err="1"/>
                        <a:t>Fokus</a:t>
                      </a:r>
                      <a:endParaRPr lang="en-ID" dirty="0"/>
                    </a:p>
                  </a:txBody>
                  <a:tcPr/>
                </a:tc>
                <a:tc>
                  <a:txBody>
                    <a:bodyPr/>
                    <a:lstStyle/>
                    <a:p>
                      <a:r>
                        <a:rPr lang="en-US" dirty="0" err="1"/>
                        <a:t>Atribut</a:t>
                      </a:r>
                      <a:r>
                        <a:rPr lang="en-US" dirty="0"/>
                        <a:t> yang </a:t>
                      </a:r>
                      <a:r>
                        <a:rPr lang="en-US" dirty="0" err="1"/>
                        <a:t>melekat</a:t>
                      </a:r>
                      <a:r>
                        <a:rPr lang="en-US" dirty="0"/>
                        <a:t> pada </a:t>
                      </a:r>
                      <a:r>
                        <a:rPr lang="en-US" dirty="0" err="1"/>
                        <a:t>pemimpin</a:t>
                      </a:r>
                      <a:r>
                        <a:rPr lang="en-US" dirty="0"/>
                        <a:t> </a:t>
                      </a:r>
                      <a:r>
                        <a:rPr lang="en-US" dirty="0" err="1"/>
                        <a:t>seperti</a:t>
                      </a:r>
                      <a:r>
                        <a:rPr lang="en-US" dirty="0"/>
                        <a:t> </a:t>
                      </a:r>
                      <a:r>
                        <a:rPr lang="en-US" dirty="0" err="1"/>
                        <a:t>kepribadian</a:t>
                      </a:r>
                      <a:r>
                        <a:rPr lang="en-US" dirty="0"/>
                        <a:t>, motif, </a:t>
                      </a:r>
                      <a:r>
                        <a:rPr lang="en-US" dirty="0" err="1"/>
                        <a:t>nilai</a:t>
                      </a:r>
                      <a:r>
                        <a:rPr lang="en-US" dirty="0"/>
                        <a:t> dan </a:t>
                      </a:r>
                      <a:r>
                        <a:rPr lang="en-US" dirty="0" err="1"/>
                        <a:t>ketrampilan</a:t>
                      </a:r>
                      <a:r>
                        <a:rPr lang="en-US" dirty="0"/>
                        <a:t>  yang </a:t>
                      </a:r>
                      <a:r>
                        <a:rPr lang="en-US" dirty="0" err="1"/>
                        <a:t>dimiliki</a:t>
                      </a:r>
                      <a:r>
                        <a:rPr lang="en-US" dirty="0"/>
                        <a:t> oleh </a:t>
                      </a:r>
                      <a:r>
                        <a:rPr lang="en-US" dirty="0" err="1"/>
                        <a:t>pemimpin</a:t>
                      </a:r>
                      <a:endParaRPr lang="en-ID" dirty="0"/>
                    </a:p>
                  </a:txBody>
                  <a:tcPr/>
                </a:tc>
                <a:extLst>
                  <a:ext uri="{0D108BD9-81ED-4DB2-BD59-A6C34878D82A}">
                    <a16:rowId xmlns:a16="http://schemas.microsoft.com/office/drawing/2014/main" val="1131840733"/>
                  </a:ext>
                </a:extLst>
              </a:tr>
              <a:tr h="831273">
                <a:tc>
                  <a:txBody>
                    <a:bodyPr/>
                    <a:lstStyle/>
                    <a:p>
                      <a:r>
                        <a:rPr lang="en-US" dirty="0"/>
                        <a:t>Dasar</a:t>
                      </a:r>
                      <a:endParaRPr lang="en-ID" dirty="0"/>
                    </a:p>
                  </a:txBody>
                  <a:tcPr/>
                </a:tc>
                <a:tc>
                  <a:txBody>
                    <a:bodyPr/>
                    <a:lstStyle/>
                    <a:p>
                      <a:r>
                        <a:rPr lang="en-US" dirty="0" err="1"/>
                        <a:t>Asumsi</a:t>
                      </a:r>
                      <a:r>
                        <a:rPr lang="en-US" dirty="0"/>
                        <a:t> </a:t>
                      </a:r>
                      <a:r>
                        <a:rPr lang="en-US" dirty="0" err="1"/>
                        <a:t>bahwa</a:t>
                      </a:r>
                      <a:r>
                        <a:rPr lang="en-US" dirty="0"/>
                        <a:t> </a:t>
                      </a:r>
                      <a:r>
                        <a:rPr lang="en-US" dirty="0" err="1"/>
                        <a:t>sebagian</a:t>
                      </a:r>
                      <a:r>
                        <a:rPr lang="en-US" dirty="0"/>
                        <a:t> orang yang </a:t>
                      </a:r>
                      <a:r>
                        <a:rPr lang="en-US" dirty="0" err="1"/>
                        <a:t>memang</a:t>
                      </a:r>
                      <a:r>
                        <a:rPr lang="en-US" dirty="0"/>
                        <a:t> </a:t>
                      </a:r>
                      <a:r>
                        <a:rPr lang="en-US" dirty="0" err="1"/>
                        <a:t>terlahir</a:t>
                      </a:r>
                      <a:r>
                        <a:rPr lang="en-US" dirty="0"/>
                        <a:t> </a:t>
                      </a:r>
                      <a:r>
                        <a:rPr lang="en-US" dirty="0" err="1"/>
                        <a:t>sebagai</a:t>
                      </a:r>
                      <a:r>
                        <a:rPr lang="en-US" dirty="0"/>
                        <a:t> </a:t>
                      </a:r>
                      <a:r>
                        <a:rPr lang="en-US" dirty="0" err="1"/>
                        <a:t>seorang</a:t>
                      </a:r>
                      <a:r>
                        <a:rPr lang="en-US" dirty="0"/>
                        <a:t> </a:t>
                      </a:r>
                      <a:r>
                        <a:rPr lang="en-US" dirty="0" err="1"/>
                        <a:t>pemimpin</a:t>
                      </a:r>
                      <a:r>
                        <a:rPr lang="en-US" dirty="0"/>
                        <a:t>, </a:t>
                      </a:r>
                      <a:r>
                        <a:rPr lang="en-US" dirty="0" err="1"/>
                        <a:t>diberkahi</a:t>
                      </a:r>
                      <a:r>
                        <a:rPr lang="en-US" dirty="0"/>
                        <a:t> </a:t>
                      </a:r>
                      <a:r>
                        <a:rPr lang="en-US" dirty="0" err="1"/>
                        <a:t>dengan</a:t>
                      </a:r>
                      <a:r>
                        <a:rPr lang="en-US" dirty="0"/>
                        <a:t> </a:t>
                      </a:r>
                      <a:r>
                        <a:rPr lang="en-US" dirty="0" err="1"/>
                        <a:t>sifat-sifat</a:t>
                      </a:r>
                      <a:r>
                        <a:rPr lang="en-US" dirty="0"/>
                        <a:t> </a:t>
                      </a:r>
                      <a:r>
                        <a:rPr lang="en-US" dirty="0" err="1"/>
                        <a:t>tertentu</a:t>
                      </a:r>
                      <a:r>
                        <a:rPr lang="en-US" dirty="0"/>
                        <a:t> yang </a:t>
                      </a:r>
                      <a:r>
                        <a:rPr lang="en-US" dirty="0" err="1"/>
                        <a:t>tidak</a:t>
                      </a:r>
                      <a:r>
                        <a:rPr lang="en-US" dirty="0"/>
                        <a:t> </a:t>
                      </a:r>
                      <a:r>
                        <a:rPr lang="en-US" dirty="0" err="1"/>
                        <a:t>dimiliki</a:t>
                      </a:r>
                      <a:r>
                        <a:rPr lang="en-US" dirty="0"/>
                        <a:t> oleh orang pada </a:t>
                      </a:r>
                      <a:r>
                        <a:rPr lang="en-US" dirty="0" err="1"/>
                        <a:t>umumnya</a:t>
                      </a:r>
                      <a:r>
                        <a:rPr lang="en-US" dirty="0"/>
                        <a:t>.</a:t>
                      </a:r>
                      <a:endParaRPr lang="en-ID" dirty="0"/>
                    </a:p>
                  </a:txBody>
                  <a:tcPr/>
                </a:tc>
                <a:extLst>
                  <a:ext uri="{0D108BD9-81ED-4DB2-BD59-A6C34878D82A}">
                    <a16:rowId xmlns:a16="http://schemas.microsoft.com/office/drawing/2014/main" val="1414760253"/>
                  </a:ext>
                </a:extLst>
              </a:tr>
              <a:tr h="581891">
                <a:tc>
                  <a:txBody>
                    <a:bodyPr/>
                    <a:lstStyle/>
                    <a:p>
                      <a:r>
                        <a:rPr lang="en-US" dirty="0" err="1"/>
                        <a:t>Efektivitas</a:t>
                      </a:r>
                      <a:r>
                        <a:rPr lang="en-US" dirty="0"/>
                        <a:t> </a:t>
                      </a:r>
                      <a:r>
                        <a:rPr lang="en-US" dirty="0" err="1"/>
                        <a:t>kepemimpinan</a:t>
                      </a:r>
                      <a:endParaRPr lang="en-ID" dirty="0"/>
                    </a:p>
                  </a:txBody>
                  <a:tcPr/>
                </a:tc>
                <a:tc>
                  <a:txBody>
                    <a:bodyPr/>
                    <a:lstStyle/>
                    <a:p>
                      <a:r>
                        <a:rPr lang="en-US" dirty="0" err="1"/>
                        <a:t>Pemimpin</a:t>
                      </a:r>
                      <a:r>
                        <a:rPr lang="en-US" dirty="0"/>
                        <a:t> </a:t>
                      </a:r>
                      <a:r>
                        <a:rPr lang="en-US" dirty="0" err="1"/>
                        <a:t>memiliki</a:t>
                      </a:r>
                      <a:r>
                        <a:rPr lang="en-US" dirty="0"/>
                        <a:t> </a:t>
                      </a:r>
                      <a:r>
                        <a:rPr lang="en-US" dirty="0" err="1"/>
                        <a:t>energi</a:t>
                      </a:r>
                      <a:r>
                        <a:rPr lang="en-US" dirty="0"/>
                        <a:t> </a:t>
                      </a:r>
                      <a:r>
                        <a:rPr lang="en-US" dirty="0" err="1"/>
                        <a:t>tanpa</a:t>
                      </a:r>
                      <a:r>
                        <a:rPr lang="en-US" dirty="0"/>
                        <a:t> </a:t>
                      </a:r>
                      <a:r>
                        <a:rPr lang="en-US" dirty="0" err="1"/>
                        <a:t>batas</a:t>
                      </a:r>
                      <a:r>
                        <a:rPr lang="en-US" dirty="0"/>
                        <a:t>, </a:t>
                      </a:r>
                      <a:r>
                        <a:rPr lang="en-US" dirty="0" err="1"/>
                        <a:t>intuisi</a:t>
                      </a:r>
                      <a:r>
                        <a:rPr lang="en-US" dirty="0"/>
                        <a:t> </a:t>
                      </a:r>
                      <a:r>
                        <a:rPr lang="en-US" dirty="0" err="1"/>
                        <a:t>memimpin</a:t>
                      </a:r>
                      <a:r>
                        <a:rPr lang="en-US" dirty="0"/>
                        <a:t>, </a:t>
                      </a:r>
                      <a:r>
                        <a:rPr lang="en-US" dirty="0" err="1"/>
                        <a:t>kemampuan</a:t>
                      </a:r>
                      <a:r>
                        <a:rPr lang="en-US" dirty="0"/>
                        <a:t> </a:t>
                      </a:r>
                      <a:r>
                        <a:rPr lang="en-US" dirty="0" err="1"/>
                        <a:t>meramalkan</a:t>
                      </a:r>
                      <a:r>
                        <a:rPr lang="en-US" dirty="0"/>
                        <a:t> masa </a:t>
                      </a:r>
                      <a:r>
                        <a:rPr lang="en-US" dirty="0" err="1"/>
                        <a:t>depan</a:t>
                      </a:r>
                      <a:r>
                        <a:rPr lang="en-US" dirty="0"/>
                        <a:t>, dan </a:t>
                      </a:r>
                      <a:r>
                        <a:rPr lang="en-US" dirty="0" err="1"/>
                        <a:t>kekuatan</a:t>
                      </a:r>
                      <a:r>
                        <a:rPr lang="en-US" dirty="0"/>
                        <a:t> </a:t>
                      </a:r>
                      <a:r>
                        <a:rPr lang="en-US" dirty="0" err="1"/>
                        <a:t>persuasi</a:t>
                      </a:r>
                      <a:r>
                        <a:rPr lang="en-US" dirty="0"/>
                        <a:t>.</a:t>
                      </a:r>
                      <a:endParaRPr lang="en-ID" dirty="0"/>
                    </a:p>
                  </a:txBody>
                  <a:tcPr/>
                </a:tc>
                <a:extLst>
                  <a:ext uri="{0D108BD9-81ED-4DB2-BD59-A6C34878D82A}">
                    <a16:rowId xmlns:a16="http://schemas.microsoft.com/office/drawing/2014/main" val="3652613270"/>
                  </a:ext>
                </a:extLst>
              </a:tr>
              <a:tr h="337127">
                <a:tc>
                  <a:txBody>
                    <a:bodyPr/>
                    <a:lstStyle/>
                    <a:p>
                      <a:r>
                        <a:rPr lang="en-US" dirty="0" err="1"/>
                        <a:t>Contoh</a:t>
                      </a:r>
                      <a:r>
                        <a:rPr lang="en-US" dirty="0"/>
                        <a:t> </a:t>
                      </a:r>
                      <a:r>
                        <a:rPr lang="en-US" dirty="0" err="1"/>
                        <a:t>teori</a:t>
                      </a:r>
                      <a:endParaRPr lang="en-ID" dirty="0"/>
                    </a:p>
                  </a:txBody>
                  <a:tcPr/>
                </a:tc>
                <a:tc>
                  <a:txBody>
                    <a:bodyPr/>
                    <a:lstStyle/>
                    <a:p>
                      <a:r>
                        <a:rPr lang="en-US" dirty="0"/>
                        <a:t>Great Man Theory</a:t>
                      </a:r>
                      <a:endParaRPr lang="en-ID" dirty="0"/>
                    </a:p>
                  </a:txBody>
                  <a:tcPr/>
                </a:tc>
                <a:extLst>
                  <a:ext uri="{0D108BD9-81ED-4DB2-BD59-A6C34878D82A}">
                    <a16:rowId xmlns:a16="http://schemas.microsoft.com/office/drawing/2014/main" val="3181876866"/>
                  </a:ext>
                </a:extLst>
              </a:tr>
              <a:tr h="337127">
                <a:tc>
                  <a:txBody>
                    <a:bodyPr/>
                    <a:lstStyle/>
                    <a:p>
                      <a:endParaRPr lang="en-ID"/>
                    </a:p>
                  </a:txBody>
                  <a:tcPr/>
                </a:tc>
                <a:tc>
                  <a:txBody>
                    <a:bodyPr/>
                    <a:lstStyle/>
                    <a:p>
                      <a:endParaRPr lang="en-ID" dirty="0"/>
                    </a:p>
                  </a:txBody>
                  <a:tcPr/>
                </a:tc>
                <a:extLst>
                  <a:ext uri="{0D108BD9-81ED-4DB2-BD59-A6C34878D82A}">
                    <a16:rowId xmlns:a16="http://schemas.microsoft.com/office/drawing/2014/main" val="1141721877"/>
                  </a:ext>
                </a:extLst>
              </a:tr>
            </a:tbl>
          </a:graphicData>
        </a:graphic>
      </p:graphicFrame>
    </p:spTree>
    <p:extLst>
      <p:ext uri="{BB962C8B-B14F-4D97-AF65-F5344CB8AC3E}">
        <p14:creationId xmlns:p14="http://schemas.microsoft.com/office/powerpoint/2010/main" val="1409933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BF6B0-6877-442C-A97F-F269E6F92860}"/>
              </a:ext>
            </a:extLst>
          </p:cNvPr>
          <p:cNvSpPr>
            <a:spLocks noGrp="1"/>
          </p:cNvSpPr>
          <p:nvPr>
            <p:ph type="title"/>
          </p:nvPr>
        </p:nvSpPr>
        <p:spPr/>
        <p:txBody>
          <a:bodyPr/>
          <a:lstStyle/>
          <a:p>
            <a:r>
              <a:rPr lang="en-US" dirty="0"/>
              <a:t>Behavior approach</a:t>
            </a:r>
            <a:endParaRPr lang="en-ID" dirty="0"/>
          </a:p>
        </p:txBody>
      </p:sp>
      <p:graphicFrame>
        <p:nvGraphicFramePr>
          <p:cNvPr id="6" name="Table 6">
            <a:extLst>
              <a:ext uri="{FF2B5EF4-FFF2-40B4-BE49-F238E27FC236}">
                <a16:creationId xmlns:a16="http://schemas.microsoft.com/office/drawing/2014/main" id="{AFF5998F-2133-4AFC-A9FD-BB21EF23A4B1}"/>
              </a:ext>
            </a:extLst>
          </p:cNvPr>
          <p:cNvGraphicFramePr>
            <a:graphicFrameLocks noGrp="1"/>
          </p:cNvGraphicFramePr>
          <p:nvPr>
            <p:ph idx="1"/>
            <p:extLst>
              <p:ext uri="{D42A27DB-BD31-4B8C-83A1-F6EECF244321}">
                <p14:modId xmlns:p14="http://schemas.microsoft.com/office/powerpoint/2010/main" val="534483312"/>
              </p:ext>
            </p:extLst>
          </p:nvPr>
        </p:nvGraphicFramePr>
        <p:xfrm>
          <a:off x="457200" y="1600200"/>
          <a:ext cx="8836695" cy="3512592"/>
        </p:xfrm>
        <a:graphic>
          <a:graphicData uri="http://schemas.openxmlformats.org/drawingml/2006/table">
            <a:tbl>
              <a:tblPr firstRow="1" bandRow="1">
                <a:tableStyleId>{5C22544A-7EE6-4342-B048-85BDC9FD1C3A}</a:tableStyleId>
              </a:tblPr>
              <a:tblGrid>
                <a:gridCol w="2633663">
                  <a:extLst>
                    <a:ext uri="{9D8B030D-6E8A-4147-A177-3AD203B41FA5}">
                      <a16:colId xmlns:a16="http://schemas.microsoft.com/office/drawing/2014/main" val="1110734258"/>
                    </a:ext>
                  </a:extLst>
                </a:gridCol>
                <a:gridCol w="6203032">
                  <a:extLst>
                    <a:ext uri="{9D8B030D-6E8A-4147-A177-3AD203B41FA5}">
                      <a16:colId xmlns:a16="http://schemas.microsoft.com/office/drawing/2014/main" val="2984199654"/>
                    </a:ext>
                  </a:extLst>
                </a:gridCol>
              </a:tblGrid>
              <a:tr h="370840">
                <a:tc>
                  <a:txBody>
                    <a:bodyPr/>
                    <a:lstStyle/>
                    <a:p>
                      <a:r>
                        <a:rPr lang="en-US" dirty="0"/>
                        <a:t>ASPEK</a:t>
                      </a:r>
                      <a:endParaRPr lang="en-ID" dirty="0"/>
                    </a:p>
                  </a:txBody>
                  <a:tcPr/>
                </a:tc>
                <a:tc>
                  <a:txBody>
                    <a:bodyPr/>
                    <a:lstStyle/>
                    <a:p>
                      <a:r>
                        <a:rPr lang="en-US" dirty="0"/>
                        <a:t>KETERANGAN</a:t>
                      </a:r>
                      <a:endParaRPr lang="en-ID" dirty="0"/>
                    </a:p>
                  </a:txBody>
                  <a:tcPr/>
                </a:tc>
                <a:extLst>
                  <a:ext uri="{0D108BD9-81ED-4DB2-BD59-A6C34878D82A}">
                    <a16:rowId xmlns:a16="http://schemas.microsoft.com/office/drawing/2014/main" val="3054100788"/>
                  </a:ext>
                </a:extLst>
              </a:tr>
              <a:tr h="370840">
                <a:tc>
                  <a:txBody>
                    <a:bodyPr/>
                    <a:lstStyle/>
                    <a:p>
                      <a:r>
                        <a:rPr lang="en-US" sz="1600" dirty="0" err="1"/>
                        <a:t>Fokus</a:t>
                      </a:r>
                      <a:endParaRPr lang="en-ID" sz="1600" dirty="0"/>
                    </a:p>
                  </a:txBody>
                  <a:tcPr marT="41564" marB="41564"/>
                </a:tc>
                <a:tc>
                  <a:txBody>
                    <a:bodyPr/>
                    <a:lstStyle/>
                    <a:p>
                      <a:pPr marL="342900" indent="-342900">
                        <a:buAutoNum type="arabicPeriod"/>
                      </a:pPr>
                      <a:r>
                        <a:rPr lang="en-US" sz="1600" dirty="0"/>
                        <a:t>Managerial works </a:t>
                      </a:r>
                      <a:r>
                        <a:rPr lang="en-US" sz="1600" dirty="0" err="1"/>
                        <a:t>dari</a:t>
                      </a:r>
                      <a:r>
                        <a:rPr lang="en-US" sz="1600" dirty="0"/>
                        <a:t> </a:t>
                      </a:r>
                      <a:r>
                        <a:rPr lang="en-US" sz="1600" dirty="0" err="1"/>
                        <a:t>pemimpin</a:t>
                      </a:r>
                      <a:endParaRPr lang="en-US" sz="1600" dirty="0"/>
                    </a:p>
                    <a:p>
                      <a:pPr marL="342900" indent="-342900">
                        <a:buAutoNum type="arabicPeriod"/>
                      </a:pPr>
                      <a:r>
                        <a:rPr lang="en-US" sz="1600" dirty="0" err="1"/>
                        <a:t>Mengidentifikasi</a:t>
                      </a:r>
                      <a:r>
                        <a:rPr lang="en-US" sz="1600" dirty="0"/>
                        <a:t> </a:t>
                      </a:r>
                      <a:r>
                        <a:rPr lang="en-US" sz="1600" dirty="0" err="1"/>
                        <a:t>langkah</a:t>
                      </a:r>
                      <a:r>
                        <a:rPr lang="en-US" sz="1600" dirty="0"/>
                        <a:t> </a:t>
                      </a:r>
                      <a:r>
                        <a:rPr lang="en-US" sz="1600" dirty="0" err="1"/>
                        <a:t>atau</a:t>
                      </a:r>
                      <a:r>
                        <a:rPr lang="en-US" sz="1600" dirty="0"/>
                        <a:t> </a:t>
                      </a:r>
                      <a:r>
                        <a:rPr lang="en-US" sz="1600" dirty="0" err="1"/>
                        <a:t>keputusan</a:t>
                      </a:r>
                      <a:r>
                        <a:rPr lang="en-US" sz="1600" dirty="0"/>
                        <a:t> yang </a:t>
                      </a:r>
                      <a:r>
                        <a:rPr lang="en-US" sz="1600" dirty="0" err="1"/>
                        <a:t>diambil</a:t>
                      </a:r>
                      <a:r>
                        <a:rPr lang="en-US" sz="1600" dirty="0"/>
                        <a:t> </a:t>
                      </a:r>
                      <a:r>
                        <a:rPr lang="en-US" sz="1600" dirty="0" err="1"/>
                        <a:t>pemimpin</a:t>
                      </a:r>
                      <a:r>
                        <a:rPr lang="en-US" sz="1600" dirty="0"/>
                        <a:t> yang </a:t>
                      </a:r>
                      <a:r>
                        <a:rPr lang="en-US" sz="1600" dirty="0" err="1"/>
                        <a:t>berhubungan</a:t>
                      </a:r>
                      <a:r>
                        <a:rPr lang="en-US" sz="1600" dirty="0"/>
                        <a:t> </a:t>
                      </a:r>
                      <a:r>
                        <a:rPr lang="en-US" sz="1600" dirty="0" err="1"/>
                        <a:t>dengan</a:t>
                      </a:r>
                      <a:r>
                        <a:rPr lang="en-US" sz="1600" dirty="0"/>
                        <a:t> </a:t>
                      </a:r>
                      <a:r>
                        <a:rPr lang="en-US" sz="1600" dirty="0" err="1"/>
                        <a:t>kepemimpinan</a:t>
                      </a:r>
                      <a:r>
                        <a:rPr lang="en-US" sz="1600" dirty="0"/>
                        <a:t> </a:t>
                      </a:r>
                      <a:r>
                        <a:rPr lang="en-US" sz="1600" dirty="0" err="1"/>
                        <a:t>efektifDa</a:t>
                      </a:r>
                      <a:endParaRPr lang="en-ID" sz="1600" dirty="0"/>
                    </a:p>
                  </a:txBody>
                  <a:tcPr marT="41564" marB="41564"/>
                </a:tc>
                <a:extLst>
                  <a:ext uri="{0D108BD9-81ED-4DB2-BD59-A6C34878D82A}">
                    <a16:rowId xmlns:a16="http://schemas.microsoft.com/office/drawing/2014/main" val="1131840733"/>
                  </a:ext>
                </a:extLst>
              </a:tr>
              <a:tr h="370840">
                <a:tc>
                  <a:txBody>
                    <a:bodyPr/>
                    <a:lstStyle/>
                    <a:p>
                      <a:r>
                        <a:rPr lang="en-US" sz="1600" dirty="0"/>
                        <a:t>Dasar</a:t>
                      </a:r>
                      <a:endParaRPr lang="en-ID" sz="1600" dirty="0"/>
                    </a:p>
                  </a:txBody>
                  <a:tcPr marT="41564" marB="41564"/>
                </a:tc>
                <a:tc>
                  <a:txBody>
                    <a:bodyPr/>
                    <a:lstStyle/>
                    <a:p>
                      <a:r>
                        <a:rPr lang="en-US" sz="1600" dirty="0"/>
                        <a:t>Leader centered perspective = </a:t>
                      </a:r>
                      <a:r>
                        <a:rPr lang="en-US" sz="1600" dirty="0" err="1"/>
                        <a:t>apa</a:t>
                      </a:r>
                      <a:r>
                        <a:rPr lang="en-US" sz="1600" dirty="0"/>
                        <a:t> yang </a:t>
                      </a:r>
                      <a:r>
                        <a:rPr lang="en-US" sz="1600" dirty="0" err="1"/>
                        <a:t>dilakukan</a:t>
                      </a:r>
                      <a:r>
                        <a:rPr lang="en-US" sz="1600" dirty="0"/>
                        <a:t> oleh </a:t>
                      </a:r>
                      <a:r>
                        <a:rPr lang="en-US" sz="1600" dirty="0" err="1"/>
                        <a:t>seorang</a:t>
                      </a:r>
                      <a:r>
                        <a:rPr lang="en-US" sz="1600" dirty="0"/>
                        <a:t> </a:t>
                      </a:r>
                      <a:r>
                        <a:rPr lang="en-US" sz="1600" dirty="0" err="1"/>
                        <a:t>pemimpin</a:t>
                      </a:r>
                      <a:endParaRPr lang="en-ID" sz="1600" dirty="0"/>
                    </a:p>
                  </a:txBody>
                  <a:tcPr marT="41564" marB="41564"/>
                </a:tc>
                <a:extLst>
                  <a:ext uri="{0D108BD9-81ED-4DB2-BD59-A6C34878D82A}">
                    <a16:rowId xmlns:a16="http://schemas.microsoft.com/office/drawing/2014/main" val="1414760253"/>
                  </a:ext>
                </a:extLst>
              </a:tr>
              <a:tr h="370840">
                <a:tc>
                  <a:txBody>
                    <a:bodyPr/>
                    <a:lstStyle/>
                    <a:p>
                      <a:r>
                        <a:rPr lang="en-US" sz="1600" dirty="0" err="1"/>
                        <a:t>Efektivitas</a:t>
                      </a:r>
                      <a:r>
                        <a:rPr lang="en-US" sz="1600" dirty="0"/>
                        <a:t> </a:t>
                      </a:r>
                      <a:r>
                        <a:rPr lang="en-US" sz="1600" dirty="0" err="1"/>
                        <a:t>kepemimpinan</a:t>
                      </a:r>
                      <a:endParaRPr lang="en-ID" sz="1600" dirty="0"/>
                    </a:p>
                  </a:txBody>
                  <a:tcPr marT="41564" marB="41564"/>
                </a:tc>
                <a:tc>
                  <a:txBody>
                    <a:bodyPr/>
                    <a:lstStyle/>
                    <a:p>
                      <a:r>
                        <a:rPr lang="en-US" sz="1600" dirty="0" err="1"/>
                        <a:t>Seberapa</a:t>
                      </a:r>
                      <a:r>
                        <a:rPr lang="en-US" sz="1600" dirty="0"/>
                        <a:t> </a:t>
                      </a:r>
                      <a:r>
                        <a:rPr lang="en-US" sz="1600" dirty="0" err="1"/>
                        <a:t>baik</a:t>
                      </a:r>
                      <a:r>
                        <a:rPr lang="en-US" sz="1600" dirty="0"/>
                        <a:t> </a:t>
                      </a:r>
                      <a:r>
                        <a:rPr lang="en-US" sz="1600" dirty="0" err="1"/>
                        <a:t>pemimpin</a:t>
                      </a:r>
                      <a:r>
                        <a:rPr lang="en-US" sz="1600" dirty="0"/>
                        <a:t> </a:t>
                      </a:r>
                      <a:r>
                        <a:rPr lang="en-US" sz="1600" dirty="0" err="1"/>
                        <a:t>dapat</a:t>
                      </a:r>
                      <a:r>
                        <a:rPr lang="en-US" sz="1600" dirty="0"/>
                        <a:t> </a:t>
                      </a:r>
                      <a:r>
                        <a:rPr lang="en-US" sz="1600" dirty="0" err="1"/>
                        <a:t>memecahkan</a:t>
                      </a:r>
                      <a:r>
                        <a:rPr lang="en-US" sz="1600" dirty="0"/>
                        <a:t> </a:t>
                      </a:r>
                      <a:r>
                        <a:rPr lang="en-US" sz="1600" dirty="0" err="1"/>
                        <a:t>konflik</a:t>
                      </a:r>
                      <a:r>
                        <a:rPr lang="en-US" sz="1600" dirty="0"/>
                        <a:t> </a:t>
                      </a:r>
                      <a:r>
                        <a:rPr lang="en-US" sz="1600" dirty="0" err="1"/>
                        <a:t>peran</a:t>
                      </a:r>
                      <a:r>
                        <a:rPr lang="en-US" sz="1600" dirty="0"/>
                        <a:t>, </a:t>
                      </a:r>
                      <a:r>
                        <a:rPr lang="en-US" sz="1600" dirty="0" err="1"/>
                        <a:t>mengatasi</a:t>
                      </a:r>
                      <a:r>
                        <a:rPr lang="en-US" sz="1600" dirty="0"/>
                        <a:t> </a:t>
                      </a:r>
                      <a:r>
                        <a:rPr lang="en-US" sz="1600" dirty="0" err="1"/>
                        <a:t>semua</a:t>
                      </a:r>
                      <a:r>
                        <a:rPr lang="en-US" sz="1600" dirty="0"/>
                        <a:t> </a:t>
                      </a:r>
                      <a:r>
                        <a:rPr lang="en-US" sz="1600" dirty="0" err="1"/>
                        <a:t>permintaan</a:t>
                      </a:r>
                      <a:r>
                        <a:rPr lang="en-US" sz="1600" dirty="0"/>
                        <a:t>,  </a:t>
                      </a:r>
                      <a:r>
                        <a:rPr lang="en-US" sz="1600" dirty="0" err="1"/>
                        <a:t>menyadari</a:t>
                      </a:r>
                      <a:r>
                        <a:rPr lang="en-US" sz="1600" dirty="0"/>
                        <a:t> </a:t>
                      </a:r>
                      <a:r>
                        <a:rPr lang="en-US" sz="1600" dirty="0" err="1"/>
                        <a:t>kesempatan</a:t>
                      </a:r>
                      <a:r>
                        <a:rPr lang="en-US" sz="1600" dirty="0"/>
                        <a:t> dan juga </a:t>
                      </a:r>
                      <a:r>
                        <a:rPr lang="en-US" sz="1600" dirty="0" err="1"/>
                        <a:t>menyelesaikan</a:t>
                      </a:r>
                      <a:r>
                        <a:rPr lang="en-US" sz="1600" dirty="0"/>
                        <a:t> </a:t>
                      </a:r>
                      <a:r>
                        <a:rPr lang="en-US" sz="1600" dirty="0" err="1"/>
                        <a:t>masalah</a:t>
                      </a:r>
                      <a:endParaRPr lang="en-ID" sz="1600" dirty="0"/>
                    </a:p>
                  </a:txBody>
                  <a:tcPr marT="41564" marB="41564"/>
                </a:tc>
                <a:extLst>
                  <a:ext uri="{0D108BD9-81ED-4DB2-BD59-A6C34878D82A}">
                    <a16:rowId xmlns:a16="http://schemas.microsoft.com/office/drawing/2014/main" val="3652613270"/>
                  </a:ext>
                </a:extLst>
              </a:tr>
              <a:tr h="370840">
                <a:tc>
                  <a:txBody>
                    <a:bodyPr/>
                    <a:lstStyle/>
                    <a:p>
                      <a:r>
                        <a:rPr lang="en-US" sz="1600" dirty="0" err="1"/>
                        <a:t>Kelemahan</a:t>
                      </a:r>
                      <a:r>
                        <a:rPr lang="en-US" sz="1600" dirty="0"/>
                        <a:t> </a:t>
                      </a:r>
                      <a:r>
                        <a:rPr lang="en-US" sz="1600" dirty="0" err="1"/>
                        <a:t>pendekatan</a:t>
                      </a:r>
                      <a:endParaRPr lang="en-ID" sz="1600" dirty="0"/>
                    </a:p>
                  </a:txBody>
                  <a:tcPr marT="41564" marB="41564"/>
                </a:tc>
                <a:tc>
                  <a:txBody>
                    <a:bodyPr/>
                    <a:lstStyle/>
                    <a:p>
                      <a:r>
                        <a:rPr lang="en-US" sz="1600" dirty="0" err="1"/>
                        <a:t>Banyaknya</a:t>
                      </a:r>
                      <a:r>
                        <a:rPr lang="en-US" sz="1600" dirty="0"/>
                        <a:t> </a:t>
                      </a:r>
                      <a:r>
                        <a:rPr lang="en-US" sz="1600" dirty="0" err="1"/>
                        <a:t>hal</a:t>
                      </a:r>
                      <a:r>
                        <a:rPr lang="en-US" sz="1600" dirty="0"/>
                        <a:t> yang </a:t>
                      </a:r>
                      <a:r>
                        <a:rPr lang="en-US" sz="1600" dirty="0" err="1"/>
                        <a:t>harus</a:t>
                      </a:r>
                      <a:r>
                        <a:rPr lang="en-US" sz="1600" dirty="0"/>
                        <a:t> </a:t>
                      </a:r>
                      <a:r>
                        <a:rPr lang="en-US" sz="1600" dirty="0" err="1"/>
                        <a:t>diobservasi</a:t>
                      </a:r>
                      <a:r>
                        <a:rPr lang="en-US" sz="1600" dirty="0"/>
                        <a:t> </a:t>
                      </a:r>
                      <a:r>
                        <a:rPr lang="en-US" sz="1600" dirty="0" err="1"/>
                        <a:t>membuat</a:t>
                      </a:r>
                      <a:r>
                        <a:rPr lang="en-US" sz="1600" dirty="0"/>
                        <a:t> </a:t>
                      </a:r>
                      <a:r>
                        <a:rPr lang="en-US" sz="1600" dirty="0" err="1"/>
                        <a:t>metode</a:t>
                      </a:r>
                      <a:r>
                        <a:rPr lang="en-US" sz="1600" dirty="0"/>
                        <a:t> </a:t>
                      </a:r>
                      <a:r>
                        <a:rPr lang="en-US" sz="1600" dirty="0" err="1"/>
                        <a:t>asesmennya</a:t>
                      </a:r>
                      <a:r>
                        <a:rPr lang="en-US" sz="1600" dirty="0"/>
                        <a:t> </a:t>
                      </a:r>
                      <a:r>
                        <a:rPr lang="en-US" sz="1600" dirty="0" err="1"/>
                        <a:t>sangat</a:t>
                      </a:r>
                      <a:r>
                        <a:rPr lang="en-US" sz="1600" dirty="0"/>
                        <a:t> </a:t>
                      </a:r>
                      <a:r>
                        <a:rPr lang="en-US" sz="1600" dirty="0" err="1"/>
                        <a:t>variatif</a:t>
                      </a:r>
                      <a:endParaRPr lang="en-ID" sz="1600" dirty="0"/>
                    </a:p>
                  </a:txBody>
                  <a:tcPr marT="41564" marB="41564"/>
                </a:tc>
                <a:extLst>
                  <a:ext uri="{0D108BD9-81ED-4DB2-BD59-A6C34878D82A}">
                    <a16:rowId xmlns:a16="http://schemas.microsoft.com/office/drawing/2014/main" val="3181876866"/>
                  </a:ext>
                </a:extLst>
              </a:tr>
              <a:tr h="370840">
                <a:tc>
                  <a:txBody>
                    <a:bodyPr/>
                    <a:lstStyle/>
                    <a:p>
                      <a:r>
                        <a:rPr lang="en-US" sz="1600" dirty="0" err="1"/>
                        <a:t>Contoh</a:t>
                      </a:r>
                      <a:r>
                        <a:rPr lang="en-US" sz="1600" dirty="0"/>
                        <a:t> </a:t>
                      </a:r>
                      <a:r>
                        <a:rPr lang="en-US" sz="1600" dirty="0" err="1"/>
                        <a:t>teori</a:t>
                      </a:r>
                      <a:endParaRPr lang="en-ID" sz="1600" dirty="0"/>
                    </a:p>
                  </a:txBody>
                  <a:tcPr marT="41564" marB="41564"/>
                </a:tc>
                <a:tc>
                  <a:txBody>
                    <a:bodyPr/>
                    <a:lstStyle/>
                    <a:p>
                      <a:r>
                        <a:rPr lang="en-US" sz="1600" dirty="0" err="1"/>
                        <a:t>Teori</a:t>
                      </a:r>
                      <a:r>
                        <a:rPr lang="en-US" sz="1600" dirty="0"/>
                        <a:t> X dan Y; </a:t>
                      </a:r>
                      <a:r>
                        <a:rPr lang="en-US" sz="1600" dirty="0" err="1"/>
                        <a:t>Kepemimpian</a:t>
                      </a:r>
                      <a:r>
                        <a:rPr lang="en-US" sz="1600" dirty="0"/>
                        <a:t> OHIO</a:t>
                      </a:r>
                      <a:endParaRPr lang="en-ID" sz="1600" dirty="0"/>
                    </a:p>
                  </a:txBody>
                  <a:tcPr marT="41564" marB="41564"/>
                </a:tc>
                <a:extLst>
                  <a:ext uri="{0D108BD9-81ED-4DB2-BD59-A6C34878D82A}">
                    <a16:rowId xmlns:a16="http://schemas.microsoft.com/office/drawing/2014/main" val="161234636"/>
                  </a:ext>
                </a:extLst>
              </a:tr>
            </a:tbl>
          </a:graphicData>
        </a:graphic>
      </p:graphicFrame>
    </p:spTree>
    <p:extLst>
      <p:ext uri="{BB962C8B-B14F-4D97-AF65-F5344CB8AC3E}">
        <p14:creationId xmlns:p14="http://schemas.microsoft.com/office/powerpoint/2010/main" val="32307671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BF6B0-6877-442C-A97F-F269E6F92860}"/>
              </a:ext>
            </a:extLst>
          </p:cNvPr>
          <p:cNvSpPr>
            <a:spLocks noGrp="1"/>
          </p:cNvSpPr>
          <p:nvPr>
            <p:ph type="title"/>
          </p:nvPr>
        </p:nvSpPr>
        <p:spPr/>
        <p:txBody>
          <a:bodyPr/>
          <a:lstStyle/>
          <a:p>
            <a:r>
              <a:rPr lang="en-US" dirty="0"/>
              <a:t>Power- Influence approach</a:t>
            </a:r>
            <a:endParaRPr lang="en-ID" dirty="0"/>
          </a:p>
        </p:txBody>
      </p:sp>
      <p:graphicFrame>
        <p:nvGraphicFramePr>
          <p:cNvPr id="6" name="Table 6">
            <a:extLst>
              <a:ext uri="{FF2B5EF4-FFF2-40B4-BE49-F238E27FC236}">
                <a16:creationId xmlns:a16="http://schemas.microsoft.com/office/drawing/2014/main" id="{AFF5998F-2133-4AFC-A9FD-BB21EF23A4B1}"/>
              </a:ext>
            </a:extLst>
          </p:cNvPr>
          <p:cNvGraphicFramePr>
            <a:graphicFrameLocks noGrp="1"/>
          </p:cNvGraphicFramePr>
          <p:nvPr>
            <p:ph idx="1"/>
            <p:extLst>
              <p:ext uri="{D42A27DB-BD31-4B8C-83A1-F6EECF244321}">
                <p14:modId xmlns:p14="http://schemas.microsoft.com/office/powerpoint/2010/main" val="3744589524"/>
              </p:ext>
            </p:extLst>
          </p:nvPr>
        </p:nvGraphicFramePr>
        <p:xfrm>
          <a:off x="457200" y="1600200"/>
          <a:ext cx="8229600" cy="3581400"/>
        </p:xfrm>
        <a:graphic>
          <a:graphicData uri="http://schemas.openxmlformats.org/drawingml/2006/table">
            <a:tbl>
              <a:tblPr firstRow="1" bandRow="1">
                <a:tableStyleId>{5C22544A-7EE6-4342-B048-85BDC9FD1C3A}</a:tableStyleId>
              </a:tblPr>
              <a:tblGrid>
                <a:gridCol w="2026568">
                  <a:extLst>
                    <a:ext uri="{9D8B030D-6E8A-4147-A177-3AD203B41FA5}">
                      <a16:colId xmlns:a16="http://schemas.microsoft.com/office/drawing/2014/main" val="1110734258"/>
                    </a:ext>
                  </a:extLst>
                </a:gridCol>
                <a:gridCol w="6203032">
                  <a:extLst>
                    <a:ext uri="{9D8B030D-6E8A-4147-A177-3AD203B41FA5}">
                      <a16:colId xmlns:a16="http://schemas.microsoft.com/office/drawing/2014/main" val="2984199654"/>
                    </a:ext>
                  </a:extLst>
                </a:gridCol>
              </a:tblGrid>
              <a:tr h="370840">
                <a:tc>
                  <a:txBody>
                    <a:bodyPr/>
                    <a:lstStyle/>
                    <a:p>
                      <a:r>
                        <a:rPr lang="en-US" dirty="0"/>
                        <a:t>ASPEK</a:t>
                      </a:r>
                      <a:endParaRPr lang="en-ID" dirty="0"/>
                    </a:p>
                  </a:txBody>
                  <a:tcPr/>
                </a:tc>
                <a:tc>
                  <a:txBody>
                    <a:bodyPr/>
                    <a:lstStyle/>
                    <a:p>
                      <a:r>
                        <a:rPr lang="en-US" dirty="0"/>
                        <a:t>KETERANGAN</a:t>
                      </a:r>
                      <a:endParaRPr lang="en-ID" dirty="0"/>
                    </a:p>
                  </a:txBody>
                  <a:tcPr/>
                </a:tc>
                <a:extLst>
                  <a:ext uri="{0D108BD9-81ED-4DB2-BD59-A6C34878D82A}">
                    <a16:rowId xmlns:a16="http://schemas.microsoft.com/office/drawing/2014/main" val="3054100788"/>
                  </a:ext>
                </a:extLst>
              </a:tr>
              <a:tr h="370840">
                <a:tc>
                  <a:txBody>
                    <a:bodyPr/>
                    <a:lstStyle/>
                    <a:p>
                      <a:r>
                        <a:rPr lang="en-US" dirty="0" err="1"/>
                        <a:t>Fokus</a:t>
                      </a:r>
                      <a:endParaRPr lang="en-ID" dirty="0"/>
                    </a:p>
                  </a:txBody>
                  <a:tcPr/>
                </a:tc>
                <a:tc>
                  <a:txBody>
                    <a:bodyPr/>
                    <a:lstStyle/>
                    <a:p>
                      <a:r>
                        <a:rPr lang="en-US" dirty="0"/>
                        <a:t>Proses </a:t>
                      </a:r>
                      <a:r>
                        <a:rPr lang="en-US" dirty="0" err="1"/>
                        <a:t>mempengaruhi</a:t>
                      </a:r>
                      <a:r>
                        <a:rPr lang="en-US" dirty="0"/>
                        <a:t> </a:t>
                      </a:r>
                      <a:r>
                        <a:rPr lang="en-US" dirty="0" err="1"/>
                        <a:t>antara</a:t>
                      </a:r>
                      <a:r>
                        <a:rPr lang="en-US" dirty="0"/>
                        <a:t> </a:t>
                      </a:r>
                      <a:r>
                        <a:rPr lang="en-US" dirty="0" err="1"/>
                        <a:t>pemimpin</a:t>
                      </a:r>
                      <a:r>
                        <a:rPr lang="en-US" dirty="0"/>
                        <a:t> </a:t>
                      </a:r>
                      <a:r>
                        <a:rPr lang="en-US" dirty="0" err="1"/>
                        <a:t>dengan</a:t>
                      </a:r>
                      <a:r>
                        <a:rPr lang="en-US" dirty="0"/>
                        <a:t> </a:t>
                      </a:r>
                      <a:r>
                        <a:rPr lang="en-US" dirty="0" err="1"/>
                        <a:t>bawahannya</a:t>
                      </a:r>
                      <a:endParaRPr lang="en-ID" dirty="0"/>
                    </a:p>
                  </a:txBody>
                  <a:tcPr/>
                </a:tc>
                <a:extLst>
                  <a:ext uri="{0D108BD9-81ED-4DB2-BD59-A6C34878D82A}">
                    <a16:rowId xmlns:a16="http://schemas.microsoft.com/office/drawing/2014/main" val="1131840733"/>
                  </a:ext>
                </a:extLst>
              </a:tr>
              <a:tr h="370840">
                <a:tc>
                  <a:txBody>
                    <a:bodyPr/>
                    <a:lstStyle/>
                    <a:p>
                      <a:r>
                        <a:rPr lang="en-US" dirty="0"/>
                        <a:t>Dasar</a:t>
                      </a:r>
                      <a:endParaRPr lang="en-ID" dirty="0"/>
                    </a:p>
                  </a:txBody>
                  <a:tcPr/>
                </a:tc>
                <a:tc>
                  <a:txBody>
                    <a:bodyPr/>
                    <a:lstStyle/>
                    <a:p>
                      <a:r>
                        <a:rPr lang="en-US" dirty="0"/>
                        <a:t>Leader centered perspective -- &gt; </a:t>
                      </a:r>
                      <a:r>
                        <a:rPr lang="en-US" dirty="0" err="1"/>
                        <a:t>kausalitasnya</a:t>
                      </a:r>
                      <a:r>
                        <a:rPr lang="en-US" dirty="0"/>
                        <a:t> </a:t>
                      </a:r>
                      <a:r>
                        <a:rPr lang="en-US" dirty="0" err="1"/>
                        <a:t>satu</a:t>
                      </a:r>
                      <a:r>
                        <a:rPr lang="en-US" dirty="0"/>
                        <a:t> </a:t>
                      </a:r>
                      <a:r>
                        <a:rPr lang="en-US" dirty="0" err="1"/>
                        <a:t>arah</a:t>
                      </a:r>
                      <a:r>
                        <a:rPr lang="en-US" dirty="0"/>
                        <a:t> </a:t>
                      </a:r>
                      <a:r>
                        <a:rPr lang="en-US" dirty="0" err="1"/>
                        <a:t>dimana</a:t>
                      </a:r>
                      <a:r>
                        <a:rPr lang="en-US" dirty="0"/>
                        <a:t> </a:t>
                      </a:r>
                      <a:r>
                        <a:rPr lang="en-US" dirty="0" err="1"/>
                        <a:t>pemimpin</a:t>
                      </a:r>
                      <a:r>
                        <a:rPr lang="en-US" dirty="0"/>
                        <a:t> </a:t>
                      </a:r>
                      <a:r>
                        <a:rPr lang="en-US" dirty="0" err="1"/>
                        <a:t>bertindak</a:t>
                      </a:r>
                      <a:r>
                        <a:rPr lang="en-US" dirty="0"/>
                        <a:t> dan </a:t>
                      </a:r>
                      <a:r>
                        <a:rPr lang="en-US" dirty="0" err="1"/>
                        <a:t>bawahan</a:t>
                      </a:r>
                      <a:r>
                        <a:rPr lang="en-US" dirty="0"/>
                        <a:t> yang </a:t>
                      </a:r>
                      <a:r>
                        <a:rPr lang="en-US" dirty="0" err="1"/>
                        <a:t>memberikan</a:t>
                      </a:r>
                      <a:r>
                        <a:rPr lang="en-US" dirty="0"/>
                        <a:t> </a:t>
                      </a:r>
                      <a:r>
                        <a:rPr lang="en-US" dirty="0" err="1"/>
                        <a:t>reaksi</a:t>
                      </a:r>
                      <a:endParaRPr lang="en-ID" dirty="0"/>
                    </a:p>
                  </a:txBody>
                  <a:tcPr/>
                </a:tc>
                <a:extLst>
                  <a:ext uri="{0D108BD9-81ED-4DB2-BD59-A6C34878D82A}">
                    <a16:rowId xmlns:a16="http://schemas.microsoft.com/office/drawing/2014/main" val="1414760253"/>
                  </a:ext>
                </a:extLst>
              </a:tr>
              <a:tr h="370840">
                <a:tc>
                  <a:txBody>
                    <a:bodyPr/>
                    <a:lstStyle/>
                    <a:p>
                      <a:r>
                        <a:rPr lang="en-US" dirty="0" err="1"/>
                        <a:t>Efektivitas</a:t>
                      </a:r>
                      <a:r>
                        <a:rPr lang="en-US" dirty="0"/>
                        <a:t> </a:t>
                      </a:r>
                      <a:r>
                        <a:rPr lang="en-US" dirty="0" err="1"/>
                        <a:t>Kepemimpinan</a:t>
                      </a:r>
                      <a:endParaRPr lang="en-ID" dirty="0"/>
                    </a:p>
                  </a:txBody>
                  <a:tcPr/>
                </a:tc>
                <a:tc>
                  <a:txBody>
                    <a:bodyPr/>
                    <a:lstStyle/>
                    <a:p>
                      <a:r>
                        <a:rPr lang="en-US" dirty="0" err="1"/>
                        <a:t>Jumlah</a:t>
                      </a:r>
                      <a:r>
                        <a:rPr lang="en-US" dirty="0"/>
                        <a:t> dan </a:t>
                      </a:r>
                      <a:r>
                        <a:rPr lang="en-US" dirty="0" err="1"/>
                        <a:t>Tipe</a:t>
                      </a:r>
                      <a:r>
                        <a:rPr lang="en-US" dirty="0"/>
                        <a:t> </a:t>
                      </a:r>
                      <a:r>
                        <a:rPr lang="en-US" dirty="0" err="1"/>
                        <a:t>kekuasaan</a:t>
                      </a:r>
                      <a:r>
                        <a:rPr lang="en-US" dirty="0"/>
                        <a:t> (power) yang </a:t>
                      </a:r>
                      <a:r>
                        <a:rPr lang="en-US" dirty="0" err="1"/>
                        <a:t>dimiliki</a:t>
                      </a:r>
                      <a:r>
                        <a:rPr lang="en-US" dirty="0"/>
                        <a:t> </a:t>
                      </a:r>
                      <a:r>
                        <a:rPr lang="en-US" dirty="0" err="1"/>
                        <a:t>pemimpin</a:t>
                      </a:r>
                      <a:r>
                        <a:rPr lang="en-US" dirty="0"/>
                        <a:t> dan </a:t>
                      </a:r>
                      <a:r>
                        <a:rPr lang="en-US" dirty="0" err="1"/>
                        <a:t>bagaimana</a:t>
                      </a:r>
                      <a:r>
                        <a:rPr lang="en-US" dirty="0"/>
                        <a:t> </a:t>
                      </a:r>
                      <a:r>
                        <a:rPr lang="en-US" dirty="0" err="1"/>
                        <a:t>pemimpin</a:t>
                      </a:r>
                      <a:r>
                        <a:rPr lang="en-US" dirty="0"/>
                        <a:t> </a:t>
                      </a:r>
                      <a:r>
                        <a:rPr lang="en-US" dirty="0" err="1"/>
                        <a:t>menggunakan</a:t>
                      </a:r>
                      <a:r>
                        <a:rPr lang="en-US" dirty="0"/>
                        <a:t> power </a:t>
                      </a:r>
                      <a:r>
                        <a:rPr lang="en-US" dirty="0" err="1"/>
                        <a:t>tersebut</a:t>
                      </a:r>
                      <a:endParaRPr lang="en-ID" dirty="0"/>
                    </a:p>
                  </a:txBody>
                  <a:tcPr/>
                </a:tc>
                <a:extLst>
                  <a:ext uri="{0D108BD9-81ED-4DB2-BD59-A6C34878D82A}">
                    <a16:rowId xmlns:a16="http://schemas.microsoft.com/office/drawing/2014/main" val="3652613270"/>
                  </a:ext>
                </a:extLst>
              </a:tr>
              <a:tr h="370840">
                <a:tc>
                  <a:txBody>
                    <a:bodyPr/>
                    <a:lstStyle/>
                    <a:p>
                      <a:r>
                        <a:rPr lang="en-US" dirty="0" err="1"/>
                        <a:t>Kelemahan</a:t>
                      </a:r>
                      <a:r>
                        <a:rPr lang="en-US" dirty="0"/>
                        <a:t> </a:t>
                      </a:r>
                      <a:r>
                        <a:rPr lang="en-US" dirty="0" err="1"/>
                        <a:t>Pendekatan</a:t>
                      </a:r>
                      <a:endParaRPr lang="en-ID" dirty="0"/>
                    </a:p>
                  </a:txBody>
                  <a:tcPr/>
                </a:tc>
                <a:tc>
                  <a:txBody>
                    <a:bodyPr/>
                    <a:lstStyle/>
                    <a:p>
                      <a:r>
                        <a:rPr lang="en-US" dirty="0"/>
                        <a:t>Susah </a:t>
                      </a:r>
                      <a:r>
                        <a:rPr lang="en-US" dirty="0" err="1"/>
                        <a:t>dibedakan</a:t>
                      </a:r>
                      <a:r>
                        <a:rPr lang="en-US" dirty="0"/>
                        <a:t> </a:t>
                      </a:r>
                      <a:r>
                        <a:rPr lang="en-US" dirty="0" err="1"/>
                        <a:t>dengan</a:t>
                      </a:r>
                      <a:r>
                        <a:rPr lang="en-US" dirty="0"/>
                        <a:t> behavior approach </a:t>
                      </a:r>
                      <a:r>
                        <a:rPr lang="en-US" dirty="0" err="1"/>
                        <a:t>karena</a:t>
                      </a:r>
                      <a:r>
                        <a:rPr lang="en-US" dirty="0"/>
                        <a:t> </a:t>
                      </a:r>
                      <a:r>
                        <a:rPr lang="en-US" dirty="0" err="1"/>
                        <a:t>sama</a:t>
                      </a:r>
                      <a:r>
                        <a:rPr lang="en-US" dirty="0"/>
                        <a:t> </a:t>
                      </a:r>
                      <a:r>
                        <a:rPr lang="en-US" dirty="0" err="1"/>
                        <a:t>sama</a:t>
                      </a:r>
                      <a:r>
                        <a:rPr lang="en-US" dirty="0"/>
                        <a:t> </a:t>
                      </a:r>
                      <a:r>
                        <a:rPr lang="en-US" dirty="0" err="1"/>
                        <a:t>asessmen</a:t>
                      </a:r>
                      <a:r>
                        <a:rPr lang="en-US" dirty="0"/>
                        <a:t> </a:t>
                      </a:r>
                      <a:r>
                        <a:rPr lang="en-US" dirty="0" err="1"/>
                        <a:t>nya</a:t>
                      </a:r>
                      <a:r>
                        <a:rPr lang="en-US" dirty="0"/>
                        <a:t> leader centered, </a:t>
                      </a:r>
                      <a:r>
                        <a:rPr lang="en-US" dirty="0" err="1"/>
                        <a:t>bagaimana</a:t>
                      </a:r>
                      <a:r>
                        <a:rPr lang="en-US" dirty="0"/>
                        <a:t> </a:t>
                      </a:r>
                      <a:r>
                        <a:rPr lang="en-US" dirty="0" err="1"/>
                        <a:t>pemimpin</a:t>
                      </a:r>
                      <a:r>
                        <a:rPr lang="en-US" dirty="0"/>
                        <a:t> </a:t>
                      </a:r>
                      <a:r>
                        <a:rPr lang="en-US" dirty="0" err="1"/>
                        <a:t>menggunakan</a:t>
                      </a:r>
                      <a:r>
                        <a:rPr lang="en-US" dirty="0"/>
                        <a:t> </a:t>
                      </a:r>
                      <a:r>
                        <a:rPr lang="en-US" dirty="0" err="1"/>
                        <a:t>taktik</a:t>
                      </a:r>
                      <a:r>
                        <a:rPr lang="en-US" dirty="0"/>
                        <a:t> </a:t>
                      </a:r>
                      <a:r>
                        <a:rPr lang="en-US" dirty="0" err="1"/>
                        <a:t>untuk</a:t>
                      </a:r>
                      <a:r>
                        <a:rPr lang="en-US" dirty="0"/>
                        <a:t> </a:t>
                      </a:r>
                      <a:r>
                        <a:rPr lang="en-US" dirty="0" err="1"/>
                        <a:t>mempengaruhi</a:t>
                      </a:r>
                      <a:r>
                        <a:rPr lang="en-US" dirty="0"/>
                        <a:t> orang lain </a:t>
                      </a:r>
                      <a:r>
                        <a:rPr lang="en-US" dirty="0" err="1"/>
                        <a:t>menjembatani</a:t>
                      </a:r>
                      <a:r>
                        <a:rPr lang="en-US" dirty="0"/>
                        <a:t> behavioral dan power-influence approach</a:t>
                      </a:r>
                      <a:endParaRPr lang="en-ID" dirty="0"/>
                    </a:p>
                  </a:txBody>
                  <a:tcPr/>
                </a:tc>
                <a:extLst>
                  <a:ext uri="{0D108BD9-81ED-4DB2-BD59-A6C34878D82A}">
                    <a16:rowId xmlns:a16="http://schemas.microsoft.com/office/drawing/2014/main" val="3181876866"/>
                  </a:ext>
                </a:extLst>
              </a:tr>
              <a:tr h="370840">
                <a:tc>
                  <a:txBody>
                    <a:bodyPr/>
                    <a:lstStyle/>
                    <a:p>
                      <a:r>
                        <a:rPr lang="en-US" dirty="0" err="1"/>
                        <a:t>Contoh</a:t>
                      </a:r>
                      <a:r>
                        <a:rPr lang="en-US" dirty="0"/>
                        <a:t> </a:t>
                      </a:r>
                      <a:r>
                        <a:rPr lang="en-US" dirty="0" err="1"/>
                        <a:t>teori</a:t>
                      </a:r>
                      <a:endParaRPr lang="en-ID" dirty="0"/>
                    </a:p>
                  </a:txBody>
                  <a:tcPr/>
                </a:tc>
                <a:tc>
                  <a:txBody>
                    <a:bodyPr/>
                    <a:lstStyle/>
                    <a:p>
                      <a:r>
                        <a:rPr lang="en-US" dirty="0" err="1"/>
                        <a:t>Kepemimpinan</a:t>
                      </a:r>
                      <a:r>
                        <a:rPr lang="en-US" dirty="0"/>
                        <a:t> </a:t>
                      </a:r>
                      <a:r>
                        <a:rPr lang="en-US" dirty="0" err="1"/>
                        <a:t>kontingensi</a:t>
                      </a:r>
                      <a:endParaRPr lang="en-ID" dirty="0"/>
                    </a:p>
                  </a:txBody>
                  <a:tcPr/>
                </a:tc>
                <a:extLst>
                  <a:ext uri="{0D108BD9-81ED-4DB2-BD59-A6C34878D82A}">
                    <a16:rowId xmlns:a16="http://schemas.microsoft.com/office/drawing/2014/main" val="1193236078"/>
                  </a:ext>
                </a:extLst>
              </a:tr>
            </a:tbl>
          </a:graphicData>
        </a:graphic>
      </p:graphicFrame>
    </p:spTree>
    <p:extLst>
      <p:ext uri="{BB962C8B-B14F-4D97-AF65-F5344CB8AC3E}">
        <p14:creationId xmlns:p14="http://schemas.microsoft.com/office/powerpoint/2010/main" val="18977168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BF6B0-6877-442C-A97F-F269E6F92860}"/>
              </a:ext>
            </a:extLst>
          </p:cNvPr>
          <p:cNvSpPr>
            <a:spLocks noGrp="1"/>
          </p:cNvSpPr>
          <p:nvPr>
            <p:ph type="title"/>
          </p:nvPr>
        </p:nvSpPr>
        <p:spPr/>
        <p:txBody>
          <a:bodyPr/>
          <a:lstStyle/>
          <a:p>
            <a:r>
              <a:rPr lang="en-US" dirty="0" err="1"/>
              <a:t>Situasional</a:t>
            </a:r>
            <a:r>
              <a:rPr lang="en-US" dirty="0"/>
              <a:t> approach</a:t>
            </a:r>
            <a:endParaRPr lang="en-ID" dirty="0"/>
          </a:p>
        </p:txBody>
      </p:sp>
      <p:graphicFrame>
        <p:nvGraphicFramePr>
          <p:cNvPr id="6" name="Table 6">
            <a:extLst>
              <a:ext uri="{FF2B5EF4-FFF2-40B4-BE49-F238E27FC236}">
                <a16:creationId xmlns:a16="http://schemas.microsoft.com/office/drawing/2014/main" id="{AFF5998F-2133-4AFC-A9FD-BB21EF23A4B1}"/>
              </a:ext>
            </a:extLst>
          </p:cNvPr>
          <p:cNvGraphicFramePr>
            <a:graphicFrameLocks noGrp="1"/>
          </p:cNvGraphicFramePr>
          <p:nvPr>
            <p:ph idx="1"/>
            <p:extLst>
              <p:ext uri="{D42A27DB-BD31-4B8C-83A1-F6EECF244321}">
                <p14:modId xmlns:p14="http://schemas.microsoft.com/office/powerpoint/2010/main" val="1205703647"/>
              </p:ext>
            </p:extLst>
          </p:nvPr>
        </p:nvGraphicFramePr>
        <p:xfrm>
          <a:off x="457200" y="1784465"/>
          <a:ext cx="8429025" cy="4826672"/>
        </p:xfrm>
        <a:graphic>
          <a:graphicData uri="http://schemas.openxmlformats.org/drawingml/2006/table">
            <a:tbl>
              <a:tblPr firstRow="1" bandRow="1">
                <a:tableStyleId>{5C22544A-7EE6-4342-B048-85BDC9FD1C3A}</a:tableStyleId>
              </a:tblPr>
              <a:tblGrid>
                <a:gridCol w="2225993">
                  <a:extLst>
                    <a:ext uri="{9D8B030D-6E8A-4147-A177-3AD203B41FA5}">
                      <a16:colId xmlns:a16="http://schemas.microsoft.com/office/drawing/2014/main" val="1110734258"/>
                    </a:ext>
                  </a:extLst>
                </a:gridCol>
                <a:gridCol w="6203032">
                  <a:extLst>
                    <a:ext uri="{9D8B030D-6E8A-4147-A177-3AD203B41FA5}">
                      <a16:colId xmlns:a16="http://schemas.microsoft.com/office/drawing/2014/main" val="2984199654"/>
                    </a:ext>
                  </a:extLst>
                </a:gridCol>
              </a:tblGrid>
              <a:tr h="528992">
                <a:tc>
                  <a:txBody>
                    <a:bodyPr/>
                    <a:lstStyle/>
                    <a:p>
                      <a:r>
                        <a:rPr lang="en-US" dirty="0"/>
                        <a:t>ASPEK</a:t>
                      </a:r>
                      <a:endParaRPr lang="en-ID" dirty="0"/>
                    </a:p>
                  </a:txBody>
                  <a:tcPr/>
                </a:tc>
                <a:tc>
                  <a:txBody>
                    <a:bodyPr/>
                    <a:lstStyle/>
                    <a:p>
                      <a:r>
                        <a:rPr lang="en-US" dirty="0"/>
                        <a:t>KETERANGAN</a:t>
                      </a:r>
                      <a:endParaRPr lang="en-ID" dirty="0"/>
                    </a:p>
                  </a:txBody>
                  <a:tcPr/>
                </a:tc>
                <a:extLst>
                  <a:ext uri="{0D108BD9-81ED-4DB2-BD59-A6C34878D82A}">
                    <a16:rowId xmlns:a16="http://schemas.microsoft.com/office/drawing/2014/main" val="3054100788"/>
                  </a:ext>
                </a:extLst>
              </a:tr>
              <a:tr h="306479">
                <a:tc>
                  <a:txBody>
                    <a:bodyPr/>
                    <a:lstStyle/>
                    <a:p>
                      <a:r>
                        <a:rPr lang="en-US" dirty="0" err="1"/>
                        <a:t>Fokus</a:t>
                      </a:r>
                      <a:endParaRPr lang="en-ID" dirty="0"/>
                    </a:p>
                  </a:txBody>
                  <a:tcPr/>
                </a:tc>
                <a:tc>
                  <a:txBody>
                    <a:bodyPr/>
                    <a:lstStyle/>
                    <a:p>
                      <a:pPr marL="342900" indent="-342900">
                        <a:buAutoNum type="arabicPeriod"/>
                      </a:pPr>
                      <a:r>
                        <a:rPr lang="en-US" dirty="0" err="1"/>
                        <a:t>Sejauhmana</a:t>
                      </a:r>
                      <a:r>
                        <a:rPr lang="en-US" dirty="0"/>
                        <a:t> proses </a:t>
                      </a:r>
                      <a:r>
                        <a:rPr lang="en-US" dirty="0" err="1"/>
                        <a:t>kepemimpinan</a:t>
                      </a:r>
                      <a:r>
                        <a:rPr lang="en-US" dirty="0"/>
                        <a:t> </a:t>
                      </a:r>
                      <a:r>
                        <a:rPr lang="en-US" dirty="0" err="1"/>
                        <a:t>memberikan</a:t>
                      </a:r>
                      <a:r>
                        <a:rPr lang="en-US" dirty="0"/>
                        <a:t> </a:t>
                      </a:r>
                      <a:r>
                        <a:rPr lang="en-US" dirty="0" err="1"/>
                        <a:t>efektivitas</a:t>
                      </a:r>
                      <a:r>
                        <a:rPr lang="en-US" dirty="0"/>
                        <a:t> yang </a:t>
                      </a:r>
                      <a:r>
                        <a:rPr lang="en-US" dirty="0" err="1"/>
                        <a:t>berbeda</a:t>
                      </a:r>
                      <a:r>
                        <a:rPr lang="en-US" dirty="0"/>
                        <a:t>/</a:t>
                      </a:r>
                      <a:r>
                        <a:rPr lang="en-US" dirty="0" err="1"/>
                        <a:t>sama</a:t>
                      </a:r>
                      <a:r>
                        <a:rPr lang="en-US" dirty="0"/>
                        <a:t> di </a:t>
                      </a:r>
                      <a:r>
                        <a:rPr lang="en-US" dirty="0" err="1"/>
                        <a:t>berbagai</a:t>
                      </a:r>
                      <a:r>
                        <a:rPr lang="en-US" dirty="0"/>
                        <a:t> </a:t>
                      </a:r>
                      <a:r>
                        <a:rPr lang="en-US" dirty="0" err="1"/>
                        <a:t>jenis</a:t>
                      </a:r>
                      <a:r>
                        <a:rPr lang="en-US" dirty="0"/>
                        <a:t> </a:t>
                      </a:r>
                      <a:r>
                        <a:rPr lang="en-US" dirty="0" err="1"/>
                        <a:t>organisasi</a:t>
                      </a:r>
                      <a:r>
                        <a:rPr lang="en-US" dirty="0"/>
                        <a:t>, </a:t>
                      </a:r>
                      <a:r>
                        <a:rPr lang="en-US" dirty="0" err="1"/>
                        <a:t>tingkat</a:t>
                      </a:r>
                      <a:r>
                        <a:rPr lang="en-US" dirty="0"/>
                        <a:t> </a:t>
                      </a:r>
                      <a:r>
                        <a:rPr lang="en-US" dirty="0" err="1"/>
                        <a:t>manajemen</a:t>
                      </a:r>
                      <a:r>
                        <a:rPr lang="en-US" dirty="0"/>
                        <a:t> dan </a:t>
                      </a:r>
                      <a:r>
                        <a:rPr lang="en-US" dirty="0" err="1"/>
                        <a:t>budaya</a:t>
                      </a:r>
                      <a:r>
                        <a:rPr lang="en-US" dirty="0"/>
                        <a:t> </a:t>
                      </a:r>
                      <a:r>
                        <a:rPr lang="en-US" dirty="0" err="1"/>
                        <a:t>organisasi</a:t>
                      </a:r>
                      <a:endParaRPr lang="en-US" dirty="0"/>
                    </a:p>
                    <a:p>
                      <a:pPr marL="342900" indent="-342900">
                        <a:buAutoNum type="arabicPeriod"/>
                      </a:pPr>
                      <a:r>
                        <a:rPr lang="en-US" dirty="0" err="1"/>
                        <a:t>Mengidentifikasi</a:t>
                      </a:r>
                      <a:r>
                        <a:rPr lang="en-US" dirty="0"/>
                        <a:t> </a:t>
                      </a:r>
                      <a:r>
                        <a:rPr lang="en-US" dirty="0" err="1"/>
                        <a:t>aspek</a:t>
                      </a:r>
                      <a:r>
                        <a:rPr lang="en-US" dirty="0"/>
                        <a:t> </a:t>
                      </a:r>
                      <a:r>
                        <a:rPr lang="en-US" dirty="0" err="1"/>
                        <a:t>situasi</a:t>
                      </a:r>
                      <a:r>
                        <a:rPr lang="en-US" dirty="0"/>
                        <a:t> yang “</a:t>
                      </a:r>
                      <a:r>
                        <a:rPr lang="en-US" dirty="0" err="1"/>
                        <a:t>memoderasi</a:t>
                      </a:r>
                      <a:r>
                        <a:rPr lang="en-US" dirty="0"/>
                        <a:t>” </a:t>
                      </a:r>
                      <a:r>
                        <a:rPr lang="en-US" dirty="0" err="1"/>
                        <a:t>hubungan</a:t>
                      </a:r>
                      <a:r>
                        <a:rPr lang="en-US" dirty="0"/>
                        <a:t> </a:t>
                      </a:r>
                      <a:r>
                        <a:rPr lang="en-US" dirty="0" err="1"/>
                        <a:t>atribut</a:t>
                      </a:r>
                      <a:r>
                        <a:rPr lang="en-US" dirty="0"/>
                        <a:t> </a:t>
                      </a:r>
                      <a:r>
                        <a:rPr lang="en-US" dirty="0" err="1"/>
                        <a:t>pemimpin</a:t>
                      </a:r>
                      <a:r>
                        <a:rPr lang="en-US" dirty="0"/>
                        <a:t> (</a:t>
                      </a:r>
                      <a:r>
                        <a:rPr lang="en-US" dirty="0" err="1"/>
                        <a:t>misalnya</a:t>
                      </a:r>
                      <a:r>
                        <a:rPr lang="en-US" dirty="0"/>
                        <a:t>, </a:t>
                      </a:r>
                      <a:r>
                        <a:rPr lang="en-US" dirty="0" err="1"/>
                        <a:t>sifat</a:t>
                      </a:r>
                      <a:r>
                        <a:rPr lang="en-US" dirty="0"/>
                        <a:t>, </a:t>
                      </a:r>
                      <a:r>
                        <a:rPr lang="en-US" dirty="0" err="1"/>
                        <a:t>kemampuan</a:t>
                      </a:r>
                      <a:r>
                        <a:rPr lang="en-US" dirty="0"/>
                        <a:t>, </a:t>
                      </a:r>
                      <a:r>
                        <a:rPr lang="en-US" dirty="0" err="1"/>
                        <a:t>perilaku</a:t>
                      </a:r>
                      <a:r>
                        <a:rPr lang="en-US" dirty="0"/>
                        <a:t>) </a:t>
                      </a:r>
                      <a:r>
                        <a:rPr lang="en-US" dirty="0" err="1"/>
                        <a:t>dengan</a:t>
                      </a:r>
                      <a:r>
                        <a:rPr lang="en-US" dirty="0"/>
                        <a:t> </a:t>
                      </a:r>
                      <a:r>
                        <a:rPr lang="en-US" dirty="0" err="1"/>
                        <a:t>efektivitas</a:t>
                      </a:r>
                      <a:r>
                        <a:rPr lang="en-US" dirty="0"/>
                        <a:t> </a:t>
                      </a:r>
                      <a:r>
                        <a:rPr lang="en-US" dirty="0" err="1"/>
                        <a:t>kepemimpinan</a:t>
                      </a:r>
                      <a:endParaRPr lang="en-ID" dirty="0"/>
                    </a:p>
                  </a:txBody>
                  <a:tcPr/>
                </a:tc>
                <a:extLst>
                  <a:ext uri="{0D108BD9-81ED-4DB2-BD59-A6C34878D82A}">
                    <a16:rowId xmlns:a16="http://schemas.microsoft.com/office/drawing/2014/main" val="1131840733"/>
                  </a:ext>
                </a:extLst>
              </a:tr>
              <a:tr h="306479">
                <a:tc>
                  <a:txBody>
                    <a:bodyPr/>
                    <a:lstStyle/>
                    <a:p>
                      <a:r>
                        <a:rPr lang="en-US" dirty="0"/>
                        <a:t>Dasar</a:t>
                      </a:r>
                      <a:endParaRPr lang="en-ID" dirty="0"/>
                    </a:p>
                  </a:txBody>
                  <a:tcPr/>
                </a:tc>
                <a:tc>
                  <a:txBody>
                    <a:bodyPr/>
                    <a:lstStyle/>
                    <a:p>
                      <a:r>
                        <a:rPr lang="en-US" dirty="0" err="1"/>
                        <a:t>Pentingnya</a:t>
                      </a:r>
                      <a:r>
                        <a:rPr lang="en-US" dirty="0"/>
                        <a:t> factor </a:t>
                      </a:r>
                      <a:r>
                        <a:rPr lang="en-US" dirty="0" err="1"/>
                        <a:t>kontekstiual</a:t>
                      </a:r>
                      <a:r>
                        <a:rPr lang="en-US" dirty="0"/>
                        <a:t> yang </a:t>
                      </a:r>
                      <a:r>
                        <a:rPr lang="en-US" dirty="0" err="1"/>
                        <a:t>memperngarhui</a:t>
                      </a:r>
                      <a:r>
                        <a:rPr lang="en-US" dirty="0"/>
                        <a:t> </a:t>
                      </a:r>
                      <a:r>
                        <a:rPr lang="en-US" dirty="0" err="1"/>
                        <a:t>efektivitas</a:t>
                      </a:r>
                      <a:r>
                        <a:rPr lang="en-US" dirty="0"/>
                        <a:t> </a:t>
                      </a:r>
                      <a:r>
                        <a:rPr lang="en-US" dirty="0" err="1"/>
                        <a:t>kepemimpinan</a:t>
                      </a:r>
                      <a:endParaRPr lang="en-ID" dirty="0"/>
                    </a:p>
                  </a:txBody>
                  <a:tcPr/>
                </a:tc>
                <a:extLst>
                  <a:ext uri="{0D108BD9-81ED-4DB2-BD59-A6C34878D82A}">
                    <a16:rowId xmlns:a16="http://schemas.microsoft.com/office/drawing/2014/main" val="1414760253"/>
                  </a:ext>
                </a:extLst>
              </a:tr>
              <a:tr h="306479">
                <a:tc>
                  <a:txBody>
                    <a:bodyPr/>
                    <a:lstStyle/>
                    <a:p>
                      <a:r>
                        <a:rPr lang="en-US" dirty="0" err="1"/>
                        <a:t>Efektivitas</a:t>
                      </a:r>
                      <a:r>
                        <a:rPr lang="en-US" dirty="0"/>
                        <a:t> </a:t>
                      </a:r>
                      <a:r>
                        <a:rPr lang="en-US" dirty="0" err="1"/>
                        <a:t>kepemimpinan</a:t>
                      </a:r>
                      <a:endParaRPr lang="en-ID" dirty="0"/>
                    </a:p>
                  </a:txBody>
                  <a:tcPr/>
                </a:tc>
                <a:tc>
                  <a:txBody>
                    <a:bodyPr/>
                    <a:lstStyle/>
                    <a:p>
                      <a:r>
                        <a:rPr lang="en-US" dirty="0" err="1"/>
                        <a:t>Sangat</a:t>
                      </a:r>
                      <a:r>
                        <a:rPr lang="en-US" dirty="0"/>
                        <a:t> </a:t>
                      </a:r>
                      <a:r>
                        <a:rPr lang="en-US" dirty="0" err="1"/>
                        <a:t>tergantung</a:t>
                      </a:r>
                      <a:r>
                        <a:rPr lang="en-US" dirty="0"/>
                        <a:t> </a:t>
                      </a:r>
                      <a:r>
                        <a:rPr lang="en-US" dirty="0" err="1"/>
                        <a:t>dengan</a:t>
                      </a:r>
                      <a:r>
                        <a:rPr lang="en-US" dirty="0"/>
                        <a:t> </a:t>
                      </a:r>
                      <a:r>
                        <a:rPr lang="en-US" dirty="0" err="1"/>
                        <a:t>situasi</a:t>
                      </a:r>
                      <a:r>
                        <a:rPr lang="en-US" dirty="0"/>
                        <a:t> yang </a:t>
                      </a:r>
                      <a:r>
                        <a:rPr lang="en-US" dirty="0" err="1"/>
                        <a:t>dihadapi</a:t>
                      </a:r>
                      <a:r>
                        <a:rPr lang="en-US" dirty="0"/>
                        <a:t> oleh </a:t>
                      </a:r>
                      <a:r>
                        <a:rPr lang="en-US" dirty="0" err="1"/>
                        <a:t>pemimpin</a:t>
                      </a:r>
                      <a:endParaRPr lang="en-ID" dirty="0"/>
                    </a:p>
                  </a:txBody>
                  <a:tcPr/>
                </a:tc>
                <a:extLst>
                  <a:ext uri="{0D108BD9-81ED-4DB2-BD59-A6C34878D82A}">
                    <a16:rowId xmlns:a16="http://schemas.microsoft.com/office/drawing/2014/main" val="3652613270"/>
                  </a:ext>
                </a:extLst>
              </a:tr>
              <a:tr h="306479">
                <a:tc>
                  <a:txBody>
                    <a:bodyPr/>
                    <a:lstStyle/>
                    <a:p>
                      <a:r>
                        <a:rPr lang="en-US" dirty="0" err="1"/>
                        <a:t>Kelemahan</a:t>
                      </a:r>
                      <a:r>
                        <a:rPr lang="en-US" dirty="0"/>
                        <a:t> </a:t>
                      </a:r>
                      <a:r>
                        <a:rPr lang="en-US" dirty="0" err="1"/>
                        <a:t>pendekatan</a:t>
                      </a:r>
                      <a:endParaRPr lang="en-ID" dirty="0"/>
                    </a:p>
                  </a:txBody>
                  <a:tcPr/>
                </a:tc>
                <a:tc>
                  <a:txBody>
                    <a:bodyPr/>
                    <a:lstStyle/>
                    <a:p>
                      <a:r>
                        <a:rPr lang="en-US" dirty="0" err="1"/>
                        <a:t>Asesmen</a:t>
                      </a:r>
                      <a:r>
                        <a:rPr lang="en-US" dirty="0"/>
                        <a:t> </a:t>
                      </a:r>
                      <a:r>
                        <a:rPr lang="en-US" dirty="0" err="1"/>
                        <a:t>harus</a:t>
                      </a:r>
                      <a:r>
                        <a:rPr lang="en-US" dirty="0"/>
                        <a:t> juga </a:t>
                      </a:r>
                      <a:r>
                        <a:rPr lang="en-US" dirty="0" err="1"/>
                        <a:t>disesuaikan</a:t>
                      </a:r>
                      <a:r>
                        <a:rPr lang="en-US" dirty="0"/>
                        <a:t> </a:t>
                      </a:r>
                      <a:r>
                        <a:rPr lang="en-US" dirty="0" err="1"/>
                        <a:t>dengan</a:t>
                      </a:r>
                      <a:r>
                        <a:rPr lang="en-US" dirty="0"/>
                        <a:t> focus </a:t>
                      </a:r>
                      <a:r>
                        <a:rPr lang="en-US" dirty="0" err="1"/>
                        <a:t>dari</a:t>
                      </a:r>
                      <a:r>
                        <a:rPr lang="en-US" dirty="0"/>
                        <a:t> </a:t>
                      </a:r>
                      <a:r>
                        <a:rPr lang="en-US" dirty="0" err="1"/>
                        <a:t>efektivitas</a:t>
                      </a:r>
                      <a:r>
                        <a:rPr lang="en-US" dirty="0"/>
                        <a:t> </a:t>
                      </a:r>
                      <a:r>
                        <a:rPr lang="en-US" dirty="0" err="1"/>
                        <a:t>kepemimpinan</a:t>
                      </a:r>
                      <a:endParaRPr lang="en-ID" dirty="0"/>
                    </a:p>
                  </a:txBody>
                  <a:tcPr/>
                </a:tc>
                <a:extLst>
                  <a:ext uri="{0D108BD9-81ED-4DB2-BD59-A6C34878D82A}">
                    <a16:rowId xmlns:a16="http://schemas.microsoft.com/office/drawing/2014/main" val="3181876866"/>
                  </a:ext>
                </a:extLst>
              </a:tr>
              <a:tr h="306479">
                <a:tc>
                  <a:txBody>
                    <a:bodyPr/>
                    <a:lstStyle/>
                    <a:p>
                      <a:r>
                        <a:rPr lang="en-US" dirty="0" err="1"/>
                        <a:t>Contoh</a:t>
                      </a:r>
                      <a:r>
                        <a:rPr lang="en-US" dirty="0"/>
                        <a:t> </a:t>
                      </a:r>
                      <a:r>
                        <a:rPr lang="en-US" dirty="0" err="1"/>
                        <a:t>teori</a:t>
                      </a:r>
                      <a:endParaRPr lang="en-ID" dirty="0"/>
                    </a:p>
                  </a:txBody>
                  <a:tcPr/>
                </a:tc>
                <a:tc>
                  <a:txBody>
                    <a:bodyPr/>
                    <a:lstStyle/>
                    <a:p>
                      <a:pPr marL="342900" indent="-342900">
                        <a:buAutoNum type="arabicPeriod"/>
                      </a:pPr>
                      <a:r>
                        <a:rPr lang="en-US" dirty="0"/>
                        <a:t>fielder’s contingency model of leadership</a:t>
                      </a:r>
                    </a:p>
                    <a:p>
                      <a:pPr marL="342900" indent="-342900">
                        <a:buAutoNum type="arabicPeriod"/>
                      </a:pPr>
                      <a:r>
                        <a:rPr lang="en-US" dirty="0"/>
                        <a:t>Hersey and </a:t>
                      </a:r>
                      <a:r>
                        <a:rPr lang="en-US" dirty="0" err="1"/>
                        <a:t>blancard’s</a:t>
                      </a:r>
                      <a:r>
                        <a:rPr lang="en-US" dirty="0"/>
                        <a:t> </a:t>
                      </a:r>
                      <a:r>
                        <a:rPr lang="en-US" dirty="0" err="1"/>
                        <a:t>Situasional</a:t>
                      </a:r>
                      <a:r>
                        <a:rPr lang="en-US" dirty="0"/>
                        <a:t> leadership theory</a:t>
                      </a:r>
                      <a:endParaRPr lang="en-ID" dirty="0"/>
                    </a:p>
                  </a:txBody>
                  <a:tcPr/>
                </a:tc>
                <a:extLst>
                  <a:ext uri="{0D108BD9-81ED-4DB2-BD59-A6C34878D82A}">
                    <a16:rowId xmlns:a16="http://schemas.microsoft.com/office/drawing/2014/main" val="3073447280"/>
                  </a:ext>
                </a:extLst>
              </a:tr>
            </a:tbl>
          </a:graphicData>
        </a:graphic>
      </p:graphicFrame>
    </p:spTree>
    <p:extLst>
      <p:ext uri="{BB962C8B-B14F-4D97-AF65-F5344CB8AC3E}">
        <p14:creationId xmlns:p14="http://schemas.microsoft.com/office/powerpoint/2010/main" val="22757661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19690-4CD0-4317-853C-42EAA73D3B2F}"/>
              </a:ext>
            </a:extLst>
          </p:cNvPr>
          <p:cNvSpPr>
            <a:spLocks noGrp="1"/>
          </p:cNvSpPr>
          <p:nvPr>
            <p:ph type="title"/>
          </p:nvPr>
        </p:nvSpPr>
        <p:spPr/>
        <p:txBody>
          <a:bodyPr/>
          <a:lstStyle/>
          <a:p>
            <a:r>
              <a:rPr lang="en-US" dirty="0"/>
              <a:t>Integrative approach</a:t>
            </a:r>
            <a:endParaRPr lang="en-ID" dirty="0"/>
          </a:p>
        </p:txBody>
      </p:sp>
      <p:graphicFrame>
        <p:nvGraphicFramePr>
          <p:cNvPr id="6" name="Table 6">
            <a:extLst>
              <a:ext uri="{FF2B5EF4-FFF2-40B4-BE49-F238E27FC236}">
                <a16:creationId xmlns:a16="http://schemas.microsoft.com/office/drawing/2014/main" id="{1C5E6614-5432-4029-8B0C-59A80EF0070A}"/>
              </a:ext>
            </a:extLst>
          </p:cNvPr>
          <p:cNvGraphicFramePr>
            <a:graphicFrameLocks noGrp="1"/>
          </p:cNvGraphicFramePr>
          <p:nvPr>
            <p:ph idx="1"/>
            <p:extLst>
              <p:ext uri="{D42A27DB-BD31-4B8C-83A1-F6EECF244321}">
                <p14:modId xmlns:p14="http://schemas.microsoft.com/office/powerpoint/2010/main" val="3328235243"/>
              </p:ext>
            </p:extLst>
          </p:nvPr>
        </p:nvGraphicFramePr>
        <p:xfrm>
          <a:off x="457200" y="1600200"/>
          <a:ext cx="8229600" cy="3629000"/>
        </p:xfrm>
        <a:graphic>
          <a:graphicData uri="http://schemas.openxmlformats.org/drawingml/2006/table">
            <a:tbl>
              <a:tblPr firstRow="1" bandRow="1">
                <a:tableStyleId>{5C22544A-7EE6-4342-B048-85BDC9FD1C3A}</a:tableStyleId>
              </a:tblPr>
              <a:tblGrid>
                <a:gridCol w="1882552">
                  <a:extLst>
                    <a:ext uri="{9D8B030D-6E8A-4147-A177-3AD203B41FA5}">
                      <a16:colId xmlns:a16="http://schemas.microsoft.com/office/drawing/2014/main" val="2621142497"/>
                    </a:ext>
                  </a:extLst>
                </a:gridCol>
                <a:gridCol w="6347048">
                  <a:extLst>
                    <a:ext uri="{9D8B030D-6E8A-4147-A177-3AD203B41FA5}">
                      <a16:colId xmlns:a16="http://schemas.microsoft.com/office/drawing/2014/main" val="3908760969"/>
                    </a:ext>
                  </a:extLst>
                </a:gridCol>
              </a:tblGrid>
              <a:tr h="527984">
                <a:tc>
                  <a:txBody>
                    <a:bodyPr/>
                    <a:lstStyle/>
                    <a:p>
                      <a:r>
                        <a:rPr lang="en-US" dirty="0"/>
                        <a:t>ASPEK</a:t>
                      </a:r>
                      <a:endParaRPr lang="en-ID" dirty="0"/>
                    </a:p>
                  </a:txBody>
                  <a:tcPr/>
                </a:tc>
                <a:tc>
                  <a:txBody>
                    <a:bodyPr/>
                    <a:lstStyle/>
                    <a:p>
                      <a:r>
                        <a:rPr lang="en-US" dirty="0"/>
                        <a:t>KETERANGAN</a:t>
                      </a:r>
                      <a:endParaRPr lang="en-ID" dirty="0"/>
                    </a:p>
                  </a:txBody>
                  <a:tcPr/>
                </a:tc>
                <a:extLst>
                  <a:ext uri="{0D108BD9-81ED-4DB2-BD59-A6C34878D82A}">
                    <a16:rowId xmlns:a16="http://schemas.microsoft.com/office/drawing/2014/main" val="2621252889"/>
                  </a:ext>
                </a:extLst>
              </a:tr>
              <a:tr h="527984">
                <a:tc>
                  <a:txBody>
                    <a:bodyPr/>
                    <a:lstStyle/>
                    <a:p>
                      <a:r>
                        <a:rPr lang="en-US" sz="1500" dirty="0" err="1"/>
                        <a:t>Fokus</a:t>
                      </a:r>
                      <a:endParaRPr lang="en-ID" sz="1500" dirty="0"/>
                    </a:p>
                  </a:txBody>
                  <a:tcPr marT="37785" marB="37785"/>
                </a:tc>
                <a:tc>
                  <a:txBody>
                    <a:bodyPr/>
                    <a:lstStyle/>
                    <a:p>
                      <a:r>
                        <a:rPr lang="en-US" sz="1500" dirty="0" err="1"/>
                        <a:t>Penggunaan</a:t>
                      </a:r>
                      <a:r>
                        <a:rPr lang="en-US" sz="1500" dirty="0"/>
                        <a:t> </a:t>
                      </a:r>
                      <a:r>
                        <a:rPr lang="en-US" sz="1500" dirty="0" err="1"/>
                        <a:t>lebih</a:t>
                      </a:r>
                      <a:r>
                        <a:rPr lang="en-US" sz="1500" dirty="0"/>
                        <a:t> </a:t>
                      </a:r>
                      <a:r>
                        <a:rPr lang="en-US" sz="1500" dirty="0" err="1"/>
                        <a:t>dari</a:t>
                      </a:r>
                      <a:r>
                        <a:rPr lang="en-US" sz="1500" dirty="0"/>
                        <a:t> </a:t>
                      </a:r>
                      <a:r>
                        <a:rPr lang="en-US" sz="1500" dirty="0" err="1"/>
                        <a:t>satu</a:t>
                      </a:r>
                      <a:r>
                        <a:rPr lang="en-US" sz="1500" dirty="0"/>
                        <a:t> </a:t>
                      </a:r>
                      <a:r>
                        <a:rPr lang="en-US" sz="1500" dirty="0" err="1"/>
                        <a:t>tipe</a:t>
                      </a:r>
                      <a:r>
                        <a:rPr lang="en-US" sz="1500" dirty="0"/>
                        <a:t> variable </a:t>
                      </a:r>
                      <a:r>
                        <a:rPr lang="en-US" sz="1500" dirty="0" err="1"/>
                        <a:t>kepemimpinan</a:t>
                      </a:r>
                      <a:r>
                        <a:rPr lang="en-US" sz="1500" dirty="0"/>
                        <a:t> </a:t>
                      </a:r>
                      <a:r>
                        <a:rPr lang="en-US" sz="1500" dirty="0" err="1"/>
                        <a:t>dalam</a:t>
                      </a:r>
                      <a:r>
                        <a:rPr lang="en-US" sz="1500" dirty="0"/>
                        <a:t> </a:t>
                      </a:r>
                      <a:r>
                        <a:rPr lang="en-US" sz="1500" dirty="0" err="1"/>
                        <a:t>studinya</a:t>
                      </a:r>
                      <a:endParaRPr lang="en-ID" sz="1500" dirty="0"/>
                    </a:p>
                  </a:txBody>
                  <a:tcPr marT="37785" marB="37785"/>
                </a:tc>
                <a:extLst>
                  <a:ext uri="{0D108BD9-81ED-4DB2-BD59-A6C34878D82A}">
                    <a16:rowId xmlns:a16="http://schemas.microsoft.com/office/drawing/2014/main" val="2353633075"/>
                  </a:ext>
                </a:extLst>
              </a:tr>
              <a:tr h="527984">
                <a:tc>
                  <a:txBody>
                    <a:bodyPr/>
                    <a:lstStyle/>
                    <a:p>
                      <a:r>
                        <a:rPr lang="en-US" sz="1500" dirty="0"/>
                        <a:t>Dasar</a:t>
                      </a:r>
                      <a:endParaRPr lang="en-ID" sz="1500" dirty="0"/>
                    </a:p>
                  </a:txBody>
                  <a:tcPr marT="37785" marB="37785"/>
                </a:tc>
                <a:tc>
                  <a:txBody>
                    <a:bodyPr/>
                    <a:lstStyle/>
                    <a:p>
                      <a:r>
                        <a:rPr lang="en-US" sz="1500" dirty="0" err="1"/>
                        <a:t>Melibatkan</a:t>
                      </a:r>
                      <a:r>
                        <a:rPr lang="en-US" sz="1500" dirty="0"/>
                        <a:t> </a:t>
                      </a:r>
                      <a:r>
                        <a:rPr lang="en-US" sz="1500" dirty="0" err="1"/>
                        <a:t>lebih</a:t>
                      </a:r>
                      <a:r>
                        <a:rPr lang="en-US" sz="1500" dirty="0"/>
                        <a:t> </a:t>
                      </a:r>
                      <a:r>
                        <a:rPr lang="en-US" sz="1500" dirty="0" err="1"/>
                        <a:t>dari</a:t>
                      </a:r>
                      <a:r>
                        <a:rPr lang="en-US" sz="1500" dirty="0"/>
                        <a:t> </a:t>
                      </a:r>
                      <a:r>
                        <a:rPr lang="en-US" sz="1500" dirty="0" err="1"/>
                        <a:t>satu</a:t>
                      </a:r>
                      <a:r>
                        <a:rPr lang="en-US" sz="1500" dirty="0"/>
                        <a:t> </a:t>
                      </a:r>
                      <a:r>
                        <a:rPr lang="en-US" sz="1500" dirty="0" err="1"/>
                        <a:t>tipe</a:t>
                      </a:r>
                      <a:r>
                        <a:rPr lang="en-US" sz="1500" dirty="0"/>
                        <a:t> variable </a:t>
                      </a:r>
                      <a:r>
                        <a:rPr lang="en-US" sz="1500" dirty="0" err="1"/>
                        <a:t>kepemimpinan</a:t>
                      </a:r>
                      <a:endParaRPr lang="en-ID" sz="1500" dirty="0"/>
                    </a:p>
                  </a:txBody>
                  <a:tcPr marT="37785" marB="37785"/>
                </a:tc>
                <a:extLst>
                  <a:ext uri="{0D108BD9-81ED-4DB2-BD59-A6C34878D82A}">
                    <a16:rowId xmlns:a16="http://schemas.microsoft.com/office/drawing/2014/main" val="3205975115"/>
                  </a:ext>
                </a:extLst>
              </a:tr>
              <a:tr h="758532">
                <a:tc>
                  <a:txBody>
                    <a:bodyPr/>
                    <a:lstStyle/>
                    <a:p>
                      <a:r>
                        <a:rPr lang="en-US" sz="1500" dirty="0" err="1"/>
                        <a:t>Efektivitas</a:t>
                      </a:r>
                      <a:r>
                        <a:rPr lang="en-US" sz="1500" dirty="0"/>
                        <a:t> </a:t>
                      </a:r>
                      <a:r>
                        <a:rPr lang="en-US" sz="1500" dirty="0" err="1"/>
                        <a:t>Kepemimpinan</a:t>
                      </a:r>
                      <a:endParaRPr lang="en-ID" sz="1500" dirty="0"/>
                    </a:p>
                  </a:txBody>
                  <a:tcPr marT="37785" marB="37785"/>
                </a:tc>
                <a:tc>
                  <a:txBody>
                    <a:bodyPr/>
                    <a:lstStyle/>
                    <a:p>
                      <a:r>
                        <a:rPr lang="en-US" sz="1500" dirty="0" err="1"/>
                        <a:t>Tergantung</a:t>
                      </a:r>
                      <a:r>
                        <a:rPr lang="en-US" sz="1500" dirty="0"/>
                        <a:t> </a:t>
                      </a:r>
                      <a:r>
                        <a:rPr lang="en-US" sz="1500" dirty="0" err="1"/>
                        <a:t>justifikasi</a:t>
                      </a:r>
                      <a:r>
                        <a:rPr lang="en-US" sz="1500" dirty="0"/>
                        <a:t> </a:t>
                      </a:r>
                      <a:r>
                        <a:rPr lang="en-US" sz="1500" dirty="0" err="1"/>
                        <a:t>studi</a:t>
                      </a:r>
                      <a:r>
                        <a:rPr lang="en-US" sz="1500" dirty="0"/>
                        <a:t> yang </a:t>
                      </a:r>
                      <a:r>
                        <a:rPr lang="en-US" sz="1500" dirty="0" err="1"/>
                        <a:t>disusun</a:t>
                      </a:r>
                      <a:endParaRPr lang="en-ID" sz="1500" dirty="0"/>
                    </a:p>
                  </a:txBody>
                  <a:tcPr marT="37785" marB="37785"/>
                </a:tc>
                <a:extLst>
                  <a:ext uri="{0D108BD9-81ED-4DB2-BD59-A6C34878D82A}">
                    <a16:rowId xmlns:a16="http://schemas.microsoft.com/office/drawing/2014/main" val="3143753970"/>
                  </a:ext>
                </a:extLst>
              </a:tr>
              <a:tr h="758532">
                <a:tc>
                  <a:txBody>
                    <a:bodyPr/>
                    <a:lstStyle/>
                    <a:p>
                      <a:r>
                        <a:rPr lang="en-US" sz="1500" dirty="0" err="1"/>
                        <a:t>Kelemahan</a:t>
                      </a:r>
                      <a:r>
                        <a:rPr lang="en-US" sz="1500" dirty="0"/>
                        <a:t> </a:t>
                      </a:r>
                      <a:r>
                        <a:rPr lang="en-US" sz="1500" dirty="0" err="1"/>
                        <a:t>Pendekatan</a:t>
                      </a:r>
                      <a:endParaRPr lang="en-ID" sz="1500" dirty="0"/>
                    </a:p>
                  </a:txBody>
                  <a:tcPr marT="37785" marB="37785"/>
                </a:tc>
                <a:tc>
                  <a:txBody>
                    <a:bodyPr/>
                    <a:lstStyle/>
                    <a:p>
                      <a:r>
                        <a:rPr lang="en-US" sz="1500" dirty="0" err="1"/>
                        <a:t>Lebih</a:t>
                      </a:r>
                      <a:r>
                        <a:rPr lang="en-US" sz="1500" dirty="0"/>
                        <a:t> </a:t>
                      </a:r>
                      <a:r>
                        <a:rPr lang="en-US" sz="1500" dirty="0" err="1"/>
                        <a:t>kompleks</a:t>
                      </a:r>
                      <a:r>
                        <a:rPr lang="en-US" sz="1500" dirty="0"/>
                        <a:t> </a:t>
                      </a:r>
                      <a:r>
                        <a:rPr lang="en-US" sz="1500" dirty="0" err="1"/>
                        <a:t>daripada</a:t>
                      </a:r>
                      <a:r>
                        <a:rPr lang="en-US" sz="1500" dirty="0"/>
                        <a:t> </a:t>
                      </a:r>
                      <a:r>
                        <a:rPr lang="en-US" sz="1500" dirty="0" err="1"/>
                        <a:t>pendekatan</a:t>
                      </a:r>
                      <a:r>
                        <a:rPr lang="en-US" sz="1500" dirty="0"/>
                        <a:t> yang lain</a:t>
                      </a:r>
                      <a:endParaRPr lang="en-ID" sz="1500" dirty="0"/>
                    </a:p>
                  </a:txBody>
                  <a:tcPr marT="37785" marB="37785"/>
                </a:tc>
                <a:extLst>
                  <a:ext uri="{0D108BD9-81ED-4DB2-BD59-A6C34878D82A}">
                    <a16:rowId xmlns:a16="http://schemas.microsoft.com/office/drawing/2014/main" val="1166805504"/>
                  </a:ext>
                </a:extLst>
              </a:tr>
              <a:tr h="527984">
                <a:tc>
                  <a:txBody>
                    <a:bodyPr/>
                    <a:lstStyle/>
                    <a:p>
                      <a:r>
                        <a:rPr lang="en-US" sz="1500" dirty="0" err="1"/>
                        <a:t>Contoh</a:t>
                      </a:r>
                      <a:r>
                        <a:rPr lang="en-US" sz="1500" dirty="0"/>
                        <a:t> </a:t>
                      </a:r>
                      <a:r>
                        <a:rPr lang="en-US" sz="1500" dirty="0" err="1"/>
                        <a:t>teori</a:t>
                      </a:r>
                      <a:endParaRPr lang="en-ID" sz="1500" dirty="0"/>
                    </a:p>
                  </a:txBody>
                  <a:tcPr marT="37785" marB="37785"/>
                </a:tc>
                <a:tc>
                  <a:txBody>
                    <a:bodyPr/>
                    <a:lstStyle/>
                    <a:p>
                      <a:r>
                        <a:rPr lang="en-US" sz="1500" dirty="0" err="1"/>
                        <a:t>Transformasional</a:t>
                      </a:r>
                      <a:r>
                        <a:rPr lang="en-US" sz="1500" dirty="0"/>
                        <a:t> leadership</a:t>
                      </a:r>
                      <a:endParaRPr lang="en-ID" sz="1500" dirty="0"/>
                    </a:p>
                  </a:txBody>
                  <a:tcPr marT="37785" marB="37785"/>
                </a:tc>
                <a:extLst>
                  <a:ext uri="{0D108BD9-81ED-4DB2-BD59-A6C34878D82A}">
                    <a16:rowId xmlns:a16="http://schemas.microsoft.com/office/drawing/2014/main" val="4282428496"/>
                  </a:ext>
                </a:extLst>
              </a:tr>
            </a:tbl>
          </a:graphicData>
        </a:graphic>
      </p:graphicFrame>
    </p:spTree>
    <p:extLst>
      <p:ext uri="{BB962C8B-B14F-4D97-AF65-F5344CB8AC3E}">
        <p14:creationId xmlns:p14="http://schemas.microsoft.com/office/powerpoint/2010/main" val="336557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9FF38-674B-4D4D-A446-C00302FB2AB7}"/>
              </a:ext>
            </a:extLst>
          </p:cNvPr>
          <p:cNvSpPr>
            <a:spLocks noGrp="1"/>
          </p:cNvSpPr>
          <p:nvPr>
            <p:ph type="title"/>
          </p:nvPr>
        </p:nvSpPr>
        <p:spPr/>
        <p:txBody>
          <a:bodyPr/>
          <a:lstStyle/>
          <a:p>
            <a:r>
              <a:rPr lang="en-US" dirty="0" err="1"/>
              <a:t>Fungsi</a:t>
            </a:r>
            <a:r>
              <a:rPr lang="en-US" dirty="0"/>
              <a:t> </a:t>
            </a:r>
            <a:r>
              <a:rPr lang="en-US" dirty="0" err="1"/>
              <a:t>Teori</a:t>
            </a:r>
            <a:r>
              <a:rPr lang="en-US" dirty="0"/>
              <a:t> </a:t>
            </a:r>
            <a:r>
              <a:rPr lang="en-US" dirty="0" err="1"/>
              <a:t>Kepemimpinan</a:t>
            </a:r>
            <a:endParaRPr lang="en-ID" dirty="0"/>
          </a:p>
        </p:txBody>
      </p:sp>
      <p:sp>
        <p:nvSpPr>
          <p:cNvPr id="3" name="Content Placeholder 2">
            <a:extLst>
              <a:ext uri="{FF2B5EF4-FFF2-40B4-BE49-F238E27FC236}">
                <a16:creationId xmlns:a16="http://schemas.microsoft.com/office/drawing/2014/main" id="{9D9A0246-33A2-4F18-9969-92E6383312BF}"/>
              </a:ext>
            </a:extLst>
          </p:cNvPr>
          <p:cNvSpPr>
            <a:spLocks noGrp="1"/>
          </p:cNvSpPr>
          <p:nvPr>
            <p:ph idx="1"/>
          </p:nvPr>
        </p:nvSpPr>
        <p:spPr/>
        <p:txBody>
          <a:bodyPr/>
          <a:lstStyle/>
          <a:p>
            <a:pPr marL="514350" indent="-514350">
              <a:buFont typeface="+mj-lt"/>
              <a:buAutoNum type="arabicPeriod"/>
            </a:pPr>
            <a:r>
              <a:rPr lang="en-US" dirty="0" err="1"/>
              <a:t>Perencanaan</a:t>
            </a:r>
            <a:r>
              <a:rPr lang="en-US" dirty="0"/>
              <a:t> </a:t>
            </a:r>
            <a:r>
              <a:rPr lang="en-US" dirty="0" err="1"/>
              <a:t>kepemimpinan</a:t>
            </a:r>
            <a:r>
              <a:rPr lang="en-US" dirty="0"/>
              <a:t> (Leadership Planning)</a:t>
            </a:r>
          </a:p>
          <a:p>
            <a:pPr marL="514350" indent="-514350">
              <a:buFont typeface="+mj-lt"/>
              <a:buAutoNum type="arabicPeriod"/>
            </a:pPr>
            <a:r>
              <a:rPr lang="en-US" dirty="0" err="1"/>
              <a:t>Pelaksanaan</a:t>
            </a:r>
            <a:r>
              <a:rPr lang="en-US" dirty="0"/>
              <a:t> </a:t>
            </a:r>
            <a:r>
              <a:rPr lang="en-US" dirty="0" err="1"/>
              <a:t>Kepemimpinan</a:t>
            </a:r>
            <a:r>
              <a:rPr lang="en-US" dirty="0"/>
              <a:t> (Leadership  Organizing)</a:t>
            </a:r>
          </a:p>
          <a:p>
            <a:pPr marL="514350" indent="-514350">
              <a:buFont typeface="+mj-lt"/>
              <a:buAutoNum type="arabicPeriod"/>
            </a:pPr>
            <a:r>
              <a:rPr lang="en-US" dirty="0" err="1"/>
              <a:t>Evaluasi</a:t>
            </a:r>
            <a:r>
              <a:rPr lang="en-US" dirty="0"/>
              <a:t> </a:t>
            </a:r>
            <a:r>
              <a:rPr lang="en-US" dirty="0" err="1"/>
              <a:t>Kepemimpinan</a:t>
            </a:r>
            <a:r>
              <a:rPr lang="en-US" dirty="0"/>
              <a:t> (Leadership evaluation)</a:t>
            </a:r>
            <a:endParaRPr lang="en-ID" dirty="0"/>
          </a:p>
        </p:txBody>
      </p:sp>
    </p:spTree>
    <p:extLst>
      <p:ext uri="{BB962C8B-B14F-4D97-AF65-F5344CB8AC3E}">
        <p14:creationId xmlns:p14="http://schemas.microsoft.com/office/powerpoint/2010/main" val="26253081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referensi</a:t>
            </a:r>
            <a:endParaRPr lang="en-US" dirty="0"/>
          </a:p>
        </p:txBody>
      </p:sp>
      <p:sp>
        <p:nvSpPr>
          <p:cNvPr id="3" name="Content Placeholder 2"/>
          <p:cNvSpPr>
            <a:spLocks noGrp="1"/>
          </p:cNvSpPr>
          <p:nvPr>
            <p:ph idx="1"/>
          </p:nvPr>
        </p:nvSpPr>
        <p:spPr/>
        <p:txBody>
          <a:bodyPr>
            <a:normAutofit/>
          </a:bodyPr>
          <a:lstStyle/>
          <a:p>
            <a:r>
              <a:rPr lang="en-US" sz="1800" dirty="0" err="1"/>
              <a:t>Teori</a:t>
            </a:r>
            <a:r>
              <a:rPr lang="en-US" sz="1800" dirty="0"/>
              <a:t> </a:t>
            </a:r>
            <a:r>
              <a:rPr lang="en-US" sz="1800" dirty="0" err="1"/>
              <a:t>Kepemimpinan</a:t>
            </a:r>
            <a:r>
              <a:rPr lang="en-US" sz="1800" dirty="0"/>
              <a:t> (Dr. Wendy S)</a:t>
            </a:r>
          </a:p>
          <a:p>
            <a:r>
              <a:rPr lang="en-US" sz="1800" dirty="0" err="1"/>
              <a:t>Kepemimpinan</a:t>
            </a:r>
            <a:r>
              <a:rPr lang="en-US" sz="1800" dirty="0"/>
              <a:t> dan </a:t>
            </a:r>
            <a:r>
              <a:rPr lang="en-US" sz="1800" dirty="0" err="1"/>
              <a:t>perilaku</a:t>
            </a:r>
            <a:r>
              <a:rPr lang="en-ID" sz="1800" dirty="0"/>
              <a:t> </a:t>
            </a:r>
            <a:r>
              <a:rPr lang="en-US" sz="1800" dirty="0" err="1"/>
              <a:t>Organisasi</a:t>
            </a:r>
            <a:r>
              <a:rPr lang="en-US" sz="1800" dirty="0"/>
              <a:t> Pendidikan diera4.0 (</a:t>
            </a:r>
            <a:r>
              <a:rPr lang="en-US" sz="1800" dirty="0" err="1"/>
              <a:t>Dr.dr</a:t>
            </a:r>
            <a:r>
              <a:rPr lang="en-US" sz="1800" dirty="0"/>
              <a:t>. </a:t>
            </a:r>
            <a:r>
              <a:rPr lang="en-US" sz="1800" dirty="0" err="1"/>
              <a:t>Bernadetha</a:t>
            </a:r>
            <a:r>
              <a:rPr lang="en-US" sz="1800" dirty="0"/>
              <a:t> </a:t>
            </a:r>
            <a:r>
              <a:rPr lang="en-US" sz="1800" dirty="0" err="1"/>
              <a:t>Nadeak</a:t>
            </a:r>
            <a:r>
              <a:rPr lang="en-US" sz="1800" dirty="0"/>
              <a:t>, </a:t>
            </a:r>
            <a:r>
              <a:rPr lang="en-US" sz="1800" dirty="0" err="1"/>
              <a:t>M.Pd</a:t>
            </a:r>
            <a:r>
              <a:rPr lang="en-US" sz="1800" dirty="0"/>
              <a:t>, PA.)</a:t>
            </a:r>
          </a:p>
          <a:p>
            <a:r>
              <a:rPr lang="en-US" sz="1800" dirty="0"/>
              <a:t>Modul 1 </a:t>
            </a:r>
            <a:r>
              <a:rPr lang="en-US" sz="1800" dirty="0" err="1"/>
              <a:t>Konsep</a:t>
            </a:r>
            <a:r>
              <a:rPr lang="en-US" sz="1800" dirty="0"/>
              <a:t> Dasar </a:t>
            </a:r>
            <a:r>
              <a:rPr lang="en-US" sz="1800" dirty="0" err="1"/>
              <a:t>Kepemimpinan</a:t>
            </a:r>
            <a:r>
              <a:rPr lang="en-US" sz="1800" dirty="0"/>
              <a:t> (Dr. </a:t>
            </a:r>
            <a:r>
              <a:rPr lang="en-US" sz="1800" dirty="0" err="1"/>
              <a:t>Asep</a:t>
            </a:r>
            <a:r>
              <a:rPr lang="en-US" sz="1800" dirty="0"/>
              <a:t> </a:t>
            </a:r>
            <a:r>
              <a:rPr lang="en-US" sz="1800" dirty="0" err="1"/>
              <a:t>Suryana</a:t>
            </a:r>
            <a:r>
              <a:rPr lang="en-US" sz="1800" dirty="0"/>
              <a:t>)</a:t>
            </a:r>
          </a:p>
          <a:p>
            <a:r>
              <a:rPr lang="en-US" sz="1800" dirty="0">
                <a:hlinkClick r:id="rId2"/>
              </a:rPr>
              <a:t>https://www.youtube.com/watch?v=kt9ymAZ1scA</a:t>
            </a:r>
            <a:endParaRPr lang="en-US" sz="1800" dirty="0"/>
          </a:p>
          <a:p>
            <a:r>
              <a:rPr lang="en-US" sz="1800" dirty="0"/>
              <a:t>https://www.youtube.com/watch?v=iceXIGNz4cI</a:t>
            </a:r>
          </a:p>
          <a:p>
            <a:endParaRPr lang="en-US" sz="1800" dirty="0"/>
          </a:p>
        </p:txBody>
      </p:sp>
    </p:spTree>
    <p:extLst>
      <p:ext uri="{BB962C8B-B14F-4D97-AF65-F5344CB8AC3E}">
        <p14:creationId xmlns:p14="http://schemas.microsoft.com/office/powerpoint/2010/main" val="1236723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43B28-3239-4802-85B9-48322E52A608}"/>
              </a:ext>
            </a:extLst>
          </p:cNvPr>
          <p:cNvSpPr>
            <a:spLocks noGrp="1"/>
          </p:cNvSpPr>
          <p:nvPr>
            <p:ph type="title"/>
          </p:nvPr>
        </p:nvSpPr>
        <p:spPr/>
        <p:txBody>
          <a:bodyPr/>
          <a:lstStyle/>
          <a:p>
            <a:r>
              <a:rPr lang="en-US" dirty="0" err="1"/>
              <a:t>Evolusi</a:t>
            </a:r>
            <a:r>
              <a:rPr lang="en-US" dirty="0"/>
              <a:t> </a:t>
            </a:r>
            <a:r>
              <a:rPr lang="en-US" dirty="0" err="1"/>
              <a:t>Teori</a:t>
            </a:r>
            <a:r>
              <a:rPr lang="en-US" dirty="0"/>
              <a:t> </a:t>
            </a:r>
            <a:r>
              <a:rPr lang="en-US" dirty="0" err="1"/>
              <a:t>Kepemimpinan</a:t>
            </a:r>
            <a:endParaRPr lang="en-ID" dirty="0"/>
          </a:p>
        </p:txBody>
      </p:sp>
      <p:graphicFrame>
        <p:nvGraphicFramePr>
          <p:cNvPr id="4" name="Table 4">
            <a:extLst>
              <a:ext uri="{FF2B5EF4-FFF2-40B4-BE49-F238E27FC236}">
                <a16:creationId xmlns:a16="http://schemas.microsoft.com/office/drawing/2014/main" id="{1155B929-E8FE-421D-8627-1C4332A43AB9}"/>
              </a:ext>
            </a:extLst>
          </p:cNvPr>
          <p:cNvGraphicFramePr>
            <a:graphicFrameLocks noGrp="1"/>
          </p:cNvGraphicFramePr>
          <p:nvPr>
            <p:ph idx="1"/>
            <p:extLst>
              <p:ext uri="{D42A27DB-BD31-4B8C-83A1-F6EECF244321}">
                <p14:modId xmlns:p14="http://schemas.microsoft.com/office/powerpoint/2010/main" val="3229497152"/>
              </p:ext>
            </p:extLst>
          </p:nvPr>
        </p:nvGraphicFramePr>
        <p:xfrm>
          <a:off x="457200" y="1600200"/>
          <a:ext cx="8666925" cy="3922752"/>
        </p:xfrm>
        <a:graphic>
          <a:graphicData uri="http://schemas.openxmlformats.org/drawingml/2006/table">
            <a:tbl>
              <a:tblPr firstRow="1" bandRow="1">
                <a:tableStyleId>{5C22544A-7EE6-4342-B048-85BDC9FD1C3A}</a:tableStyleId>
              </a:tblPr>
              <a:tblGrid>
                <a:gridCol w="3180525">
                  <a:extLst>
                    <a:ext uri="{9D8B030D-6E8A-4147-A177-3AD203B41FA5}">
                      <a16:colId xmlns:a16="http://schemas.microsoft.com/office/drawing/2014/main" val="1943634166"/>
                    </a:ext>
                  </a:extLst>
                </a:gridCol>
                <a:gridCol w="2743200">
                  <a:extLst>
                    <a:ext uri="{9D8B030D-6E8A-4147-A177-3AD203B41FA5}">
                      <a16:colId xmlns:a16="http://schemas.microsoft.com/office/drawing/2014/main" val="1966848590"/>
                    </a:ext>
                  </a:extLst>
                </a:gridCol>
                <a:gridCol w="2743200">
                  <a:extLst>
                    <a:ext uri="{9D8B030D-6E8A-4147-A177-3AD203B41FA5}">
                      <a16:colId xmlns:a16="http://schemas.microsoft.com/office/drawing/2014/main" val="2071980363"/>
                    </a:ext>
                  </a:extLst>
                </a:gridCol>
              </a:tblGrid>
              <a:tr h="653792">
                <a:tc gridSpan="2">
                  <a:txBody>
                    <a:bodyPr/>
                    <a:lstStyle/>
                    <a:p>
                      <a:r>
                        <a:rPr lang="en-US" dirty="0" err="1"/>
                        <a:t>Prevailling</a:t>
                      </a:r>
                      <a:r>
                        <a:rPr lang="en-US" dirty="0"/>
                        <a:t> Theory</a:t>
                      </a:r>
                      <a:endParaRPr lang="en-ID" dirty="0"/>
                    </a:p>
                  </a:txBody>
                  <a:tcPr/>
                </a:tc>
                <a:tc hMerge="1">
                  <a:txBody>
                    <a:bodyPr/>
                    <a:lstStyle/>
                    <a:p>
                      <a:endParaRPr lang="en-ID" dirty="0"/>
                    </a:p>
                  </a:txBody>
                  <a:tcPr/>
                </a:tc>
                <a:tc>
                  <a:txBody>
                    <a:bodyPr/>
                    <a:lstStyle/>
                    <a:p>
                      <a:r>
                        <a:rPr lang="en-US" dirty="0"/>
                        <a:t>Prevailing Period</a:t>
                      </a:r>
                      <a:endParaRPr lang="en-ID" dirty="0"/>
                    </a:p>
                  </a:txBody>
                  <a:tcPr/>
                </a:tc>
                <a:extLst>
                  <a:ext uri="{0D108BD9-81ED-4DB2-BD59-A6C34878D82A}">
                    <a16:rowId xmlns:a16="http://schemas.microsoft.com/office/drawing/2014/main" val="2874398173"/>
                  </a:ext>
                </a:extLst>
              </a:tr>
              <a:tr h="653792">
                <a:tc gridSpan="2">
                  <a:txBody>
                    <a:bodyPr/>
                    <a:lstStyle/>
                    <a:p>
                      <a:r>
                        <a:rPr lang="en-US" dirty="0"/>
                        <a:t>Great Man Theory</a:t>
                      </a:r>
                    </a:p>
                  </a:txBody>
                  <a:tcPr/>
                </a:tc>
                <a:tc hMerge="1">
                  <a:txBody>
                    <a:bodyPr/>
                    <a:lstStyle/>
                    <a:p>
                      <a:endParaRPr lang="en-ID" dirty="0"/>
                    </a:p>
                  </a:txBody>
                  <a:tcPr/>
                </a:tc>
                <a:tc>
                  <a:txBody>
                    <a:bodyPr/>
                    <a:lstStyle/>
                    <a:p>
                      <a:r>
                        <a:rPr lang="en-US" dirty="0"/>
                        <a:t>Pre 1910s</a:t>
                      </a:r>
                      <a:endParaRPr lang="en-ID" dirty="0"/>
                    </a:p>
                  </a:txBody>
                  <a:tcPr/>
                </a:tc>
                <a:extLst>
                  <a:ext uri="{0D108BD9-81ED-4DB2-BD59-A6C34878D82A}">
                    <a16:rowId xmlns:a16="http://schemas.microsoft.com/office/drawing/2014/main" val="637194110"/>
                  </a:ext>
                </a:extLst>
              </a:tr>
              <a:tr h="653792">
                <a:tc>
                  <a:txBody>
                    <a:bodyPr/>
                    <a:lstStyle/>
                    <a:p>
                      <a:r>
                        <a:rPr lang="en-US" dirty="0"/>
                        <a:t>Theory of </a:t>
                      </a:r>
                      <a:r>
                        <a:rPr lang="en-US" dirty="0" err="1"/>
                        <a:t>tradisional</a:t>
                      </a:r>
                      <a:r>
                        <a:rPr lang="en-US" dirty="0"/>
                        <a:t> leadership</a:t>
                      </a:r>
                      <a:endParaRPr lang="en-ID" dirty="0"/>
                    </a:p>
                  </a:txBody>
                  <a:tcPr/>
                </a:tc>
                <a:tc>
                  <a:txBody>
                    <a:bodyPr/>
                    <a:lstStyle/>
                    <a:p>
                      <a:r>
                        <a:rPr lang="en-US" dirty="0"/>
                        <a:t>Trait Theory</a:t>
                      </a:r>
                      <a:endParaRPr lang="en-ID" dirty="0"/>
                    </a:p>
                  </a:txBody>
                  <a:tcPr/>
                </a:tc>
                <a:tc>
                  <a:txBody>
                    <a:bodyPr/>
                    <a:lstStyle/>
                    <a:p>
                      <a:r>
                        <a:rPr lang="en-US" dirty="0"/>
                        <a:t>1910 to world war  II</a:t>
                      </a:r>
                      <a:endParaRPr lang="en-ID" dirty="0"/>
                    </a:p>
                  </a:txBody>
                  <a:tcPr/>
                </a:tc>
                <a:extLst>
                  <a:ext uri="{0D108BD9-81ED-4DB2-BD59-A6C34878D82A}">
                    <a16:rowId xmlns:a16="http://schemas.microsoft.com/office/drawing/2014/main" val="2137295134"/>
                  </a:ext>
                </a:extLst>
              </a:tr>
              <a:tr h="653792">
                <a:tc>
                  <a:txBody>
                    <a:bodyPr/>
                    <a:lstStyle/>
                    <a:p>
                      <a:endParaRPr lang="en-ID" dirty="0"/>
                    </a:p>
                  </a:txBody>
                  <a:tcPr/>
                </a:tc>
                <a:tc>
                  <a:txBody>
                    <a:bodyPr/>
                    <a:lstStyle/>
                    <a:p>
                      <a:r>
                        <a:rPr lang="en-US" dirty="0" err="1"/>
                        <a:t>Behaviour</a:t>
                      </a:r>
                      <a:r>
                        <a:rPr lang="en-US" dirty="0"/>
                        <a:t> Theory</a:t>
                      </a:r>
                      <a:endParaRPr lang="en-ID" dirty="0"/>
                    </a:p>
                  </a:txBody>
                  <a:tcPr/>
                </a:tc>
                <a:tc>
                  <a:txBody>
                    <a:bodyPr/>
                    <a:lstStyle/>
                    <a:p>
                      <a:r>
                        <a:rPr lang="en-US" dirty="0"/>
                        <a:t>World War II to 1960s</a:t>
                      </a:r>
                      <a:endParaRPr lang="en-ID" dirty="0"/>
                    </a:p>
                  </a:txBody>
                  <a:tcPr/>
                </a:tc>
                <a:extLst>
                  <a:ext uri="{0D108BD9-81ED-4DB2-BD59-A6C34878D82A}">
                    <a16:rowId xmlns:a16="http://schemas.microsoft.com/office/drawing/2014/main" val="339701474"/>
                  </a:ext>
                </a:extLst>
              </a:tr>
              <a:tr h="653792">
                <a:tc>
                  <a:txBody>
                    <a:bodyPr/>
                    <a:lstStyle/>
                    <a:p>
                      <a:endParaRPr lang="en-ID" dirty="0"/>
                    </a:p>
                  </a:txBody>
                  <a:tcPr/>
                </a:tc>
                <a:tc>
                  <a:txBody>
                    <a:bodyPr/>
                    <a:lstStyle/>
                    <a:p>
                      <a:r>
                        <a:rPr lang="en-US" dirty="0"/>
                        <a:t>Situation Theory</a:t>
                      </a:r>
                      <a:endParaRPr lang="en-ID" dirty="0"/>
                    </a:p>
                  </a:txBody>
                  <a:tcPr/>
                </a:tc>
                <a:tc>
                  <a:txBody>
                    <a:bodyPr/>
                    <a:lstStyle/>
                    <a:p>
                      <a:r>
                        <a:rPr lang="en-US" dirty="0"/>
                        <a:t>1960s to 1980s</a:t>
                      </a:r>
                      <a:endParaRPr lang="en-ID" dirty="0"/>
                    </a:p>
                  </a:txBody>
                  <a:tcPr/>
                </a:tc>
                <a:extLst>
                  <a:ext uri="{0D108BD9-81ED-4DB2-BD59-A6C34878D82A}">
                    <a16:rowId xmlns:a16="http://schemas.microsoft.com/office/drawing/2014/main" val="4073510279"/>
                  </a:ext>
                </a:extLst>
              </a:tr>
              <a:tr h="653792">
                <a:tc>
                  <a:txBody>
                    <a:bodyPr/>
                    <a:lstStyle/>
                    <a:p>
                      <a:r>
                        <a:rPr lang="en-US" dirty="0"/>
                        <a:t>Transformed Leadership Period</a:t>
                      </a:r>
                      <a:endParaRPr lang="en-ID" dirty="0"/>
                    </a:p>
                  </a:txBody>
                  <a:tcPr/>
                </a:tc>
                <a:tc>
                  <a:txBody>
                    <a:bodyPr/>
                    <a:lstStyle/>
                    <a:p>
                      <a:endParaRPr lang="en-ID" dirty="0"/>
                    </a:p>
                  </a:txBody>
                  <a:tcPr/>
                </a:tc>
                <a:tc>
                  <a:txBody>
                    <a:bodyPr/>
                    <a:lstStyle/>
                    <a:p>
                      <a:r>
                        <a:rPr lang="en-US" dirty="0"/>
                        <a:t>1980s to present</a:t>
                      </a:r>
                      <a:endParaRPr lang="en-ID" dirty="0"/>
                    </a:p>
                  </a:txBody>
                  <a:tcPr/>
                </a:tc>
                <a:extLst>
                  <a:ext uri="{0D108BD9-81ED-4DB2-BD59-A6C34878D82A}">
                    <a16:rowId xmlns:a16="http://schemas.microsoft.com/office/drawing/2014/main" val="3736136728"/>
                  </a:ext>
                </a:extLst>
              </a:tr>
            </a:tbl>
          </a:graphicData>
        </a:graphic>
      </p:graphicFrame>
    </p:spTree>
    <p:extLst>
      <p:ext uri="{BB962C8B-B14F-4D97-AF65-F5344CB8AC3E}">
        <p14:creationId xmlns:p14="http://schemas.microsoft.com/office/powerpoint/2010/main" val="3404820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Teori</a:t>
            </a:r>
            <a:r>
              <a:rPr lang="en-US" dirty="0"/>
              <a:t> </a:t>
            </a:r>
            <a:r>
              <a:rPr lang="en-US" dirty="0" err="1"/>
              <a:t>Kepemimpinan</a:t>
            </a:r>
            <a:r>
              <a:rPr lang="en-US" dirty="0"/>
              <a:t> yang </a:t>
            </a:r>
            <a:r>
              <a:rPr lang="en-US" dirty="0" err="1"/>
              <a:t>berkembang</a:t>
            </a:r>
            <a:r>
              <a:rPr lang="en-US" dirty="0"/>
              <a:t> </a:t>
            </a:r>
            <a:r>
              <a:rPr lang="en-US" dirty="0" err="1"/>
              <a:t>hingga</a:t>
            </a:r>
            <a:r>
              <a:rPr lang="en-US" dirty="0"/>
              <a:t> </a:t>
            </a:r>
            <a:r>
              <a:rPr lang="en-US" dirty="0" err="1"/>
              <a:t>saat</a:t>
            </a:r>
            <a:r>
              <a:rPr lang="en-US" dirty="0"/>
              <a:t> </a:t>
            </a:r>
            <a:r>
              <a:rPr lang="en-US" dirty="0" err="1"/>
              <a:t>ini</a:t>
            </a:r>
            <a:r>
              <a:rPr lang="en-US" dirty="0"/>
              <a:t> :</a:t>
            </a:r>
            <a:endParaRPr lang="id-ID" dirty="0"/>
          </a:p>
        </p:txBody>
      </p:sp>
      <p:sp>
        <p:nvSpPr>
          <p:cNvPr id="3" name="Content Placeholder 2"/>
          <p:cNvSpPr>
            <a:spLocks noGrp="1"/>
          </p:cNvSpPr>
          <p:nvPr>
            <p:ph idx="1"/>
          </p:nvPr>
        </p:nvSpPr>
        <p:spPr/>
        <p:txBody>
          <a:bodyPr>
            <a:normAutofit fontScale="92500" lnSpcReduction="10000"/>
          </a:bodyPr>
          <a:lstStyle/>
          <a:p>
            <a:pPr lvl="0"/>
            <a:r>
              <a:rPr lang="en-US" b="1" dirty="0"/>
              <a:t>TEORI GENETIK/ORANG HEBAT</a:t>
            </a:r>
          </a:p>
          <a:p>
            <a:pPr lvl="0"/>
            <a:r>
              <a:rPr lang="id-ID" b="1" dirty="0"/>
              <a:t>TEORI SIFAT</a:t>
            </a:r>
          </a:p>
          <a:p>
            <a:pPr lvl="0"/>
            <a:r>
              <a:rPr lang="id-ID" b="1" dirty="0"/>
              <a:t>TEORI PERILAKU</a:t>
            </a:r>
          </a:p>
          <a:p>
            <a:pPr lvl="0"/>
            <a:r>
              <a:rPr lang="id-ID" b="1" dirty="0"/>
              <a:t>TEORI SITUASIONAL/ KONTINGENSI</a:t>
            </a:r>
          </a:p>
          <a:p>
            <a:pPr lvl="0"/>
            <a:r>
              <a:rPr lang="id-ID" b="1" dirty="0"/>
              <a:t>TEORI TRANSAKSIONAL DAN TEORI TRANSFORMASIONAL</a:t>
            </a:r>
          </a:p>
          <a:p>
            <a:pPr lvl="0"/>
            <a:r>
              <a:rPr lang="id-ID" b="1" dirty="0"/>
              <a:t>TEORI IMPLISIT</a:t>
            </a:r>
          </a:p>
          <a:p>
            <a:pPr lvl="0"/>
            <a:r>
              <a:rPr lang="id-ID" b="1" dirty="0"/>
              <a:t>TEORI KHARISMATIK</a:t>
            </a:r>
          </a:p>
          <a:p>
            <a:pPr lvl="0"/>
            <a:r>
              <a:rPr lang="id-ID" b="1" dirty="0"/>
              <a:t>KEPEMIMPINAN SUBSTITUS</a:t>
            </a:r>
          </a:p>
          <a:p>
            <a:endParaRPr lang="id-ID" dirty="0"/>
          </a:p>
        </p:txBody>
      </p:sp>
    </p:spTree>
    <p:extLst>
      <p:ext uri="{BB962C8B-B14F-4D97-AF65-F5344CB8AC3E}">
        <p14:creationId xmlns:p14="http://schemas.microsoft.com/office/powerpoint/2010/main" val="517077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6D0D8-5102-4BF2-9381-4A5DA5C57D50}"/>
              </a:ext>
            </a:extLst>
          </p:cNvPr>
          <p:cNvSpPr>
            <a:spLocks noGrp="1"/>
          </p:cNvSpPr>
          <p:nvPr>
            <p:ph type="title"/>
          </p:nvPr>
        </p:nvSpPr>
        <p:spPr/>
        <p:txBody>
          <a:bodyPr/>
          <a:lstStyle/>
          <a:p>
            <a:r>
              <a:rPr lang="en-US" dirty="0"/>
              <a:t>Genetic Theory/ Great Man</a:t>
            </a:r>
            <a:endParaRPr lang="en-ID" dirty="0"/>
          </a:p>
        </p:txBody>
      </p:sp>
      <p:sp>
        <p:nvSpPr>
          <p:cNvPr id="3" name="Content Placeholder 2">
            <a:extLst>
              <a:ext uri="{FF2B5EF4-FFF2-40B4-BE49-F238E27FC236}">
                <a16:creationId xmlns:a16="http://schemas.microsoft.com/office/drawing/2014/main" id="{855CC397-6E75-422A-8CD5-BE20BF865DE0}"/>
              </a:ext>
            </a:extLst>
          </p:cNvPr>
          <p:cNvSpPr>
            <a:spLocks noGrp="1"/>
          </p:cNvSpPr>
          <p:nvPr>
            <p:ph idx="1"/>
          </p:nvPr>
        </p:nvSpPr>
        <p:spPr/>
        <p:txBody>
          <a:bodyPr/>
          <a:lstStyle/>
          <a:p>
            <a:r>
              <a:rPr lang="en-US" dirty="0" err="1"/>
              <a:t>Penganut</a:t>
            </a:r>
            <a:r>
              <a:rPr lang="en-US" dirty="0"/>
              <a:t> </a:t>
            </a:r>
            <a:r>
              <a:rPr lang="en-US" dirty="0" err="1"/>
              <a:t>teori</a:t>
            </a:r>
            <a:r>
              <a:rPr lang="en-US" dirty="0"/>
              <a:t> </a:t>
            </a:r>
            <a:r>
              <a:rPr lang="en-US" dirty="0" err="1"/>
              <a:t>ini</a:t>
            </a:r>
            <a:r>
              <a:rPr lang="en-US" dirty="0"/>
              <a:t> </a:t>
            </a:r>
            <a:r>
              <a:rPr lang="en-US" dirty="0" err="1"/>
              <a:t>berpendapat</a:t>
            </a:r>
            <a:r>
              <a:rPr lang="en-US" dirty="0"/>
              <a:t> </a:t>
            </a:r>
            <a:r>
              <a:rPr lang="en-US" dirty="0" err="1"/>
              <a:t>bahwa</a:t>
            </a:r>
            <a:r>
              <a:rPr lang="en-US" dirty="0"/>
              <a:t> “</a:t>
            </a:r>
            <a:r>
              <a:rPr lang="en-US" dirty="0" err="1"/>
              <a:t>pemimpin</a:t>
            </a:r>
            <a:r>
              <a:rPr lang="en-US" dirty="0"/>
              <a:t> </a:t>
            </a:r>
            <a:r>
              <a:rPr lang="en-US" dirty="0" err="1"/>
              <a:t>itu</a:t>
            </a:r>
            <a:r>
              <a:rPr lang="en-US" dirty="0"/>
              <a:t> </a:t>
            </a:r>
            <a:r>
              <a:rPr lang="en-US" dirty="0" err="1"/>
              <a:t>dilahirkan</a:t>
            </a:r>
            <a:r>
              <a:rPr lang="en-US" dirty="0"/>
              <a:t> dan </a:t>
            </a:r>
            <a:r>
              <a:rPr lang="en-US" dirty="0" err="1"/>
              <a:t>bukan</a:t>
            </a:r>
            <a:r>
              <a:rPr lang="en-US" dirty="0"/>
              <a:t> </a:t>
            </a:r>
            <a:r>
              <a:rPr lang="en-US" dirty="0" err="1"/>
              <a:t>dibentuk</a:t>
            </a:r>
            <a:r>
              <a:rPr lang="en-US" dirty="0"/>
              <a:t>” (leader are born and not made)</a:t>
            </a:r>
          </a:p>
          <a:p>
            <a:r>
              <a:rPr lang="en-US" dirty="0" err="1"/>
              <a:t>Teori</a:t>
            </a:r>
            <a:r>
              <a:rPr lang="en-US" dirty="0"/>
              <a:t> </a:t>
            </a:r>
            <a:r>
              <a:rPr lang="en-US" dirty="0" err="1"/>
              <a:t>keturunan</a:t>
            </a:r>
            <a:r>
              <a:rPr lang="en-US" dirty="0"/>
              <a:t> </a:t>
            </a:r>
            <a:r>
              <a:rPr lang="en-US" dirty="0" err="1"/>
              <a:t>ini</a:t>
            </a:r>
            <a:r>
              <a:rPr lang="en-US" dirty="0"/>
              <a:t>, </a:t>
            </a:r>
            <a:r>
              <a:rPr lang="en-US" dirty="0" err="1"/>
              <a:t>apat</a:t>
            </a:r>
            <a:r>
              <a:rPr lang="en-US" dirty="0"/>
              <a:t> </a:t>
            </a:r>
            <a:r>
              <a:rPr lang="en-US" dirty="0" err="1"/>
              <a:t>saja</a:t>
            </a:r>
            <a:r>
              <a:rPr lang="en-US" dirty="0"/>
              <a:t> </a:t>
            </a:r>
            <a:r>
              <a:rPr lang="en-US" dirty="0" err="1"/>
              <a:t>terjadi</a:t>
            </a:r>
            <a:r>
              <a:rPr lang="en-US" dirty="0"/>
              <a:t> </a:t>
            </a:r>
            <a:r>
              <a:rPr lang="en-US" dirty="0" err="1"/>
              <a:t>karena</a:t>
            </a:r>
            <a:r>
              <a:rPr lang="en-US" dirty="0"/>
              <a:t> </a:t>
            </a:r>
            <a:r>
              <a:rPr lang="en-US" dirty="0" err="1"/>
              <a:t>seseorang</a:t>
            </a:r>
            <a:r>
              <a:rPr lang="en-US" dirty="0"/>
              <a:t> </a:t>
            </a:r>
            <a:r>
              <a:rPr lang="en-US" dirty="0" err="1"/>
              <a:t>dilahirkan</a:t>
            </a:r>
            <a:r>
              <a:rPr lang="en-US" dirty="0"/>
              <a:t> </a:t>
            </a:r>
            <a:r>
              <a:rPr lang="en-US" dirty="0" err="1"/>
              <a:t>telah</a:t>
            </a:r>
            <a:r>
              <a:rPr lang="en-US" dirty="0"/>
              <a:t> “</a:t>
            </a:r>
            <a:r>
              <a:rPr lang="en-US" dirty="0" err="1"/>
              <a:t>memiliki</a:t>
            </a:r>
            <a:r>
              <a:rPr lang="en-US" dirty="0"/>
              <a:t> </a:t>
            </a:r>
            <a:r>
              <a:rPr lang="en-US" dirty="0" err="1"/>
              <a:t>potensi</a:t>
            </a:r>
            <a:r>
              <a:rPr lang="en-US" dirty="0"/>
              <a:t>” </a:t>
            </a:r>
            <a:r>
              <a:rPr lang="en-US" dirty="0" err="1"/>
              <a:t>termasuk</a:t>
            </a:r>
            <a:r>
              <a:rPr lang="en-US" dirty="0"/>
              <a:t> “</a:t>
            </a:r>
            <a:r>
              <a:rPr lang="en-US" dirty="0" err="1"/>
              <a:t>memiliki</a:t>
            </a:r>
            <a:r>
              <a:rPr lang="en-US" dirty="0"/>
              <a:t> </a:t>
            </a:r>
            <a:r>
              <a:rPr lang="en-US" dirty="0" err="1"/>
              <a:t>potensi</a:t>
            </a:r>
            <a:r>
              <a:rPr lang="en-US" dirty="0"/>
              <a:t> </a:t>
            </a:r>
            <a:r>
              <a:rPr lang="en-US" dirty="0" err="1"/>
              <a:t>atau</a:t>
            </a:r>
            <a:r>
              <a:rPr lang="en-US" dirty="0"/>
              <a:t> </a:t>
            </a:r>
            <a:r>
              <a:rPr lang="en-US" dirty="0" err="1"/>
              <a:t>bakat</a:t>
            </a:r>
            <a:r>
              <a:rPr lang="en-US" dirty="0"/>
              <a:t>” </a:t>
            </a:r>
            <a:r>
              <a:rPr lang="en-US" dirty="0" err="1"/>
              <a:t>untuk</a:t>
            </a:r>
            <a:r>
              <a:rPr lang="en-US" dirty="0"/>
              <a:t> </a:t>
            </a:r>
            <a:r>
              <a:rPr lang="en-US" dirty="0" err="1"/>
              <a:t>memimpin</a:t>
            </a:r>
            <a:r>
              <a:rPr lang="en-US" dirty="0"/>
              <a:t> dan </a:t>
            </a:r>
            <a:r>
              <a:rPr lang="en-US" dirty="0" err="1"/>
              <a:t>inilah</a:t>
            </a:r>
            <a:r>
              <a:rPr lang="en-US" dirty="0"/>
              <a:t> yang </a:t>
            </a:r>
            <a:r>
              <a:rPr lang="en-US" dirty="0" err="1"/>
              <a:t>disebut</a:t>
            </a:r>
            <a:r>
              <a:rPr lang="en-US" dirty="0"/>
              <a:t> </a:t>
            </a:r>
            <a:r>
              <a:rPr lang="en-US" dirty="0" err="1"/>
              <a:t>dengan</a:t>
            </a:r>
            <a:r>
              <a:rPr lang="en-US" dirty="0"/>
              <a:t> factor “</a:t>
            </a:r>
            <a:r>
              <a:rPr lang="en-US" dirty="0" err="1"/>
              <a:t>dasar</a:t>
            </a:r>
            <a:r>
              <a:rPr lang="en-US" dirty="0"/>
              <a:t>”.</a:t>
            </a:r>
            <a:endParaRPr lang="en-ID" dirty="0"/>
          </a:p>
        </p:txBody>
      </p:sp>
    </p:spTree>
    <p:extLst>
      <p:ext uri="{BB962C8B-B14F-4D97-AF65-F5344CB8AC3E}">
        <p14:creationId xmlns:p14="http://schemas.microsoft.com/office/powerpoint/2010/main" val="2791826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4AFD7-7F53-4E60-8248-8E46F03BE501}"/>
              </a:ext>
            </a:extLst>
          </p:cNvPr>
          <p:cNvSpPr>
            <a:spLocks noGrp="1"/>
          </p:cNvSpPr>
          <p:nvPr>
            <p:ph type="title"/>
          </p:nvPr>
        </p:nvSpPr>
        <p:spPr/>
        <p:txBody>
          <a:bodyPr>
            <a:normAutofit fontScale="90000"/>
          </a:bodyPr>
          <a:lstStyle/>
          <a:p>
            <a:r>
              <a:rPr lang="en-US" dirty="0" err="1"/>
              <a:t>Kelemahan</a:t>
            </a:r>
            <a:r>
              <a:rPr lang="en-US" dirty="0"/>
              <a:t> </a:t>
            </a:r>
            <a:r>
              <a:rPr lang="en-US" dirty="0" err="1"/>
              <a:t>Teori</a:t>
            </a:r>
            <a:r>
              <a:rPr lang="en-US" dirty="0"/>
              <a:t> Great Man/</a:t>
            </a:r>
            <a:r>
              <a:rPr lang="en-US" dirty="0" err="1"/>
              <a:t>Genetik</a:t>
            </a:r>
            <a:r>
              <a:rPr lang="en-US" dirty="0"/>
              <a:t> :</a:t>
            </a:r>
            <a:endParaRPr lang="en-ID" dirty="0"/>
          </a:p>
        </p:txBody>
      </p:sp>
      <p:sp>
        <p:nvSpPr>
          <p:cNvPr id="3" name="Content Placeholder 2">
            <a:extLst>
              <a:ext uri="{FF2B5EF4-FFF2-40B4-BE49-F238E27FC236}">
                <a16:creationId xmlns:a16="http://schemas.microsoft.com/office/drawing/2014/main" id="{9CE309E3-48CD-4CE0-8459-A4775EFA5DD5}"/>
              </a:ext>
            </a:extLst>
          </p:cNvPr>
          <p:cNvSpPr>
            <a:spLocks noGrp="1"/>
          </p:cNvSpPr>
          <p:nvPr>
            <p:ph idx="1"/>
          </p:nvPr>
        </p:nvSpPr>
        <p:spPr/>
        <p:txBody>
          <a:bodyPr/>
          <a:lstStyle/>
          <a:p>
            <a:pPr marL="0" indent="0">
              <a:buNone/>
            </a:pPr>
            <a:r>
              <a:rPr lang="en-US" dirty="0" err="1"/>
              <a:t>Sudut</a:t>
            </a:r>
            <a:r>
              <a:rPr lang="en-US" dirty="0"/>
              <a:t> Pandang yang </a:t>
            </a:r>
            <a:r>
              <a:rPr lang="en-US" dirty="0" err="1"/>
              <a:t>sangat</a:t>
            </a:r>
            <a:r>
              <a:rPr lang="en-US" dirty="0"/>
              <a:t> </a:t>
            </a:r>
            <a:r>
              <a:rPr lang="en-US" dirty="0" err="1"/>
              <a:t>sempit</a:t>
            </a:r>
            <a:r>
              <a:rPr lang="en-US" dirty="0"/>
              <a:t> </a:t>
            </a:r>
            <a:r>
              <a:rPr lang="en-US" dirty="0" err="1"/>
              <a:t>tentang</a:t>
            </a:r>
            <a:r>
              <a:rPr lang="en-US" dirty="0"/>
              <a:t> </a:t>
            </a:r>
            <a:r>
              <a:rPr lang="en-US" dirty="0" err="1"/>
              <a:t>artinya</a:t>
            </a:r>
            <a:r>
              <a:rPr lang="en-US" dirty="0"/>
              <a:t> </a:t>
            </a:r>
            <a:r>
              <a:rPr lang="en-US" dirty="0" err="1"/>
              <a:t>menjadi</a:t>
            </a:r>
            <a:r>
              <a:rPr lang="en-US" dirty="0"/>
              <a:t> </a:t>
            </a:r>
            <a:r>
              <a:rPr lang="en-US" dirty="0" err="1"/>
              <a:t>hebat</a:t>
            </a:r>
            <a:r>
              <a:rPr lang="en-US" dirty="0"/>
              <a:t>.</a:t>
            </a:r>
          </a:p>
          <a:p>
            <a:pPr marL="0" indent="0">
              <a:buNone/>
            </a:pPr>
            <a:endParaRPr lang="en-US" dirty="0"/>
          </a:p>
          <a:p>
            <a:pPr marL="0" indent="0">
              <a:buNone/>
            </a:pPr>
            <a:r>
              <a:rPr lang="en-US" dirty="0" err="1"/>
              <a:t>Jika</a:t>
            </a:r>
            <a:r>
              <a:rPr lang="en-US" dirty="0"/>
              <a:t> </a:t>
            </a:r>
            <a:r>
              <a:rPr lang="en-US" dirty="0" err="1"/>
              <a:t>kita</a:t>
            </a:r>
            <a:r>
              <a:rPr lang="en-US" dirty="0"/>
              <a:t> </a:t>
            </a:r>
            <a:r>
              <a:rPr lang="en-US" dirty="0" err="1"/>
              <a:t>tidak</a:t>
            </a:r>
            <a:r>
              <a:rPr lang="en-US" dirty="0"/>
              <a:t> </a:t>
            </a:r>
            <a:r>
              <a:rPr lang="en-US" dirty="0" err="1"/>
              <a:t>berasal</a:t>
            </a:r>
            <a:r>
              <a:rPr lang="en-US" dirty="0"/>
              <a:t> </a:t>
            </a:r>
            <a:r>
              <a:rPr lang="en-US" dirty="0" err="1"/>
              <a:t>dari</a:t>
            </a:r>
            <a:r>
              <a:rPr lang="en-US" dirty="0"/>
              <a:t> </a:t>
            </a:r>
            <a:r>
              <a:rPr lang="en-US" dirty="0" err="1"/>
              <a:t>garis</a:t>
            </a:r>
            <a:r>
              <a:rPr lang="en-US" dirty="0"/>
              <a:t> </a:t>
            </a:r>
            <a:r>
              <a:rPr lang="en-US" dirty="0" err="1"/>
              <a:t>keturunan</a:t>
            </a:r>
            <a:r>
              <a:rPr lang="en-US" dirty="0"/>
              <a:t> yang </a:t>
            </a:r>
            <a:r>
              <a:rPr lang="en-US" dirty="0" err="1"/>
              <a:t>hebat</a:t>
            </a:r>
            <a:r>
              <a:rPr lang="en-US" dirty="0"/>
              <a:t>, </a:t>
            </a:r>
            <a:r>
              <a:rPr lang="en-US" dirty="0" err="1"/>
              <a:t>kita</a:t>
            </a:r>
            <a:r>
              <a:rPr lang="en-US" dirty="0"/>
              <a:t> </a:t>
            </a:r>
            <a:r>
              <a:rPr lang="en-US" dirty="0" err="1"/>
              <a:t>tidak</a:t>
            </a:r>
            <a:r>
              <a:rPr lang="en-US" dirty="0"/>
              <a:t> </a:t>
            </a:r>
            <a:r>
              <a:rPr lang="en-US" dirty="0" err="1"/>
              <a:t>akan</a:t>
            </a:r>
            <a:r>
              <a:rPr lang="en-US" dirty="0"/>
              <a:t> </a:t>
            </a:r>
            <a:r>
              <a:rPr lang="en-US" dirty="0" err="1"/>
              <a:t>pernah</a:t>
            </a:r>
            <a:r>
              <a:rPr lang="en-US" dirty="0"/>
              <a:t> </a:t>
            </a:r>
            <a:r>
              <a:rPr lang="en-US" dirty="0" err="1"/>
              <a:t>menjadi</a:t>
            </a:r>
            <a:r>
              <a:rPr lang="en-US" dirty="0"/>
              <a:t> </a:t>
            </a:r>
            <a:r>
              <a:rPr lang="en-US" dirty="0" err="1"/>
              <a:t>seorang</a:t>
            </a:r>
            <a:r>
              <a:rPr lang="en-US" dirty="0"/>
              <a:t> </a:t>
            </a:r>
            <a:r>
              <a:rPr lang="en-US" dirty="0" err="1"/>
              <a:t>pemimpin</a:t>
            </a:r>
            <a:r>
              <a:rPr lang="en-US" dirty="0"/>
              <a:t>. </a:t>
            </a:r>
            <a:r>
              <a:rPr lang="en-US" dirty="0" err="1"/>
              <a:t>Tetapi</a:t>
            </a:r>
            <a:r>
              <a:rPr lang="en-US" dirty="0"/>
              <a:t> pada </a:t>
            </a:r>
            <a:r>
              <a:rPr lang="en-US" dirty="0" err="1"/>
              <a:t>kenyataanya</a:t>
            </a:r>
            <a:r>
              <a:rPr lang="en-US" dirty="0"/>
              <a:t> </a:t>
            </a:r>
            <a:r>
              <a:rPr lang="en-US" dirty="0" err="1"/>
              <a:t>banyak</a:t>
            </a:r>
            <a:r>
              <a:rPr lang="en-US" dirty="0"/>
              <a:t> </a:t>
            </a:r>
            <a:r>
              <a:rPr lang="en-US" dirty="0" err="1"/>
              <a:t>pemimpin</a:t>
            </a:r>
            <a:r>
              <a:rPr lang="en-US" dirty="0"/>
              <a:t> yang </a:t>
            </a:r>
            <a:r>
              <a:rPr lang="en-US" dirty="0" err="1"/>
              <a:t>bukan</a:t>
            </a:r>
            <a:r>
              <a:rPr lang="en-US" dirty="0"/>
              <a:t> </a:t>
            </a:r>
            <a:r>
              <a:rPr lang="en-US" dirty="0" err="1"/>
              <a:t>berasal</a:t>
            </a:r>
            <a:r>
              <a:rPr lang="en-US" dirty="0"/>
              <a:t> </a:t>
            </a:r>
            <a:r>
              <a:rPr lang="en-US" dirty="0" err="1"/>
              <a:t>dari</a:t>
            </a:r>
            <a:r>
              <a:rPr lang="en-US" dirty="0"/>
              <a:t> </a:t>
            </a:r>
            <a:r>
              <a:rPr lang="en-US" dirty="0" err="1"/>
              <a:t>garis</a:t>
            </a:r>
            <a:r>
              <a:rPr lang="en-US" dirty="0"/>
              <a:t> </a:t>
            </a:r>
            <a:r>
              <a:rPr lang="en-US" dirty="0" err="1"/>
              <a:t>keturunan</a:t>
            </a:r>
            <a:r>
              <a:rPr lang="en-US" dirty="0"/>
              <a:t> yang </a:t>
            </a:r>
            <a:r>
              <a:rPr lang="en-US" dirty="0" err="1"/>
              <a:t>hebat</a:t>
            </a:r>
            <a:r>
              <a:rPr lang="en-US" dirty="0"/>
              <a:t>.</a:t>
            </a:r>
          </a:p>
          <a:p>
            <a:pPr marL="0" indent="0">
              <a:buNone/>
            </a:pPr>
            <a:endParaRPr lang="en-ID" dirty="0"/>
          </a:p>
        </p:txBody>
      </p:sp>
    </p:spTree>
    <p:extLst>
      <p:ext uri="{BB962C8B-B14F-4D97-AF65-F5344CB8AC3E}">
        <p14:creationId xmlns:p14="http://schemas.microsoft.com/office/powerpoint/2010/main" val="1434172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b="1" dirty="0"/>
              <a:t>TEORI SIFAT</a:t>
            </a:r>
            <a:r>
              <a:rPr lang="en-US" b="1" dirty="0"/>
              <a:t> </a:t>
            </a:r>
            <a:r>
              <a:rPr lang="en-US" b="1" dirty="0" err="1"/>
              <a:t>atau</a:t>
            </a:r>
            <a:r>
              <a:rPr lang="en-US" b="1" dirty="0"/>
              <a:t> TRAIT THEORY</a:t>
            </a:r>
            <a:endParaRPr lang="en-US" dirty="0"/>
          </a:p>
        </p:txBody>
      </p:sp>
      <p:sp>
        <p:nvSpPr>
          <p:cNvPr id="3" name="Content Placeholder 2"/>
          <p:cNvSpPr>
            <a:spLocks noGrp="1"/>
          </p:cNvSpPr>
          <p:nvPr>
            <p:ph idx="1"/>
          </p:nvPr>
        </p:nvSpPr>
        <p:spPr/>
        <p:txBody>
          <a:bodyPr>
            <a:normAutofit/>
          </a:bodyPr>
          <a:lstStyle/>
          <a:p>
            <a:r>
              <a:rPr lang="en-US" dirty="0" err="1"/>
              <a:t>Seorang</a:t>
            </a:r>
            <a:r>
              <a:rPr lang="en-US" dirty="0"/>
              <a:t> </a:t>
            </a:r>
            <a:r>
              <a:rPr lang="en-US" dirty="0" err="1"/>
              <a:t>dapat</a:t>
            </a:r>
            <a:r>
              <a:rPr lang="en-US" dirty="0"/>
              <a:t> </a:t>
            </a:r>
            <a:r>
              <a:rPr lang="en-US" dirty="0" err="1"/>
              <a:t>menjadi</a:t>
            </a:r>
            <a:r>
              <a:rPr lang="en-US" dirty="0"/>
              <a:t> </a:t>
            </a:r>
            <a:r>
              <a:rPr lang="en-US" dirty="0" err="1"/>
              <a:t>pemimpin</a:t>
            </a:r>
            <a:r>
              <a:rPr lang="en-US" dirty="0"/>
              <a:t> </a:t>
            </a:r>
            <a:r>
              <a:rPr lang="en-US" dirty="0" err="1"/>
              <a:t>apabila</a:t>
            </a:r>
            <a:r>
              <a:rPr lang="en-US" dirty="0"/>
              <a:t> </a:t>
            </a:r>
            <a:r>
              <a:rPr lang="en-US" dirty="0" err="1"/>
              <a:t>memiliki</a:t>
            </a:r>
            <a:r>
              <a:rPr lang="en-US" dirty="0"/>
              <a:t> </a:t>
            </a:r>
            <a:r>
              <a:rPr lang="en-US" dirty="0" err="1"/>
              <a:t>sifat</a:t>
            </a:r>
            <a:r>
              <a:rPr lang="en-US" dirty="0"/>
              <a:t> yang </a:t>
            </a:r>
            <a:r>
              <a:rPr lang="en-US" dirty="0" err="1"/>
              <a:t>dibutuhkan</a:t>
            </a:r>
            <a:r>
              <a:rPr lang="en-US" dirty="0"/>
              <a:t> oleh </a:t>
            </a:r>
            <a:r>
              <a:rPr lang="en-US" dirty="0" err="1"/>
              <a:t>seorang</a:t>
            </a:r>
            <a:r>
              <a:rPr lang="en-US" dirty="0"/>
              <a:t> </a:t>
            </a:r>
            <a:r>
              <a:rPr lang="en-US" dirty="0" err="1"/>
              <a:t>pemimpin</a:t>
            </a:r>
            <a:r>
              <a:rPr lang="en-US" dirty="0"/>
              <a:t>.</a:t>
            </a:r>
          </a:p>
          <a:p>
            <a:r>
              <a:rPr lang="en-US" dirty="0" err="1"/>
              <a:t>Titik</a:t>
            </a:r>
            <a:r>
              <a:rPr lang="en-US" dirty="0"/>
              <a:t> </a:t>
            </a:r>
            <a:r>
              <a:rPr lang="en-US" dirty="0" err="1"/>
              <a:t>tolak</a:t>
            </a:r>
            <a:r>
              <a:rPr lang="en-US" dirty="0"/>
              <a:t> </a:t>
            </a:r>
            <a:r>
              <a:rPr lang="en-US" dirty="0" err="1"/>
              <a:t>teori</a:t>
            </a:r>
            <a:r>
              <a:rPr lang="en-US" dirty="0"/>
              <a:t> : “</a:t>
            </a:r>
            <a:r>
              <a:rPr lang="en-US" dirty="0" err="1"/>
              <a:t>keberhasilan</a:t>
            </a:r>
            <a:r>
              <a:rPr lang="en-US" dirty="0"/>
              <a:t> </a:t>
            </a:r>
            <a:r>
              <a:rPr lang="en-US" dirty="0" err="1"/>
              <a:t>seorang</a:t>
            </a:r>
            <a:r>
              <a:rPr lang="en-US" dirty="0"/>
              <a:t> </a:t>
            </a:r>
            <a:r>
              <a:rPr lang="en-US" dirty="0" err="1"/>
              <a:t>pemimpin</a:t>
            </a:r>
            <a:r>
              <a:rPr lang="en-US" dirty="0"/>
              <a:t> </a:t>
            </a:r>
            <a:r>
              <a:rPr lang="en-US" dirty="0" err="1"/>
              <a:t>ditentukan</a:t>
            </a:r>
            <a:r>
              <a:rPr lang="en-US" dirty="0"/>
              <a:t> oleh </a:t>
            </a:r>
            <a:r>
              <a:rPr lang="en-US" dirty="0" err="1"/>
              <a:t>sifat</a:t>
            </a:r>
            <a:r>
              <a:rPr lang="en-US" dirty="0"/>
              <a:t> </a:t>
            </a:r>
            <a:r>
              <a:rPr lang="en-US" dirty="0" err="1"/>
              <a:t>kepribadian</a:t>
            </a:r>
            <a:r>
              <a:rPr lang="en-US" dirty="0"/>
              <a:t> </a:t>
            </a:r>
            <a:r>
              <a:rPr lang="en-US" dirty="0" err="1"/>
              <a:t>baik</a:t>
            </a:r>
            <a:r>
              <a:rPr lang="en-US" dirty="0"/>
              <a:t> </a:t>
            </a:r>
            <a:r>
              <a:rPr lang="en-US" dirty="0" err="1"/>
              <a:t>secara</a:t>
            </a:r>
            <a:r>
              <a:rPr lang="en-US" dirty="0"/>
              <a:t> </a:t>
            </a:r>
            <a:r>
              <a:rPr lang="en-US" dirty="0" err="1"/>
              <a:t>fisik</a:t>
            </a:r>
            <a:r>
              <a:rPr lang="en-US" dirty="0"/>
              <a:t> </a:t>
            </a:r>
            <a:r>
              <a:rPr lang="en-US" dirty="0" err="1"/>
              <a:t>maupun</a:t>
            </a:r>
            <a:r>
              <a:rPr lang="en-US" dirty="0"/>
              <a:t> </a:t>
            </a:r>
            <a:r>
              <a:rPr lang="en-US" dirty="0" err="1"/>
              <a:t>psikologis</a:t>
            </a:r>
            <a:r>
              <a:rPr lang="en-US" dirty="0"/>
              <a:t>”</a:t>
            </a:r>
          </a:p>
        </p:txBody>
      </p:sp>
    </p:spTree>
    <p:extLst>
      <p:ext uri="{BB962C8B-B14F-4D97-AF65-F5344CB8AC3E}">
        <p14:creationId xmlns:p14="http://schemas.microsoft.com/office/powerpoint/2010/main" val="490022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083B9-1689-4155-BF1E-0CE416031811}"/>
              </a:ext>
            </a:extLst>
          </p:cNvPr>
          <p:cNvSpPr>
            <a:spLocks noGrp="1"/>
          </p:cNvSpPr>
          <p:nvPr>
            <p:ph type="title"/>
          </p:nvPr>
        </p:nvSpPr>
        <p:spPr/>
        <p:txBody>
          <a:bodyPr>
            <a:normAutofit fontScale="90000"/>
          </a:bodyPr>
          <a:lstStyle/>
          <a:p>
            <a:r>
              <a:rPr lang="en-US" dirty="0" err="1"/>
              <a:t>Karakteristik</a:t>
            </a:r>
            <a:r>
              <a:rPr lang="en-US" dirty="0"/>
              <a:t> </a:t>
            </a:r>
            <a:r>
              <a:rPr lang="en-US" dirty="0" err="1"/>
              <a:t>Kepribadian</a:t>
            </a:r>
            <a:r>
              <a:rPr lang="en-US" dirty="0"/>
              <a:t> (Chester, 1938)</a:t>
            </a:r>
            <a:endParaRPr lang="en-ID" dirty="0"/>
          </a:p>
        </p:txBody>
      </p:sp>
      <p:sp>
        <p:nvSpPr>
          <p:cNvPr id="3" name="Content Placeholder 2">
            <a:extLst>
              <a:ext uri="{FF2B5EF4-FFF2-40B4-BE49-F238E27FC236}">
                <a16:creationId xmlns:a16="http://schemas.microsoft.com/office/drawing/2014/main" id="{09DFF512-0207-4833-8D68-5F51D57E682D}"/>
              </a:ext>
            </a:extLst>
          </p:cNvPr>
          <p:cNvSpPr>
            <a:spLocks noGrp="1"/>
          </p:cNvSpPr>
          <p:nvPr>
            <p:ph idx="1"/>
          </p:nvPr>
        </p:nvSpPr>
        <p:spPr/>
        <p:txBody>
          <a:bodyPr/>
          <a:lstStyle/>
          <a:p>
            <a:r>
              <a:rPr lang="en-US" dirty="0" err="1"/>
              <a:t>Sifat</a:t>
            </a:r>
            <a:r>
              <a:rPr lang="en-US" dirty="0"/>
              <a:t> – </a:t>
            </a:r>
            <a:r>
              <a:rPr lang="en-US" dirty="0" err="1"/>
              <a:t>sifat</a:t>
            </a:r>
            <a:r>
              <a:rPr lang="en-US" dirty="0"/>
              <a:t> </a:t>
            </a:r>
            <a:r>
              <a:rPr lang="en-US" dirty="0" err="1"/>
              <a:t>Pribadu</a:t>
            </a:r>
            <a:r>
              <a:rPr lang="en-US" dirty="0"/>
              <a:t> : </a:t>
            </a:r>
            <a:r>
              <a:rPr lang="en-US" dirty="0" err="1"/>
              <a:t>Fisik</a:t>
            </a:r>
            <a:r>
              <a:rPr lang="en-US" dirty="0"/>
              <a:t>, </a:t>
            </a:r>
            <a:r>
              <a:rPr lang="en-US" dirty="0" err="1"/>
              <a:t>kecakapan</a:t>
            </a:r>
            <a:r>
              <a:rPr lang="en-US" dirty="0"/>
              <a:t> (skill), </a:t>
            </a:r>
            <a:r>
              <a:rPr lang="en-US" dirty="0" err="1"/>
              <a:t>teknologi</a:t>
            </a:r>
            <a:r>
              <a:rPr lang="en-US" dirty="0"/>
              <a:t>, </a:t>
            </a:r>
            <a:r>
              <a:rPr lang="en-US" dirty="0" err="1"/>
              <a:t>daya</a:t>
            </a:r>
            <a:r>
              <a:rPr lang="en-US" dirty="0"/>
              <a:t> </a:t>
            </a:r>
            <a:r>
              <a:rPr lang="en-US" dirty="0" err="1"/>
              <a:t>tanggap</a:t>
            </a:r>
            <a:r>
              <a:rPr lang="en-US" dirty="0"/>
              <a:t> (</a:t>
            </a:r>
            <a:r>
              <a:rPr lang="en-US" dirty="0" err="1"/>
              <a:t>perpection</a:t>
            </a:r>
            <a:r>
              <a:rPr lang="en-US" dirty="0"/>
              <a:t>), </a:t>
            </a:r>
            <a:r>
              <a:rPr lang="en-US" dirty="0" err="1"/>
              <a:t>pengetahuan</a:t>
            </a:r>
            <a:r>
              <a:rPr lang="en-US" dirty="0"/>
              <a:t> (</a:t>
            </a:r>
            <a:r>
              <a:rPr lang="en-US" dirty="0" err="1"/>
              <a:t>knowlwdge</a:t>
            </a:r>
            <a:r>
              <a:rPr lang="en-US" dirty="0"/>
              <a:t>), </a:t>
            </a:r>
            <a:r>
              <a:rPr lang="en-US" dirty="0" err="1"/>
              <a:t>daya</a:t>
            </a:r>
            <a:r>
              <a:rPr lang="en-US" dirty="0"/>
              <a:t> </a:t>
            </a:r>
            <a:r>
              <a:rPr lang="en-US" dirty="0" err="1"/>
              <a:t>ingat</a:t>
            </a:r>
            <a:r>
              <a:rPr lang="en-US" dirty="0"/>
              <a:t> (memory), </a:t>
            </a:r>
            <a:r>
              <a:rPr lang="en-US" dirty="0" err="1"/>
              <a:t>imajinasi</a:t>
            </a:r>
            <a:r>
              <a:rPr lang="en-US" dirty="0"/>
              <a:t> (imagination)</a:t>
            </a:r>
          </a:p>
          <a:p>
            <a:r>
              <a:rPr lang="en-US" dirty="0" err="1"/>
              <a:t>Sifat-sifat</a:t>
            </a:r>
            <a:r>
              <a:rPr lang="en-US" dirty="0"/>
              <a:t> </a:t>
            </a:r>
            <a:r>
              <a:rPr lang="en-US" dirty="0" err="1"/>
              <a:t>pribadi</a:t>
            </a:r>
            <a:r>
              <a:rPr lang="en-US" dirty="0"/>
              <a:t> yang </a:t>
            </a:r>
            <a:r>
              <a:rPr lang="en-US" dirty="0" err="1"/>
              <a:t>merupakan</a:t>
            </a:r>
            <a:r>
              <a:rPr lang="en-US" dirty="0"/>
              <a:t> </a:t>
            </a:r>
            <a:r>
              <a:rPr lang="en-US" dirty="0" err="1"/>
              <a:t>watak</a:t>
            </a:r>
            <a:r>
              <a:rPr lang="en-US" dirty="0"/>
              <a:t> yang </a:t>
            </a:r>
            <a:r>
              <a:rPr lang="en-US" dirty="0" err="1"/>
              <a:t>lebih</a:t>
            </a:r>
            <a:r>
              <a:rPr lang="en-US" dirty="0"/>
              <a:t> </a:t>
            </a:r>
            <a:r>
              <a:rPr lang="en-US" dirty="0" err="1"/>
              <a:t>subyektif</a:t>
            </a:r>
            <a:r>
              <a:rPr lang="en-US" dirty="0"/>
              <a:t>, </a:t>
            </a:r>
            <a:r>
              <a:rPr lang="en-US" dirty="0" err="1"/>
              <a:t>yakni</a:t>
            </a:r>
            <a:r>
              <a:rPr lang="en-US" dirty="0"/>
              <a:t> </a:t>
            </a:r>
            <a:r>
              <a:rPr lang="en-US" dirty="0" err="1"/>
              <a:t>keunggulan</a:t>
            </a:r>
            <a:r>
              <a:rPr lang="en-US" dirty="0"/>
              <a:t> </a:t>
            </a:r>
            <a:r>
              <a:rPr lang="en-US" dirty="0" err="1"/>
              <a:t>seorang</a:t>
            </a:r>
            <a:r>
              <a:rPr lang="en-US" dirty="0"/>
              <a:t> </a:t>
            </a:r>
            <a:r>
              <a:rPr lang="en-US" dirty="0" err="1"/>
              <a:t>pemimpin</a:t>
            </a:r>
            <a:r>
              <a:rPr lang="en-US" dirty="0"/>
              <a:t> </a:t>
            </a:r>
            <a:r>
              <a:rPr lang="en-US" dirty="0" err="1"/>
              <a:t>dalam</a:t>
            </a:r>
            <a:r>
              <a:rPr lang="en-US" dirty="0"/>
              <a:t> </a:t>
            </a:r>
            <a:r>
              <a:rPr lang="en-US" dirty="0" err="1"/>
              <a:t>keyakinan</a:t>
            </a:r>
            <a:r>
              <a:rPr lang="en-US" dirty="0"/>
              <a:t>, </a:t>
            </a:r>
            <a:r>
              <a:rPr lang="en-US" dirty="0" err="1"/>
              <a:t>kerukunan</a:t>
            </a:r>
            <a:r>
              <a:rPr lang="en-US" dirty="0"/>
              <a:t>, </a:t>
            </a:r>
            <a:r>
              <a:rPr lang="en-US" dirty="0" err="1"/>
              <a:t>daya</a:t>
            </a:r>
            <a:r>
              <a:rPr lang="en-US" dirty="0"/>
              <a:t> </a:t>
            </a:r>
            <a:r>
              <a:rPr lang="en-US" dirty="0" err="1"/>
              <a:t>tahan</a:t>
            </a:r>
            <a:r>
              <a:rPr lang="en-US" dirty="0"/>
              <a:t>, </a:t>
            </a:r>
            <a:r>
              <a:rPr lang="en-US" dirty="0" err="1"/>
              <a:t>keberanian</a:t>
            </a:r>
            <a:r>
              <a:rPr lang="en-US" dirty="0"/>
              <a:t>, </a:t>
            </a:r>
            <a:r>
              <a:rPr lang="en-US" dirty="0" err="1"/>
              <a:t>dll</a:t>
            </a:r>
            <a:endParaRPr lang="en-ID" dirty="0"/>
          </a:p>
        </p:txBody>
      </p:sp>
    </p:spTree>
    <p:extLst>
      <p:ext uri="{BB962C8B-B14F-4D97-AF65-F5344CB8AC3E}">
        <p14:creationId xmlns:p14="http://schemas.microsoft.com/office/powerpoint/2010/main" val="341982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563</TotalTime>
  <Words>1562</Words>
  <Application>Microsoft Office PowerPoint</Application>
  <PresentationFormat>On-screen Show (4:3)</PresentationFormat>
  <Paragraphs>198</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Apple Casual</vt:lpstr>
      <vt:lpstr>Arial</vt:lpstr>
      <vt:lpstr>Calibri</vt:lpstr>
      <vt:lpstr>Courier New</vt:lpstr>
      <vt:lpstr>Office Theme</vt:lpstr>
      <vt:lpstr>Teori-Teori Dasar Kepemimpinan dan Pendekatan Kepemimpinan</vt:lpstr>
      <vt:lpstr>Apa itu teori?</vt:lpstr>
      <vt:lpstr>Fungsi Teori Kepemimpinan</vt:lpstr>
      <vt:lpstr>Evolusi Teori Kepemimpinan</vt:lpstr>
      <vt:lpstr>Teori Kepemimpinan yang berkembang hingga saat ini :</vt:lpstr>
      <vt:lpstr>Genetic Theory/ Great Man</vt:lpstr>
      <vt:lpstr>Kelemahan Teori Great Man/Genetik :</vt:lpstr>
      <vt:lpstr>TEORI SIFAT atau TRAIT THEORY</vt:lpstr>
      <vt:lpstr>Karakteristik Kepribadian (Chester, 1938)</vt:lpstr>
      <vt:lpstr>Kelemahan TEORI SIFAT atau TRAIT THEORY</vt:lpstr>
      <vt:lpstr>Teori perilaku (Behavior Theory)</vt:lpstr>
      <vt:lpstr>Beberapa Teori Perilaku</vt:lpstr>
      <vt:lpstr>Teori X dan Y</vt:lpstr>
      <vt:lpstr>Studi Kepemimpinan Ohio.</vt:lpstr>
      <vt:lpstr>Studi Kepemimpinan Likert  (Likert’s Management System).  STUDI THE UNIVERSITY OF MICHIGAN </vt:lpstr>
      <vt:lpstr>Kelemahan teori Perilaku</vt:lpstr>
      <vt:lpstr>Teori Kontingensi atau  Teori Situasional</vt:lpstr>
      <vt:lpstr>BEBERAPA TEORI SITUASIONAL/ KONTINGENSI</vt:lpstr>
      <vt:lpstr>TEORI TRANSAKSIONAL DAN TEORI TRANSFORMASIONAL</vt:lpstr>
      <vt:lpstr>Komponen Pembentuk Kepemimpinan Transaksional:</vt:lpstr>
      <vt:lpstr>Empat komponen perilaku pemimpin transformasional adalah :</vt:lpstr>
      <vt:lpstr>PowerPoint Presentation</vt:lpstr>
      <vt:lpstr>PowerPoint Presentation</vt:lpstr>
      <vt:lpstr>PENDEKATAN KEPEMIMPINAN</vt:lpstr>
      <vt:lpstr>The Trait Approach</vt:lpstr>
      <vt:lpstr>Behavior approach</vt:lpstr>
      <vt:lpstr>Power- Influence approach</vt:lpstr>
      <vt:lpstr>Situasional approach</vt:lpstr>
      <vt:lpstr>Integrative approach</vt:lpstr>
      <vt:lpstr>referensi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Teori-Teori Dasar Kepemimpinan</dc:title>
  <dc:creator>User</dc:creator>
  <cp:lastModifiedBy>User</cp:lastModifiedBy>
  <cp:revision>37</cp:revision>
  <dcterms:created xsi:type="dcterms:W3CDTF">2021-02-28T04:43:06Z</dcterms:created>
  <dcterms:modified xsi:type="dcterms:W3CDTF">2022-05-23T22:57:53Z</dcterms:modified>
</cp:coreProperties>
</file>