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77" r:id="rId4"/>
    <p:sldId id="265" r:id="rId5"/>
    <p:sldId id="266" r:id="rId6"/>
    <p:sldId id="261" r:id="rId7"/>
    <p:sldId id="268" r:id="rId8"/>
    <p:sldId id="269" r:id="rId9"/>
    <p:sldId id="272" r:id="rId10"/>
    <p:sldId id="274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4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6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7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6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7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32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3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1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91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3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7614A-68C9-4EAE-B574-700D01385FB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92D54-0F42-4BB3-8EA0-DB0DB63C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1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Konsep Organisasi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1.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</a:rPr>
              <a:t>Shafritz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dan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Russel</a:t>
            </a:r>
            <a:r>
              <a:rPr lang="en-US" sz="2400" b="1" dirty="0" smtClean="0">
                <a:latin typeface="+mj-lt"/>
              </a:rPr>
              <a:t>, 1997:201).</a:t>
            </a:r>
            <a:endParaRPr lang="en-US" sz="2400" b="1" dirty="0" smtClean="0">
              <a:latin typeface="+mj-lt"/>
              <a:cs typeface="Arial" pitchFamily="34" charset="0"/>
            </a:endParaRPr>
          </a:p>
          <a:p>
            <a:r>
              <a:rPr lang="en-US" sz="2400" dirty="0" smtClean="0">
                <a:latin typeface="+mj-lt"/>
              </a:rPr>
              <a:t>Organisasi adalah </a:t>
            </a:r>
            <a:r>
              <a:rPr lang="en-US" sz="2400" dirty="0" err="1" smtClean="0">
                <a:latin typeface="+mj-lt"/>
              </a:rPr>
              <a:t>suatu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kelompok</a:t>
            </a:r>
            <a:r>
              <a:rPr lang="en-US" sz="2400" dirty="0" smtClean="0">
                <a:latin typeface="+mj-lt"/>
              </a:rPr>
              <a:t> orang yang </a:t>
            </a:r>
            <a:r>
              <a:rPr lang="en-US" sz="2400" dirty="0" err="1" smtClean="0">
                <a:latin typeface="+mj-lt"/>
              </a:rPr>
              <a:t>bekerja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sama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mencapai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tujuan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tertentu</a:t>
            </a:r>
            <a:r>
              <a:rPr lang="en-US" sz="2400" dirty="0" smtClean="0">
                <a:latin typeface="+mj-lt"/>
              </a:rPr>
              <a:t> </a:t>
            </a:r>
            <a:endParaRPr lang="en-US" sz="2400" b="1" dirty="0" smtClean="0">
              <a:latin typeface="+mj-lt"/>
            </a:endParaRPr>
          </a:p>
          <a:p>
            <a:pPr marL="0" indent="0"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2. Menurut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Siagian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</a:p>
          <a:p>
            <a:r>
              <a:rPr lang="en-US" sz="2400" dirty="0" smtClean="0">
                <a:latin typeface="+mj-lt"/>
                <a:cs typeface="Arial" pitchFamily="34" charset="0"/>
              </a:rPr>
              <a:t>Organisasi </a:t>
            </a:r>
            <a:r>
              <a:rPr lang="en-US" sz="2400" dirty="0">
                <a:latin typeface="+mj-lt"/>
                <a:cs typeface="Arial" pitchFamily="34" charset="0"/>
              </a:rPr>
              <a:t>adalah </a:t>
            </a:r>
            <a:r>
              <a:rPr lang="en-US" sz="2400" dirty="0" err="1">
                <a:latin typeface="+mj-lt"/>
                <a:cs typeface="Arial" pitchFamily="34" charset="0"/>
              </a:rPr>
              <a:t>setiap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bentuk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persekutuan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antara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dua</a:t>
            </a:r>
            <a:r>
              <a:rPr lang="en-US" sz="2400" dirty="0">
                <a:latin typeface="+mj-lt"/>
                <a:cs typeface="Arial" pitchFamily="34" charset="0"/>
              </a:rPr>
              <a:t> orang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lebih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yang </a:t>
            </a:r>
            <a:r>
              <a:rPr lang="en-US" sz="2400" dirty="0" err="1">
                <a:latin typeface="+mj-lt"/>
                <a:cs typeface="Arial" pitchFamily="34" charset="0"/>
              </a:rPr>
              <a:t>saling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bekerjasama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serta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terikat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secara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formal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rangka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pencapaian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sudah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ditentukan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ikatan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seseorang</a:t>
            </a:r>
            <a:r>
              <a:rPr lang="en-US" sz="2400" dirty="0">
                <a:latin typeface="+mj-lt"/>
                <a:cs typeface="Arial" pitchFamily="34" charset="0"/>
              </a:rPr>
              <a:t> /</a:t>
            </a:r>
            <a:r>
              <a:rPr lang="en-US" sz="2400" dirty="0" err="1">
                <a:latin typeface="+mj-lt"/>
                <a:cs typeface="Arial" pitchFamily="34" charset="0"/>
              </a:rPr>
              <a:t>beberapa</a:t>
            </a:r>
            <a:r>
              <a:rPr lang="en-US" sz="2400" dirty="0">
                <a:latin typeface="+mj-lt"/>
                <a:cs typeface="Arial" pitchFamily="34" charset="0"/>
              </a:rPr>
              <a:t> orang yang </a:t>
            </a:r>
            <a:r>
              <a:rPr lang="en-US" sz="2400" dirty="0" err="1">
                <a:latin typeface="+mj-lt"/>
                <a:cs typeface="Arial" pitchFamily="34" charset="0"/>
              </a:rPr>
              <a:t>dikenal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atasan</a:t>
            </a:r>
            <a:r>
              <a:rPr lang="en-US" sz="2400" dirty="0">
                <a:latin typeface="+mj-lt"/>
                <a:cs typeface="Arial" pitchFamily="34" charset="0"/>
              </a:rPr>
              <a:t> &amp; </a:t>
            </a:r>
            <a:r>
              <a:rPr lang="en-US" sz="2400" dirty="0" err="1">
                <a:latin typeface="+mj-lt"/>
                <a:cs typeface="Arial" pitchFamily="34" charset="0"/>
              </a:rPr>
              <a:t>seorang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kelompok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orang </a:t>
            </a:r>
            <a:r>
              <a:rPr lang="en-US" sz="2400" dirty="0" err="1">
                <a:latin typeface="+mj-lt"/>
                <a:cs typeface="Arial" pitchFamily="34" charset="0"/>
              </a:rPr>
              <a:t>yg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dikenal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sebegai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bawahan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3</a:t>
            </a:r>
            <a:r>
              <a:rPr lang="en-US" sz="2400" b="1" dirty="0" smtClean="0">
                <a:latin typeface="+mj-lt"/>
                <a:cs typeface="Arial" pitchFamily="34" charset="0"/>
              </a:rPr>
              <a:t>. </a:t>
            </a:r>
            <a:r>
              <a:rPr lang="id-ID" sz="2400" b="1" dirty="0" smtClean="0">
                <a:latin typeface="+mj-lt"/>
                <a:cs typeface="Arial" pitchFamily="34" charset="0"/>
              </a:rPr>
              <a:t>Prof</a:t>
            </a:r>
            <a:r>
              <a:rPr lang="id-ID" sz="2400" b="1" dirty="0" smtClean="0">
                <a:latin typeface="+mj-lt"/>
                <a:cs typeface="Arial" pitchFamily="34" charset="0"/>
              </a:rPr>
              <a:t>. Dr. Mr Pradjudi Armosudiro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</a:p>
          <a:p>
            <a:r>
              <a:rPr lang="en-US" sz="2400" dirty="0">
                <a:latin typeface="+mj-lt"/>
                <a:cs typeface="Arial" pitchFamily="34" charset="0"/>
              </a:rPr>
              <a:t>O</a:t>
            </a:r>
            <a:r>
              <a:rPr lang="id-ID" sz="2400" dirty="0" smtClean="0">
                <a:latin typeface="+mj-lt"/>
                <a:cs typeface="Arial" pitchFamily="34" charset="0"/>
              </a:rPr>
              <a:t>rganisasi </a:t>
            </a:r>
            <a:r>
              <a:rPr lang="id-ID" sz="2400" dirty="0" smtClean="0">
                <a:latin typeface="+mj-lt"/>
                <a:cs typeface="Arial" pitchFamily="34" charset="0"/>
              </a:rPr>
              <a:t>adalah struktur pembagian kerja </a:t>
            </a:r>
            <a:r>
              <a:rPr lang="en-US" sz="2400" dirty="0" smtClean="0">
                <a:latin typeface="+mj-lt"/>
                <a:cs typeface="Arial" pitchFamily="34" charset="0"/>
              </a:rPr>
              <a:t>&amp;</a:t>
            </a:r>
            <a:r>
              <a:rPr lang="id-ID" sz="2400" dirty="0" smtClean="0">
                <a:latin typeface="+mj-lt"/>
                <a:cs typeface="Arial" pitchFamily="34" charset="0"/>
              </a:rPr>
              <a:t> struktur tata hubungan kerja antara sekelompok orang pemegang posisi yg bekerjasama scr ttt untuk bersama</a:t>
            </a:r>
            <a:r>
              <a:rPr lang="en-US" sz="2400" dirty="0" smtClean="0">
                <a:latin typeface="+mj-lt"/>
                <a:cs typeface="Arial" pitchFamily="34" charset="0"/>
              </a:rPr>
              <a:t>-</a:t>
            </a:r>
            <a:r>
              <a:rPr lang="en-US" sz="2400" dirty="0" err="1" smtClean="0">
                <a:latin typeface="+mj-lt"/>
                <a:cs typeface="Arial" pitchFamily="34" charset="0"/>
              </a:rPr>
              <a:t>sama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mencapai tujuan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tt</a:t>
            </a:r>
            <a:r>
              <a:rPr lang="id-ID" sz="2400" dirty="0" smtClean="0">
                <a:latin typeface="+mj-lt"/>
                <a:cs typeface="Arial" pitchFamily="34" charset="0"/>
              </a:rPr>
              <a:t>t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en-US" sz="2400" b="1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533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5715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Mnurut</a:t>
            </a:r>
            <a:r>
              <a:rPr lang="en-US" b="1" dirty="0" smtClean="0"/>
              <a:t> Igor  </a:t>
            </a:r>
            <a:r>
              <a:rPr lang="en-US" b="1" dirty="0" err="1" smtClean="0"/>
              <a:t>Anshoff</a:t>
            </a:r>
            <a:r>
              <a:rPr lang="en-US" b="1" dirty="0" smtClean="0"/>
              <a:t> (</a:t>
            </a:r>
            <a:r>
              <a:rPr lang="en-US" b="1" dirty="0" err="1" smtClean="0"/>
              <a:t>Certo</a:t>
            </a:r>
            <a:r>
              <a:rPr lang="en-US" b="1" dirty="0" smtClean="0"/>
              <a:t> &amp; Peter, 1991:49) </a:t>
            </a:r>
          </a:p>
          <a:p>
            <a:pPr marL="0" indent="0">
              <a:buNone/>
            </a:pPr>
            <a:r>
              <a:rPr lang="en-US" dirty="0" err="1" smtClean="0"/>
              <a:t>Lingkungan</a:t>
            </a:r>
            <a:r>
              <a:rPr lang="en-US" dirty="0" smtClean="0"/>
              <a:t> yang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organisasi al: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Kecenderungan global,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moneter</a:t>
            </a:r>
            <a:r>
              <a:rPr lang="en-US" dirty="0" smtClean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&amp; </a:t>
            </a:r>
            <a:r>
              <a:rPr lang="en-US" dirty="0" err="1" smtClean="0"/>
              <a:t>kpercayaan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lingk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strategis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kompetisi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trhdp</a:t>
            </a:r>
            <a:r>
              <a:rPr lang="en-US" dirty="0" smtClean="0"/>
              <a:t> </a:t>
            </a:r>
            <a:r>
              <a:rPr lang="en-US" dirty="0" err="1" smtClean="0"/>
              <a:t>pkerjaan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+mj-lt"/>
              </a:rPr>
              <a:t>Semua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perbaikan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peningkatan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sangat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membutuhkan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suatu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lingkungan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kondusif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padanya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dapat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dimanfaatkan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berbuat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terbaik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bagi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. </a:t>
            </a:r>
            <a:r>
              <a:rPr lang="en-US" sz="2800" dirty="0" err="1" smtClean="0">
                <a:latin typeface="+mj-lt"/>
              </a:rPr>
              <a:t>Disini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harus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diupayakan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suatu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lingkungan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peraturan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perundangan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tingkat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lebih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tinggi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kondusif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keamanan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ketertiban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terjamin</a:t>
            </a:r>
            <a:r>
              <a:rPr lang="en-US" sz="2800" dirty="0" smtClean="0">
                <a:latin typeface="+mj-lt"/>
              </a:rPr>
              <a:t>. </a:t>
            </a:r>
          </a:p>
          <a:p>
            <a:r>
              <a:rPr lang="en-US" sz="2800" dirty="0" err="1" smtClean="0">
                <a:latin typeface="+mj-lt"/>
              </a:rPr>
              <a:t>Peraturan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perundangan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mendukung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pembangunan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lokal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harus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dimanfaatkan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sementara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keamanan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ketertiban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harus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diciptakan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dimanfaatkan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seoptimal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mungkin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bagi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pembangunan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pelayanan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publik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7518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8077200" cy="57912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b="1" dirty="0">
                <a:latin typeface="+mj-lt"/>
                <a:cs typeface="Arial" pitchFamily="34" charset="0"/>
              </a:rPr>
              <a:t>4</a:t>
            </a:r>
            <a:r>
              <a:rPr lang="en-US" sz="9600" b="1" dirty="0" smtClean="0">
                <a:latin typeface="+mj-lt"/>
                <a:cs typeface="Arial" pitchFamily="34" charset="0"/>
              </a:rPr>
              <a:t>. </a:t>
            </a:r>
            <a:r>
              <a:rPr lang="en-US" sz="9600" dirty="0" smtClean="0">
                <a:latin typeface="+mj-lt"/>
                <a:cs typeface="Arial" pitchFamily="34" charset="0"/>
              </a:rPr>
              <a:t> </a:t>
            </a:r>
            <a:r>
              <a:rPr lang="id-ID" sz="11200" b="1" dirty="0" smtClean="0">
                <a:latin typeface="+mj-lt"/>
                <a:cs typeface="Arial" pitchFamily="34" charset="0"/>
              </a:rPr>
              <a:t>The </a:t>
            </a:r>
            <a:r>
              <a:rPr lang="id-ID" sz="11200" b="1" dirty="0" smtClean="0">
                <a:latin typeface="+mj-lt"/>
                <a:cs typeface="Arial" pitchFamily="34" charset="0"/>
              </a:rPr>
              <a:t>Liang Gie dalam Kaho:1985) </a:t>
            </a:r>
            <a:endParaRPr lang="en-US" sz="11200" b="1" dirty="0" smtClean="0">
              <a:latin typeface="+mj-lt"/>
              <a:cs typeface="Arial" pitchFamily="34" charset="0"/>
            </a:endParaRPr>
          </a:p>
          <a:p>
            <a:r>
              <a:rPr lang="en-US" sz="11200" dirty="0" smtClean="0">
                <a:latin typeface="+mj-lt"/>
                <a:cs typeface="Arial" pitchFamily="34" charset="0"/>
              </a:rPr>
              <a:t>O</a:t>
            </a:r>
            <a:r>
              <a:rPr lang="id-ID" sz="11200" dirty="0" smtClean="0">
                <a:latin typeface="+mj-lt"/>
                <a:cs typeface="Arial" pitchFamily="34" charset="0"/>
              </a:rPr>
              <a:t>rganisasi merupakan sistem kerjasama sekelompok orang untuk mencapai tujuan bersama. </a:t>
            </a:r>
            <a:endParaRPr lang="en-US" sz="11200" dirty="0" smtClean="0">
              <a:latin typeface="+mj-lt"/>
              <a:cs typeface="Arial" pitchFamily="34" charset="0"/>
            </a:endParaRPr>
          </a:p>
          <a:p>
            <a:r>
              <a:rPr lang="id-ID" sz="11200" dirty="0" smtClean="0">
                <a:latin typeface="+mj-lt"/>
                <a:cs typeface="Arial" pitchFamily="34" charset="0"/>
              </a:rPr>
              <a:t>Sedangkan </a:t>
            </a:r>
            <a:r>
              <a:rPr lang="id-ID" sz="11200" dirty="0" smtClean="0">
                <a:latin typeface="+mj-lt"/>
                <a:cs typeface="Arial" pitchFamily="34" charset="0"/>
              </a:rPr>
              <a:t>ditinjau dari segi strukturnya</a:t>
            </a:r>
            <a:r>
              <a:rPr lang="en-US" sz="11200" dirty="0" smtClean="0">
                <a:latin typeface="+mj-lt"/>
                <a:cs typeface="Arial" pitchFamily="34" charset="0"/>
              </a:rPr>
              <a:t> o</a:t>
            </a:r>
            <a:r>
              <a:rPr lang="id-ID" sz="11200" dirty="0" smtClean="0">
                <a:latin typeface="+mj-lt"/>
                <a:cs typeface="Arial" pitchFamily="34" charset="0"/>
              </a:rPr>
              <a:t>rganisasi dapat dirumuskan sebagai susunan </a:t>
            </a:r>
            <a:r>
              <a:rPr lang="id-ID" sz="11200" dirty="0" smtClean="0">
                <a:latin typeface="+mj-lt"/>
                <a:cs typeface="Arial" pitchFamily="34" charset="0"/>
              </a:rPr>
              <a:t>y</a:t>
            </a:r>
            <a:r>
              <a:rPr lang="en-US" sz="11200" dirty="0" smtClean="0">
                <a:latin typeface="+mj-lt"/>
                <a:cs typeface="Arial" pitchFamily="34" charset="0"/>
              </a:rPr>
              <a:t>an</a:t>
            </a:r>
            <a:r>
              <a:rPr lang="id-ID" sz="11200" dirty="0" smtClean="0">
                <a:latin typeface="+mj-lt"/>
                <a:cs typeface="Arial" pitchFamily="34" charset="0"/>
              </a:rPr>
              <a:t>g </a:t>
            </a:r>
            <a:r>
              <a:rPr lang="id-ID" sz="11200" dirty="0" smtClean="0">
                <a:latin typeface="+mj-lt"/>
                <a:cs typeface="Arial" pitchFamily="34" charset="0"/>
              </a:rPr>
              <a:t>terdiri dari satuan-satuan organisasi beserta segenap pejabat, kekuasaan, </a:t>
            </a:r>
            <a:r>
              <a:rPr lang="id-ID" sz="11200" dirty="0" smtClean="0">
                <a:latin typeface="+mj-lt"/>
                <a:cs typeface="Arial" pitchFamily="34" charset="0"/>
              </a:rPr>
              <a:t>tugas,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id-ID" sz="11200" dirty="0" smtClean="0">
                <a:latin typeface="+mj-lt"/>
                <a:cs typeface="Arial" pitchFamily="34" charset="0"/>
              </a:rPr>
              <a:t>hubungan-hubungan </a:t>
            </a:r>
            <a:r>
              <a:rPr lang="id-ID" sz="11200" dirty="0" smtClean="0">
                <a:latin typeface="+mj-lt"/>
                <a:cs typeface="Arial" pitchFamily="34" charset="0"/>
              </a:rPr>
              <a:t>satu sama lain dalam rangka pencapaian tujuan </a:t>
            </a:r>
            <a:r>
              <a:rPr lang="id-ID" sz="11200" dirty="0" smtClean="0">
                <a:latin typeface="+mj-lt"/>
                <a:cs typeface="Arial" pitchFamily="34" charset="0"/>
              </a:rPr>
              <a:t>t</a:t>
            </a:r>
            <a:r>
              <a:rPr lang="en-US" sz="11200" dirty="0" err="1" smtClean="0">
                <a:latin typeface="+mj-lt"/>
                <a:cs typeface="Arial" pitchFamily="34" charset="0"/>
              </a:rPr>
              <a:t>tt</a:t>
            </a:r>
            <a:r>
              <a:rPr lang="en-US" sz="11200" dirty="0" smtClean="0">
                <a:latin typeface="+mj-lt"/>
                <a:cs typeface="Arial" pitchFamily="34" charset="0"/>
              </a:rPr>
              <a:t>,</a:t>
            </a:r>
            <a:r>
              <a:rPr lang="id-ID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r</a:t>
            </a:r>
            <a:r>
              <a:rPr lang="id-ID" sz="11200" dirty="0" smtClean="0">
                <a:latin typeface="+mj-lt"/>
                <a:cs typeface="Arial" pitchFamily="34" charset="0"/>
              </a:rPr>
              <a:t>esialisasi dalam melaksanakan tugas</a:t>
            </a:r>
            <a:endParaRPr lang="en-US" sz="11200" dirty="0" smtClean="0">
              <a:latin typeface="+mj-lt"/>
              <a:cs typeface="Arial" pitchFamily="34" charset="0"/>
            </a:endParaRPr>
          </a:p>
          <a:p>
            <a:pPr lvl="0"/>
            <a:r>
              <a:rPr lang="en-US" sz="11200" dirty="0" smtClean="0">
                <a:latin typeface="+mj-lt"/>
                <a:cs typeface="Arial" pitchFamily="34" charset="0"/>
              </a:rPr>
              <a:t> Pada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prinsipnya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organisasi </a:t>
            </a:r>
            <a:r>
              <a:rPr lang="en-US" sz="11200" dirty="0" smtClean="0">
                <a:latin typeface="+mj-lt"/>
                <a:cs typeface="Arial" pitchFamily="34" charset="0"/>
              </a:rPr>
              <a:t>adalah </a:t>
            </a:r>
            <a:r>
              <a:rPr lang="en-US" sz="11200" dirty="0" smtClean="0">
                <a:latin typeface="+mj-lt"/>
                <a:cs typeface="Arial" pitchFamily="34" charset="0"/>
              </a:rPr>
              <a:t>pembagian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peranan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fungsi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hubungan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prosedur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aturan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standar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11200" dirty="0" smtClean="0">
                <a:latin typeface="+mj-lt"/>
                <a:cs typeface="Arial" pitchFamily="34" charset="0"/>
              </a:rPr>
              <a:t>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tanggungjawab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otoritas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tertentu</a:t>
            </a:r>
            <a:r>
              <a:rPr lang="en-US" sz="11200" dirty="0" smtClean="0">
                <a:latin typeface="+mj-lt"/>
                <a:cs typeface="Arial" pitchFamily="34" charset="0"/>
              </a:rPr>
              <a:t>. </a:t>
            </a:r>
            <a:r>
              <a:rPr lang="en-US" sz="11200" dirty="0" err="1" smtClean="0">
                <a:latin typeface="+mj-lt"/>
                <a:cs typeface="Arial" pitchFamily="34" charset="0"/>
              </a:rPr>
              <a:t>Wujud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pengelompokkan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ini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dpt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diamati</a:t>
            </a:r>
            <a:r>
              <a:rPr lang="en-US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err="1" smtClean="0">
                <a:latin typeface="+mj-lt"/>
                <a:cs typeface="Arial" pitchFamily="34" charset="0"/>
              </a:rPr>
              <a:t>dari</a:t>
            </a:r>
            <a:r>
              <a:rPr lang="en-US" sz="11200" dirty="0" smtClean="0">
                <a:latin typeface="+mj-lt"/>
                <a:cs typeface="Arial" pitchFamily="34" charset="0"/>
              </a:rPr>
              <a:t> “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struktur</a:t>
            </a:r>
            <a:r>
              <a:rPr lang="en-US" sz="11200" b="1" dirty="0" smtClean="0">
                <a:latin typeface="+mj-lt"/>
                <a:cs typeface="Arial" pitchFamily="34" charset="0"/>
              </a:rPr>
              <a:t> 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dan</a:t>
            </a:r>
            <a:r>
              <a:rPr lang="en-US" sz="11200" b="1" dirty="0" smtClean="0">
                <a:latin typeface="+mj-lt"/>
                <a:cs typeface="Arial" pitchFamily="34" charset="0"/>
              </a:rPr>
              <a:t> </a:t>
            </a:r>
            <a:r>
              <a:rPr lang="en-US" sz="11200" b="1" dirty="0" err="1" smtClean="0">
                <a:latin typeface="+mj-lt"/>
                <a:cs typeface="Arial" pitchFamily="34" charset="0"/>
              </a:rPr>
              <a:t>hirarki</a:t>
            </a:r>
            <a:r>
              <a:rPr lang="en-US" sz="11200" b="1" dirty="0" smtClean="0">
                <a:latin typeface="+mj-lt"/>
                <a:cs typeface="Arial" pitchFamily="34" charset="0"/>
              </a:rPr>
              <a:t>”.</a:t>
            </a:r>
            <a:r>
              <a:rPr lang="en-US" sz="11200" b="1" dirty="0">
                <a:solidFill>
                  <a:prstClr val="black"/>
                </a:solidFill>
                <a:latin typeface="+mj-lt"/>
                <a:cs typeface="Arial" pitchFamily="34" charset="0"/>
              </a:rPr>
              <a:t> </a:t>
            </a:r>
            <a:endParaRPr lang="en-US" sz="11200" b="1" dirty="0" smtClean="0">
              <a:solidFill>
                <a:prstClr val="black"/>
              </a:solidFill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sz="112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sz="9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12322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Autofit/>
          </a:bodyPr>
          <a:lstStyle/>
          <a:p>
            <a:pPr lvl="0"/>
            <a:r>
              <a:rPr lang="en-US" sz="2400" b="1" dirty="0">
                <a:solidFill>
                  <a:prstClr val="black"/>
                </a:solidFill>
                <a:latin typeface="+mj-lt"/>
                <a:cs typeface="Arial" pitchFamily="34" charset="0"/>
              </a:rPr>
              <a:t>Organisasi formal 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di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masyarakat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biasanya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terdiri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dari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Ketua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/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pimpinan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bendahara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sekretaris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, &amp;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anggota.Bila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organisasi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lebih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besar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mka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akan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ada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wakil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setiap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presidium,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misalnya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 wakil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ketua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, wakil </a:t>
            </a:r>
            <a:r>
              <a:rPr lang="en-US" sz="24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bendahara</a:t>
            </a:r>
            <a:r>
              <a:rPr lang="en-US" sz="2400" dirty="0">
                <a:solidFill>
                  <a:prstClr val="black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+mj-lt"/>
                <a:cs typeface="Arial" pitchFamily="34" charset="0"/>
              </a:rPr>
              <a:t>dst</a:t>
            </a:r>
            <a:endParaRPr lang="en-US" sz="2400" dirty="0" smtClean="0">
              <a:solidFill>
                <a:prstClr val="black"/>
              </a:solidFill>
              <a:latin typeface="+mj-lt"/>
              <a:cs typeface="Arial" pitchFamily="34" charset="0"/>
            </a:endParaRPr>
          </a:p>
          <a:p>
            <a:pPr lvl="0"/>
            <a:endParaRPr lang="en-US" sz="2400" dirty="0" smtClean="0">
              <a:solidFill>
                <a:prstClr val="black"/>
              </a:solidFill>
              <a:latin typeface="+mj-lt"/>
              <a:cs typeface="Arial" pitchFamily="34" charset="0"/>
            </a:endParaRPr>
          </a:p>
          <a:p>
            <a:pPr lvl="0"/>
            <a:r>
              <a:rPr lang="en-US" sz="2400" dirty="0" smtClean="0">
                <a:latin typeface="+mj-lt"/>
                <a:cs typeface="Arial" pitchFamily="34" charset="0"/>
              </a:rPr>
              <a:t>O</a:t>
            </a:r>
            <a:r>
              <a:rPr lang="id-ID" sz="2400" dirty="0">
                <a:latin typeface="+mj-lt"/>
                <a:cs typeface="Arial" pitchFamily="34" charset="0"/>
              </a:rPr>
              <a:t>rganisasi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sistem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tertutup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melainkan</a:t>
            </a:r>
            <a:r>
              <a:rPr lang="en-US" sz="2400" dirty="0">
                <a:latin typeface="+mj-lt"/>
                <a:cs typeface="Arial" pitchFamily="34" charset="0"/>
              </a:rPr>
              <a:t> organisasi </a:t>
            </a:r>
            <a:r>
              <a:rPr lang="en-US" sz="2400" dirty="0" err="1">
                <a:latin typeface="+mj-lt"/>
                <a:cs typeface="Arial" pitchFamily="34" charset="0"/>
              </a:rPr>
              <a:t>akan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selalu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memberi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tanggapan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dari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lingkungannya</a:t>
            </a:r>
            <a:r>
              <a:rPr lang="en-US" sz="2400" dirty="0">
                <a:latin typeface="+mj-lt"/>
                <a:cs typeface="Arial" pitchFamily="34" charset="0"/>
              </a:rPr>
              <a:t> :</a:t>
            </a:r>
          </a:p>
          <a:p>
            <a:pPr marL="0" indent="0"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  a. </a:t>
            </a:r>
            <a:r>
              <a:rPr lang="en-US" sz="2400" dirty="0" err="1">
                <a:latin typeface="+mj-lt"/>
                <a:cs typeface="Arial" pitchFamily="34" charset="0"/>
              </a:rPr>
              <a:t>Lingkungan</a:t>
            </a:r>
            <a:r>
              <a:rPr lang="en-US" sz="2400" dirty="0">
                <a:latin typeface="+mj-lt"/>
                <a:cs typeface="Arial" pitchFamily="34" charset="0"/>
              </a:rPr>
              <a:t> internal </a:t>
            </a:r>
            <a:r>
              <a:rPr lang="en-US" sz="2400" dirty="0" err="1">
                <a:latin typeface="+mj-lt"/>
                <a:cs typeface="Arial" pitchFamily="34" charset="0"/>
              </a:rPr>
              <a:t>yaitu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struktur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organisasi,sumber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    tenaga </a:t>
            </a:r>
            <a:r>
              <a:rPr lang="en-US" sz="2400" dirty="0" err="1">
                <a:latin typeface="+mj-lt"/>
                <a:cs typeface="Arial" pitchFamily="34" charset="0"/>
              </a:rPr>
              <a:t>maupun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dana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lokasi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integritas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karyawan</a:t>
            </a:r>
            <a:r>
              <a:rPr lang="en-US" sz="2400" dirty="0">
                <a:latin typeface="+mj-lt"/>
                <a:cs typeface="Arial" pitchFamily="34" charset="0"/>
              </a:rPr>
              <a:t> &amp; </a:t>
            </a:r>
            <a:r>
              <a:rPr lang="en-US" sz="2400" dirty="0" err="1">
                <a:latin typeface="+mj-lt"/>
                <a:cs typeface="Arial" pitchFamily="34" charset="0"/>
              </a:rPr>
              <a:t>integritas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kepemimpinan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  b. </a:t>
            </a:r>
            <a:r>
              <a:rPr lang="en-US" sz="2400" dirty="0" err="1">
                <a:latin typeface="+mj-lt"/>
                <a:cs typeface="Arial" pitchFamily="34" charset="0"/>
              </a:rPr>
              <a:t>Lingkungan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eksternal</a:t>
            </a:r>
            <a:r>
              <a:rPr lang="en-US" sz="2400" dirty="0">
                <a:latin typeface="+mj-lt"/>
                <a:cs typeface="Arial" pitchFamily="34" charset="0"/>
              </a:rPr>
              <a:t> : faktor politik, </a:t>
            </a:r>
            <a:r>
              <a:rPr lang="en-US" sz="2400" dirty="0" err="1">
                <a:latin typeface="+mj-lt"/>
                <a:cs typeface="Arial" pitchFamily="34" charset="0"/>
              </a:rPr>
              <a:t>ekonomi</a:t>
            </a:r>
            <a:r>
              <a:rPr lang="en-US" sz="2400" dirty="0">
                <a:latin typeface="+mj-lt"/>
                <a:cs typeface="Arial" pitchFamily="34" charset="0"/>
              </a:rPr>
              <a:t> , sosial </a:t>
            </a:r>
          </a:p>
          <a:p>
            <a:pPr marL="0" indent="0"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      </a:t>
            </a:r>
            <a:r>
              <a:rPr lang="en-US" sz="2400" dirty="0" err="1">
                <a:latin typeface="+mj-lt"/>
                <a:cs typeface="Arial" pitchFamily="34" charset="0"/>
              </a:rPr>
              <a:t>teknologi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budaya</a:t>
            </a:r>
            <a:endParaRPr lang="en-US" sz="2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120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9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Struktur</a:t>
            </a:r>
            <a:r>
              <a:rPr lang="en-US" sz="3600" b="1" dirty="0"/>
              <a:t> Organisasi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latin typeface="+mj-lt"/>
              </a:rPr>
              <a:t>1</a:t>
            </a:r>
            <a:r>
              <a:rPr lang="en-US" sz="2600" b="1" dirty="0" smtClean="0">
                <a:latin typeface="+mj-lt"/>
              </a:rPr>
              <a:t>. Menurut </a:t>
            </a:r>
            <a:r>
              <a:rPr lang="en-US" sz="2600" b="1" dirty="0" err="1">
                <a:latin typeface="+mj-lt"/>
              </a:rPr>
              <a:t>Hasibuan</a:t>
            </a:r>
            <a:r>
              <a:rPr lang="en-US" sz="2600" b="1" dirty="0">
                <a:latin typeface="+mj-lt"/>
              </a:rPr>
              <a:t> (1996) </a:t>
            </a:r>
            <a:endParaRPr lang="en-US" sz="2600" b="1" dirty="0" smtClean="0">
              <a:latin typeface="+mj-lt"/>
            </a:endParaRPr>
          </a:p>
          <a:p>
            <a:r>
              <a:rPr lang="en-US" sz="2600" dirty="0" smtClean="0">
                <a:latin typeface="+mj-lt"/>
              </a:rPr>
              <a:t>Struktur </a:t>
            </a:r>
            <a:r>
              <a:rPr lang="en-US" sz="2600" dirty="0">
                <a:latin typeface="+mj-lt"/>
              </a:rPr>
              <a:t>organisasi adalah </a:t>
            </a:r>
            <a:r>
              <a:rPr lang="en-US" sz="2600" dirty="0" err="1">
                <a:latin typeface="+mj-lt"/>
              </a:rPr>
              <a:t>suatu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gambar</a:t>
            </a:r>
            <a:r>
              <a:rPr lang="en-US" sz="2600" dirty="0">
                <a:latin typeface="+mj-lt"/>
              </a:rPr>
              <a:t> yang </a:t>
            </a:r>
            <a:r>
              <a:rPr lang="en-US" sz="2600" dirty="0" err="1">
                <a:latin typeface="+mj-lt"/>
              </a:rPr>
              <a:t>menggambarkan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tipe</a:t>
            </a:r>
            <a:r>
              <a:rPr lang="en-US" sz="2600" dirty="0">
                <a:latin typeface="+mj-lt"/>
              </a:rPr>
              <a:t> organisasi, </a:t>
            </a:r>
            <a:r>
              <a:rPr lang="en-US" sz="2600" dirty="0" err="1">
                <a:latin typeface="+mj-lt"/>
              </a:rPr>
              <a:t>pendepartemenan</a:t>
            </a:r>
            <a:r>
              <a:rPr lang="en-US" sz="2600" dirty="0">
                <a:latin typeface="+mj-lt"/>
              </a:rPr>
              <a:t> organisasi, </a:t>
            </a:r>
            <a:r>
              <a:rPr lang="en-US" sz="2600" dirty="0" err="1">
                <a:latin typeface="+mj-lt"/>
              </a:rPr>
              <a:t>kedudukan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dan</a:t>
            </a:r>
            <a:r>
              <a:rPr lang="en-US" sz="2600" dirty="0">
                <a:latin typeface="+mj-lt"/>
              </a:rPr>
              <a:t> jenis </a:t>
            </a:r>
            <a:r>
              <a:rPr lang="en-US" sz="2600" dirty="0" err="1">
                <a:latin typeface="+mj-lt"/>
              </a:rPr>
              <a:t>wewenang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pejabat</a:t>
            </a:r>
            <a:r>
              <a:rPr lang="en-US" sz="2600" dirty="0">
                <a:latin typeface="+mj-lt"/>
              </a:rPr>
              <a:t>, </a:t>
            </a:r>
            <a:r>
              <a:rPr lang="en-US" sz="2600" dirty="0" err="1">
                <a:latin typeface="+mj-lt"/>
              </a:rPr>
              <a:t>bidang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dan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hubungan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pekerjaan</a:t>
            </a:r>
            <a:r>
              <a:rPr lang="en-US" sz="2600" dirty="0">
                <a:latin typeface="+mj-lt"/>
              </a:rPr>
              <a:t>, </a:t>
            </a:r>
            <a:r>
              <a:rPr lang="en-US" sz="2600" dirty="0" err="1">
                <a:latin typeface="+mj-lt"/>
              </a:rPr>
              <a:t>garis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perintah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dan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tanggungjawab</a:t>
            </a:r>
            <a:r>
              <a:rPr lang="en-US" sz="2600" dirty="0">
                <a:latin typeface="+mj-lt"/>
              </a:rPr>
              <a:t>, </a:t>
            </a:r>
            <a:r>
              <a:rPr lang="en-US" sz="2600" dirty="0" err="1">
                <a:latin typeface="+mj-lt"/>
              </a:rPr>
              <a:t>rentang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kendali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dan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sistem</a:t>
            </a:r>
            <a:r>
              <a:rPr lang="en-US" sz="2600" dirty="0">
                <a:latin typeface="+mj-lt"/>
              </a:rPr>
              <a:t> organisasi.</a:t>
            </a:r>
          </a:p>
          <a:p>
            <a:pPr marL="0" indent="0">
              <a:buNone/>
            </a:pPr>
            <a:r>
              <a:rPr lang="en-US" sz="2600" b="1" dirty="0" smtClean="0">
                <a:latin typeface="+mj-lt"/>
              </a:rPr>
              <a:t>2. Menurut </a:t>
            </a:r>
            <a:r>
              <a:rPr lang="en-US" sz="2600" b="1" dirty="0">
                <a:latin typeface="+mj-lt"/>
              </a:rPr>
              <a:t>The Liang </a:t>
            </a:r>
            <a:r>
              <a:rPr lang="en-US" sz="2600" b="1" dirty="0" err="1">
                <a:latin typeface="+mj-lt"/>
              </a:rPr>
              <a:t>Gie</a:t>
            </a:r>
            <a:r>
              <a:rPr lang="en-US" sz="2600" b="1" dirty="0">
                <a:latin typeface="+mj-lt"/>
              </a:rPr>
              <a:t> </a:t>
            </a:r>
            <a:endParaRPr lang="en-US" sz="2600" b="1" dirty="0" smtClean="0">
              <a:latin typeface="+mj-lt"/>
            </a:endParaRPr>
          </a:p>
          <a:p>
            <a:r>
              <a:rPr lang="en-US" sz="2600" b="1" dirty="0" smtClean="0">
                <a:latin typeface="+mj-lt"/>
              </a:rPr>
              <a:t>Struktur </a:t>
            </a:r>
            <a:r>
              <a:rPr lang="en-US" sz="2600" b="1" dirty="0">
                <a:latin typeface="+mj-lt"/>
              </a:rPr>
              <a:t>organisasi </a:t>
            </a:r>
            <a:r>
              <a:rPr lang="en-US" sz="2600" dirty="0">
                <a:latin typeface="+mj-lt"/>
              </a:rPr>
              <a:t>adalah </a:t>
            </a:r>
            <a:r>
              <a:rPr lang="en-US" sz="2600" dirty="0" err="1">
                <a:latin typeface="+mj-lt"/>
              </a:rPr>
              <a:t>kerangka</a:t>
            </a:r>
            <a:r>
              <a:rPr lang="en-US" sz="2600" dirty="0">
                <a:latin typeface="+mj-lt"/>
              </a:rPr>
              <a:t> yang </a:t>
            </a:r>
            <a:r>
              <a:rPr lang="en-US" sz="2600" dirty="0" err="1">
                <a:latin typeface="+mj-lt"/>
              </a:rPr>
              <a:t>mewujudkan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pola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tetap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dari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hubungan-hubungan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diantara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bidang</a:t>
            </a:r>
            <a:r>
              <a:rPr lang="en-US" sz="2600" dirty="0">
                <a:latin typeface="+mj-lt"/>
              </a:rPr>
              <a:t>- </a:t>
            </a:r>
            <a:r>
              <a:rPr lang="en-US" sz="2600" dirty="0" err="1">
                <a:latin typeface="+mj-lt"/>
              </a:rPr>
              <a:t>bidang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kerja</a:t>
            </a:r>
            <a:r>
              <a:rPr lang="en-US" sz="2600" dirty="0">
                <a:latin typeface="+mj-lt"/>
              </a:rPr>
              <a:t>, </a:t>
            </a:r>
            <a:r>
              <a:rPr lang="en-US" sz="2600" dirty="0" err="1">
                <a:latin typeface="+mj-lt"/>
              </a:rPr>
              <a:t>maupun</a:t>
            </a:r>
            <a:r>
              <a:rPr lang="en-US" sz="2600" dirty="0">
                <a:latin typeface="+mj-lt"/>
              </a:rPr>
              <a:t> orang-orang yang </a:t>
            </a:r>
            <a:r>
              <a:rPr lang="en-US" sz="2600" dirty="0" err="1">
                <a:latin typeface="+mj-lt"/>
              </a:rPr>
              <a:t>menunjukkan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kedudukan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dan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peranan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masing-masing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dalam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kebutuhan</a:t>
            </a:r>
            <a:r>
              <a:rPr lang="en-US" sz="2600" dirty="0">
                <a:latin typeface="+mj-lt"/>
              </a:rPr>
              <a:t> kerjasama.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endParaRPr lang="en-US" sz="2600" dirty="0" smtClean="0">
              <a:latin typeface="+mj-lt"/>
              <a:cs typeface="Arial" pitchFamily="34" charset="0"/>
            </a:endParaRPr>
          </a:p>
          <a:p>
            <a:endParaRPr lang="en-US" sz="24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3462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j-lt"/>
              </a:rPr>
              <a:t>Struktur </a:t>
            </a:r>
            <a:r>
              <a:rPr lang="en-US" sz="2800" dirty="0">
                <a:latin typeface="+mj-lt"/>
              </a:rPr>
              <a:t>organisasi adalah 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formal </a:t>
            </a:r>
            <a:r>
              <a:rPr lang="en-US" sz="2800" dirty="0" err="1">
                <a:latin typeface="+mj-lt"/>
              </a:rPr>
              <a:t>dari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aturan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tugas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serta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hubungan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otoritas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mengawasi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bagaimana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anggota</a:t>
            </a:r>
            <a:r>
              <a:rPr lang="en-US" sz="2800" dirty="0">
                <a:latin typeface="+mj-lt"/>
              </a:rPr>
              <a:t> organisasi </a:t>
            </a:r>
            <a:r>
              <a:rPr lang="en-US" sz="2800" dirty="0" err="1">
                <a:latin typeface="+mj-lt"/>
              </a:rPr>
              <a:t>bekerjasama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menggunakan</a:t>
            </a:r>
            <a:r>
              <a:rPr lang="en-US" sz="2800" dirty="0">
                <a:latin typeface="+mj-lt"/>
              </a:rPr>
              <a:t> sumber </a:t>
            </a:r>
            <a:r>
              <a:rPr lang="en-US" sz="2800" dirty="0" err="1">
                <a:latin typeface="+mj-lt"/>
              </a:rPr>
              <a:t>daya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mencapai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tujuan</a:t>
            </a:r>
            <a:r>
              <a:rPr lang="en-US" sz="2800" dirty="0">
                <a:latin typeface="+mj-lt"/>
              </a:rPr>
              <a:t> organisasi</a:t>
            </a:r>
            <a:r>
              <a:rPr lang="en-US" sz="2800" dirty="0" smtClean="0">
                <a:latin typeface="+mj-lt"/>
              </a:rPr>
              <a:t>.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r>
              <a:rPr lang="en-US" sz="2800" dirty="0" smtClean="0">
                <a:latin typeface="+mj-lt"/>
              </a:rPr>
              <a:t>Bentuk </a:t>
            </a:r>
            <a:r>
              <a:rPr lang="en-US" sz="2800" dirty="0" err="1">
                <a:latin typeface="+mj-lt"/>
              </a:rPr>
              <a:t>struktur</a:t>
            </a:r>
            <a:r>
              <a:rPr lang="en-US" sz="2800" dirty="0">
                <a:latin typeface="+mj-lt"/>
              </a:rPr>
              <a:t> organisasi </a:t>
            </a:r>
            <a:r>
              <a:rPr lang="en-US" sz="2800" dirty="0" err="1">
                <a:latin typeface="+mj-lt"/>
              </a:rPr>
              <a:t>dapat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membantu</a:t>
            </a:r>
            <a:r>
              <a:rPr lang="en-US" sz="2800" dirty="0">
                <a:latin typeface="+mj-lt"/>
              </a:rPr>
              <a:t> organisasi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: </a:t>
            </a:r>
            <a:r>
              <a:rPr lang="en-US" sz="2800" dirty="0" err="1">
                <a:latin typeface="+mj-lt"/>
              </a:rPr>
              <a:t>mempersatukan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meningkatkan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kemampuan</a:t>
            </a:r>
            <a:r>
              <a:rPr lang="en-US" sz="2800" dirty="0">
                <a:latin typeface="+mj-lt"/>
              </a:rPr>
              <a:t> organisasi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megatur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mengendalikan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keanekaragaman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menghasikan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barang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jasa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evektivitas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mengintegrasikan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memotivasi</a:t>
            </a:r>
            <a:r>
              <a:rPr lang="en-US" sz="2800" dirty="0">
                <a:latin typeface="+mj-lt"/>
              </a:rPr>
              <a:t> fungsi2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anggotanya</a:t>
            </a:r>
            <a:r>
              <a:rPr lang="en-US" sz="2800" dirty="0">
                <a:latin typeface="+mj-lt"/>
              </a:rPr>
              <a:t> 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membawa</a:t>
            </a:r>
            <a:r>
              <a:rPr lang="en-US" sz="2800" dirty="0">
                <a:latin typeface="+mj-lt"/>
              </a:rPr>
              <a:t> organisasi </a:t>
            </a:r>
            <a:r>
              <a:rPr lang="en-US" sz="2800" dirty="0" err="1">
                <a:latin typeface="+mj-lt"/>
              </a:rPr>
              <a:t>kearah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lebih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baik</a:t>
            </a:r>
            <a:r>
              <a:rPr lang="en-US" sz="2800" dirty="0" smtClean="0">
                <a:latin typeface="+mj-lt"/>
              </a:rPr>
              <a:t>.</a:t>
            </a:r>
            <a:endParaRPr lang="en-US" sz="2800" dirty="0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519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b="1" dirty="0"/>
              <a:t>Asas-asas 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287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Rumusan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tujuan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jelas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Pembagian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pekerjaan</a:t>
            </a:r>
            <a:r>
              <a:rPr lang="id-ID" sz="2800" dirty="0">
                <a:latin typeface="+mj-lt"/>
                <a:cs typeface="Arial" pitchFamily="34" charset="0"/>
              </a:rPr>
              <a:t> </a:t>
            </a:r>
            <a:r>
              <a:rPr lang="id-ID" sz="2800" b="1" dirty="0">
                <a:latin typeface="+mj-lt"/>
                <a:cs typeface="Arial" pitchFamily="34" charset="0"/>
              </a:rPr>
              <a:t>penempatan </a:t>
            </a:r>
            <a:r>
              <a:rPr lang="en-US" sz="2800" dirty="0" err="1" smtClean="0">
                <a:latin typeface="+mj-lt"/>
                <a:cs typeface="Arial" pitchFamily="34" charset="0"/>
              </a:rPr>
              <a:t>karyawan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id-ID" sz="2800" dirty="0" smtClean="0">
                <a:latin typeface="+mj-lt"/>
                <a:cs typeface="Arial" pitchFamily="34" charset="0"/>
              </a:rPr>
              <a:t>menggunakan </a:t>
            </a:r>
            <a:r>
              <a:rPr lang="id-ID" sz="2800" dirty="0">
                <a:latin typeface="+mj-lt"/>
                <a:cs typeface="Arial" pitchFamily="34" charset="0"/>
              </a:rPr>
              <a:t>prinsip </a:t>
            </a:r>
            <a:r>
              <a:rPr lang="id-ID" sz="2800" b="1" i="1" dirty="0">
                <a:solidFill>
                  <a:srgbClr val="00B050"/>
                </a:solidFill>
                <a:latin typeface="+mj-lt"/>
                <a:cs typeface="Arial" pitchFamily="34" charset="0"/>
              </a:rPr>
              <a:t>the right man in the right place</a:t>
            </a:r>
            <a:endParaRPr lang="en-US" sz="2800" b="1" dirty="0" smtClean="0">
              <a:solidFill>
                <a:srgbClr val="00B05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Pelimpahan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/</a:t>
            </a:r>
            <a:r>
              <a:rPr lang="en-US" sz="2800" dirty="0" err="1" smtClean="0">
                <a:latin typeface="+mj-lt"/>
              </a:rPr>
              <a:t>pendelegasian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wewenang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b="1" dirty="0" smtClean="0">
                <a:latin typeface="+mj-lt"/>
              </a:rPr>
              <a:t>(</a:t>
            </a:r>
            <a:r>
              <a:rPr lang="en-US" sz="2800" b="1" dirty="0" err="1" smtClean="0">
                <a:latin typeface="+mj-lt"/>
              </a:rPr>
              <a:t>Diskresi</a:t>
            </a:r>
            <a:r>
              <a:rPr lang="en-US" sz="2800" b="1" dirty="0" smtClean="0">
                <a:latin typeface="+mj-lt"/>
              </a:rPr>
              <a:t>)</a:t>
            </a:r>
            <a:endParaRPr lang="en-US" sz="2800" b="1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 smtClean="0">
                <a:latin typeface="+mj-lt"/>
              </a:rPr>
              <a:t>Koordinasi</a:t>
            </a:r>
            <a:r>
              <a:rPr lang="en-US" sz="2800" dirty="0" smtClean="0">
                <a:latin typeface="+mj-lt"/>
              </a:rPr>
              <a:t> / </a:t>
            </a:r>
            <a:r>
              <a:rPr lang="id-ID" sz="2800" dirty="0" smtClean="0">
                <a:latin typeface="+mj-lt"/>
                <a:cs typeface="Arial" pitchFamily="34" charset="0"/>
              </a:rPr>
              <a:t>Kesatuan </a:t>
            </a:r>
            <a:r>
              <a:rPr lang="id-ID" sz="2800" dirty="0">
                <a:latin typeface="+mj-lt"/>
                <a:cs typeface="Arial" pitchFamily="34" charset="0"/>
              </a:rPr>
              <a:t>pengarahan </a:t>
            </a:r>
            <a:endParaRPr lang="en-US" sz="28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Rentangan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kontrol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Rentang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Kendali</a:t>
            </a:r>
            <a:r>
              <a:rPr lang="en-US" sz="2800" dirty="0" smtClean="0">
                <a:latin typeface="+mj-lt"/>
              </a:rPr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Kesatuan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komando</a:t>
            </a:r>
            <a:r>
              <a:rPr lang="id-ID" sz="2800" dirty="0">
                <a:latin typeface="+mj-lt"/>
                <a:cs typeface="Arial" pitchFamily="34" charset="0"/>
              </a:rPr>
              <a:t> </a:t>
            </a:r>
            <a:r>
              <a:rPr lang="en-US" sz="2800" dirty="0">
                <a:latin typeface="+mj-lt"/>
                <a:cs typeface="Arial" pitchFamily="34" charset="0"/>
              </a:rPr>
              <a:t>/</a:t>
            </a:r>
            <a:r>
              <a:rPr lang="id-ID" sz="2800" dirty="0" smtClean="0">
                <a:latin typeface="+mj-lt"/>
                <a:cs typeface="Arial" pitchFamily="34" charset="0"/>
              </a:rPr>
              <a:t>Kesatuan </a:t>
            </a:r>
            <a:r>
              <a:rPr lang="id-ID" sz="2800" dirty="0">
                <a:latin typeface="+mj-lt"/>
                <a:cs typeface="Arial" pitchFamily="34" charset="0"/>
              </a:rPr>
              <a:t>pengarahan </a:t>
            </a:r>
            <a:endParaRPr lang="en-US" sz="28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b="1" dirty="0">
                <a:latin typeface="+mj-lt"/>
                <a:cs typeface="Arial" pitchFamily="34" charset="0"/>
              </a:rPr>
              <a:t>Penggajian </a:t>
            </a:r>
            <a:r>
              <a:rPr lang="id-ID" sz="2800" dirty="0">
                <a:latin typeface="+mj-lt"/>
                <a:cs typeface="Arial" pitchFamily="34" charset="0"/>
              </a:rPr>
              <a:t>pegawai</a:t>
            </a:r>
            <a:r>
              <a:rPr lang="en-US" sz="2800" dirty="0">
                <a:latin typeface="+mj-lt"/>
                <a:cs typeface="Arial" pitchFamily="34" charset="0"/>
              </a:rPr>
              <a:t> (</a:t>
            </a:r>
            <a:r>
              <a:rPr lang="id-ID" sz="2800" dirty="0" smtClean="0">
                <a:latin typeface="+mj-lt"/>
                <a:cs typeface="Arial" pitchFamily="34" charset="0"/>
              </a:rPr>
              <a:t>Renumeration</a:t>
            </a:r>
            <a:r>
              <a:rPr lang="en-US" sz="2800" dirty="0" smtClean="0">
                <a:latin typeface="+mj-lt"/>
                <a:cs typeface="Arial" pitchFamily="34" charset="0"/>
              </a:rPr>
              <a:t>)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3896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Autofit/>
          </a:bodyPr>
          <a:lstStyle/>
          <a:p>
            <a:r>
              <a:rPr lang="id-ID" sz="3600" b="1" dirty="0"/>
              <a:t>Bentuk-Bentuk Organisasi: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Autofit/>
          </a:bodyPr>
          <a:lstStyle/>
          <a:p>
            <a:pPr marL="0" lvl="0" indent="0" fontAlgn="base"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1.  </a:t>
            </a:r>
            <a:r>
              <a:rPr lang="id-ID" sz="2400" b="1" dirty="0" smtClean="0">
                <a:latin typeface="+mj-lt"/>
                <a:cs typeface="Arial" pitchFamily="34" charset="0"/>
              </a:rPr>
              <a:t>Organisasi </a:t>
            </a:r>
            <a:r>
              <a:rPr lang="id-ID" sz="2400" b="1" dirty="0">
                <a:latin typeface="+mj-lt"/>
                <a:cs typeface="Arial" pitchFamily="34" charset="0"/>
              </a:rPr>
              <a:t>Garis </a:t>
            </a:r>
            <a:endParaRPr lang="en-US" sz="2400" b="1" dirty="0" smtClean="0">
              <a:latin typeface="+mj-lt"/>
              <a:cs typeface="Arial" pitchFamily="34" charset="0"/>
            </a:endParaRPr>
          </a:p>
          <a:p>
            <a:pPr lvl="0" fontAlgn="base"/>
            <a:r>
              <a:rPr lang="en-US" sz="2400" dirty="0" smtClean="0">
                <a:latin typeface="+mj-lt"/>
                <a:cs typeface="Arial" pitchFamily="34" charset="0"/>
              </a:rPr>
              <a:t>Dalam </a:t>
            </a:r>
            <a:r>
              <a:rPr lang="id-ID" sz="2400" dirty="0" smtClean="0">
                <a:latin typeface="+mj-lt"/>
                <a:cs typeface="Arial" pitchFamily="34" charset="0"/>
              </a:rPr>
              <a:t>Organisasi ini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tugas-tugas</a:t>
            </a:r>
            <a:r>
              <a:rPr lang="en-US" sz="2400" dirty="0" smtClean="0">
                <a:latin typeface="+mj-lt"/>
                <a:cs typeface="Arial" pitchFamily="34" charset="0"/>
              </a:rPr>
              <a:t>  perencanaan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pengendalian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pengawasan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berada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di</a:t>
            </a:r>
            <a:r>
              <a:rPr lang="id-ID" sz="2400" dirty="0" smtClean="0">
                <a:latin typeface="+mj-lt"/>
                <a:cs typeface="Arial" pitchFamily="34" charset="0"/>
              </a:rPr>
              <a:t>satu komando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garis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</a:t>
            </a:r>
            <a:r>
              <a:rPr lang="id-ID" sz="2400" dirty="0" smtClean="0">
                <a:latin typeface="+mj-lt"/>
                <a:cs typeface="Arial" pitchFamily="34" charset="0"/>
              </a:rPr>
              <a:t>wenang</a:t>
            </a:r>
            <a:r>
              <a:rPr lang="en-US" sz="2400" dirty="0" smtClean="0">
                <a:latin typeface="+mj-lt"/>
                <a:cs typeface="Arial" pitchFamily="34" charset="0"/>
              </a:rPr>
              <a:t>an</a:t>
            </a:r>
            <a:r>
              <a:rPr lang="id-ID" sz="2400" dirty="0" smtClean="0">
                <a:latin typeface="+mj-lt"/>
                <a:cs typeface="Arial" pitchFamily="34" charset="0"/>
              </a:rPr>
              <a:t> langsung </a:t>
            </a:r>
            <a:r>
              <a:rPr lang="id-ID" sz="2400" dirty="0">
                <a:latin typeface="+mj-lt"/>
                <a:cs typeface="Arial" pitchFamily="34" charset="0"/>
              </a:rPr>
              <a:t>dari </a:t>
            </a:r>
            <a:r>
              <a:rPr lang="id-ID" sz="2400" dirty="0" smtClean="0">
                <a:latin typeface="+mj-lt"/>
                <a:cs typeface="Arial" pitchFamily="34" charset="0"/>
              </a:rPr>
              <a:t>p</a:t>
            </a:r>
            <a:r>
              <a:rPr lang="en-US" sz="2400" dirty="0" smtClean="0">
                <a:latin typeface="+mj-lt"/>
                <a:cs typeface="Arial" pitchFamily="34" charset="0"/>
              </a:rPr>
              <a:t>i</a:t>
            </a:r>
            <a:r>
              <a:rPr lang="id-ID" sz="2400" dirty="0" smtClean="0">
                <a:latin typeface="+mj-lt"/>
                <a:cs typeface="Arial" pitchFamily="34" charset="0"/>
              </a:rPr>
              <a:t>mpin</a:t>
            </a:r>
            <a:r>
              <a:rPr lang="en-US" sz="2400" dirty="0" smtClean="0">
                <a:latin typeface="+mj-lt"/>
                <a:cs typeface="Arial" pitchFamily="34" charset="0"/>
              </a:rPr>
              <a:t>an</a:t>
            </a:r>
            <a:r>
              <a:rPr lang="id-ID" sz="2400" dirty="0" smtClean="0">
                <a:latin typeface="+mj-lt"/>
                <a:cs typeface="Arial" pitchFamily="34" charset="0"/>
              </a:rPr>
              <a:t> ke</a:t>
            </a:r>
            <a:r>
              <a:rPr lang="en-US" sz="2400" dirty="0" err="1" smtClean="0">
                <a:latin typeface="+mj-lt"/>
                <a:cs typeface="Arial" pitchFamily="34" charset="0"/>
              </a:rPr>
              <a:t>pada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bawahan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0" lvl="0" indent="0" fontAlgn="base"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2</a:t>
            </a:r>
            <a:r>
              <a:rPr lang="en-US" sz="2400" b="1" dirty="0" smtClean="0">
                <a:latin typeface="+mj-lt"/>
                <a:cs typeface="Arial" pitchFamily="34" charset="0"/>
              </a:rPr>
              <a:t>. </a:t>
            </a:r>
            <a:r>
              <a:rPr lang="id-ID" sz="2400" b="1" dirty="0" smtClean="0">
                <a:latin typeface="+mj-lt"/>
                <a:cs typeface="Arial" pitchFamily="34" charset="0"/>
              </a:rPr>
              <a:t>Organisasi </a:t>
            </a:r>
            <a:r>
              <a:rPr lang="id-ID" sz="2400" b="1" dirty="0">
                <a:latin typeface="+mj-lt"/>
                <a:cs typeface="Arial" pitchFamily="34" charset="0"/>
              </a:rPr>
              <a:t>Garis dan Staf </a:t>
            </a:r>
            <a:endParaRPr lang="en-US" sz="2400" b="1" dirty="0" smtClean="0">
              <a:latin typeface="+mj-lt"/>
              <a:cs typeface="Arial" pitchFamily="34" charset="0"/>
            </a:endParaRPr>
          </a:p>
          <a:p>
            <a:pPr lvl="0" fontAlgn="base"/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Pada </a:t>
            </a:r>
            <a:r>
              <a:rPr lang="en-US" sz="2400" dirty="0" err="1" smtClean="0">
                <a:latin typeface="+mj-lt"/>
                <a:cs typeface="Arial" pitchFamily="34" charset="0"/>
              </a:rPr>
              <a:t>umumnya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digunakan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organisasi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besar,daerah</a:t>
            </a:r>
            <a:r>
              <a:rPr lang="en-US" sz="2400" dirty="0" smtClean="0"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kerjanya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luas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&amp;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mempunyai</a:t>
            </a:r>
            <a:r>
              <a:rPr lang="en-US" sz="2400" dirty="0" smtClean="0">
                <a:latin typeface="+mj-lt"/>
                <a:cs typeface="Arial" pitchFamily="34" charset="0"/>
              </a:rPr>
              <a:t>  bidang-2 </a:t>
            </a:r>
            <a:r>
              <a:rPr lang="en-US" sz="2400" dirty="0" err="1" smtClean="0">
                <a:latin typeface="+mj-lt"/>
                <a:cs typeface="Arial" pitchFamily="34" charset="0"/>
              </a:rPr>
              <a:t>tugas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beragam</a:t>
            </a:r>
            <a:r>
              <a:rPr lang="en-US" sz="2400" dirty="0" smtClean="0">
                <a:latin typeface="+mj-lt"/>
                <a:cs typeface="Arial" pitchFamily="34" charset="0"/>
              </a:rPr>
              <a:t> &amp; </a:t>
            </a:r>
            <a:r>
              <a:rPr lang="en-US" sz="2400" dirty="0" err="1" smtClean="0">
                <a:latin typeface="+mj-lt"/>
                <a:cs typeface="Arial" pitchFamily="34" charset="0"/>
              </a:rPr>
              <a:t>rumit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</a:p>
          <a:p>
            <a:pPr lvl="0" fontAlgn="base"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3</a:t>
            </a:r>
            <a:r>
              <a:rPr lang="en-US" sz="2400" b="1" dirty="0">
                <a:latin typeface="+mj-lt"/>
                <a:cs typeface="Arial" pitchFamily="34" charset="0"/>
              </a:rPr>
              <a:t>. </a:t>
            </a:r>
            <a:r>
              <a:rPr lang="id-ID" sz="2400" b="1" dirty="0">
                <a:latin typeface="+mj-lt"/>
                <a:cs typeface="Arial" pitchFamily="34" charset="0"/>
              </a:rPr>
              <a:t>Organisasi 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id-ID" sz="2400" b="1" dirty="0" smtClean="0">
                <a:latin typeface="+mj-lt"/>
                <a:cs typeface="Arial" pitchFamily="34" charset="0"/>
              </a:rPr>
              <a:t>Fungsional </a:t>
            </a:r>
            <a:endParaRPr lang="en-US" sz="2400" b="1" dirty="0">
              <a:latin typeface="+mj-lt"/>
              <a:cs typeface="Arial" pitchFamily="34" charset="0"/>
            </a:endParaRPr>
          </a:p>
          <a:p>
            <a:pPr lvl="0" fontAlgn="base"/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organisasi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disusun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berdasarkan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sifat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macam</a:t>
            </a:r>
            <a:r>
              <a:rPr lang="en-US" sz="2400" dirty="0" smtClean="0">
                <a:latin typeface="+mj-lt"/>
                <a:cs typeface="Arial" pitchFamily="34" charset="0"/>
              </a:rPr>
              <a:t> -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macam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fungsi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0" lvl="0" indent="0" fontAlgn="base"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4.</a:t>
            </a:r>
            <a:r>
              <a:rPr lang="id-ID" sz="2400" b="1" dirty="0" smtClean="0">
                <a:latin typeface="+mj-lt"/>
                <a:cs typeface="Arial" pitchFamily="34" charset="0"/>
              </a:rPr>
              <a:t> Organisasi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panitia</a:t>
            </a:r>
            <a:r>
              <a:rPr lang="en-US" sz="2400" b="1" dirty="0" smtClean="0">
                <a:latin typeface="+mj-lt"/>
                <a:cs typeface="Arial" pitchFamily="34" charset="0"/>
              </a:rPr>
              <a:t>, </a:t>
            </a:r>
          </a:p>
          <a:p>
            <a:pPr marL="0" lvl="0" indent="0" fontAlgn="base"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    </a:t>
            </a:r>
            <a:r>
              <a:rPr lang="en-US" sz="2400" dirty="0" smtClean="0">
                <a:latin typeface="+mj-lt"/>
                <a:cs typeface="Arial" pitchFamily="34" charset="0"/>
              </a:rPr>
              <a:t>Pada </a:t>
            </a:r>
            <a:r>
              <a:rPr lang="en-US" sz="2400" dirty="0" err="1" smtClean="0">
                <a:latin typeface="+mj-lt"/>
                <a:cs typeface="Arial" pitchFamily="34" charset="0"/>
              </a:rPr>
              <a:t>umumnya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dibentuk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waktu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terbatas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melaksanakan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tugas-tugas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tertentu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0" lvl="0" indent="0" fontAlgn="base">
              <a:buNone/>
            </a:pPr>
            <a:endParaRPr lang="en-US" sz="2400" dirty="0" smtClean="0">
              <a:latin typeface="+mj-lt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1205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Autofit/>
          </a:bodyPr>
          <a:lstStyle/>
          <a:p>
            <a:r>
              <a:rPr lang="en-US" sz="3200" b="1" dirty="0" err="1"/>
              <a:t>Unsur-Unsur</a:t>
            </a:r>
            <a:r>
              <a:rPr lang="en-US" sz="3200" b="1" dirty="0"/>
              <a:t>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54864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8000" b="1" dirty="0" smtClean="0">
                <a:latin typeface="Arial" pitchFamily="34" charset="0"/>
                <a:cs typeface="Arial" pitchFamily="34" charset="0"/>
              </a:rPr>
              <a:t>Personil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b="1" i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8000" b="1" i="1" dirty="0" smtClean="0">
                <a:latin typeface="Arial" pitchFamily="34" charset="0"/>
                <a:cs typeface="Arial" pitchFamily="34" charset="0"/>
              </a:rPr>
              <a:t>Man):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personil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memiliki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trsendiri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Kerjasama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i="1" dirty="0">
                <a:latin typeface="Arial" pitchFamily="34" charset="0"/>
                <a:cs typeface="Arial" pitchFamily="34" charset="0"/>
              </a:rPr>
              <a:t>(Team </a:t>
            </a:r>
            <a:r>
              <a:rPr lang="en-US" sz="8000" i="1" dirty="0" smtClean="0">
                <a:latin typeface="Arial" pitchFamily="34" charset="0"/>
                <a:cs typeface="Arial" pitchFamily="34" charset="0"/>
              </a:rPr>
              <a:t>Work)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bersama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tercapai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bila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anggotanya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Tujuan </a:t>
            </a:r>
            <a:r>
              <a:rPr lang="en-US" sz="8000" b="1" dirty="0" err="1" smtClean="0">
                <a:latin typeface="Arial" pitchFamily="34" charset="0"/>
                <a:cs typeface="Arial" pitchFamily="34" charset="0"/>
              </a:rPr>
              <a:t>Bersama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ingin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dicapai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sisi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program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hingga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pekerjaan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organisasi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8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b="1" dirty="0" err="1" smtClean="0">
                <a:latin typeface="Arial" pitchFamily="34" charset="0"/>
                <a:cs typeface="Arial" pitchFamily="34" charset="0"/>
              </a:rPr>
              <a:t>Peralatan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i="1" dirty="0">
                <a:latin typeface="Arial" pitchFamily="34" charset="0"/>
                <a:cs typeface="Arial" pitchFamily="34" charset="0"/>
              </a:rPr>
              <a:t>(Equipment) </a:t>
            </a:r>
            <a:endParaRPr lang="en-US" sz="8000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prasarana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sebuah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organisasi,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kantor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gedung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material,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dll</a:t>
            </a:r>
            <a:endParaRPr lang="en-US" sz="8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5 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b="1" i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8000" b="1" i="1" dirty="0" smtClean="0">
                <a:latin typeface="Arial" pitchFamily="34" charset="0"/>
                <a:cs typeface="Arial" pitchFamily="34" charset="0"/>
              </a:rPr>
              <a:t>Environment</a:t>
            </a:r>
            <a:r>
              <a:rPr lang="en-US" sz="8000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internal &amp;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ekstenal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budaya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ekonomi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. Sumber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b="1" dirty="0" err="1" smtClean="0">
                <a:latin typeface="Arial" pitchFamily="34" charset="0"/>
                <a:cs typeface="Arial" pitchFamily="34" charset="0"/>
              </a:rPr>
              <a:t>Alam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: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hrs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terpenuhi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agar organisasi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contohnya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 air,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iklim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cuaca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flora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fauna.</a:t>
            </a:r>
            <a:endParaRPr lang="en-US" sz="8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8000" dirty="0">
              <a:latin typeface="Arial" pitchFamily="34" charset="0"/>
              <a:cs typeface="Arial" pitchFamily="34" charset="0"/>
            </a:endParaRPr>
          </a:p>
          <a:p>
            <a:endParaRPr lang="en-US" sz="8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71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Lingkungan</a:t>
            </a:r>
            <a:r>
              <a:rPr lang="en-US" sz="2800" b="1" dirty="0" smtClean="0"/>
              <a:t> </a:t>
            </a:r>
            <a:r>
              <a:rPr lang="en-US" sz="2800" b="1" dirty="0" smtClean="0"/>
              <a:t>yang </a:t>
            </a:r>
            <a:r>
              <a:rPr lang="en-US" sz="2800" b="1" dirty="0" err="1" smtClean="0"/>
              <a:t>dapat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mempengaruhi</a:t>
            </a:r>
            <a:r>
              <a:rPr lang="en-US" sz="2800" b="1" dirty="0" smtClean="0"/>
              <a:t> organisasi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300" dirty="0" err="1" smtClean="0">
                <a:latin typeface="+mj-lt"/>
              </a:rPr>
              <a:t>Lingkungan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semua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smtClean="0">
                <a:latin typeface="+mj-lt"/>
              </a:rPr>
              <a:t>faktor yang </a:t>
            </a:r>
            <a:r>
              <a:rPr lang="en-US" sz="3300" dirty="0" err="1" smtClean="0">
                <a:latin typeface="+mj-lt"/>
              </a:rPr>
              <a:t>berada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diluar</a:t>
            </a:r>
            <a:r>
              <a:rPr lang="en-US" sz="3300" dirty="0" smtClean="0">
                <a:latin typeface="+mj-lt"/>
              </a:rPr>
              <a:t> organisasi</a:t>
            </a:r>
            <a:r>
              <a:rPr lang="en-US" sz="3300" dirty="0">
                <a:latin typeface="+mj-lt"/>
              </a:rPr>
              <a:t> </a:t>
            </a:r>
            <a:endParaRPr lang="en-US" sz="3300" dirty="0" smtClean="0">
              <a:latin typeface="+mj-lt"/>
            </a:endParaRPr>
          </a:p>
          <a:p>
            <a:pPr marL="0" indent="0">
              <a:buNone/>
            </a:pPr>
            <a:r>
              <a:rPr lang="en-US" sz="3300" dirty="0" smtClean="0">
                <a:latin typeface="+mj-lt"/>
                <a:sym typeface="Wingdings" pitchFamily="2" charset="2"/>
              </a:rPr>
              <a:t>Ada </a:t>
            </a:r>
            <a:r>
              <a:rPr lang="en-US" sz="3300" dirty="0" smtClean="0">
                <a:latin typeface="+mj-lt"/>
                <a:sym typeface="Wingdings" pitchFamily="2" charset="2"/>
              </a:rPr>
              <a:t>5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aspek</a:t>
            </a:r>
            <a:r>
              <a:rPr lang="en-US" sz="3300" dirty="0" smtClean="0">
                <a:latin typeface="+mj-lt"/>
                <a:sym typeface="Wingdings" pitchFamily="2" charset="2"/>
              </a:rPr>
              <a:t> Lingkungan organisasi yang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harus</a:t>
            </a:r>
            <a:r>
              <a:rPr lang="en-US" sz="3300" dirty="0" smtClean="0">
                <a:latin typeface="+mj-lt"/>
                <a:sym typeface="Wingdings" pitchFamily="2" charset="2"/>
              </a:rPr>
              <a:t>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selalu</a:t>
            </a:r>
            <a:r>
              <a:rPr lang="en-US" sz="3300" dirty="0" smtClean="0">
                <a:latin typeface="+mj-lt"/>
                <a:sym typeface="Wingdings" pitchFamily="2" charset="2"/>
              </a:rPr>
              <a:t>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dimonitor</a:t>
            </a:r>
            <a:r>
              <a:rPr lang="en-US" sz="3300" dirty="0" smtClean="0">
                <a:latin typeface="+mj-lt"/>
                <a:sym typeface="Wingdings" pitchFamily="2" charset="2"/>
              </a:rPr>
              <a:t> &amp;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direspon</a:t>
            </a:r>
            <a:r>
              <a:rPr lang="en-US" sz="3300" dirty="0" smtClean="0">
                <a:latin typeface="+mj-lt"/>
                <a:sym typeface="Wingdings" pitchFamily="2" charset="2"/>
              </a:rPr>
              <a:t> agar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selalu</a:t>
            </a:r>
            <a:r>
              <a:rPr lang="en-US" sz="3300" dirty="0" smtClean="0">
                <a:latin typeface="+mj-lt"/>
                <a:sym typeface="Wingdings" pitchFamily="2" charset="2"/>
              </a:rPr>
              <a:t>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efektif</a:t>
            </a:r>
            <a:r>
              <a:rPr lang="en-US" sz="3300" dirty="0" smtClean="0">
                <a:latin typeface="+mj-lt"/>
                <a:sym typeface="Wingdings" pitchFamily="2" charset="2"/>
              </a:rPr>
              <a:t>,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yaitu</a:t>
            </a:r>
            <a:r>
              <a:rPr lang="en-US" sz="3300" dirty="0" smtClean="0">
                <a:latin typeface="+mj-lt"/>
                <a:sym typeface="Wingdings" pitchFamily="2" charset="2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 err="1" smtClean="0">
                <a:latin typeface="+mj-lt"/>
                <a:sym typeface="Wingdings" pitchFamily="2" charset="2"/>
              </a:rPr>
              <a:t>nilai-nilai</a:t>
            </a:r>
            <a:r>
              <a:rPr lang="en-US" sz="3300" dirty="0" smtClean="0">
                <a:latin typeface="+mj-lt"/>
                <a:sym typeface="Wingdings" pitchFamily="2" charset="2"/>
              </a:rPr>
              <a:t>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masyarakat</a:t>
            </a:r>
            <a:r>
              <a:rPr lang="en-US" sz="3300" dirty="0" smtClean="0">
                <a:latin typeface="+mj-lt"/>
                <a:sym typeface="Wingdings" pitchFamily="2" charset="2"/>
              </a:rPr>
              <a:t> ( </a:t>
            </a:r>
            <a:r>
              <a:rPr lang="en-US" sz="3300" i="1" dirty="0" smtClean="0">
                <a:latin typeface="+mj-lt"/>
                <a:sym typeface="Wingdings" pitchFamily="2" charset="2"/>
              </a:rPr>
              <a:t>societal values),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 smtClean="0">
                <a:latin typeface="+mj-lt"/>
              </a:rPr>
              <a:t>Lingkungan </a:t>
            </a:r>
            <a:r>
              <a:rPr lang="en-US" sz="3300" dirty="0" err="1" smtClean="0">
                <a:latin typeface="+mj-lt"/>
              </a:rPr>
              <a:t>politik</a:t>
            </a:r>
            <a:r>
              <a:rPr lang="en-US" sz="3300" dirty="0" smtClean="0">
                <a:latin typeface="+mj-lt"/>
              </a:rPr>
              <a:t> / legal,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 smtClean="0">
                <a:latin typeface="+mj-lt"/>
              </a:rPr>
              <a:t>Lingkungan </a:t>
            </a:r>
            <a:r>
              <a:rPr lang="en-US" sz="3300" dirty="0" err="1" smtClean="0">
                <a:latin typeface="+mj-lt"/>
              </a:rPr>
              <a:t>ekonomi</a:t>
            </a:r>
            <a:r>
              <a:rPr lang="en-US" sz="3300" dirty="0" smtClean="0">
                <a:latin typeface="+mj-lt"/>
              </a:rPr>
              <a:t> / </a:t>
            </a:r>
            <a:r>
              <a:rPr lang="en-US" sz="3300" dirty="0" err="1" smtClean="0">
                <a:latin typeface="+mj-lt"/>
              </a:rPr>
              <a:t>tenaga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kerja</a:t>
            </a:r>
            <a:r>
              <a:rPr lang="en-US" sz="3300" dirty="0" smtClean="0">
                <a:latin typeface="+mj-lt"/>
              </a:rPr>
              <a:t>,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 smtClean="0">
                <a:latin typeface="+mj-lt"/>
              </a:rPr>
              <a:t>Lingkungan </a:t>
            </a:r>
            <a:r>
              <a:rPr lang="en-US" sz="3300" dirty="0" err="1" smtClean="0">
                <a:latin typeface="+mj-lt"/>
              </a:rPr>
              <a:t>informasi</a:t>
            </a:r>
            <a:r>
              <a:rPr lang="en-US" sz="3300" dirty="0" smtClean="0">
                <a:latin typeface="+mj-lt"/>
              </a:rPr>
              <a:t> / </a:t>
            </a:r>
            <a:r>
              <a:rPr lang="en-US" sz="3300" dirty="0" err="1" smtClean="0">
                <a:latin typeface="+mj-lt"/>
              </a:rPr>
              <a:t>teknologi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dan</a:t>
            </a:r>
            <a:endParaRPr lang="en-US" sz="33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300" dirty="0" err="1" smtClean="0">
                <a:latin typeface="+mj-lt"/>
              </a:rPr>
              <a:t>Lingkungan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fisik</a:t>
            </a:r>
            <a:r>
              <a:rPr lang="en-US" sz="3300" dirty="0" smtClean="0">
                <a:latin typeface="+mj-lt"/>
              </a:rPr>
              <a:t> / </a:t>
            </a:r>
            <a:r>
              <a:rPr lang="en-US" sz="3300" dirty="0" err="1" smtClean="0">
                <a:latin typeface="+mj-lt"/>
              </a:rPr>
              <a:t>geografis</a:t>
            </a:r>
            <a:r>
              <a:rPr lang="en-US" sz="3300" dirty="0" smtClean="0">
                <a:latin typeface="+mj-lt"/>
              </a:rPr>
              <a:t>. </a:t>
            </a:r>
            <a:endParaRPr lang="en-US" sz="3300" dirty="0">
              <a:latin typeface="+mj-lt"/>
            </a:endParaRPr>
          </a:p>
          <a:p>
            <a:pPr marL="0" indent="0">
              <a:buNone/>
            </a:pPr>
            <a:endParaRPr lang="en-US" sz="3300" dirty="0">
              <a:latin typeface="+mj-lt"/>
            </a:endParaRPr>
          </a:p>
          <a:p>
            <a:pPr marL="0" indent="0">
              <a:buNone/>
            </a:pPr>
            <a:r>
              <a:rPr lang="en-US" sz="3300" dirty="0" smtClean="0">
                <a:latin typeface="+mj-lt"/>
              </a:rPr>
              <a:t>Menurut Kats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Kahn : 1978 </a:t>
            </a:r>
            <a:endParaRPr lang="en-US" sz="3300" dirty="0" smtClean="0">
              <a:latin typeface="+mj-lt"/>
            </a:endParaRPr>
          </a:p>
          <a:p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Ruang</a:t>
            </a:r>
            <a:r>
              <a:rPr lang="en-US" sz="3300" dirty="0" smtClean="0">
                <a:latin typeface="+mj-lt"/>
              </a:rPr>
              <a:t>  </a:t>
            </a:r>
            <a:r>
              <a:rPr lang="en-US" sz="3300" dirty="0" err="1" smtClean="0">
                <a:latin typeface="+mj-lt"/>
              </a:rPr>
              <a:t>Lingkup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Lingkungan</a:t>
            </a:r>
            <a:r>
              <a:rPr lang="en-US" sz="3300" dirty="0" smtClean="0">
                <a:latin typeface="+mj-lt"/>
              </a:rPr>
              <a:t> meliputi : </a:t>
            </a:r>
            <a:r>
              <a:rPr lang="en-US" sz="3300" dirty="0" smtClean="0">
                <a:latin typeface="+mj-lt"/>
                <a:sym typeface="Wingdings" pitchFamily="2" charset="2"/>
              </a:rPr>
              <a:t>politik,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ekonomi</a:t>
            </a:r>
            <a:r>
              <a:rPr lang="en-US" sz="3300" dirty="0" smtClean="0">
                <a:latin typeface="+mj-lt"/>
                <a:sym typeface="Wingdings" pitchFamily="2" charset="2"/>
              </a:rPr>
              <a:t>, sosial, </a:t>
            </a:r>
            <a:r>
              <a:rPr lang="en-US" sz="3300" dirty="0" err="1" smtClean="0">
                <a:latin typeface="+mj-lt"/>
                <a:sym typeface="Wingdings" pitchFamily="2" charset="2"/>
              </a:rPr>
              <a:t>dan</a:t>
            </a:r>
            <a:r>
              <a:rPr lang="en-US" sz="3300" dirty="0" smtClean="0">
                <a:latin typeface="+mj-lt"/>
                <a:sym typeface="Wingdings" pitchFamily="2" charset="2"/>
              </a:rPr>
              <a:t> </a:t>
            </a:r>
            <a:r>
              <a:rPr lang="en-US" sz="3300" b="1" dirty="0" err="1" smtClean="0">
                <a:latin typeface="+mj-lt"/>
                <a:sym typeface="Wingdings" pitchFamily="2" charset="2"/>
              </a:rPr>
              <a:t>teknologi</a:t>
            </a:r>
            <a:r>
              <a:rPr lang="en-US" sz="3300" b="1" dirty="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  </a:t>
            </a:r>
            <a:r>
              <a:rPr lang="en-US" sz="3300" dirty="0" smtClean="0">
                <a:latin typeface="+mj-lt"/>
                <a:sym typeface="Wingdings" pitchFamily="2" charset="2"/>
              </a:rPr>
              <a:t></a:t>
            </a:r>
            <a:r>
              <a:rPr lang="en-US" sz="3300" dirty="0" smtClean="0">
                <a:latin typeface="+mj-lt"/>
              </a:rPr>
              <a:t> PEST</a:t>
            </a:r>
            <a:endParaRPr lang="en-US" sz="3300" dirty="0" smtClean="0">
              <a:latin typeface="+mj-lt"/>
              <a:sym typeface="Wingdings" pitchFamily="2" charset="2"/>
            </a:endParaRPr>
          </a:p>
          <a:p>
            <a:pPr marL="514350" indent="-514350">
              <a:buFont typeface="+mj-lt"/>
              <a:buAutoNum type="alphaLcPeriod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8717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793</Words>
  <Application>Microsoft Office PowerPoint</Application>
  <PresentationFormat>On-screen Show (4:3)</PresentationFormat>
  <Paragraphs>91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Konsep Organisasi</vt:lpstr>
      <vt:lpstr>PowerPoint Presentation</vt:lpstr>
      <vt:lpstr>PowerPoint Presentation</vt:lpstr>
      <vt:lpstr>Struktur Organisasi</vt:lpstr>
      <vt:lpstr>PowerPoint Presentation</vt:lpstr>
      <vt:lpstr>Asas-asas organisasi</vt:lpstr>
      <vt:lpstr>Bentuk-Bentuk Organisasi:</vt:lpstr>
      <vt:lpstr>Unsur-Unsur Organisasi</vt:lpstr>
      <vt:lpstr>Lingkungan yang dapat mempengaruhi organisasi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Organisasi</dc:title>
  <dc:creator>asus</dc:creator>
  <cp:lastModifiedBy>asus</cp:lastModifiedBy>
  <cp:revision>19</cp:revision>
  <dcterms:created xsi:type="dcterms:W3CDTF">2021-03-02T14:06:22Z</dcterms:created>
  <dcterms:modified xsi:type="dcterms:W3CDTF">2021-03-09T15:37:29Z</dcterms:modified>
</cp:coreProperties>
</file>