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C0BDC24-D477-4860-A0D3-019292EAEC22}" type="datetimeFigureOut">
              <a:rPr lang="en-US" smtClean="0"/>
              <a:t>5/1/2006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A1EE8-533B-4460-83FF-3FCE2EFEFDA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455152" cy="6858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Pertemuan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- 6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id-ID" smtClean="0"/>
              <a:t>Proposisi kondisional biasanya ditandai dengan kata hubung jika, maka (</a:t>
            </a:r>
            <a:r>
              <a:rPr lang="id-ID" i="1" smtClean="0"/>
              <a:t>if, then</a:t>
            </a:r>
            <a:r>
              <a:rPr lang="id-ID" smtClean="0"/>
              <a:t>)</a:t>
            </a:r>
          </a:p>
          <a:p>
            <a:pPr algn="just">
              <a:buFont typeface="Wingdings 2" pitchFamily="18" charset="2"/>
              <a:buNone/>
            </a:pPr>
            <a:r>
              <a:rPr lang="id-ID" smtClean="0"/>
              <a:t>   Proposisi ini berisi kalimat anteseden dan konsekuen. </a:t>
            </a:r>
          </a:p>
          <a:p>
            <a:pPr algn="just"/>
            <a:r>
              <a:rPr lang="id-ID" smtClean="0"/>
              <a:t>Proposisi disjungtif  ditandai dengan kata hubung atau, atau (</a:t>
            </a:r>
            <a:r>
              <a:rPr lang="id-ID" i="1" smtClean="0"/>
              <a:t>either or</a:t>
            </a:r>
            <a:r>
              <a:rPr lang="id-ID" smtClean="0"/>
              <a:t>). Kalimat di dalam proposisi ini antara subjek dan predikat saling meniadakan.</a:t>
            </a:r>
          </a:p>
          <a:p>
            <a:pPr algn="just"/>
            <a:r>
              <a:rPr lang="id-ID" smtClean="0"/>
              <a:t>Sedangkan proposisi konjungtif menolak kemungkinan dua alternatif. Subjek menolak dua predikat sama benar pada waktu yang sama.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id-ID" smtClean="0"/>
              <a:t>Proposisi kondisional biasanya ditandai dengan kata hubung jika, maka (</a:t>
            </a:r>
            <a:r>
              <a:rPr lang="id-ID" i="1" smtClean="0"/>
              <a:t>if, then</a:t>
            </a:r>
            <a:r>
              <a:rPr lang="id-ID" smtClean="0"/>
              <a:t>)</a:t>
            </a:r>
          </a:p>
          <a:p>
            <a:pPr algn="just">
              <a:buFont typeface="Wingdings 2" pitchFamily="18" charset="2"/>
              <a:buNone/>
            </a:pPr>
            <a:r>
              <a:rPr lang="id-ID" smtClean="0"/>
              <a:t>   Proposisi ini berisi kalimat anteseden dan konsekuen. </a:t>
            </a:r>
          </a:p>
          <a:p>
            <a:pPr algn="just"/>
            <a:r>
              <a:rPr lang="id-ID" smtClean="0"/>
              <a:t>Proposisi disjungtif  ditandai dengan kata hubung atau, atau (</a:t>
            </a:r>
            <a:r>
              <a:rPr lang="id-ID" i="1" smtClean="0"/>
              <a:t>either or</a:t>
            </a:r>
            <a:r>
              <a:rPr lang="id-ID" smtClean="0"/>
              <a:t>). Kalimat di dalam proposisi ini antara subjek dan predikat saling meniadakan.</a:t>
            </a:r>
          </a:p>
          <a:p>
            <a:pPr algn="just"/>
            <a:r>
              <a:rPr lang="id-ID" smtClean="0"/>
              <a:t>Sedangkan proposisi konjungtif menolak kemungkinan dua alternatif. Subjek menolak dua predikat sama benar pada waktu yang sama.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ontent Placeholder 2"/>
          <p:cNvSpPr>
            <a:spLocks noGrp="1"/>
          </p:cNvSpPr>
          <p:nvPr>
            <p:ph sz="quarter" idx="1"/>
          </p:nvPr>
        </p:nvSpPr>
        <p:spPr>
          <a:xfrm>
            <a:off x="425450" y="1598613"/>
            <a:ext cx="8504238" cy="4330700"/>
          </a:xfrm>
        </p:spPr>
        <p:txBody>
          <a:bodyPr/>
          <a:lstStyle/>
          <a:p>
            <a:r>
              <a:rPr lang="id-ID" smtClean="0"/>
              <a:t> Proposisi disjungtif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&gt; Mahasiswa yang akan memperbaiki nilai dapat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   mengikuti kuliah remedi, atau kuliah pendek,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   atau kuliah reguler.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&gt; Anda bisa menempuh jalur hukum atau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    berdamai.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&gt; Anda bisa memilih teman dia atau saya.   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&gt; Anda bisa memilih untuk jujur atau berbohong</a:t>
            </a:r>
          </a:p>
          <a:p>
            <a:pPr>
              <a:buFont typeface="Wingdings 2" pitchFamily="18" charset="2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id-ID" smtClean="0"/>
              <a:t>Proposisi  konjungtif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&gt; Anda tidak bisa makan sambil minum dalam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 waktu yang sama.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&gt; Mereka tidak bisa berada di Yogyakarta dan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Jakarta dalam waktu yang bersamaan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&gt; Orang tidak bisa tertawa dan menangis dalam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   waktu yang sama </a:t>
            </a:r>
          </a:p>
          <a:p>
            <a:endParaRPr lang="id-ID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2362200"/>
            <a:ext cx="38843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To be </a:t>
            </a:r>
            <a:r>
              <a:rPr lang="en-US" sz="4400" dirty="0" err="1" smtClean="0"/>
              <a:t>contined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898648"/>
            <a:ext cx="8534400" cy="758952"/>
          </a:xfrm>
        </p:spPr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7048"/>
            <a:ext cx="8424672" cy="457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term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. </a:t>
            </a: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contohnya</a:t>
            </a:r>
            <a:r>
              <a:rPr lang="en-US" dirty="0" smtClean="0"/>
              <a:t>!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term.?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contohnya</a:t>
            </a:r>
            <a:r>
              <a:rPr lang="en-US" dirty="0" smtClean="0"/>
              <a:t>!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?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!</a:t>
            </a:r>
            <a:r>
              <a:rPr lang="id-ID" dirty="0" smtClean="0"/>
              <a:t> </a:t>
            </a:r>
            <a:endParaRPr lang="en-US" dirty="0" smtClean="0"/>
          </a:p>
          <a:p>
            <a:r>
              <a:rPr lang="id-ID" dirty="0" smtClean="0"/>
              <a:t>4.Di </a:t>
            </a:r>
            <a:r>
              <a:rPr lang="id-ID" dirty="0" smtClean="0"/>
              <a:t>dalam proposisi antara subjek dan predikat saling mengkualifikasi. Mana yang benar, subjek (S) mengkualifikasi predikat (P) atau predikat  mengkualifikasi subjek? Berikan contohnya!</a:t>
            </a:r>
          </a:p>
          <a:p>
            <a:r>
              <a:rPr lang="en-US" dirty="0" smtClean="0"/>
              <a:t>5</a:t>
            </a:r>
            <a:r>
              <a:rPr lang="en-US" dirty="0" smtClean="0"/>
              <a:t>.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kategorik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hipotetik</a:t>
            </a:r>
            <a:r>
              <a:rPr lang="en-US" dirty="0" smtClean="0"/>
              <a:t>? Dan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kategorik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?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contohnya</a:t>
            </a:r>
            <a:r>
              <a:rPr lang="en-US" dirty="0" smtClean="0"/>
              <a:t>!</a:t>
            </a:r>
          </a:p>
          <a:p>
            <a:r>
              <a:rPr lang="en-US" dirty="0" smtClean="0"/>
              <a:t>6</a:t>
            </a:r>
            <a:r>
              <a:rPr lang="en-US" dirty="0" smtClean="0"/>
              <a:t>.Apa yang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kategorik</a:t>
            </a:r>
            <a:r>
              <a:rPr lang="en-US" dirty="0" smtClean="0"/>
              <a:t> AEIO? </a:t>
            </a:r>
            <a:r>
              <a:rPr lang="en-US" dirty="0" err="1" smtClean="0"/>
              <a:t>Jelaskan</a:t>
            </a:r>
            <a:r>
              <a:rPr lang="en-US" dirty="0" smtClean="0"/>
              <a:t>!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kategorik</a:t>
            </a:r>
            <a:r>
              <a:rPr lang="en-US" dirty="0" smtClean="0"/>
              <a:t> AEIO!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?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sz="3200" b="1" dirty="0" smtClean="0"/>
              <a:t>PROPOSISI KATEGORIK TERBUKA</a:t>
            </a:r>
            <a:endParaRPr lang="id-ID" sz="3200" b="1" dirty="0"/>
          </a:p>
        </p:txBody>
      </p:sp>
      <p:sp>
        <p:nvSpPr>
          <p:cNvPr id="696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id-ID" smtClean="0"/>
              <a:t>1. Proposisi </a:t>
            </a:r>
            <a:r>
              <a:rPr lang="id-ID" u="sng" smtClean="0"/>
              <a:t>kopulatif</a:t>
            </a:r>
            <a:r>
              <a:rPr lang="id-ID" smtClean="0"/>
              <a:t>, dimana subjek atau predikat dihubungkan dengan kata </a:t>
            </a:r>
            <a:r>
              <a:rPr lang="id-ID" i="1" smtClean="0"/>
              <a:t>dan, baik, maupun, tidak hanya, tetapi juga,...</a:t>
            </a:r>
          </a:p>
          <a:p>
            <a:pPr algn="just">
              <a:buFont typeface="Wingdings 2" pitchFamily="18" charset="2"/>
              <a:buNone/>
            </a:pPr>
            <a:r>
              <a:rPr lang="id-ID" smtClean="0"/>
              <a:t>   Contoh : Kuliah tidak hanya mahal tetapi juga memerlukan ketekunan.</a:t>
            </a:r>
          </a:p>
          <a:p>
            <a:r>
              <a:rPr lang="id-ID" smtClean="0"/>
              <a:t>2. Proposisi </a:t>
            </a:r>
            <a:r>
              <a:rPr lang="id-ID" u="sng" smtClean="0"/>
              <a:t>adversatif</a:t>
            </a:r>
            <a:r>
              <a:rPr lang="id-ID" smtClean="0"/>
              <a:t>, dimana subjek atau predikat dihubungkan dengan kata </a:t>
            </a:r>
            <a:r>
              <a:rPr lang="id-ID" i="1" smtClean="0"/>
              <a:t>walaupun, jikalau, sementara, meskipun, kecuali</a:t>
            </a:r>
            <a:r>
              <a:rPr lang="id-ID" smtClean="0"/>
              <a:t>,...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Contoh : Meskipun rumahnya jauh, Yohanes selalu datang tepat waktu.</a:t>
            </a:r>
          </a:p>
          <a:p>
            <a:endParaRPr lang="id-ID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57313"/>
            <a:ext cx="8504238" cy="4572000"/>
          </a:xfrm>
        </p:spPr>
        <p:txBody>
          <a:bodyPr/>
          <a:lstStyle/>
          <a:p>
            <a:pPr algn="just"/>
            <a:r>
              <a:rPr lang="id-ID" sz="2400" smtClean="0"/>
              <a:t>3. Proposisi relatif, yaitu proposisi yang menyatakan hubungan antara ruang dan waktu, yang ditandai dengan kata </a:t>
            </a:r>
            <a:r>
              <a:rPr lang="id-ID" sz="2400" i="1" smtClean="0"/>
              <a:t>sesudah, sebelum, selama</a:t>
            </a:r>
            <a:r>
              <a:rPr lang="id-ID" sz="2400" smtClean="0"/>
              <a:t>,...</a:t>
            </a:r>
          </a:p>
          <a:p>
            <a:pPr algn="just">
              <a:buFont typeface="Wingdings 2" pitchFamily="18" charset="2"/>
              <a:buNone/>
            </a:pPr>
            <a:r>
              <a:rPr lang="id-ID" sz="2400" smtClean="0"/>
              <a:t>   Contoh : Tony akan segera mencari pekerjaan sesudah lulus STPMD “APMD”/</a:t>
            </a:r>
          </a:p>
          <a:p>
            <a:pPr algn="just"/>
            <a:r>
              <a:rPr lang="id-ID" sz="2400" smtClean="0"/>
              <a:t>4. Proposisi kausal, yaitu proposisi berisi kalimat-kalimat yang menunjukkan hubungan sebab akibat, ditandai dengan kata-kata </a:t>
            </a:r>
            <a:r>
              <a:rPr lang="id-ID" sz="2400" i="1" smtClean="0"/>
              <a:t>sebab, karena, sejauh, jika, dengan alasan ini,.....</a:t>
            </a:r>
          </a:p>
          <a:p>
            <a:pPr algn="just">
              <a:buFont typeface="Wingdings 2" pitchFamily="18" charset="2"/>
              <a:buNone/>
            </a:pPr>
            <a:r>
              <a:rPr lang="id-ID" sz="2400" smtClean="0"/>
              <a:t>    Contoh : Jika hujan turun terus menerus,  maka dipastikan akan terjadi banjir. </a:t>
            </a:r>
          </a:p>
          <a:p>
            <a:pPr algn="just">
              <a:buFont typeface="Wingdings 2" pitchFamily="18" charset="2"/>
              <a:buNone/>
            </a:pPr>
            <a:endParaRPr lang="id-ID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id-ID" sz="2800" smtClean="0"/>
              <a:t>Proposisi komparatif, yaitu proposisi yang menunjukkan  tingkat perbandingan, ditandai dengan kata-kata </a:t>
            </a:r>
            <a:r>
              <a:rPr lang="id-ID" sz="2800" i="1" smtClean="0"/>
              <a:t>dari pada, lebih dari, sama seperti, setara dengan, sebanding dengan</a:t>
            </a:r>
            <a:r>
              <a:rPr lang="id-ID" sz="2800" smtClean="0"/>
              <a:t>, ....</a:t>
            </a:r>
          </a:p>
          <a:p>
            <a:pPr algn="just"/>
            <a:r>
              <a:rPr lang="id-ID" sz="2800" smtClean="0"/>
              <a:t>Contoh : Susiana lulus dengan predikat terpuji, sebanding dengan ketekunannya dalam belajar.</a:t>
            </a:r>
          </a:p>
          <a:p>
            <a:endParaRPr lang="id-ID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sz="3200" b="1" dirty="0" smtClean="0"/>
              <a:t>PROPOSISI KATEGORIK TERTUTUP</a:t>
            </a:r>
            <a:endParaRPr lang="id-ID" sz="3200" b="1" dirty="0"/>
          </a:p>
        </p:txBody>
      </p:sp>
      <p:sp>
        <p:nvSpPr>
          <p:cNvPr id="727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id-ID" smtClean="0"/>
              <a:t>1. Proposisi Eksklusif, ditandai dengan kata </a:t>
            </a:r>
            <a:r>
              <a:rPr lang="id-ID" i="1" smtClean="0"/>
              <a:t>hanya, terutama, tidak lain kecuali,...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Contoh : Mahasiswa yang diperbolehkan kuliah hanya yang sudah terdaftar.</a:t>
            </a:r>
          </a:p>
          <a:p>
            <a:r>
              <a:rPr lang="id-ID" smtClean="0"/>
              <a:t>2. Proposisi Eksektif, yaitu proposisi yang menunjukkan pengecualian.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Contoh : Semua orang dilarang memasuki area, kecuali seijin otoritas</a:t>
            </a:r>
          </a:p>
          <a:p>
            <a:endParaRPr lang="id-ID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id-ID" smtClean="0"/>
              <a:t>3. Proposisi Reduplikatif, yang menggambarkan hubungan dan alasan hubungan subjek dan predikat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Contoh : Warga negara, karena hak politiknya,  dapat mencalonkan diri menjadi anggota legislatif.</a:t>
            </a:r>
          </a:p>
          <a:p>
            <a:r>
              <a:rPr lang="id-ID" smtClean="0"/>
              <a:t>4. Proposisi Spesifikatif, yang menunjukkan unsur waktu /persyaratan hubungan antara subjek dan predikat.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Contoh : </a:t>
            </a:r>
          </a:p>
          <a:p>
            <a:pPr>
              <a:buFont typeface="Wingdings 2" pitchFamily="18" charset="2"/>
              <a:buNone/>
            </a:pPr>
            <a:r>
              <a:rPr lang="id-ID" smtClean="0"/>
              <a:t>    Julius sebagai mahasiswa, ikut aktif kegiatan Menwa.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1643063" y="228600"/>
            <a:ext cx="5857875" cy="758825"/>
          </a:xfrm>
          <a:solidFill>
            <a:schemeClr val="accent2"/>
          </a:solidFill>
        </p:spPr>
        <p:txBody>
          <a:bodyPr/>
          <a:lstStyle/>
          <a:p>
            <a:r>
              <a:rPr lang="id-ID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PROPOSISI HIPOTETIK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sz="quarter" idx="1"/>
          </p:nvPr>
        </p:nvSpPr>
        <p:spPr>
          <a:xfrm>
            <a:off x="425450" y="1785938"/>
            <a:ext cx="8504238" cy="3402012"/>
          </a:xfrm>
        </p:spPr>
        <p:txBody>
          <a:bodyPr/>
          <a:lstStyle/>
          <a:p>
            <a:pPr algn="just"/>
            <a:r>
              <a:rPr lang="id-ID" smtClean="0"/>
              <a:t>Proposisi hipotetik ialah proposisi yang di dalamnya memuat kalimat bersifat  </a:t>
            </a:r>
            <a:r>
              <a:rPr lang="id-ID" u="sng" smtClean="0"/>
              <a:t>kondisional</a:t>
            </a:r>
            <a:r>
              <a:rPr lang="id-ID" smtClean="0"/>
              <a:t>.</a:t>
            </a:r>
          </a:p>
          <a:p>
            <a:pPr algn="just"/>
            <a:r>
              <a:rPr lang="id-ID" smtClean="0"/>
              <a:t>Proposisi hipotetik  menjelaskan adanya saling ketergantungan antara dua klausul </a:t>
            </a:r>
          </a:p>
          <a:p>
            <a:pPr algn="just"/>
            <a:r>
              <a:rPr lang="id-ID" smtClean="0"/>
              <a:t>Proposisi hipotetik memiliki tiga jenis, yaitu proposisi </a:t>
            </a:r>
            <a:r>
              <a:rPr lang="id-ID" u="sng" smtClean="0"/>
              <a:t>kondisional</a:t>
            </a:r>
            <a:r>
              <a:rPr lang="id-ID" smtClean="0"/>
              <a:t>, proposisi </a:t>
            </a:r>
            <a:r>
              <a:rPr lang="id-ID" u="sng" smtClean="0"/>
              <a:t>disjungtif</a:t>
            </a:r>
            <a:r>
              <a:rPr lang="id-ID" smtClean="0"/>
              <a:t>, dan proposisi </a:t>
            </a:r>
            <a:r>
              <a:rPr lang="id-ID" u="sng" smtClean="0"/>
              <a:t>konjungtif</a:t>
            </a:r>
            <a:r>
              <a:rPr lang="id-ID" smtClean="0"/>
              <a:t>.</a:t>
            </a:r>
          </a:p>
          <a:p>
            <a:pPr algn="just">
              <a:buFont typeface="Wingdings 2" pitchFamily="18" charset="2"/>
              <a:buNone/>
            </a:pPr>
            <a:endParaRPr lang="id-ID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66</TotalTime>
  <Words>728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Pertemuan ke - 6</vt:lpstr>
      <vt:lpstr>Review</vt:lpstr>
      <vt:lpstr>Review</vt:lpstr>
      <vt:lpstr>PROPOSISI KATEGORIK TERBUKA</vt:lpstr>
      <vt:lpstr>Slide 5</vt:lpstr>
      <vt:lpstr>Slide 6</vt:lpstr>
      <vt:lpstr>PROPOSISI KATEGORIK TERTUTUP</vt:lpstr>
      <vt:lpstr>Slide 8</vt:lpstr>
      <vt:lpstr>PROPOSISI HIPOTETIK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USER</dc:creator>
  <cp:lastModifiedBy>USER</cp:lastModifiedBy>
  <cp:revision>7</cp:revision>
  <dcterms:created xsi:type="dcterms:W3CDTF">2006-04-30T22:30:27Z</dcterms:created>
  <dcterms:modified xsi:type="dcterms:W3CDTF">2006-04-30T23:37:09Z</dcterms:modified>
</cp:coreProperties>
</file>