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1" r:id="rId4"/>
    <p:sldId id="262" r:id="rId5"/>
    <p:sldId id="26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1080" y="-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DC4E0-C9D9-4968-AF32-0A701FDA34D4}" type="datetimeFigureOut">
              <a:rPr lang="en-US" smtClean="0"/>
              <a:pPr/>
              <a:t>12/6/2020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012CB-688E-4EF2-94E8-F4F4649ACA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DC4E0-C9D9-4968-AF32-0A701FDA34D4}" type="datetimeFigureOut">
              <a:rPr lang="en-US" smtClean="0"/>
              <a:pPr/>
              <a:t>12/6/2020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012CB-688E-4EF2-94E8-F4F4649ACA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DC4E0-C9D9-4968-AF32-0A701FDA34D4}" type="datetimeFigureOut">
              <a:rPr lang="en-US" smtClean="0"/>
              <a:pPr/>
              <a:t>12/6/2020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012CB-688E-4EF2-94E8-F4F4649ACA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DC4E0-C9D9-4968-AF32-0A701FDA34D4}" type="datetimeFigureOut">
              <a:rPr lang="en-US" smtClean="0"/>
              <a:pPr/>
              <a:t>12/6/2020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012CB-688E-4EF2-94E8-F4F4649ACA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DC4E0-C9D9-4968-AF32-0A701FDA34D4}" type="datetimeFigureOut">
              <a:rPr lang="en-US" smtClean="0"/>
              <a:pPr/>
              <a:t>12/6/2020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012CB-688E-4EF2-94E8-F4F4649ACA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DC4E0-C9D9-4968-AF32-0A701FDA34D4}" type="datetimeFigureOut">
              <a:rPr lang="en-US" smtClean="0"/>
              <a:pPr/>
              <a:t>12/6/2020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012CB-688E-4EF2-94E8-F4F4649ACA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DC4E0-C9D9-4968-AF32-0A701FDA34D4}" type="datetimeFigureOut">
              <a:rPr lang="en-US" smtClean="0"/>
              <a:pPr/>
              <a:t>12/6/2020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012CB-688E-4EF2-94E8-F4F4649ACA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DC4E0-C9D9-4968-AF32-0A701FDA34D4}" type="datetimeFigureOut">
              <a:rPr lang="en-US" smtClean="0"/>
              <a:pPr/>
              <a:t>12/6/2020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012CB-688E-4EF2-94E8-F4F4649ACA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DC4E0-C9D9-4968-AF32-0A701FDA34D4}" type="datetimeFigureOut">
              <a:rPr lang="en-US" smtClean="0"/>
              <a:pPr/>
              <a:t>12/6/2020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012CB-688E-4EF2-94E8-F4F4649ACA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DC4E0-C9D9-4968-AF32-0A701FDA34D4}" type="datetimeFigureOut">
              <a:rPr lang="en-US" smtClean="0"/>
              <a:pPr/>
              <a:t>12/6/2020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012CB-688E-4EF2-94E8-F4F4649ACA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DC4E0-C9D9-4968-AF32-0A701FDA34D4}" type="datetimeFigureOut">
              <a:rPr lang="en-US" smtClean="0"/>
              <a:pPr/>
              <a:t>12/6/2020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012CB-688E-4EF2-94E8-F4F4649ACA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EDC4E0-C9D9-4968-AF32-0A701FDA34D4}" type="datetimeFigureOut">
              <a:rPr lang="en-US" smtClean="0"/>
              <a:pPr/>
              <a:t>12/6/2020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6012CB-688E-4EF2-94E8-F4F4649ACAE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TAHAPAN PENELITIAN 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Tx/>
              <a:buAutoNum type="arabicPeriod"/>
            </a:pPr>
            <a:r>
              <a:rPr lang="en-US" smtClean="0"/>
              <a:t>PENGUMPULAN DATA</a:t>
            </a:r>
          </a:p>
          <a:p>
            <a:pPr marL="514350" indent="-514350">
              <a:buFontTx/>
              <a:buAutoNum type="arabicPeriod"/>
            </a:pPr>
            <a:r>
              <a:rPr lang="en-US" smtClean="0"/>
              <a:t>PENYAJIAN DATA</a:t>
            </a:r>
          </a:p>
          <a:p>
            <a:pPr marL="514350" indent="-514350">
              <a:buFontTx/>
              <a:buAutoNum type="arabicPeriod"/>
            </a:pPr>
            <a:r>
              <a:rPr lang="en-US" smtClean="0"/>
              <a:t>ANALISIS DATA</a:t>
            </a:r>
          </a:p>
          <a:p>
            <a:pPr marL="514350" indent="-514350">
              <a:buFontTx/>
              <a:buAutoNum type="arabicPeriod"/>
            </a:pPr>
            <a:r>
              <a:rPr lang="en-US" smtClean="0"/>
              <a:t>PEMBAHASAN HASIL ANALISIS DATA</a:t>
            </a:r>
          </a:p>
          <a:p>
            <a:pPr marL="514350" indent="-514350">
              <a:buFontTx/>
              <a:buAutoNum type="arabicPeriod"/>
            </a:pPr>
            <a:r>
              <a:rPr lang="en-US" smtClean="0"/>
              <a:t>KESIMPULAN</a:t>
            </a:r>
          </a:p>
          <a:p>
            <a:pPr marL="514350" indent="-514350">
              <a:buFontTx/>
              <a:buAutoNum type="arabicPeriod"/>
            </a:pPr>
            <a:r>
              <a:rPr lang="en-US" smtClean="0"/>
              <a:t>SARAN</a:t>
            </a:r>
          </a:p>
          <a:p>
            <a:pPr marL="514350" indent="-514350">
              <a:buFontTx/>
              <a:buNone/>
            </a:pPr>
            <a:r>
              <a:rPr lang="en-US" sz="2000" smtClean="0"/>
              <a:t>NOTE! </a:t>
            </a:r>
            <a:r>
              <a:rPr lang="en-US" sz="2000" b="1" smtClean="0">
                <a:solidFill>
                  <a:srgbClr val="FF0000"/>
                </a:solidFill>
              </a:rPr>
              <a:t>: USULAN PENELITIAN BERBEDA DENGAN LAPORAN HASIL PENELITIAN </a:t>
            </a:r>
          </a:p>
          <a:p>
            <a:pPr marL="514350" indent="-514350">
              <a:buFontTx/>
              <a:buNone/>
            </a:pPr>
            <a:r>
              <a:rPr lang="en-US" sz="2000" smtClean="0"/>
              <a:t>NO 1-6  TAHAPAN PENELITIAN TETAPI BUKAN SISTEMATIKA USULAN PENELITIAN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  <p:sp>
        <p:nvSpPr>
          <p:cNvPr id="18435" name="Text Box 2"/>
          <p:cNvSpPr txBox="1">
            <a:spLocks noChangeArrowheads="1"/>
          </p:cNvSpPr>
          <p:nvPr/>
        </p:nvSpPr>
        <p:spPr bwMode="auto">
          <a:xfrm>
            <a:off x="1295400" y="152400"/>
            <a:ext cx="7351436" cy="100642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/>
            <a:r>
              <a:rPr lang="en-US" sz="3200" b="1">
                <a:solidFill>
                  <a:srgbClr val="FF0000"/>
                </a:solidFill>
              </a:rPr>
              <a:t>TAHAPAN </a:t>
            </a:r>
            <a:r>
              <a:rPr lang="en-US" sz="3200" b="1" smtClean="0">
                <a:solidFill>
                  <a:srgbClr val="FF0000"/>
                </a:solidFill>
              </a:rPr>
              <a:t>PENELITIAN KUANTITATIF</a:t>
            </a:r>
            <a:endParaRPr lang="en-US" sz="3200" b="1" dirty="0">
              <a:solidFill>
                <a:srgbClr val="FF0000"/>
              </a:solidFill>
            </a:endParaRPr>
          </a:p>
          <a:p>
            <a:pPr marL="342900" indent="-342900"/>
            <a:r>
              <a:rPr lang="en-US" sz="2400" b="1" dirty="0">
                <a:solidFill>
                  <a:srgbClr val="FF0000"/>
                </a:solidFill>
              </a:rPr>
              <a:t>SISTEMATIKA USULAN PENELITIAN/PROPOSAL</a:t>
            </a:r>
          </a:p>
          <a:p>
            <a:pPr marL="342900" indent="-342900">
              <a:buFont typeface="Arial" charset="0"/>
              <a:buAutoNum type="arabicPeriod"/>
            </a:pPr>
            <a:r>
              <a:rPr lang="en-US" sz="2400" b="1" dirty="0" err="1">
                <a:solidFill>
                  <a:srgbClr val="0000CC"/>
                </a:solidFill>
              </a:rPr>
              <a:t>Topik</a:t>
            </a:r>
            <a:r>
              <a:rPr lang="en-US" sz="2400" b="1" dirty="0">
                <a:solidFill>
                  <a:srgbClr val="0000CC"/>
                </a:solidFill>
              </a:rPr>
              <a:t> </a:t>
            </a:r>
            <a:r>
              <a:rPr lang="en-US" sz="2400" b="1" dirty="0" err="1">
                <a:solidFill>
                  <a:srgbClr val="0000CC"/>
                </a:solidFill>
              </a:rPr>
              <a:t>dan</a:t>
            </a:r>
            <a:r>
              <a:rPr lang="en-US" sz="2400" b="1" dirty="0">
                <a:solidFill>
                  <a:srgbClr val="0000CC"/>
                </a:solidFill>
              </a:rPr>
              <a:t> </a:t>
            </a:r>
            <a:r>
              <a:rPr lang="en-US" sz="2400" b="1" dirty="0" err="1">
                <a:solidFill>
                  <a:srgbClr val="0000CC"/>
                </a:solidFill>
              </a:rPr>
              <a:t>Judul</a:t>
            </a:r>
            <a:endParaRPr lang="en-US" sz="2400" b="1" dirty="0">
              <a:solidFill>
                <a:srgbClr val="0000CC"/>
              </a:solidFill>
            </a:endParaRPr>
          </a:p>
          <a:p>
            <a:pPr marL="342900" indent="-342900">
              <a:buFont typeface="Arial" charset="0"/>
              <a:buAutoNum type="arabicPeriod"/>
            </a:pPr>
            <a:r>
              <a:rPr lang="en-US" sz="2400" b="1" dirty="0" err="1">
                <a:solidFill>
                  <a:srgbClr val="0000CC"/>
                </a:solidFill>
              </a:rPr>
              <a:t>Pendahuluan</a:t>
            </a:r>
            <a:endParaRPr lang="en-US" sz="2400" b="1" dirty="0">
              <a:solidFill>
                <a:srgbClr val="0000CC"/>
              </a:solidFill>
            </a:endParaRPr>
          </a:p>
          <a:p>
            <a:pPr marL="342900" indent="-342900"/>
            <a:r>
              <a:rPr lang="en-US" sz="2400" b="1" dirty="0">
                <a:solidFill>
                  <a:srgbClr val="0000CC"/>
                </a:solidFill>
              </a:rPr>
              <a:t>    </a:t>
            </a:r>
            <a:r>
              <a:rPr lang="en-US" sz="2400" b="1" dirty="0" smtClean="0">
                <a:solidFill>
                  <a:srgbClr val="0000CC"/>
                </a:solidFill>
              </a:rPr>
              <a:t> </a:t>
            </a:r>
            <a:r>
              <a:rPr lang="en-US" sz="2400" b="1" dirty="0" err="1" smtClean="0">
                <a:solidFill>
                  <a:srgbClr val="0000CC"/>
                </a:solidFill>
              </a:rPr>
              <a:t>Latar</a:t>
            </a:r>
            <a:r>
              <a:rPr lang="en-US" sz="2400" b="1" dirty="0" smtClean="0">
                <a:solidFill>
                  <a:srgbClr val="0000CC"/>
                </a:solidFill>
              </a:rPr>
              <a:t> </a:t>
            </a:r>
            <a:r>
              <a:rPr lang="en-US" sz="2400" b="1" dirty="0" err="1" smtClean="0">
                <a:solidFill>
                  <a:srgbClr val="0000CC"/>
                </a:solidFill>
              </a:rPr>
              <a:t>belakang</a:t>
            </a:r>
            <a:r>
              <a:rPr lang="en-US" sz="2400" b="1" dirty="0">
                <a:solidFill>
                  <a:srgbClr val="0000CC"/>
                </a:solidFill>
              </a:rPr>
              <a:t>, </a:t>
            </a:r>
            <a:r>
              <a:rPr lang="en-US" sz="2400" b="1" dirty="0" err="1" smtClean="0">
                <a:solidFill>
                  <a:srgbClr val="0000CC"/>
                </a:solidFill>
              </a:rPr>
              <a:t>Rumusan</a:t>
            </a:r>
            <a:r>
              <a:rPr lang="en-US" sz="2400" b="1" dirty="0" smtClean="0">
                <a:solidFill>
                  <a:srgbClr val="0000CC"/>
                </a:solidFill>
              </a:rPr>
              <a:t> </a:t>
            </a:r>
            <a:r>
              <a:rPr lang="en-US" sz="2400" b="1" dirty="0" err="1" smtClean="0">
                <a:solidFill>
                  <a:srgbClr val="0000CC"/>
                </a:solidFill>
              </a:rPr>
              <a:t>Masalah</a:t>
            </a:r>
            <a:r>
              <a:rPr lang="en-US" sz="2400" b="1" dirty="0">
                <a:solidFill>
                  <a:srgbClr val="0000CC"/>
                </a:solidFill>
              </a:rPr>
              <a:t>, </a:t>
            </a:r>
            <a:r>
              <a:rPr lang="en-US" sz="2400" b="1" dirty="0" err="1" smtClean="0">
                <a:solidFill>
                  <a:srgbClr val="0000CC"/>
                </a:solidFill>
              </a:rPr>
              <a:t>Tujuan</a:t>
            </a:r>
            <a:r>
              <a:rPr lang="en-US" sz="2400" b="1" dirty="0" smtClean="0">
                <a:solidFill>
                  <a:srgbClr val="0000CC"/>
                </a:solidFill>
              </a:rPr>
              <a:t> </a:t>
            </a:r>
            <a:r>
              <a:rPr lang="en-US" sz="2400" b="1" dirty="0" err="1" smtClean="0">
                <a:solidFill>
                  <a:srgbClr val="0000CC"/>
                </a:solidFill>
              </a:rPr>
              <a:t>Penelitian</a:t>
            </a:r>
            <a:r>
              <a:rPr lang="en-US" sz="2400" b="1" dirty="0" smtClean="0">
                <a:solidFill>
                  <a:srgbClr val="0000CC"/>
                </a:solidFill>
              </a:rPr>
              <a:t>, </a:t>
            </a:r>
          </a:p>
          <a:p>
            <a:pPr marL="342900" indent="-342900"/>
            <a:r>
              <a:rPr lang="en-US" sz="2400" b="1" dirty="0" smtClean="0">
                <a:solidFill>
                  <a:srgbClr val="0000CC"/>
                </a:solidFill>
              </a:rPr>
              <a:t>    </a:t>
            </a:r>
            <a:r>
              <a:rPr lang="en-US" sz="2400" b="1" dirty="0" smtClean="0">
                <a:solidFill>
                  <a:srgbClr val="0000CC"/>
                </a:solidFill>
              </a:rPr>
              <a:t> </a:t>
            </a:r>
            <a:r>
              <a:rPr lang="en-US" sz="2400" b="1" dirty="0" err="1" smtClean="0">
                <a:solidFill>
                  <a:srgbClr val="0000CC"/>
                </a:solidFill>
              </a:rPr>
              <a:t>Manfaat</a:t>
            </a:r>
            <a:r>
              <a:rPr lang="en-US" sz="2400" b="1" dirty="0" smtClean="0">
                <a:solidFill>
                  <a:srgbClr val="0000CC"/>
                </a:solidFill>
              </a:rPr>
              <a:t> </a:t>
            </a:r>
            <a:r>
              <a:rPr lang="en-US" sz="2400" b="1" dirty="0" err="1" smtClean="0">
                <a:solidFill>
                  <a:srgbClr val="0000CC"/>
                </a:solidFill>
              </a:rPr>
              <a:t>penelitian</a:t>
            </a:r>
            <a:endParaRPr lang="en-US" sz="2400" b="1" dirty="0">
              <a:solidFill>
                <a:srgbClr val="0000CC"/>
              </a:solidFill>
            </a:endParaRPr>
          </a:p>
          <a:p>
            <a:pPr marL="342900" indent="-342900"/>
            <a:r>
              <a:rPr lang="en-US" sz="2400" b="1" dirty="0">
                <a:solidFill>
                  <a:srgbClr val="0000CC"/>
                </a:solidFill>
              </a:rPr>
              <a:t>3. </a:t>
            </a:r>
            <a:r>
              <a:rPr lang="en-US" sz="2400" b="1" dirty="0" err="1">
                <a:solidFill>
                  <a:srgbClr val="0000CC"/>
                </a:solidFill>
              </a:rPr>
              <a:t>Landasan</a:t>
            </a:r>
            <a:r>
              <a:rPr lang="en-US" sz="2400" b="1" dirty="0">
                <a:solidFill>
                  <a:srgbClr val="0000CC"/>
                </a:solidFill>
              </a:rPr>
              <a:t> </a:t>
            </a:r>
            <a:r>
              <a:rPr lang="en-US" sz="2400" b="1" dirty="0" err="1">
                <a:solidFill>
                  <a:srgbClr val="0000CC"/>
                </a:solidFill>
              </a:rPr>
              <a:t>Teori</a:t>
            </a:r>
            <a:endParaRPr lang="en-US" sz="2400" b="1" dirty="0">
              <a:solidFill>
                <a:srgbClr val="0000CC"/>
              </a:solidFill>
            </a:endParaRPr>
          </a:p>
          <a:p>
            <a:pPr marL="342900" indent="-342900"/>
            <a:r>
              <a:rPr lang="en-US" sz="2400" b="1" dirty="0">
                <a:solidFill>
                  <a:srgbClr val="0000CC"/>
                </a:solidFill>
              </a:rPr>
              <a:t>    + </a:t>
            </a:r>
            <a:r>
              <a:rPr lang="en-US" sz="2400" b="1" dirty="0" err="1">
                <a:solidFill>
                  <a:srgbClr val="0000CC"/>
                </a:solidFill>
              </a:rPr>
              <a:t>Tinjauan</a:t>
            </a:r>
            <a:r>
              <a:rPr lang="en-US" sz="2400" b="1" dirty="0">
                <a:solidFill>
                  <a:srgbClr val="0000CC"/>
                </a:solidFill>
              </a:rPr>
              <a:t> </a:t>
            </a:r>
            <a:r>
              <a:rPr lang="en-US" sz="2400" b="1" dirty="0" err="1">
                <a:solidFill>
                  <a:srgbClr val="0000CC"/>
                </a:solidFill>
              </a:rPr>
              <a:t>Pustaka</a:t>
            </a:r>
            <a:endParaRPr lang="en-US" sz="2400" b="1" dirty="0">
              <a:solidFill>
                <a:srgbClr val="0000CC"/>
              </a:solidFill>
            </a:endParaRPr>
          </a:p>
          <a:p>
            <a:pPr marL="342900" indent="-342900"/>
            <a:r>
              <a:rPr lang="en-US" sz="2400" b="1" dirty="0">
                <a:solidFill>
                  <a:srgbClr val="0000CC"/>
                </a:solidFill>
              </a:rPr>
              <a:t>    + </a:t>
            </a:r>
            <a:r>
              <a:rPr lang="en-US" sz="2400" b="1" dirty="0" err="1">
                <a:solidFill>
                  <a:srgbClr val="0000CC"/>
                </a:solidFill>
              </a:rPr>
              <a:t>Kerangka</a:t>
            </a:r>
            <a:r>
              <a:rPr lang="en-US" sz="2400" b="1" dirty="0">
                <a:solidFill>
                  <a:srgbClr val="0000CC"/>
                </a:solidFill>
              </a:rPr>
              <a:t> </a:t>
            </a:r>
            <a:r>
              <a:rPr lang="en-US" sz="2400" b="1" dirty="0" err="1">
                <a:solidFill>
                  <a:srgbClr val="0000CC"/>
                </a:solidFill>
              </a:rPr>
              <a:t>Berpikir</a:t>
            </a:r>
            <a:r>
              <a:rPr lang="en-US" sz="2400" b="1" dirty="0">
                <a:solidFill>
                  <a:srgbClr val="0000CC"/>
                </a:solidFill>
              </a:rPr>
              <a:t> (</a:t>
            </a:r>
            <a:r>
              <a:rPr lang="en-US" sz="2400" b="1" i="1" dirty="0" err="1">
                <a:solidFill>
                  <a:srgbClr val="0000CC"/>
                </a:solidFill>
              </a:rPr>
              <a:t>Theoritical</a:t>
            </a:r>
            <a:r>
              <a:rPr lang="en-US" sz="2400" b="1" i="1" dirty="0">
                <a:solidFill>
                  <a:srgbClr val="0000CC"/>
                </a:solidFill>
              </a:rPr>
              <a:t> Framework</a:t>
            </a:r>
            <a:r>
              <a:rPr lang="en-US" sz="2400" b="1" dirty="0">
                <a:solidFill>
                  <a:srgbClr val="0000CC"/>
                </a:solidFill>
              </a:rPr>
              <a:t>)</a:t>
            </a:r>
          </a:p>
          <a:p>
            <a:pPr marL="342900" indent="-342900"/>
            <a:r>
              <a:rPr lang="en-US" sz="2400" b="1" dirty="0">
                <a:solidFill>
                  <a:srgbClr val="0000CC"/>
                </a:solidFill>
              </a:rPr>
              <a:t>4. </a:t>
            </a:r>
            <a:r>
              <a:rPr lang="en-US" sz="2400" b="1" dirty="0" err="1">
                <a:solidFill>
                  <a:srgbClr val="0000CC"/>
                </a:solidFill>
              </a:rPr>
              <a:t>Hipotesis</a:t>
            </a:r>
            <a:r>
              <a:rPr lang="en-US" sz="2400" b="1" dirty="0">
                <a:solidFill>
                  <a:srgbClr val="0000CC"/>
                </a:solidFill>
              </a:rPr>
              <a:t> </a:t>
            </a:r>
          </a:p>
          <a:p>
            <a:pPr marL="342900" indent="-342900"/>
            <a:r>
              <a:rPr lang="en-US" sz="2400" b="1" dirty="0">
                <a:solidFill>
                  <a:srgbClr val="0000CC"/>
                </a:solidFill>
              </a:rPr>
              <a:t>5. </a:t>
            </a:r>
            <a:r>
              <a:rPr lang="en-US" sz="2400" b="1" dirty="0" err="1">
                <a:solidFill>
                  <a:srgbClr val="0000CC"/>
                </a:solidFill>
              </a:rPr>
              <a:t>Definisi</a:t>
            </a:r>
            <a:r>
              <a:rPr lang="en-US" sz="2400" b="1" dirty="0">
                <a:solidFill>
                  <a:srgbClr val="0000CC"/>
                </a:solidFill>
              </a:rPr>
              <a:t> Dan </a:t>
            </a:r>
            <a:r>
              <a:rPr lang="en-US" sz="2400" b="1" dirty="0" err="1">
                <a:solidFill>
                  <a:srgbClr val="0000CC"/>
                </a:solidFill>
              </a:rPr>
              <a:t>Pengukuran</a:t>
            </a:r>
            <a:r>
              <a:rPr lang="en-US" sz="2400" b="1" dirty="0">
                <a:solidFill>
                  <a:srgbClr val="0000CC"/>
                </a:solidFill>
              </a:rPr>
              <a:t> </a:t>
            </a:r>
            <a:r>
              <a:rPr lang="en-US" sz="2400" b="1" dirty="0" err="1">
                <a:solidFill>
                  <a:srgbClr val="0000CC"/>
                </a:solidFill>
              </a:rPr>
              <a:t>Variabel</a:t>
            </a:r>
            <a:endParaRPr lang="en-US" sz="2400" b="1" dirty="0">
              <a:solidFill>
                <a:srgbClr val="0000CC"/>
              </a:solidFill>
            </a:endParaRPr>
          </a:p>
          <a:p>
            <a:pPr marL="342900" indent="-342900"/>
            <a:r>
              <a:rPr lang="en-US" sz="2400" b="1" dirty="0">
                <a:solidFill>
                  <a:srgbClr val="0000CC"/>
                </a:solidFill>
              </a:rPr>
              <a:t>6. </a:t>
            </a:r>
            <a:r>
              <a:rPr lang="en-US" sz="2400" b="1" dirty="0" err="1">
                <a:solidFill>
                  <a:srgbClr val="0000CC"/>
                </a:solidFill>
              </a:rPr>
              <a:t>Metoda</a:t>
            </a:r>
            <a:endParaRPr lang="en-US" sz="2400" b="1" dirty="0">
              <a:solidFill>
                <a:srgbClr val="0000CC"/>
              </a:solidFill>
            </a:endParaRPr>
          </a:p>
          <a:p>
            <a:pPr marL="914400" lvl="1" indent="-457200">
              <a:buFont typeface="+mj-lt"/>
              <a:buAutoNum type="alphaLcPeriod"/>
            </a:pPr>
            <a:r>
              <a:rPr lang="en-US" sz="2400" b="1" dirty="0">
                <a:solidFill>
                  <a:srgbClr val="0000CC"/>
                </a:solidFill>
              </a:rPr>
              <a:t>   </a:t>
            </a:r>
            <a:r>
              <a:rPr lang="en-US" sz="2400" b="1" dirty="0" err="1" smtClean="0">
                <a:solidFill>
                  <a:srgbClr val="0000CC"/>
                </a:solidFill>
              </a:rPr>
              <a:t>Desain</a:t>
            </a:r>
            <a:r>
              <a:rPr lang="en-US" sz="2400" b="1" dirty="0" smtClean="0">
                <a:solidFill>
                  <a:srgbClr val="0000CC"/>
                </a:solidFill>
              </a:rPr>
              <a:t> </a:t>
            </a:r>
            <a:r>
              <a:rPr lang="en-US" sz="2400" b="1" dirty="0" err="1" smtClean="0">
                <a:solidFill>
                  <a:srgbClr val="0000CC"/>
                </a:solidFill>
              </a:rPr>
              <a:t>Penelitian</a:t>
            </a:r>
            <a:endParaRPr lang="en-US" sz="2400" b="1" dirty="0" smtClean="0">
              <a:solidFill>
                <a:srgbClr val="0000CC"/>
              </a:solidFill>
            </a:endParaRPr>
          </a:p>
          <a:p>
            <a:pPr marL="914400" lvl="1" indent="-457200">
              <a:buFont typeface="+mj-lt"/>
              <a:buAutoNum type="alphaLcPeriod"/>
            </a:pPr>
            <a:r>
              <a:rPr lang="en-US" sz="2400" b="1" dirty="0" smtClean="0">
                <a:solidFill>
                  <a:srgbClr val="0000CC"/>
                </a:solidFill>
              </a:rPr>
              <a:t>   </a:t>
            </a:r>
            <a:r>
              <a:rPr lang="en-US" sz="2400" b="1" dirty="0" err="1" smtClean="0">
                <a:solidFill>
                  <a:srgbClr val="0000CC"/>
                </a:solidFill>
              </a:rPr>
              <a:t>Populasi</a:t>
            </a:r>
            <a:r>
              <a:rPr lang="en-US" sz="2400" b="1" dirty="0" smtClean="0">
                <a:solidFill>
                  <a:srgbClr val="0000CC"/>
                </a:solidFill>
              </a:rPr>
              <a:t> </a:t>
            </a:r>
            <a:r>
              <a:rPr lang="en-US" sz="2400" b="1" dirty="0" err="1" smtClean="0">
                <a:solidFill>
                  <a:srgbClr val="0000CC"/>
                </a:solidFill>
              </a:rPr>
              <a:t>dan</a:t>
            </a:r>
            <a:r>
              <a:rPr lang="en-US" sz="2400" b="1" dirty="0" smtClean="0">
                <a:solidFill>
                  <a:srgbClr val="0000CC"/>
                </a:solidFill>
              </a:rPr>
              <a:t> Sample</a:t>
            </a:r>
          </a:p>
          <a:p>
            <a:pPr marL="914400" lvl="1" indent="-457200">
              <a:buFont typeface="+mj-lt"/>
              <a:buAutoNum type="alphaLcPeriod"/>
            </a:pPr>
            <a:r>
              <a:rPr lang="en-US" sz="2400" b="1" dirty="0" smtClean="0">
                <a:solidFill>
                  <a:srgbClr val="0000CC"/>
                </a:solidFill>
              </a:rPr>
              <a:t>   </a:t>
            </a:r>
            <a:r>
              <a:rPr lang="en-US" sz="2400" b="1" dirty="0" err="1" smtClean="0">
                <a:solidFill>
                  <a:srgbClr val="0000CC"/>
                </a:solidFill>
              </a:rPr>
              <a:t>Macam</a:t>
            </a:r>
            <a:r>
              <a:rPr lang="en-US" sz="2400" b="1" dirty="0" smtClean="0">
                <a:solidFill>
                  <a:srgbClr val="0000CC"/>
                </a:solidFill>
              </a:rPr>
              <a:t> Data </a:t>
            </a:r>
            <a:r>
              <a:rPr lang="en-US" sz="2400" b="1" dirty="0" err="1" smtClean="0">
                <a:solidFill>
                  <a:srgbClr val="0000CC"/>
                </a:solidFill>
              </a:rPr>
              <a:t>dan</a:t>
            </a:r>
            <a:r>
              <a:rPr lang="en-US" sz="2400" b="1" dirty="0" smtClean="0">
                <a:solidFill>
                  <a:srgbClr val="0000CC"/>
                </a:solidFill>
              </a:rPr>
              <a:t> </a:t>
            </a:r>
            <a:r>
              <a:rPr lang="en-US" sz="2400" b="1" dirty="0" err="1" smtClean="0">
                <a:solidFill>
                  <a:srgbClr val="0000CC"/>
                </a:solidFill>
              </a:rPr>
              <a:t>Sumber</a:t>
            </a:r>
            <a:r>
              <a:rPr lang="en-US" sz="2400" b="1" dirty="0" smtClean="0">
                <a:solidFill>
                  <a:srgbClr val="0000CC"/>
                </a:solidFill>
              </a:rPr>
              <a:t>-data</a:t>
            </a:r>
          </a:p>
          <a:p>
            <a:pPr marL="914400" lvl="1" indent="-457200">
              <a:buFont typeface="+mj-lt"/>
              <a:buAutoNum type="alphaLcPeriod"/>
            </a:pPr>
            <a:r>
              <a:rPr lang="en-US" sz="2400" b="1" dirty="0" smtClean="0">
                <a:solidFill>
                  <a:srgbClr val="0000CC"/>
                </a:solidFill>
              </a:rPr>
              <a:t>   </a:t>
            </a:r>
            <a:r>
              <a:rPr lang="en-US" sz="2400" b="1" dirty="0" err="1" smtClean="0">
                <a:solidFill>
                  <a:srgbClr val="0000CC"/>
                </a:solidFill>
              </a:rPr>
              <a:t>Teknik</a:t>
            </a:r>
            <a:r>
              <a:rPr lang="en-US" sz="2400" b="1" dirty="0" smtClean="0">
                <a:solidFill>
                  <a:srgbClr val="0000CC"/>
                </a:solidFill>
              </a:rPr>
              <a:t> </a:t>
            </a:r>
            <a:r>
              <a:rPr lang="en-US" sz="2400" b="1" dirty="0" err="1" smtClean="0">
                <a:solidFill>
                  <a:srgbClr val="0000CC"/>
                </a:solidFill>
              </a:rPr>
              <a:t>Pengumpulan</a:t>
            </a:r>
            <a:r>
              <a:rPr lang="en-US" sz="2400" b="1" dirty="0" smtClean="0">
                <a:solidFill>
                  <a:srgbClr val="0000CC"/>
                </a:solidFill>
              </a:rPr>
              <a:t> Data </a:t>
            </a:r>
            <a:r>
              <a:rPr lang="en-US" sz="2400" b="1" dirty="0" err="1" smtClean="0">
                <a:solidFill>
                  <a:srgbClr val="0000CC"/>
                </a:solidFill>
              </a:rPr>
              <a:t>dan</a:t>
            </a:r>
            <a:r>
              <a:rPr lang="en-US" sz="2400" b="1" dirty="0" smtClean="0">
                <a:solidFill>
                  <a:srgbClr val="0000CC"/>
                </a:solidFill>
              </a:rPr>
              <a:t> </a:t>
            </a:r>
            <a:r>
              <a:rPr lang="en-US" sz="2400" b="1" dirty="0" err="1" smtClean="0">
                <a:solidFill>
                  <a:srgbClr val="0000CC"/>
                </a:solidFill>
              </a:rPr>
              <a:t>Instrumen</a:t>
            </a:r>
            <a:endParaRPr lang="en-US" sz="2400" b="1" dirty="0" smtClean="0">
              <a:solidFill>
                <a:srgbClr val="0000CC"/>
              </a:solidFill>
            </a:endParaRPr>
          </a:p>
          <a:p>
            <a:pPr marL="914400" lvl="1" indent="-457200">
              <a:buFont typeface="+mj-lt"/>
              <a:buAutoNum type="alphaLcPeriod"/>
            </a:pPr>
            <a:r>
              <a:rPr lang="en-US" sz="2400" b="1" dirty="0" smtClean="0">
                <a:solidFill>
                  <a:srgbClr val="0000CC"/>
                </a:solidFill>
              </a:rPr>
              <a:t>   </a:t>
            </a:r>
            <a:r>
              <a:rPr lang="en-US" sz="2400" b="1" dirty="0" err="1" smtClean="0">
                <a:solidFill>
                  <a:srgbClr val="0000CC"/>
                </a:solidFill>
              </a:rPr>
              <a:t>Teknik</a:t>
            </a:r>
            <a:r>
              <a:rPr lang="en-US" sz="2400" b="1" dirty="0" smtClean="0">
                <a:solidFill>
                  <a:srgbClr val="0000CC"/>
                </a:solidFill>
              </a:rPr>
              <a:t> </a:t>
            </a:r>
            <a:r>
              <a:rPr lang="en-US" sz="2400" b="1" dirty="0" err="1" smtClean="0">
                <a:solidFill>
                  <a:srgbClr val="0000CC"/>
                </a:solidFill>
              </a:rPr>
              <a:t>Analisis</a:t>
            </a:r>
            <a:r>
              <a:rPr lang="en-US" sz="2400" b="1" dirty="0" smtClean="0">
                <a:solidFill>
                  <a:srgbClr val="0000CC"/>
                </a:solidFill>
              </a:rPr>
              <a:t> Data</a:t>
            </a:r>
          </a:p>
          <a:p>
            <a:pPr marL="457200" indent="-457200"/>
            <a:endParaRPr lang="en-US" sz="2400" b="1" dirty="0">
              <a:solidFill>
                <a:srgbClr val="0000CC"/>
              </a:solidFill>
            </a:endParaRPr>
          </a:p>
          <a:p>
            <a:pPr marL="342900" indent="-342900">
              <a:buFont typeface="Arial" charset="0"/>
              <a:buAutoNum type="arabicPeriod"/>
            </a:pPr>
            <a:endParaRPr lang="en-US" sz="2400" b="1" dirty="0">
              <a:solidFill>
                <a:srgbClr val="0000CC"/>
              </a:solidFill>
            </a:endParaRPr>
          </a:p>
          <a:p>
            <a:pPr marL="342900" indent="-342900">
              <a:buFont typeface="Arial" charset="0"/>
              <a:buAutoNum type="arabicPeriod"/>
            </a:pPr>
            <a:endParaRPr lang="en-US" sz="2400" b="1" dirty="0">
              <a:solidFill>
                <a:srgbClr val="0000CC"/>
              </a:solidFill>
            </a:endParaRPr>
          </a:p>
          <a:p>
            <a:pPr marL="342900" indent="-342900">
              <a:buFont typeface="Arial" charset="0"/>
              <a:buAutoNum type="arabicPeriod"/>
            </a:pPr>
            <a:endParaRPr lang="en-US" sz="3200" b="1" dirty="0">
              <a:solidFill>
                <a:srgbClr val="0000CC"/>
              </a:solidFill>
            </a:endParaRPr>
          </a:p>
          <a:p>
            <a:pPr marL="342900" indent="-342900">
              <a:buFont typeface="Arial" charset="0"/>
              <a:buAutoNum type="arabicPeriod"/>
            </a:pPr>
            <a:endParaRPr lang="en-US" sz="3200" b="1" dirty="0">
              <a:solidFill>
                <a:srgbClr val="0000CC"/>
              </a:solidFill>
            </a:endParaRPr>
          </a:p>
          <a:p>
            <a:pPr marL="342900" indent="-342900">
              <a:buFont typeface="Arial" charset="0"/>
              <a:buAutoNum type="arabicPeriod"/>
            </a:pPr>
            <a:endParaRPr lang="en-US" sz="3200" b="1" dirty="0"/>
          </a:p>
          <a:p>
            <a:pPr marL="342900" indent="-342900">
              <a:buFont typeface="Arial" charset="0"/>
              <a:buAutoNum type="arabicPeriod"/>
            </a:pPr>
            <a:endParaRPr lang="en-US" sz="3200" b="1" dirty="0"/>
          </a:p>
          <a:p>
            <a:pPr marL="342900" indent="-342900">
              <a:buFont typeface="Arial" charset="0"/>
              <a:buAutoNum type="arabicPeriod"/>
            </a:pPr>
            <a:endParaRPr 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8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  <p:sp>
        <p:nvSpPr>
          <p:cNvPr id="19459" name="AutoShape 12"/>
          <p:cNvSpPr>
            <a:spLocks noChangeArrowheads="1"/>
          </p:cNvSpPr>
          <p:nvPr/>
        </p:nvSpPr>
        <p:spPr bwMode="auto">
          <a:xfrm>
            <a:off x="3048000" y="1828800"/>
            <a:ext cx="3200400" cy="16002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id-ID" altLang="en-US"/>
          </a:p>
        </p:txBody>
      </p:sp>
      <p:sp>
        <p:nvSpPr>
          <p:cNvPr id="19460" name="Oval 4"/>
          <p:cNvSpPr>
            <a:spLocks noChangeArrowheads="1"/>
          </p:cNvSpPr>
          <p:nvPr/>
        </p:nvSpPr>
        <p:spPr bwMode="auto">
          <a:xfrm>
            <a:off x="2362200" y="304800"/>
            <a:ext cx="2667000" cy="2438400"/>
          </a:xfrm>
          <a:prstGeom prst="ellipse">
            <a:avLst/>
          </a:prstGeom>
          <a:solidFill>
            <a:srgbClr val="006600">
              <a:alpha val="79999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3200">
                <a:solidFill>
                  <a:schemeClr val="bg1"/>
                </a:solidFill>
              </a:rPr>
              <a:t>MINAT</a:t>
            </a:r>
          </a:p>
        </p:txBody>
      </p:sp>
      <p:sp>
        <p:nvSpPr>
          <p:cNvPr id="19461" name="Oval 5"/>
          <p:cNvSpPr>
            <a:spLocks noChangeArrowheads="1"/>
          </p:cNvSpPr>
          <p:nvPr/>
        </p:nvSpPr>
        <p:spPr bwMode="auto">
          <a:xfrm>
            <a:off x="4267200" y="304800"/>
            <a:ext cx="2667000" cy="2438400"/>
          </a:xfrm>
          <a:prstGeom prst="ellipse">
            <a:avLst/>
          </a:prstGeom>
          <a:solidFill>
            <a:srgbClr val="660066">
              <a:alpha val="78038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3200">
                <a:solidFill>
                  <a:srgbClr val="FFFF66"/>
                </a:solidFill>
              </a:rPr>
              <a:t>MANFAAT</a:t>
            </a:r>
          </a:p>
        </p:txBody>
      </p:sp>
      <p:sp>
        <p:nvSpPr>
          <p:cNvPr id="19462" name="AutoShape 8"/>
          <p:cNvSpPr>
            <a:spLocks noChangeArrowheads="1"/>
          </p:cNvSpPr>
          <p:nvPr/>
        </p:nvSpPr>
        <p:spPr bwMode="auto">
          <a:xfrm>
            <a:off x="152400" y="533400"/>
            <a:ext cx="2133600" cy="1981200"/>
          </a:xfrm>
          <a:prstGeom prst="rightArrow">
            <a:avLst>
              <a:gd name="adj1" fmla="val 50000"/>
              <a:gd name="adj2" fmla="val 26923"/>
            </a:avLst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/>
              <a:t>IDE/</a:t>
            </a:r>
          </a:p>
          <a:p>
            <a:pPr algn="ctr"/>
            <a:r>
              <a:rPr lang="en-US" sz="2400" b="1"/>
              <a:t>GAGASAN</a:t>
            </a:r>
          </a:p>
        </p:txBody>
      </p:sp>
      <p:sp>
        <p:nvSpPr>
          <p:cNvPr id="19463" name="AutoShape 10"/>
          <p:cNvSpPr>
            <a:spLocks noChangeArrowheads="1"/>
          </p:cNvSpPr>
          <p:nvPr/>
        </p:nvSpPr>
        <p:spPr bwMode="auto">
          <a:xfrm>
            <a:off x="7010400" y="533400"/>
            <a:ext cx="2057400" cy="1981200"/>
          </a:xfrm>
          <a:prstGeom prst="leftArrow">
            <a:avLst>
              <a:gd name="adj1" fmla="val 50000"/>
              <a:gd name="adj2" fmla="val 25962"/>
            </a:avLst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/>
              <a:t>MASALAH</a:t>
            </a:r>
          </a:p>
          <a:p>
            <a:pPr algn="ctr"/>
            <a:r>
              <a:rPr lang="en-US" sz="2400" b="1"/>
              <a:t>KEBUTUHAN</a:t>
            </a:r>
          </a:p>
        </p:txBody>
      </p:sp>
      <p:sp>
        <p:nvSpPr>
          <p:cNvPr id="19464" name="Rectangle 13"/>
          <p:cNvSpPr>
            <a:spLocks noChangeArrowheads="1"/>
          </p:cNvSpPr>
          <p:nvPr/>
        </p:nvSpPr>
        <p:spPr bwMode="auto">
          <a:xfrm>
            <a:off x="2514600" y="3505200"/>
            <a:ext cx="4267200" cy="9144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/>
              <a:t>TOPIK PENELITIAN</a:t>
            </a:r>
          </a:p>
        </p:txBody>
      </p:sp>
      <p:sp>
        <p:nvSpPr>
          <p:cNvPr id="19465" name="Rectangle 15"/>
          <p:cNvSpPr>
            <a:spLocks noChangeArrowheads="1"/>
          </p:cNvSpPr>
          <p:nvPr/>
        </p:nvSpPr>
        <p:spPr bwMode="auto">
          <a:xfrm>
            <a:off x="1676400" y="5486400"/>
            <a:ext cx="5791200" cy="1066800"/>
          </a:xfrm>
          <a:prstGeom prst="rect">
            <a:avLst/>
          </a:prstGeom>
          <a:solidFill>
            <a:srgbClr val="8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000" b="1">
                <a:solidFill>
                  <a:schemeClr val="bg1"/>
                </a:solidFill>
              </a:rPr>
              <a:t>JUDUL PENELITIAN</a:t>
            </a:r>
          </a:p>
        </p:txBody>
      </p:sp>
      <p:sp>
        <p:nvSpPr>
          <p:cNvPr id="19466" name="AutoShape 17"/>
          <p:cNvSpPr>
            <a:spLocks noChangeArrowheads="1"/>
          </p:cNvSpPr>
          <p:nvPr/>
        </p:nvSpPr>
        <p:spPr bwMode="auto">
          <a:xfrm>
            <a:off x="3657600" y="4343400"/>
            <a:ext cx="1905000" cy="9906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id-ID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660066"/>
          </a:solidFill>
          <a:ln w="25400">
            <a:solidFill>
              <a:srgbClr val="89A4A7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0483" name="Rectangle 1"/>
          <p:cNvSpPr>
            <a:spLocks noChangeArrowheads="1"/>
          </p:cNvSpPr>
          <p:nvPr/>
        </p:nvSpPr>
        <p:spPr bwMode="auto">
          <a:xfrm>
            <a:off x="0" y="149225"/>
            <a:ext cx="9144000" cy="655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>
              <a:tabLst>
                <a:tab pos="180975" algn="l"/>
              </a:tabLst>
            </a:pPr>
            <a:r>
              <a:rPr lang="id-ID" altLang="en-US" sz="2800" dirty="0">
                <a:solidFill>
                  <a:srgbClr val="FFFF00"/>
                </a:solidFill>
                <a:cs typeface="Times New Roman" pitchFamily="18" charset="0"/>
              </a:rPr>
              <a:t>ANALISIS SISTEM</a:t>
            </a:r>
            <a:endParaRPr lang="en-US" altLang="en-US" sz="2800" dirty="0">
              <a:solidFill>
                <a:srgbClr val="FFFF00"/>
              </a:solidFill>
              <a:cs typeface="Times New Roman" pitchFamily="18" charset="0"/>
            </a:endParaRPr>
          </a:p>
          <a:p>
            <a:pPr algn="ctr" eaLnBrk="0" hangingPunct="0">
              <a:tabLst>
                <a:tab pos="180975" algn="l"/>
              </a:tabLst>
            </a:pPr>
            <a:r>
              <a:rPr lang="id-ID" altLang="en-US" sz="2800" dirty="0">
                <a:solidFill>
                  <a:srgbClr val="FFFF00"/>
                </a:solidFill>
                <a:cs typeface="Times New Roman" pitchFamily="18" charset="0"/>
              </a:rPr>
              <a:t>Kebijakan, </a:t>
            </a:r>
            <a:r>
              <a:rPr lang="en-US" altLang="en-US" sz="2800" dirty="0" err="1">
                <a:solidFill>
                  <a:srgbClr val="FFFF00"/>
                </a:solidFill>
                <a:cs typeface="Times New Roman" pitchFamily="18" charset="0"/>
              </a:rPr>
              <a:t>Kelembagaan</a:t>
            </a:r>
            <a:r>
              <a:rPr lang="id-ID" altLang="en-US" sz="2800" dirty="0">
                <a:solidFill>
                  <a:srgbClr val="FFFF00"/>
                </a:solidFill>
                <a:cs typeface="Times New Roman" pitchFamily="18" charset="0"/>
              </a:rPr>
              <a:t>, Ketenagaan, Penyelenggaraan, Sar</a:t>
            </a:r>
            <a:r>
              <a:rPr lang="en-US" altLang="en-US" sz="2800" dirty="0">
                <a:solidFill>
                  <a:srgbClr val="FFFF00"/>
                </a:solidFill>
                <a:cs typeface="Times New Roman" pitchFamily="18" charset="0"/>
              </a:rPr>
              <a:t>/P</a:t>
            </a:r>
            <a:r>
              <a:rPr lang="id-ID" altLang="en-US" sz="2800" dirty="0">
                <a:solidFill>
                  <a:srgbClr val="FFFF00"/>
                </a:solidFill>
                <a:cs typeface="Times New Roman" pitchFamily="18" charset="0"/>
              </a:rPr>
              <a:t>ras Pembiayaan, Pengendalian</a:t>
            </a:r>
            <a:endParaRPr lang="en-US" altLang="en-US" sz="2800" dirty="0">
              <a:solidFill>
                <a:srgbClr val="FFFF00"/>
              </a:solidFill>
            </a:endParaRPr>
          </a:p>
          <a:p>
            <a:pPr algn="ctr" eaLnBrk="0" hangingPunct="0">
              <a:lnSpc>
                <a:spcPct val="150000"/>
              </a:lnSpc>
              <a:tabLst>
                <a:tab pos="180975" algn="l"/>
              </a:tabLst>
            </a:pPr>
            <a:r>
              <a:rPr lang="id-ID" altLang="en-US" sz="2800" dirty="0">
                <a:solidFill>
                  <a:schemeClr val="bg1"/>
                </a:solidFill>
                <a:cs typeface="Times New Roman" pitchFamily="18" charset="0"/>
              </a:rPr>
              <a:t>KUALIFIKASI FASILITATOR</a:t>
            </a:r>
            <a:endParaRPr lang="en-US" altLang="en-US" sz="2800" dirty="0">
              <a:solidFill>
                <a:schemeClr val="bg1"/>
              </a:solidFill>
            </a:endParaRPr>
          </a:p>
          <a:p>
            <a:pPr algn="ctr" eaLnBrk="0" hangingPunct="0">
              <a:lnSpc>
                <a:spcPct val="150000"/>
              </a:lnSpc>
              <a:tabLst>
                <a:tab pos="180975" algn="l"/>
              </a:tabLst>
            </a:pPr>
            <a:r>
              <a:rPr lang="id-ID" altLang="en-US" sz="2800" dirty="0">
                <a:solidFill>
                  <a:srgbClr val="FFFF00"/>
                </a:solidFill>
                <a:cs typeface="Times New Roman" pitchFamily="18" charset="0"/>
              </a:rPr>
              <a:t>MUTU KINERJA</a:t>
            </a:r>
            <a:endParaRPr lang="en-US" altLang="en-US" sz="2800" dirty="0">
              <a:solidFill>
                <a:srgbClr val="FFFF00"/>
              </a:solidFill>
            </a:endParaRPr>
          </a:p>
          <a:p>
            <a:pPr algn="ctr" eaLnBrk="0" hangingPunct="0">
              <a:lnSpc>
                <a:spcPct val="150000"/>
              </a:lnSpc>
              <a:tabLst>
                <a:tab pos="180975" algn="l"/>
              </a:tabLst>
            </a:pPr>
            <a:r>
              <a:rPr lang="id-ID" altLang="en-US" sz="2800" dirty="0">
                <a:solidFill>
                  <a:schemeClr val="bg1"/>
                </a:solidFill>
                <a:cs typeface="Times New Roman" pitchFamily="18" charset="0"/>
              </a:rPr>
              <a:t>STRATEGI, METODA, DAN TEKNIK </a:t>
            </a:r>
            <a:endParaRPr lang="en-US" altLang="en-US" sz="2800" dirty="0">
              <a:solidFill>
                <a:schemeClr val="bg1"/>
              </a:solidFill>
              <a:cs typeface="Times New Roman" pitchFamily="18" charset="0"/>
            </a:endParaRPr>
          </a:p>
          <a:p>
            <a:pPr algn="ctr" eaLnBrk="0" hangingPunct="0">
              <a:lnSpc>
                <a:spcPct val="150000"/>
              </a:lnSpc>
              <a:tabLst>
                <a:tab pos="180975" algn="l"/>
              </a:tabLst>
            </a:pPr>
            <a:r>
              <a:rPr lang="id-ID" altLang="en-US" sz="2800" dirty="0">
                <a:solidFill>
                  <a:srgbClr val="FFFF00"/>
                </a:solidFill>
                <a:cs typeface="Times New Roman" pitchFamily="18" charset="0"/>
              </a:rPr>
              <a:t>LINGKUP KEGIATAN</a:t>
            </a:r>
            <a:endParaRPr lang="en-US" altLang="en-US" sz="2800" dirty="0">
              <a:solidFill>
                <a:srgbClr val="FFFF00"/>
              </a:solidFill>
            </a:endParaRPr>
          </a:p>
          <a:p>
            <a:pPr algn="ctr" eaLnBrk="0" hangingPunct="0">
              <a:lnSpc>
                <a:spcPct val="150000"/>
              </a:lnSpc>
              <a:tabLst>
                <a:tab pos="180975" algn="l"/>
              </a:tabLst>
            </a:pPr>
            <a:r>
              <a:rPr lang="fi-FI" altLang="en-US" sz="2800" dirty="0">
                <a:solidFill>
                  <a:schemeClr val="bg1"/>
                </a:solidFill>
                <a:cs typeface="Times New Roman" pitchFamily="18" charset="0"/>
              </a:rPr>
              <a:t>PEMANTAUAN DAN EVALUASI</a:t>
            </a:r>
            <a:endParaRPr lang="id-ID" altLang="en-US" sz="2800" dirty="0">
              <a:solidFill>
                <a:schemeClr val="bg1"/>
              </a:solidFill>
            </a:endParaRPr>
          </a:p>
          <a:p>
            <a:pPr algn="ctr" eaLnBrk="0" hangingPunct="0">
              <a:lnSpc>
                <a:spcPct val="150000"/>
              </a:lnSpc>
              <a:tabLst>
                <a:tab pos="180975" algn="l"/>
              </a:tabLst>
            </a:pPr>
            <a:r>
              <a:rPr lang="en-US" altLang="en-US" sz="2800" dirty="0" err="1">
                <a:solidFill>
                  <a:schemeClr val="bg1"/>
                </a:solidFill>
                <a:cs typeface="Times New Roman" pitchFamily="18" charset="0"/>
              </a:rPr>
              <a:t>Proses</a:t>
            </a:r>
            <a:r>
              <a:rPr lang="en-US" altLang="en-US" sz="2800" dirty="0">
                <a:solidFill>
                  <a:schemeClr val="bg1"/>
                </a:solidFill>
                <a:cs typeface="Times New Roman" pitchFamily="18" charset="0"/>
              </a:rPr>
              <a:t>, </a:t>
            </a:r>
            <a:r>
              <a:rPr lang="id-ID" altLang="en-US" sz="2800" dirty="0">
                <a:solidFill>
                  <a:schemeClr val="bg1"/>
                </a:solidFill>
                <a:cs typeface="Times New Roman" pitchFamily="18" charset="0"/>
              </a:rPr>
              <a:t>Hasil dan dampak</a:t>
            </a:r>
            <a:endParaRPr lang="en-US" altLang="en-US" sz="2800" dirty="0">
              <a:solidFill>
                <a:schemeClr val="bg1"/>
              </a:solidFill>
            </a:endParaRPr>
          </a:p>
          <a:p>
            <a:pPr algn="ctr" eaLnBrk="0" hangingPunct="0">
              <a:lnSpc>
                <a:spcPct val="150000"/>
              </a:lnSpc>
              <a:tabLst>
                <a:tab pos="180975" algn="l"/>
              </a:tabLst>
            </a:pPr>
            <a:r>
              <a:rPr lang="en-US" altLang="en-US" sz="2800" dirty="0">
                <a:solidFill>
                  <a:srgbClr val="FFFF00"/>
                </a:solidFill>
                <a:cs typeface="Times New Roman" pitchFamily="18" charset="0"/>
              </a:rPr>
              <a:t>JEJARING KELEMBAGAAN</a:t>
            </a:r>
            <a:endParaRPr lang="en-US" altLang="en-US" sz="2800" dirty="0">
              <a:solidFill>
                <a:srgbClr val="FFFF00"/>
              </a:solidFill>
            </a:endParaRPr>
          </a:p>
          <a:p>
            <a:pPr algn="ctr" eaLnBrk="0" hangingPunct="0">
              <a:lnSpc>
                <a:spcPct val="150000"/>
              </a:lnSpc>
              <a:buFont typeface="Arial" charset="0"/>
              <a:buChar char="•"/>
              <a:tabLst>
                <a:tab pos="180975" algn="l"/>
              </a:tabLst>
            </a:pPr>
            <a:r>
              <a:rPr lang="fi-FI" altLang="en-US" sz="2800" dirty="0">
                <a:solidFill>
                  <a:schemeClr val="bg1"/>
                </a:solidFill>
                <a:cs typeface="Times New Roman" pitchFamily="18" charset="0"/>
              </a:rPr>
              <a:t>PROGRAM PENYULUHAN PERTANIAN</a:t>
            </a:r>
            <a:endParaRPr lang="en-US" altLang="en-US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4"/>
          <p:cNvSpPr txBox="1">
            <a:spLocks noChangeArrowheads="1"/>
          </p:cNvSpPr>
          <p:nvPr/>
        </p:nvSpPr>
        <p:spPr bwMode="auto">
          <a:xfrm>
            <a:off x="1143000" y="304800"/>
            <a:ext cx="68389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000" b="1">
                <a:solidFill>
                  <a:srgbClr val="000099"/>
                </a:solidFill>
              </a:rPr>
              <a:t>REVISI JUDUL PENELITIAN</a:t>
            </a:r>
          </a:p>
        </p:txBody>
      </p:sp>
      <p:sp>
        <p:nvSpPr>
          <p:cNvPr id="21507" name="Rectangle 5"/>
          <p:cNvSpPr>
            <a:spLocks noChangeArrowheads="1"/>
          </p:cNvSpPr>
          <p:nvPr/>
        </p:nvSpPr>
        <p:spPr bwMode="auto">
          <a:xfrm>
            <a:off x="533400" y="1371600"/>
            <a:ext cx="3733800" cy="1295400"/>
          </a:xfrm>
          <a:prstGeom prst="rect">
            <a:avLst/>
          </a:prstGeom>
          <a:solidFill>
            <a:srgbClr val="33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chemeClr val="bg1"/>
                </a:solidFill>
              </a:rPr>
              <a:t>PENULISAN</a:t>
            </a:r>
          </a:p>
          <a:p>
            <a:pPr algn="ctr"/>
            <a:r>
              <a:rPr lang="en-US" sz="2800" b="1">
                <a:solidFill>
                  <a:schemeClr val="bg1"/>
                </a:solidFill>
              </a:rPr>
              <a:t> PENDAHULUAN</a:t>
            </a:r>
          </a:p>
        </p:txBody>
      </p:sp>
      <p:sp>
        <p:nvSpPr>
          <p:cNvPr id="21508" name="Rectangle 7"/>
          <p:cNvSpPr>
            <a:spLocks noChangeArrowheads="1"/>
          </p:cNvSpPr>
          <p:nvPr/>
        </p:nvSpPr>
        <p:spPr bwMode="auto">
          <a:xfrm>
            <a:off x="533400" y="3124200"/>
            <a:ext cx="3733800" cy="1295400"/>
          </a:xfrm>
          <a:prstGeom prst="rect">
            <a:avLst/>
          </a:prstGeom>
          <a:solidFill>
            <a:srgbClr val="33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chemeClr val="bg1"/>
                </a:solidFill>
              </a:rPr>
              <a:t>PENGUKURAN</a:t>
            </a:r>
          </a:p>
          <a:p>
            <a:pPr algn="ctr"/>
            <a:r>
              <a:rPr lang="en-US" sz="2800" b="1">
                <a:solidFill>
                  <a:schemeClr val="bg1"/>
                </a:solidFill>
              </a:rPr>
              <a:t> VARIABEL</a:t>
            </a:r>
          </a:p>
        </p:txBody>
      </p:sp>
      <p:sp>
        <p:nvSpPr>
          <p:cNvPr id="21509" name="Rectangle 8"/>
          <p:cNvSpPr>
            <a:spLocks noChangeArrowheads="1"/>
          </p:cNvSpPr>
          <p:nvPr/>
        </p:nvSpPr>
        <p:spPr bwMode="auto">
          <a:xfrm>
            <a:off x="533400" y="4876800"/>
            <a:ext cx="3733800" cy="1295400"/>
          </a:xfrm>
          <a:prstGeom prst="rect">
            <a:avLst/>
          </a:prstGeom>
          <a:solidFill>
            <a:srgbClr val="33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chemeClr val="bg1"/>
                </a:solidFill>
              </a:rPr>
              <a:t>ANALISIS DATA</a:t>
            </a:r>
          </a:p>
          <a:p>
            <a:pPr algn="ctr"/>
            <a:r>
              <a:rPr lang="en-US" sz="2800" b="1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21510" name="AutoShape 9"/>
          <p:cNvSpPr>
            <a:spLocks noChangeArrowheads="1"/>
          </p:cNvSpPr>
          <p:nvPr/>
        </p:nvSpPr>
        <p:spPr bwMode="auto">
          <a:xfrm>
            <a:off x="4419600" y="1676400"/>
            <a:ext cx="990600" cy="6096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99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  <p:sp>
        <p:nvSpPr>
          <p:cNvPr id="21511" name="AutoShape 10"/>
          <p:cNvSpPr>
            <a:spLocks noChangeArrowheads="1"/>
          </p:cNvSpPr>
          <p:nvPr/>
        </p:nvSpPr>
        <p:spPr bwMode="auto">
          <a:xfrm>
            <a:off x="4419600" y="5257800"/>
            <a:ext cx="990600" cy="6096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99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  <p:sp>
        <p:nvSpPr>
          <p:cNvPr id="21512" name="AutoShape 11"/>
          <p:cNvSpPr>
            <a:spLocks noChangeArrowheads="1"/>
          </p:cNvSpPr>
          <p:nvPr/>
        </p:nvSpPr>
        <p:spPr bwMode="auto">
          <a:xfrm>
            <a:off x="4419600" y="3429000"/>
            <a:ext cx="990600" cy="6096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99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  <p:sp>
        <p:nvSpPr>
          <p:cNvPr id="21513" name="Rectangle 12"/>
          <p:cNvSpPr>
            <a:spLocks noChangeArrowheads="1"/>
          </p:cNvSpPr>
          <p:nvPr/>
        </p:nvSpPr>
        <p:spPr bwMode="auto">
          <a:xfrm>
            <a:off x="5562600" y="1371600"/>
            <a:ext cx="3124200" cy="12192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000" b="1"/>
              <a:t>REVISI KE I</a:t>
            </a:r>
          </a:p>
        </p:txBody>
      </p:sp>
      <p:sp>
        <p:nvSpPr>
          <p:cNvPr id="21514" name="Rectangle 13"/>
          <p:cNvSpPr>
            <a:spLocks noChangeArrowheads="1"/>
          </p:cNvSpPr>
          <p:nvPr/>
        </p:nvSpPr>
        <p:spPr bwMode="auto">
          <a:xfrm>
            <a:off x="5562600" y="4953000"/>
            <a:ext cx="3124200" cy="12192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000" b="1"/>
              <a:t>REVISI KE III</a:t>
            </a:r>
          </a:p>
        </p:txBody>
      </p:sp>
      <p:sp>
        <p:nvSpPr>
          <p:cNvPr id="21515" name="Rectangle 14"/>
          <p:cNvSpPr>
            <a:spLocks noChangeArrowheads="1"/>
          </p:cNvSpPr>
          <p:nvPr/>
        </p:nvSpPr>
        <p:spPr bwMode="auto">
          <a:xfrm>
            <a:off x="5562600" y="3124200"/>
            <a:ext cx="3124200" cy="12192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000" b="1"/>
              <a:t>REVISI KE II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179</Words>
  <Application>Microsoft Office PowerPoint</Application>
  <PresentationFormat>On-screen Show (4:3)</PresentationFormat>
  <Paragraphs>60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TAHAPAN PENELITIAN </vt:lpstr>
      <vt:lpstr>Slide 2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BU LIS</dc:creator>
  <cp:lastModifiedBy>BU LIS</cp:lastModifiedBy>
  <cp:revision>5</cp:revision>
  <dcterms:created xsi:type="dcterms:W3CDTF">2017-10-01T16:08:22Z</dcterms:created>
  <dcterms:modified xsi:type="dcterms:W3CDTF">2020-12-06T15:45:24Z</dcterms:modified>
</cp:coreProperties>
</file>