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  <p:sldMasterId id="2147483800" r:id="rId2"/>
  </p:sldMasterIdLst>
  <p:notesMasterIdLst>
    <p:notesMasterId r:id="rId39"/>
  </p:notesMasterIdLst>
  <p:handoutMasterIdLst>
    <p:handoutMasterId r:id="rId40"/>
  </p:handoutMasterIdLst>
  <p:sldIdLst>
    <p:sldId id="317" r:id="rId3"/>
    <p:sldId id="257" r:id="rId4"/>
    <p:sldId id="258" r:id="rId5"/>
    <p:sldId id="300" r:id="rId6"/>
    <p:sldId id="265" r:id="rId7"/>
    <p:sldId id="266" r:id="rId8"/>
    <p:sldId id="264" r:id="rId9"/>
    <p:sldId id="303" r:id="rId10"/>
    <p:sldId id="275" r:id="rId11"/>
    <p:sldId id="283" r:id="rId12"/>
    <p:sldId id="268" r:id="rId13"/>
    <p:sldId id="263" r:id="rId14"/>
    <p:sldId id="270" r:id="rId15"/>
    <p:sldId id="277" r:id="rId16"/>
    <p:sldId id="296" r:id="rId17"/>
    <p:sldId id="267" r:id="rId18"/>
    <p:sldId id="273" r:id="rId19"/>
    <p:sldId id="302" r:id="rId20"/>
    <p:sldId id="279" r:id="rId21"/>
    <p:sldId id="276" r:id="rId22"/>
    <p:sldId id="280" r:id="rId23"/>
    <p:sldId id="284" r:id="rId24"/>
    <p:sldId id="278" r:id="rId25"/>
    <p:sldId id="298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</p:sldIdLst>
  <p:sldSz cx="9144000" cy="6858000" type="screen4x3"/>
  <p:notesSz cx="6858000" cy="9144000"/>
  <p:custShowLst>
    <p:custShow name="Custom Show 1" id="0">
      <p:sldLst>
        <p:sld r:id="rId4"/>
        <p:sld r:id="rId6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8"/>
      </p:sldLst>
    </p:custShow>
  </p:custShowLst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frameSlides="1"/>
  <p:clrMru>
    <a:srgbClr val="0432FF"/>
    <a:srgbClr val="FDE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092"/>
    <p:restoredTop sz="93631"/>
  </p:normalViewPr>
  <p:slideViewPr>
    <p:cSldViewPr>
      <p:cViewPr varScale="1">
        <p:scale>
          <a:sx n="79" d="100"/>
          <a:sy n="79" d="100"/>
        </p:scale>
        <p:origin x="200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BC050-F945-4F48-8530-546E4E7C8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6290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16A12-54FA-F840-A79C-567769158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755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057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FBB62E7-5D88-3249-B3E5-F146866FBC78}" type="slidenum">
              <a:rPr lang="en-GB" sz="1200"/>
              <a:pPr eaLnBrk="1" hangingPunct="1"/>
              <a:t>35</a:t>
            </a:fld>
            <a:endParaRPr lang="en-GB" sz="120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37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790A7B2-5901-7543-9F55-66E1D61A587A}" type="slidenum">
              <a:rPr lang="en-GB" sz="1200"/>
              <a:pPr eaLnBrk="1" hangingPunct="1"/>
              <a:t>36</a:t>
            </a:fld>
            <a:endParaRPr lang="en-GB" sz="120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403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45B7648-4B7D-F240-BD37-B26ED2F99EBE}" type="slidenum">
              <a:rPr lang="en-GB" sz="1200"/>
              <a:pPr eaLnBrk="1" hangingPunct="1"/>
              <a:t>25</a:t>
            </a:fld>
            <a:endParaRPr lang="en-GB" sz="120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865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213A129-C452-604A-96E0-89F42532FDD3}" type="slidenum">
              <a:rPr lang="en-GB" sz="1200"/>
              <a:pPr eaLnBrk="1" hangingPunct="1"/>
              <a:t>26</a:t>
            </a:fld>
            <a:endParaRPr lang="en-GB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421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05EF60-6EB9-C948-8007-484A8247765F}" type="slidenum">
              <a:rPr lang="en-GB" sz="1200"/>
              <a:pPr eaLnBrk="1" hangingPunct="1"/>
              <a:t>27</a:t>
            </a:fld>
            <a:endParaRPr lang="en-GB" sz="120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154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5B33607-ABAA-B249-962D-87173E492004}" type="slidenum">
              <a:rPr lang="en-GB" sz="1200"/>
              <a:pPr eaLnBrk="1" hangingPunct="1"/>
              <a:t>30</a:t>
            </a:fld>
            <a:endParaRPr lang="en-GB" sz="120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124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1F57CD6-3867-EF44-ABC0-712033281FBD}" type="slidenum">
              <a:rPr lang="en-GB" sz="1200"/>
              <a:pPr eaLnBrk="1" hangingPunct="1"/>
              <a:t>31</a:t>
            </a:fld>
            <a:endParaRPr lang="en-GB" sz="1200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819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2F3D13-3CDE-164C-8D3E-F7BBF397C6A2}" type="slidenum">
              <a:rPr lang="en-GB" sz="1200"/>
              <a:pPr eaLnBrk="1" hangingPunct="1"/>
              <a:t>32</a:t>
            </a:fld>
            <a:endParaRPr lang="en-GB" sz="120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396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FBA7C7C-3926-CA46-93D3-9D45B29848B3}" type="slidenum">
              <a:rPr lang="en-GB" sz="1200"/>
              <a:pPr eaLnBrk="1" hangingPunct="1"/>
              <a:t>33</a:t>
            </a:fld>
            <a:endParaRPr lang="en-GB" sz="1200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386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F66512-3799-754D-AD5B-AE60F0C794EA}" type="slidenum">
              <a:rPr lang="en-GB" sz="1200"/>
              <a:pPr eaLnBrk="1" hangingPunct="1"/>
              <a:t>34</a:t>
            </a:fld>
            <a:endParaRPr lang="en-GB" sz="1200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499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0829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003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8376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9602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297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5865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8564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7380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2674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9965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926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6772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5198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8752671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9498706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5638163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3939421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3672048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01784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350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27122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402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014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1852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999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696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511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046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hf sldNum="0"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D3220E5-074B-4550-BB38-FDBE619894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801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1804988" y="244475"/>
            <a:ext cx="7339012" cy="461963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STPMD </a:t>
            </a:r>
            <a:r>
              <a:rPr lang="ja-JP" alt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2000" b="1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0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2014538" y="754063"/>
            <a:ext cx="7129462" cy="1190625"/>
          </a:xfrm>
        </p:spPr>
        <p:txBody>
          <a:bodyPr/>
          <a:lstStyle/>
          <a:p>
            <a:pPr algn="ctr" eaLnBrk="1" hangingPunct="1"/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TATA KELOLA DESA II (2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sks</a:t>
            </a:r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DB7658-7016-8044-A5A0-1C50F295936D}"/>
              </a:ext>
            </a:extLst>
          </p:cNvPr>
          <p:cNvSpPr txBox="1"/>
          <p:nvPr/>
        </p:nvSpPr>
        <p:spPr>
          <a:xfrm>
            <a:off x="2987824" y="2799553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Chalkboard SE" panose="03050602040202020205" pitchFamily="66" charset="77"/>
              </a:rPr>
              <a:t>BAGIAN I: </a:t>
            </a:r>
          </a:p>
          <a:p>
            <a:r>
              <a:rPr lang="en-US" sz="3600" dirty="0">
                <a:solidFill>
                  <a:srgbClr val="002060"/>
                </a:solidFill>
                <a:latin typeface="Chalkboard SE" panose="03050602040202020205" pitchFamily="66" charset="77"/>
              </a:rPr>
              <a:t>REGULASI di DESA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93E909-D831-AB4F-954C-806618CED48C}"/>
              </a:ext>
            </a:extLst>
          </p:cNvPr>
          <p:cNvSpPr txBox="1"/>
          <p:nvPr/>
        </p:nvSpPr>
        <p:spPr>
          <a:xfrm>
            <a:off x="2335593" y="6103839"/>
            <a:ext cx="5276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Dosen</a:t>
            </a:r>
            <a:r>
              <a:rPr lang="en-US" sz="2000" dirty="0"/>
              <a:t> </a:t>
            </a:r>
            <a:r>
              <a:rPr lang="en-US" sz="2000" dirty="0" err="1"/>
              <a:t>Pengampu</a:t>
            </a:r>
            <a:r>
              <a:rPr lang="en-US" sz="2000" dirty="0"/>
              <a:t>: Drs. </a:t>
            </a:r>
            <a:r>
              <a:rPr lang="en-US" sz="2000" dirty="0" err="1"/>
              <a:t>Hastowiyono</a:t>
            </a:r>
            <a:r>
              <a:rPr lang="en-US" sz="2000" dirty="0"/>
              <a:t>, M.S</a:t>
            </a:r>
          </a:p>
        </p:txBody>
      </p:sp>
    </p:spTree>
    <p:extLst>
      <p:ext uri="{BB962C8B-B14F-4D97-AF65-F5344CB8AC3E}">
        <p14:creationId xmlns:p14="http://schemas.microsoft.com/office/powerpoint/2010/main" val="2334215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785794"/>
            <a:ext cx="8352928" cy="5955574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396875" indent="-396875">
              <a:buNone/>
            </a:pPr>
            <a:r>
              <a:rPr lang="fi-FI" sz="2400" dirty="0"/>
              <a:t>8.	</a:t>
            </a:r>
            <a:r>
              <a:rPr lang="fi-FI" sz="2400" b="1" dirty="0" err="1"/>
              <a:t>Asas</a:t>
            </a:r>
            <a:r>
              <a:rPr lang="fi-FI" sz="2400" b="1" dirty="0"/>
              <a:t> </a:t>
            </a:r>
            <a:r>
              <a:rPr lang="fi-FI" sz="2400" b="1" dirty="0" err="1"/>
              <a:t>Kesamaan</a:t>
            </a:r>
            <a:r>
              <a:rPr lang="fi-FI" sz="2400" b="1" dirty="0"/>
              <a:t> </a:t>
            </a:r>
            <a:r>
              <a:rPr lang="fi-FI" sz="2400" b="1" dirty="0" err="1"/>
              <a:t>Kedudukan</a:t>
            </a:r>
            <a:r>
              <a:rPr lang="fi-FI" sz="2400" b="1" dirty="0"/>
              <a:t> </a:t>
            </a:r>
            <a:r>
              <a:rPr lang="fi-FI" sz="2400" b="1" dirty="0" err="1"/>
              <a:t>dalam</a:t>
            </a:r>
            <a:r>
              <a:rPr lang="fi-FI" sz="2400" b="1" dirty="0"/>
              <a:t> </a:t>
            </a:r>
            <a:r>
              <a:rPr lang="fi-FI" sz="2400" b="1" dirty="0" err="1"/>
              <a:t>Hukum</a:t>
            </a:r>
            <a:r>
              <a:rPr lang="fi-FI" sz="2400" b="1" dirty="0"/>
              <a:t> </a:t>
            </a:r>
            <a:r>
              <a:rPr lang="fi-FI" sz="2400" b="1" dirty="0" err="1"/>
              <a:t>dan</a:t>
            </a:r>
            <a:r>
              <a:rPr lang="fi-FI" sz="2400" b="1" dirty="0"/>
              <a:t> </a:t>
            </a:r>
            <a:r>
              <a:rPr lang="fi-FI" sz="2400" b="1" dirty="0" err="1"/>
              <a:t>Pemerintahan</a:t>
            </a:r>
            <a:r>
              <a:rPr lang="fi-FI" sz="2400" b="1" dirty="0"/>
              <a:t>.</a:t>
            </a:r>
          </a:p>
          <a:p>
            <a:pPr marL="349250" indent="0">
              <a:buNone/>
            </a:pPr>
            <a:r>
              <a:rPr lang="sv-SE" sz="2400" dirty="0" err="1"/>
              <a:t>Setiap</a:t>
            </a:r>
            <a:r>
              <a:rPr lang="sv-SE" sz="2400" dirty="0"/>
              <a:t> materi muatan </a:t>
            </a:r>
            <a:r>
              <a:rPr lang="sv-SE" sz="2400" dirty="0" err="1"/>
              <a:t>peraturan</a:t>
            </a:r>
            <a:r>
              <a:rPr lang="sv-SE" sz="2400" dirty="0"/>
              <a:t> </a:t>
            </a:r>
            <a:r>
              <a:rPr lang="sv-SE" sz="2400" dirty="0" err="1"/>
              <a:t>perundang-undangan</a:t>
            </a:r>
            <a:r>
              <a:rPr lang="id-ID" sz="2400" dirty="0"/>
              <a:t> tidak boleh berisi hal-hal yang bersifat </a:t>
            </a:r>
            <a:r>
              <a:rPr lang="sv-SE" sz="2400" dirty="0"/>
              <a:t>membedakan berdasarkan latar belakang, antara lain,</a:t>
            </a:r>
            <a:r>
              <a:rPr lang="id-ID" sz="2400" dirty="0"/>
              <a:t> agama, suku, ras, golongan, gender, atau status sosial. </a:t>
            </a:r>
          </a:p>
          <a:p>
            <a:pPr marL="349250" indent="-349250">
              <a:buNone/>
            </a:pPr>
            <a:r>
              <a:rPr lang="id-ID" sz="2400" dirty="0"/>
              <a:t>9</a:t>
            </a:r>
            <a:r>
              <a:rPr lang="id-ID" sz="2400" b="1" dirty="0"/>
              <a:t>.	Asas Ketertiban dan Kepastian Hukum</a:t>
            </a:r>
            <a:r>
              <a:rPr lang="id-ID" sz="2400" dirty="0"/>
              <a:t>.</a:t>
            </a:r>
          </a:p>
          <a:p>
            <a:pPr marL="349250" indent="0">
              <a:buNone/>
            </a:pPr>
            <a:r>
              <a:rPr lang="id-ID" sz="2400" dirty="0"/>
              <a:t>Setiap materi </a:t>
            </a:r>
            <a:r>
              <a:rPr lang="sv-SE" sz="2400" dirty="0"/>
              <a:t>muatan peraturan perundang-undangan harus dapat</a:t>
            </a:r>
            <a:r>
              <a:rPr lang="id-ID" sz="2400" dirty="0"/>
              <a:t> menimbulkan ketertiban dalam masyarakat melalui jaminan adanya kepastian hukum.</a:t>
            </a:r>
          </a:p>
          <a:p>
            <a:pPr marL="0" indent="0">
              <a:buNone/>
            </a:pPr>
            <a:r>
              <a:rPr lang="fi-FI" sz="2400" b="1" dirty="0"/>
              <a:t>10. </a:t>
            </a:r>
            <a:r>
              <a:rPr lang="fi-FI" sz="2400" b="1" dirty="0" err="1"/>
              <a:t>Asas</a:t>
            </a:r>
            <a:r>
              <a:rPr lang="fi-FI" sz="2400" b="1" dirty="0"/>
              <a:t> </a:t>
            </a:r>
            <a:r>
              <a:rPr lang="fi-FI" sz="2400" b="1" dirty="0" err="1"/>
              <a:t>Keseimbangan</a:t>
            </a:r>
            <a:r>
              <a:rPr lang="fi-FI" sz="2400" b="1" dirty="0"/>
              <a:t>, </a:t>
            </a:r>
            <a:r>
              <a:rPr lang="fi-FI" sz="2400" b="1" dirty="0" err="1"/>
              <a:t>Keserasian</a:t>
            </a:r>
            <a:r>
              <a:rPr lang="fi-FI" sz="2400" b="1" dirty="0"/>
              <a:t>, </a:t>
            </a:r>
            <a:r>
              <a:rPr lang="fi-FI" sz="2400" b="1" dirty="0" err="1"/>
              <a:t>dan</a:t>
            </a:r>
            <a:r>
              <a:rPr lang="fi-FI" sz="2400" b="1" dirty="0"/>
              <a:t> </a:t>
            </a:r>
            <a:r>
              <a:rPr lang="fi-FI" sz="2400" b="1" dirty="0" err="1"/>
              <a:t>Keselarasan</a:t>
            </a:r>
            <a:r>
              <a:rPr lang="fi-FI" sz="2400" b="1" dirty="0"/>
              <a:t>.</a:t>
            </a:r>
          </a:p>
          <a:p>
            <a:pPr marL="349250" indent="0">
              <a:buNone/>
            </a:pPr>
            <a:r>
              <a:rPr lang="sv-SE" sz="2400" dirty="0" err="1"/>
              <a:t>Setiap</a:t>
            </a:r>
            <a:r>
              <a:rPr lang="sv-SE" sz="2400" dirty="0"/>
              <a:t> materi muatan peraturan perundang-undangan</a:t>
            </a:r>
            <a:r>
              <a:rPr lang="id-ID" sz="2400" dirty="0"/>
              <a:t> harus mencerminkan keseimbangan, keserasian, </a:t>
            </a:r>
            <a:r>
              <a:rPr lang="sv-SE" sz="2400" dirty="0"/>
              <a:t>dan keselarasan, antara kepentingan individu</a:t>
            </a:r>
            <a:r>
              <a:rPr lang="id-ID" sz="2400" dirty="0"/>
              <a:t> dan masyarakat dengan kepentingan bangsa dan negara.</a:t>
            </a:r>
          </a:p>
          <a:p>
            <a:endParaRPr lang="id-ID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20688"/>
            <a:ext cx="8229600" cy="808040"/>
          </a:xfrm>
        </p:spPr>
        <p:txBody>
          <a:bodyPr>
            <a:normAutofit/>
          </a:bodyPr>
          <a:lstStyle/>
          <a:p>
            <a:pPr algn="ctr"/>
            <a:r>
              <a:rPr lang="id-ID" dirty="0">
                <a:solidFill>
                  <a:srgbClr val="FF0000"/>
                </a:solidFill>
              </a:rPr>
              <a:t>Jenis-Jenis Peraturan di Desa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888" y="1700808"/>
            <a:ext cx="8229600" cy="5040560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sz="3200" b="1" dirty="0"/>
              <a:t>Jenis peraturan yang ada di desa terdiri atas:</a:t>
            </a:r>
          </a:p>
          <a:p>
            <a:endParaRPr lang="id-ID" sz="3200" b="1" dirty="0"/>
          </a:p>
          <a:p>
            <a:pPr marL="1206500" indent="-460375">
              <a:buNone/>
            </a:pPr>
            <a:r>
              <a:rPr lang="id-ID" b="1" dirty="0"/>
              <a:t>1</a:t>
            </a:r>
            <a:r>
              <a:rPr lang="id-ID" sz="3200" b="1" dirty="0"/>
              <a:t>.  Peraturan Desa </a:t>
            </a:r>
          </a:p>
          <a:p>
            <a:pPr marL="1206500" indent="-460375">
              <a:buNone/>
            </a:pPr>
            <a:r>
              <a:rPr lang="id-ID" sz="3200" b="1" dirty="0"/>
              <a:t>2. Peraturan Bersama Kepala Desa</a:t>
            </a:r>
          </a:p>
          <a:p>
            <a:pPr marL="1206500" indent="-460375">
              <a:buNone/>
            </a:pPr>
            <a:r>
              <a:rPr lang="id-ID" sz="3200" b="1" dirty="0"/>
              <a:t>3. Peraturan Kepala Desa</a:t>
            </a:r>
          </a:p>
          <a:p>
            <a:pPr marL="635000" indent="-349250">
              <a:buNone/>
            </a:pPr>
            <a:endParaRPr lang="id-ID" b="1" dirty="0"/>
          </a:p>
          <a:p>
            <a:pPr marL="635000" indent="-34925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id-ID" sz="3600" dirty="0">
                <a:solidFill>
                  <a:srgbClr val="FF0000"/>
                </a:solidFill>
                <a:latin typeface="Arial"/>
                <a:cs typeface="Arial"/>
              </a:rPr>
              <a:t>Peraturan Desa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888" y="1124744"/>
            <a:ext cx="8229600" cy="5544616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285750" indent="-285750"/>
            <a:r>
              <a:rPr lang="es-ES" sz="2800" b="1" dirty="0" err="1"/>
              <a:t>Peraturan</a:t>
            </a:r>
            <a:r>
              <a:rPr lang="es-ES" sz="2800" b="1" dirty="0"/>
              <a:t> </a:t>
            </a:r>
            <a:r>
              <a:rPr lang="es-ES" sz="2800" b="1" dirty="0" err="1"/>
              <a:t>Desa</a:t>
            </a:r>
            <a:r>
              <a:rPr lang="es-ES" sz="2800" b="1" dirty="0"/>
              <a:t> </a:t>
            </a:r>
            <a:r>
              <a:rPr lang="id-ID" sz="2800" dirty="0"/>
              <a:t>adalah peraturan perundang-undangan yang ditetapkan oleh Kepala Desa setelah dibahas dan </a:t>
            </a:r>
            <a:r>
              <a:rPr lang="sv-SE" sz="2800" dirty="0" err="1"/>
              <a:t>disepakati</a:t>
            </a:r>
            <a:r>
              <a:rPr lang="sv-SE" sz="2800" dirty="0"/>
              <a:t> </a:t>
            </a:r>
            <a:r>
              <a:rPr lang="sv-SE" sz="2800" dirty="0" err="1"/>
              <a:t>bersama</a:t>
            </a:r>
            <a:r>
              <a:rPr lang="sv-SE" sz="2800" dirty="0"/>
              <a:t> </a:t>
            </a:r>
            <a:r>
              <a:rPr lang="sv-SE" sz="2800" dirty="0" err="1"/>
              <a:t>Badan</a:t>
            </a:r>
            <a:r>
              <a:rPr lang="sv-SE" sz="2800" dirty="0"/>
              <a:t> </a:t>
            </a:r>
            <a:r>
              <a:rPr lang="sv-SE" sz="2800" dirty="0" err="1"/>
              <a:t>Permusyawaratan</a:t>
            </a:r>
            <a:r>
              <a:rPr lang="sv-SE" sz="2800" dirty="0"/>
              <a:t> </a:t>
            </a:r>
            <a:r>
              <a:rPr lang="sv-SE" sz="2800" dirty="0" err="1"/>
              <a:t>Desa</a:t>
            </a:r>
            <a:r>
              <a:rPr lang="sv-SE" sz="2800" dirty="0"/>
              <a:t>.(</a:t>
            </a:r>
            <a:r>
              <a:rPr lang="es-ES" sz="2800" dirty="0"/>
              <a:t>UU No.</a:t>
            </a:r>
            <a:r>
              <a:rPr lang="id-ID" sz="2800" dirty="0"/>
              <a:t>6/2014 tentang Desa </a:t>
            </a:r>
            <a:r>
              <a:rPr lang="es-ES" sz="2800" dirty="0" err="1"/>
              <a:t>Psl</a:t>
            </a:r>
            <a:r>
              <a:rPr lang="es-ES" sz="2800" dirty="0"/>
              <a:t> 1 </a:t>
            </a:r>
            <a:r>
              <a:rPr lang="es-ES" sz="2800" dirty="0" err="1"/>
              <a:t>angka</a:t>
            </a:r>
            <a:r>
              <a:rPr lang="es-ES" sz="2800" dirty="0"/>
              <a:t> 7)</a:t>
            </a:r>
            <a:endParaRPr lang="id-ID" sz="2800" b="1" dirty="0"/>
          </a:p>
          <a:p>
            <a:r>
              <a:rPr lang="id-ID" sz="2800" dirty="0"/>
              <a:t>Konsekuensinya:</a:t>
            </a:r>
          </a:p>
          <a:p>
            <a:pPr marL="285750" indent="0">
              <a:buNone/>
            </a:pPr>
            <a:r>
              <a:rPr lang="id-ID" sz="2800" dirty="0"/>
              <a:t>Oleh karena peraturan desa itu merupakan sebuah peraturan perundang-undangan maka bentuk, pola, dan proses pembentukannya juga harus memenuhi ketentuan yang berlaku dalam pembentukan sebuah peraturan perundang undangan.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040560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sz="2800" b="1" dirty="0"/>
              <a:t>Peraturan Kepala Desa </a:t>
            </a:r>
            <a:r>
              <a:rPr lang="id-ID" sz="2800" dirty="0"/>
              <a:t>adalah Peraturan yang ditetapkan oleh Kepala Desa dan bersifat mengatur. </a:t>
            </a:r>
          </a:p>
          <a:p>
            <a:pPr marL="481013" indent="-465138"/>
            <a:r>
              <a:rPr lang="id-ID" sz="2800" dirty="0"/>
              <a:t>Peraturan Kepala Desa mempunyai fungsi sebagai </a:t>
            </a:r>
            <a:r>
              <a:rPr lang="id-ID" sz="2800" b="1" dirty="0"/>
              <a:t>peraturan pelaksanaan </a:t>
            </a:r>
            <a:r>
              <a:rPr lang="it-IT" sz="2800" dirty="0" err="1"/>
              <a:t>dari</a:t>
            </a:r>
            <a:r>
              <a:rPr lang="it-IT" sz="2800" dirty="0"/>
              <a:t> </a:t>
            </a:r>
            <a:r>
              <a:rPr lang="it-IT" sz="2800" b="1" dirty="0" err="1"/>
              <a:t>Peraturan</a:t>
            </a:r>
            <a:r>
              <a:rPr lang="it-IT" sz="2800" b="1" dirty="0"/>
              <a:t> </a:t>
            </a:r>
            <a:r>
              <a:rPr lang="it-IT" sz="2800" b="1" dirty="0" err="1"/>
              <a:t>Desa</a:t>
            </a:r>
            <a:r>
              <a:rPr lang="it-IT" sz="2800" b="1" dirty="0"/>
              <a:t> </a:t>
            </a:r>
            <a:r>
              <a:rPr lang="it-IT" sz="2800" dirty="0" err="1"/>
              <a:t>dan</a:t>
            </a:r>
            <a:r>
              <a:rPr lang="it-IT" sz="2800" dirty="0"/>
              <a:t>/</a:t>
            </a:r>
            <a:r>
              <a:rPr lang="it-IT" sz="2800" dirty="0" err="1"/>
              <a:t>atau</a:t>
            </a:r>
            <a:r>
              <a:rPr lang="it-IT" sz="2800" dirty="0"/>
              <a:t> peraturan yang</a:t>
            </a:r>
            <a:r>
              <a:rPr lang="id-ID" sz="2800" dirty="0"/>
              <a:t> lebih tinggi. </a:t>
            </a:r>
          </a:p>
          <a:p>
            <a:pPr marL="504825" indent="-457200"/>
            <a:r>
              <a:rPr lang="id-ID" sz="2800" dirty="0"/>
              <a:t>Sesuai dengan posisinya sebagai pengaturan pelaksanaan Peraturan </a:t>
            </a:r>
            <a:r>
              <a:rPr lang="sv-SE" sz="2800" dirty="0" err="1"/>
              <a:t>Desa</a:t>
            </a:r>
            <a:r>
              <a:rPr lang="sv-SE" sz="2800" dirty="0"/>
              <a:t>, maka </a:t>
            </a:r>
            <a:r>
              <a:rPr lang="sv-SE" sz="2800" dirty="0" err="1"/>
              <a:t>Peraturan</a:t>
            </a:r>
            <a:r>
              <a:rPr lang="sv-SE" sz="2800" dirty="0"/>
              <a:t> Kepala Desa hanya dapat mengatur hal-hal</a:t>
            </a:r>
            <a:r>
              <a:rPr lang="id-ID" sz="2800" dirty="0"/>
              <a:t> yang diperintahkan dalam Peraturan Desa.</a:t>
            </a:r>
          </a:p>
          <a:p>
            <a:endParaRPr lang="id-ID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3008A9-B3B2-E349-9FF5-4D34F025DA6C}"/>
              </a:ext>
            </a:extLst>
          </p:cNvPr>
          <p:cNvSpPr txBox="1"/>
          <p:nvPr/>
        </p:nvSpPr>
        <p:spPr>
          <a:xfrm>
            <a:off x="2267744" y="404664"/>
            <a:ext cx="5221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dirty="0">
                <a:solidFill>
                  <a:srgbClr val="FF0000"/>
                </a:solidFill>
              </a:rPr>
              <a:t>Peraturan Kepala Desa</a:t>
            </a:r>
            <a:endParaRPr lang="id-ID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08912" cy="5472608"/>
          </a:xfrm>
          <a:ln w="2222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endParaRPr lang="id-ID" sz="3200" b="1" dirty="0"/>
          </a:p>
          <a:p>
            <a:r>
              <a:rPr lang="id-ID" sz="3200" b="1" dirty="0"/>
              <a:t>Peraturan Bersama Kepala Desa </a:t>
            </a:r>
            <a:r>
              <a:rPr lang="id-ID" sz="3200" dirty="0"/>
              <a:t>adalah Peraturan yang ditetapkan oleh dua atau lebih Kepala Desa dan bersifat mengatur.</a:t>
            </a:r>
            <a:endParaRPr lang="id-ID" sz="1400" dirty="0"/>
          </a:p>
          <a:p>
            <a:pPr marL="271463" indent="-249238"/>
            <a:r>
              <a:rPr lang="id-ID" sz="3200" dirty="0"/>
              <a:t>Peraturan Bersama Kepala Desa merupakan perpaduan kepentingan dari Desa-Desa yang melakukan kerja sama antar-Desa. </a:t>
            </a:r>
          </a:p>
          <a:p>
            <a:pPr marL="271463" indent="-249238"/>
            <a:r>
              <a:rPr lang="en-US" sz="3200" dirty="0" err="1"/>
              <a:t>Peraturan</a:t>
            </a:r>
            <a:r>
              <a:rPr lang="en-US" sz="3200" dirty="0"/>
              <a:t> </a:t>
            </a:r>
            <a:r>
              <a:rPr lang="en-US" sz="3200" dirty="0" err="1"/>
              <a:t>Bersama</a:t>
            </a:r>
            <a:r>
              <a:rPr lang="en-US" sz="3200" dirty="0"/>
              <a:t> </a:t>
            </a:r>
            <a:r>
              <a:rPr lang="en-US" sz="3200" dirty="0" err="1"/>
              <a:t>Kepala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disebarluaskan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</a:t>
            </a:r>
            <a:r>
              <a:rPr lang="en-US" sz="3200" dirty="0" err="1"/>
              <a:t>Desa</a:t>
            </a:r>
            <a:r>
              <a:rPr lang="en-US" sz="3200" dirty="0"/>
              <a:t> </a:t>
            </a:r>
            <a:r>
              <a:rPr lang="en-US" sz="3200" dirty="0" err="1"/>
              <a:t>masing-masing</a:t>
            </a:r>
            <a:r>
              <a:rPr lang="en-US" sz="3200" dirty="0"/>
              <a:t>. </a:t>
            </a:r>
          </a:p>
          <a:p>
            <a:pPr marL="285750" indent="0">
              <a:buNone/>
            </a:pPr>
            <a:endParaRPr lang="id-ID" sz="3200" dirty="0"/>
          </a:p>
          <a:p>
            <a:pPr marL="28575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9F4F0C-60F1-E646-974A-F8B8014171B8}"/>
              </a:ext>
            </a:extLst>
          </p:cNvPr>
          <p:cNvSpPr txBox="1"/>
          <p:nvPr/>
        </p:nvSpPr>
        <p:spPr>
          <a:xfrm>
            <a:off x="1187624" y="404664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b="1" dirty="0">
                <a:solidFill>
                  <a:srgbClr val="FF0000"/>
                </a:solidFill>
              </a:rPr>
              <a:t>Peraturan Bersama Kepala Desa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2424"/>
            <a:ext cx="8229600" cy="59600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/>
                <a:cs typeface="Arial"/>
              </a:rPr>
              <a:t>FUNGSI PERATURAN DESA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1772816"/>
            <a:ext cx="8229600" cy="4462760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9250" indent="-349250">
              <a:buFont typeface="Arial"/>
              <a:buChar char="•"/>
            </a:pPr>
            <a:r>
              <a:rPr lang="id-ID" sz="2800" b="1" dirty="0">
                <a:latin typeface="Arial"/>
                <a:cs typeface="Arial"/>
              </a:rPr>
              <a:t>Menciptakan tatanan kehidupan yang serasi, selaras, dan seimbang di desa. </a:t>
            </a:r>
          </a:p>
          <a:p>
            <a:pPr marL="285750"/>
            <a:endParaRPr lang="id-ID" sz="2400" dirty="0">
              <a:latin typeface="Arial"/>
              <a:cs typeface="Arial"/>
            </a:endParaRPr>
          </a:p>
          <a:p>
            <a:pPr marL="315913" indent="-293688">
              <a:buFont typeface="Arial" panose="020B0604020202020204" pitchFamily="34" charset="0"/>
              <a:buChar char="•"/>
            </a:pPr>
            <a:r>
              <a:rPr lang="id-ID" sz="2400" dirty="0">
                <a:latin typeface="Arial"/>
                <a:cs typeface="Arial"/>
              </a:rPr>
              <a:t>Artinya, </a:t>
            </a:r>
            <a:r>
              <a:rPr lang="sv-SE" sz="2400" dirty="0" err="1">
                <a:latin typeface="Arial"/>
                <a:cs typeface="Arial"/>
              </a:rPr>
              <a:t>hubungan</a:t>
            </a:r>
            <a:r>
              <a:rPr lang="sv-SE" sz="2400" dirty="0">
                <a:latin typeface="Arial"/>
                <a:cs typeface="Arial"/>
              </a:rPr>
              <a:t> antara</a:t>
            </a:r>
            <a:r>
              <a:rPr lang="id-ID" sz="2400" dirty="0">
                <a:latin typeface="Arial"/>
                <a:cs typeface="Arial"/>
              </a:rPr>
              <a:t> warga masyarakat dengan pemerintah maupun hubungan antar warga terbangun dalam situasi yang setara sesuai dengan kedudukan dan kewenangan masing-masing. </a:t>
            </a:r>
          </a:p>
          <a:p>
            <a:pPr marL="22225"/>
            <a:endParaRPr lang="id-ID" sz="1000" dirty="0">
              <a:latin typeface="Arial"/>
              <a:cs typeface="Arial"/>
            </a:endParaRPr>
          </a:p>
          <a:p>
            <a:pPr marL="315913" indent="-293688">
              <a:buFont typeface="Arial" panose="020B0604020202020204" pitchFamily="34" charset="0"/>
              <a:buChar char="•"/>
            </a:pPr>
            <a:r>
              <a:rPr lang="id-ID" sz="2400" dirty="0">
                <a:latin typeface="Arial"/>
                <a:cs typeface="Arial"/>
              </a:rPr>
              <a:t>Peraturan desa diciptakan untuk </a:t>
            </a:r>
            <a:r>
              <a:rPr lang="id-ID" sz="2400" dirty="0">
                <a:solidFill>
                  <a:srgbClr val="FF0000"/>
                </a:solidFill>
                <a:latin typeface="Arial"/>
                <a:cs typeface="Arial"/>
              </a:rPr>
              <a:t>melindungi</a:t>
            </a:r>
            <a:r>
              <a:rPr lang="id-ID" sz="2400" dirty="0">
                <a:latin typeface="Arial"/>
                <a:cs typeface="Arial"/>
              </a:rPr>
              <a:t> hubungan berdasarkan kesetaraan tersebut sehingga harmonisasi betul-betul akan terwujud di desa.</a:t>
            </a:r>
            <a:br>
              <a:rPr lang="id-ID" sz="2400" dirty="0">
                <a:latin typeface="Arial"/>
                <a:cs typeface="Arial"/>
              </a:rPr>
            </a:br>
            <a:endParaRPr lang="en-US"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476672"/>
            <a:ext cx="8280920" cy="5904656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222250" indent="-222250"/>
            <a:endParaRPr lang="id-ID" sz="2800" b="1" dirty="0">
              <a:latin typeface="Arial"/>
              <a:cs typeface="Arial"/>
            </a:endParaRPr>
          </a:p>
          <a:p>
            <a:pPr marL="222250" indent="-222250"/>
            <a:r>
              <a:rPr lang="id-ID" sz="2800" b="1" dirty="0">
                <a:latin typeface="Arial"/>
                <a:cs typeface="Arial"/>
              </a:rPr>
              <a:t>Memudahkan pencapaian tujuan. </a:t>
            </a:r>
          </a:p>
          <a:p>
            <a:pPr marL="222250" indent="0">
              <a:buNone/>
            </a:pPr>
            <a:r>
              <a:rPr lang="id-ID" sz="2400" dirty="0">
                <a:latin typeface="Arial"/>
                <a:cs typeface="Arial"/>
              </a:rPr>
              <a:t>Adanya regulasi desa juga memudahkan Desa untuk mencapai tujuannya, karena ada kepastian atau payung hukum untuk mewujudkan tujuan.</a:t>
            </a:r>
          </a:p>
          <a:p>
            <a:pPr marL="222250" indent="-222250">
              <a:buNone/>
            </a:pPr>
            <a:r>
              <a:rPr lang="en-US" sz="2400" dirty="0">
                <a:latin typeface="Arial"/>
                <a:cs typeface="Arial"/>
              </a:rPr>
              <a:t>	U</a:t>
            </a:r>
            <a:r>
              <a:rPr lang="id-ID" sz="2400" dirty="0">
                <a:latin typeface="Arial"/>
                <a:cs typeface="Arial"/>
              </a:rPr>
              <a:t>ntuk mewujudkan tujuan, desa tentunya </a:t>
            </a:r>
            <a:r>
              <a:rPr lang="nn-NO" sz="2400" dirty="0" err="1">
                <a:latin typeface="Arial"/>
                <a:cs typeface="Arial"/>
              </a:rPr>
              <a:t>mempunyai</a:t>
            </a:r>
            <a:r>
              <a:rPr lang="nn-NO" sz="2400" dirty="0">
                <a:latin typeface="Arial"/>
                <a:cs typeface="Arial"/>
              </a:rPr>
              <a:t> program-program dan </a:t>
            </a:r>
            <a:r>
              <a:rPr lang="nn-NO" sz="2400" dirty="0" err="1">
                <a:latin typeface="Arial"/>
                <a:cs typeface="Arial"/>
              </a:rPr>
              <a:t>kegiatan</a:t>
            </a:r>
            <a:r>
              <a:rPr lang="nn-NO" sz="2400" dirty="0">
                <a:latin typeface="Arial"/>
                <a:cs typeface="Arial"/>
              </a:rPr>
              <a:t> yang</a:t>
            </a:r>
            <a:r>
              <a:rPr lang="id-ID" sz="2400" dirty="0">
                <a:latin typeface="Arial"/>
                <a:cs typeface="Arial"/>
              </a:rPr>
              <a:t> </a:t>
            </a:r>
            <a:r>
              <a:rPr lang="fi-FI" sz="2400" dirty="0">
                <a:latin typeface="Arial"/>
                <a:cs typeface="Arial"/>
              </a:rPr>
              <a:t>akan dilaksanakan. </a:t>
            </a:r>
          </a:p>
          <a:p>
            <a:pPr marL="222250" indent="0">
              <a:buNone/>
            </a:pPr>
            <a:r>
              <a:rPr lang="fi-FI" sz="2400" dirty="0" err="1">
                <a:latin typeface="Arial"/>
                <a:cs typeface="Arial"/>
              </a:rPr>
              <a:t>Oleh</a:t>
            </a:r>
            <a:r>
              <a:rPr lang="fi-FI" sz="2400" dirty="0">
                <a:latin typeface="Arial"/>
                <a:cs typeface="Arial"/>
              </a:rPr>
              <a:t> </a:t>
            </a:r>
            <a:r>
              <a:rPr lang="fi-FI" sz="2400" dirty="0" err="1">
                <a:latin typeface="Arial"/>
                <a:cs typeface="Arial"/>
              </a:rPr>
              <a:t>karena</a:t>
            </a:r>
            <a:r>
              <a:rPr lang="fi-FI" sz="2400" dirty="0">
                <a:latin typeface="Arial"/>
                <a:cs typeface="Arial"/>
              </a:rPr>
              <a:t> itu, </a:t>
            </a:r>
            <a:r>
              <a:rPr lang="fi-FI" sz="2400" dirty="0" err="1">
                <a:latin typeface="Arial"/>
                <a:cs typeface="Arial"/>
              </a:rPr>
              <a:t>untuk</a:t>
            </a:r>
            <a:r>
              <a:rPr lang="fi-FI" sz="2400" dirty="0">
                <a:latin typeface="Arial"/>
                <a:cs typeface="Arial"/>
              </a:rPr>
              <a:t> melaksanakan</a:t>
            </a:r>
            <a:r>
              <a:rPr lang="id-ID" sz="2400" dirty="0">
                <a:latin typeface="Arial"/>
                <a:cs typeface="Arial"/>
              </a:rPr>
              <a:t> program dan kegiatan dibutuhkan payung hukum sebagai jaminan terhadap pelaksanaannya.</a:t>
            </a:r>
          </a:p>
          <a:p>
            <a:pPr>
              <a:buNone/>
            </a:pPr>
            <a:endParaRPr lang="id-ID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928670"/>
            <a:ext cx="8208912" cy="5740690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id-ID" sz="2800" b="1" dirty="0">
                <a:latin typeface="Arial"/>
                <a:cs typeface="Arial"/>
              </a:rPr>
              <a:t>Sebagai acuan dalam rangka pengendalian dan pengawasan</a:t>
            </a:r>
            <a:r>
              <a:rPr lang="id-ID" sz="2000" b="1" dirty="0"/>
              <a:t>. </a:t>
            </a:r>
          </a:p>
          <a:p>
            <a:pPr marL="285750" indent="0">
              <a:buNone/>
            </a:pPr>
            <a:r>
              <a:rPr lang="pt-BR" sz="2400" dirty="0" err="1">
                <a:latin typeface="Arial"/>
                <a:cs typeface="Arial"/>
              </a:rPr>
              <a:t>Regulasi</a:t>
            </a:r>
            <a:r>
              <a:rPr lang="pt-BR" sz="2400" dirty="0">
                <a:latin typeface="Arial"/>
                <a:cs typeface="Arial"/>
              </a:rPr>
              <a:t> </a:t>
            </a:r>
            <a:r>
              <a:rPr lang="pt-BR" sz="2400" dirty="0" err="1">
                <a:latin typeface="Arial"/>
                <a:cs typeface="Arial"/>
              </a:rPr>
              <a:t>desa</a:t>
            </a:r>
            <a:r>
              <a:rPr lang="pt-BR" sz="2400" dirty="0">
                <a:latin typeface="Arial"/>
                <a:cs typeface="Arial"/>
              </a:rPr>
              <a:t> </a:t>
            </a:r>
            <a:r>
              <a:rPr lang="pt-BR" sz="2400" dirty="0" err="1">
                <a:latin typeface="Arial"/>
                <a:cs typeface="Arial"/>
              </a:rPr>
              <a:t>dibuat</a:t>
            </a:r>
            <a:r>
              <a:rPr lang="pt-BR" sz="2400" dirty="0">
                <a:latin typeface="Arial"/>
                <a:cs typeface="Arial"/>
              </a:rPr>
              <a:t> </a:t>
            </a:r>
            <a:r>
              <a:rPr lang="pt-BR" sz="2400" dirty="0" err="1">
                <a:latin typeface="Arial"/>
                <a:cs typeface="Arial"/>
              </a:rPr>
              <a:t>dalam</a:t>
            </a:r>
            <a:r>
              <a:rPr lang="pt-BR" sz="2400" dirty="0">
                <a:latin typeface="Arial"/>
                <a:cs typeface="Arial"/>
              </a:rPr>
              <a:t> </a:t>
            </a:r>
            <a:r>
              <a:rPr lang="pt-BR" sz="2400" dirty="0" err="1">
                <a:latin typeface="Arial"/>
                <a:cs typeface="Arial"/>
              </a:rPr>
              <a:t>rangka</a:t>
            </a:r>
            <a:r>
              <a:rPr lang="id-ID" sz="2400" dirty="0">
                <a:latin typeface="Arial"/>
                <a:cs typeface="Arial"/>
              </a:rPr>
              <a:t> pengendalian dan pengawasan terhadap kegiatan, baik yang dilaksanakan oleh pemerintah desa </a:t>
            </a:r>
            <a:r>
              <a:rPr lang="it-IT" sz="2400" dirty="0" err="1">
                <a:latin typeface="Arial"/>
                <a:cs typeface="Arial"/>
              </a:rPr>
              <a:t>maupun</a:t>
            </a:r>
            <a:r>
              <a:rPr lang="it-IT" sz="2400" dirty="0">
                <a:latin typeface="Arial"/>
                <a:cs typeface="Arial"/>
              </a:rPr>
              <a:t> kelembagaan desa lainnya termasuk di </a:t>
            </a:r>
            <a:r>
              <a:rPr lang="it-IT" sz="2400" dirty="0" err="1">
                <a:latin typeface="Arial"/>
                <a:cs typeface="Arial"/>
              </a:rPr>
              <a:t>dalamnya</a:t>
            </a:r>
            <a:r>
              <a:rPr lang="id-ID" sz="2400" dirty="0">
                <a:latin typeface="Arial"/>
                <a:cs typeface="Arial"/>
              </a:rPr>
              <a:t> warga masyarakat. </a:t>
            </a:r>
          </a:p>
          <a:p>
            <a:pPr marL="285750" indent="0">
              <a:buNone/>
            </a:pPr>
            <a:r>
              <a:rPr lang="id-ID" sz="2400" dirty="0">
                <a:latin typeface="Arial"/>
                <a:cs typeface="Arial"/>
              </a:rPr>
              <a:t>Dengan adanya regulasi desa, penyelenggaraan pemerintahan desa memiliki pedoman agar tidak salah arah. </a:t>
            </a:r>
          </a:p>
          <a:p>
            <a:pPr marL="285750" indent="0">
              <a:buNone/>
            </a:pPr>
            <a:r>
              <a:rPr lang="id-ID" sz="2400" dirty="0">
                <a:latin typeface="Arial"/>
                <a:cs typeface="Arial"/>
              </a:rPr>
              <a:t>Tanpa adanya regulasi desa, pengendalian </a:t>
            </a:r>
            <a:r>
              <a:rPr lang="sv-SE" sz="2400" dirty="0">
                <a:latin typeface="Arial"/>
                <a:cs typeface="Arial"/>
              </a:rPr>
              <a:t>dan </a:t>
            </a:r>
            <a:r>
              <a:rPr lang="sv-SE" sz="2400" dirty="0" err="1">
                <a:latin typeface="Arial"/>
                <a:cs typeface="Arial"/>
              </a:rPr>
              <a:t>pengawasan</a:t>
            </a:r>
            <a:r>
              <a:rPr lang="sv-SE" sz="2400" dirty="0">
                <a:latin typeface="Arial"/>
                <a:cs typeface="Arial"/>
              </a:rPr>
              <a:t> </a:t>
            </a:r>
            <a:r>
              <a:rPr lang="sv-SE" sz="2400" dirty="0" err="1">
                <a:latin typeface="Arial"/>
                <a:cs typeface="Arial"/>
              </a:rPr>
              <a:t>penyelenggaraan</a:t>
            </a:r>
            <a:r>
              <a:rPr lang="sv-SE" sz="2400" dirty="0">
                <a:latin typeface="Arial"/>
                <a:cs typeface="Arial"/>
              </a:rPr>
              <a:t> </a:t>
            </a:r>
            <a:r>
              <a:rPr lang="sv-SE" sz="2400" dirty="0" err="1">
                <a:latin typeface="Arial"/>
                <a:cs typeface="Arial"/>
              </a:rPr>
              <a:t>kewenangan</a:t>
            </a:r>
            <a:r>
              <a:rPr lang="sv-SE" sz="2400" dirty="0">
                <a:latin typeface="Arial"/>
                <a:cs typeface="Arial"/>
              </a:rPr>
              <a:t> </a:t>
            </a:r>
            <a:r>
              <a:rPr lang="sv-SE" sz="2400" dirty="0" err="1">
                <a:latin typeface="Arial"/>
                <a:cs typeface="Arial"/>
              </a:rPr>
              <a:t>Desa</a:t>
            </a:r>
            <a:r>
              <a:rPr lang="sv-SE" sz="2400" dirty="0">
                <a:latin typeface="Arial"/>
                <a:cs typeface="Arial"/>
              </a:rPr>
              <a:t> akan </a:t>
            </a:r>
            <a:r>
              <a:rPr lang="sv-SE" sz="2400" dirty="0" err="1">
                <a:latin typeface="Arial"/>
                <a:cs typeface="Arial"/>
              </a:rPr>
              <a:t>sulit</a:t>
            </a:r>
            <a:r>
              <a:rPr lang="sv-SE" sz="2400" dirty="0">
                <a:latin typeface="Arial"/>
                <a:cs typeface="Arial"/>
              </a:rPr>
              <a:t> </a:t>
            </a:r>
            <a:r>
              <a:rPr lang="sv-SE" sz="2400" dirty="0" err="1">
                <a:latin typeface="Arial"/>
                <a:cs typeface="Arial"/>
              </a:rPr>
              <a:t>dijalankan</a:t>
            </a:r>
            <a:r>
              <a:rPr lang="sv-SE" sz="2400" dirty="0">
                <a:latin typeface="Arial"/>
                <a:cs typeface="Arial"/>
              </a:rPr>
              <a:t>. </a:t>
            </a:r>
            <a:endParaRPr lang="id-ID"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08720"/>
            <a:ext cx="8280920" cy="5688632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nb-NO" sz="2800" b="1" dirty="0" err="1">
                <a:latin typeface="Arial"/>
                <a:cs typeface="Arial"/>
              </a:rPr>
              <a:t>Sebagai</a:t>
            </a:r>
            <a:r>
              <a:rPr lang="nb-NO" sz="2800" b="1" dirty="0">
                <a:latin typeface="Arial"/>
                <a:cs typeface="Arial"/>
              </a:rPr>
              <a:t> </a:t>
            </a:r>
            <a:r>
              <a:rPr lang="nb-NO" sz="2800" b="1" dirty="0" err="1">
                <a:latin typeface="Arial"/>
                <a:cs typeface="Arial"/>
              </a:rPr>
              <a:t>dasar</a:t>
            </a:r>
            <a:r>
              <a:rPr lang="nb-NO" sz="2800" b="1" dirty="0">
                <a:latin typeface="Arial"/>
                <a:cs typeface="Arial"/>
              </a:rPr>
              <a:t> </a:t>
            </a:r>
            <a:r>
              <a:rPr lang="nb-NO" sz="2800" b="1" dirty="0" err="1">
                <a:latin typeface="Arial"/>
                <a:cs typeface="Arial"/>
              </a:rPr>
              <a:t>pengenaan</a:t>
            </a:r>
            <a:r>
              <a:rPr lang="nb-NO" sz="2800" b="1" dirty="0">
                <a:latin typeface="Arial"/>
                <a:cs typeface="Arial"/>
              </a:rPr>
              <a:t> </a:t>
            </a:r>
            <a:r>
              <a:rPr lang="nb-NO" sz="2800" b="1" dirty="0" err="1">
                <a:latin typeface="Arial"/>
                <a:cs typeface="Arial"/>
              </a:rPr>
              <a:t>sanksi</a:t>
            </a:r>
            <a:r>
              <a:rPr lang="nb-NO" sz="2800" b="1" dirty="0">
                <a:latin typeface="Arial"/>
                <a:cs typeface="Arial"/>
              </a:rPr>
              <a:t> </a:t>
            </a:r>
            <a:r>
              <a:rPr lang="nb-NO" sz="2800" b="1" dirty="0" err="1">
                <a:latin typeface="Arial"/>
                <a:cs typeface="Arial"/>
              </a:rPr>
              <a:t>atau</a:t>
            </a:r>
            <a:r>
              <a:rPr lang="nb-NO" sz="2800" b="1" dirty="0">
                <a:latin typeface="Arial"/>
                <a:cs typeface="Arial"/>
              </a:rPr>
              <a:t> </a:t>
            </a:r>
            <a:r>
              <a:rPr lang="nb-NO" sz="2800" b="1" dirty="0" err="1">
                <a:latin typeface="Arial"/>
                <a:cs typeface="Arial"/>
              </a:rPr>
              <a:t>hukuman</a:t>
            </a:r>
            <a:r>
              <a:rPr lang="nb-NO" sz="2800" b="1" dirty="0">
                <a:latin typeface="Arial"/>
                <a:cs typeface="Arial"/>
              </a:rPr>
              <a:t>. </a:t>
            </a:r>
          </a:p>
          <a:p>
            <a:pPr marL="285750" indent="0">
              <a:buNone/>
            </a:pPr>
            <a:r>
              <a:rPr lang="id-ID" sz="2800" dirty="0"/>
              <a:t>Tanpa adanya sanksi dan hukuman yang jelas terhadap pelanggaran, maka masyarakat akan kacau karena tidak ada hukum yang mengatur.</a:t>
            </a:r>
          </a:p>
          <a:p>
            <a:pPr marL="285750" indent="0">
              <a:buNone/>
            </a:pPr>
            <a:r>
              <a:rPr lang="id-ID" sz="2800" dirty="0"/>
              <a:t>Dengan demikian, peraturan desa bertindak untuk menertibkan masyarakat. </a:t>
            </a:r>
          </a:p>
          <a:p>
            <a:pPr marL="285750" indent="0">
              <a:buNone/>
            </a:pPr>
            <a:endParaRPr lang="id-ID" sz="2800" dirty="0"/>
          </a:p>
          <a:p>
            <a:r>
              <a:rPr lang="id-ID" sz="3000" b="1" dirty="0">
                <a:latin typeface="Arial"/>
                <a:cs typeface="Arial"/>
              </a:rPr>
              <a:t>Mengurangi kemungkinan terjadinya penyimpangan atau kesalahan.</a:t>
            </a:r>
          </a:p>
          <a:p>
            <a:pPr marL="222250" indent="0">
              <a:buNone/>
            </a:pPr>
            <a:r>
              <a:rPr lang="id-ID" sz="2800" dirty="0">
                <a:latin typeface="Arial"/>
                <a:cs typeface="Arial"/>
              </a:rPr>
              <a:t>Dalam peraturan desa telah diatur mengenai persyaratan, prosedur, serta hak dan kewajiban setiap orang yang menjadi obyek dari peraturan itu, sehingga dapat mencegah tindakan penyimpangan/kesalahan.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275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d-ID" sz="3600" dirty="0"/>
              <a:t>Perdes Tidak Boleh Bertentangan dg Kepentingan Umum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935480"/>
            <a:ext cx="8229600" cy="4733880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id-ID" sz="2400" dirty="0"/>
              <a:t>Sebagai sebuah produk hukum, Peraturan Desa tidak boleh bertentangan dengan peraturan yang lebih tinggi dan tidak boleh merugikan kepentingan umum, yaitu: </a:t>
            </a:r>
          </a:p>
          <a:p>
            <a:pPr marL="571500" indent="-349250" algn="just">
              <a:buClrTx/>
              <a:buSzPct val="100000"/>
              <a:buFont typeface="+mj-lt"/>
              <a:buAutoNum type="arabicPeriod"/>
            </a:pPr>
            <a:r>
              <a:rPr lang="id-ID" sz="2400" dirty="0"/>
              <a:t>Terganggunya kerukunan antarwarga masyarakat;</a:t>
            </a:r>
          </a:p>
          <a:p>
            <a:pPr marL="571500" indent="-349250" algn="just">
              <a:buClrTx/>
              <a:buSzPct val="100000"/>
              <a:buFont typeface="+mj-lt"/>
              <a:buAutoNum type="arabicPeriod"/>
            </a:pPr>
            <a:r>
              <a:rPr lang="id-ID" sz="2400" dirty="0"/>
              <a:t>Terganggunya akses terhadap pelayanan publik;</a:t>
            </a:r>
          </a:p>
          <a:p>
            <a:pPr marL="571500" indent="-349250" algn="just">
              <a:buClrTx/>
              <a:buSzPct val="100000"/>
              <a:buFont typeface="+mj-lt"/>
              <a:buAutoNum type="arabicPeriod"/>
            </a:pPr>
            <a:r>
              <a:rPr lang="id-ID" sz="2400" dirty="0"/>
              <a:t>Terganggunya ketenteraman dan ketertiban umum;</a:t>
            </a:r>
          </a:p>
          <a:p>
            <a:pPr marL="571500" indent="-349250" algn="just">
              <a:buClrTx/>
              <a:buSzPct val="100000"/>
              <a:buFont typeface="+mj-lt"/>
              <a:buAutoNum type="arabicPeriod"/>
            </a:pPr>
            <a:r>
              <a:rPr lang="id-ID" sz="2400" dirty="0"/>
              <a:t>Terganggunya kegiatan ekonomi untuk meningkatkan kesejahteraan masyarakat desa; dan </a:t>
            </a:r>
          </a:p>
          <a:p>
            <a:pPr marL="571500" indent="-349250" algn="just">
              <a:buClrTx/>
              <a:buSzPct val="100000"/>
              <a:buFont typeface="+mj-lt"/>
              <a:buAutoNum type="arabicPeriod"/>
            </a:pPr>
            <a:r>
              <a:rPr lang="id-ID" sz="2400" dirty="0"/>
              <a:t>Diskriminasi terhadap suku, agama dan kepercayaan, ras, antargolongan, serta gender.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" y="620688"/>
            <a:ext cx="8229600" cy="983602"/>
          </a:xfrm>
        </p:spPr>
        <p:txBody>
          <a:bodyPr/>
          <a:lstStyle/>
          <a:p>
            <a:pPr algn="ctr"/>
            <a:r>
              <a:rPr lang="id-ID" b="1" dirty="0"/>
              <a:t>Pengertian Regulasi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484784"/>
            <a:ext cx="8229600" cy="5112568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Clr>
                <a:schemeClr val="accent6">
                  <a:lumMod val="50000"/>
                </a:schemeClr>
              </a:buClr>
            </a:pPr>
            <a:endParaRPr lang="pt-BR" sz="2400" dirty="0">
              <a:solidFill>
                <a:schemeClr val="tx1"/>
              </a:solidFill>
            </a:endParaRP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pt-BR" sz="2400" dirty="0" err="1">
                <a:solidFill>
                  <a:schemeClr val="tx1"/>
                </a:solidFill>
              </a:rPr>
              <a:t>Regulasi</a:t>
            </a:r>
            <a:r>
              <a:rPr lang="pt-BR" sz="2400" dirty="0">
                <a:solidFill>
                  <a:schemeClr val="tx1"/>
                </a:solidFill>
              </a:rPr>
              <a:t> menurut Kamus Besar Bahasa Indonesia</a:t>
            </a:r>
            <a:r>
              <a:rPr lang="id-ID" sz="2400" dirty="0">
                <a:solidFill>
                  <a:schemeClr val="tx1"/>
                </a:solidFill>
              </a:rPr>
              <a:t> adalah </a:t>
            </a:r>
            <a:r>
              <a:rPr lang="sv-SE" sz="2400" b="1" dirty="0">
                <a:solidFill>
                  <a:srgbClr val="0432FF"/>
                </a:solidFill>
              </a:rPr>
              <a:t>pengaturan</a:t>
            </a:r>
            <a:r>
              <a:rPr lang="sv-SE" sz="2400" dirty="0">
                <a:solidFill>
                  <a:srgbClr val="0432FF"/>
                </a:solidFill>
              </a:rPr>
              <a:t>. </a:t>
            </a:r>
            <a:endParaRPr lang="id-ID" sz="2400" dirty="0">
              <a:solidFill>
                <a:srgbClr val="0432FF"/>
              </a:solidFill>
            </a:endParaRP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sv-SE" sz="2400" dirty="0" err="1">
                <a:solidFill>
                  <a:schemeClr val="tx1"/>
                </a:solidFill>
              </a:rPr>
              <a:t>Regulasi</a:t>
            </a:r>
            <a:r>
              <a:rPr lang="sv-SE" sz="2400" dirty="0">
                <a:solidFill>
                  <a:schemeClr val="tx1"/>
                </a:solidFill>
              </a:rPr>
              <a:t> dapat dikelompokkan berdasarkan</a:t>
            </a:r>
            <a:r>
              <a:rPr lang="id-ID" sz="2400" dirty="0">
                <a:solidFill>
                  <a:schemeClr val="tx1"/>
                </a:solidFill>
              </a:rPr>
              <a:t> </a:t>
            </a:r>
            <a:r>
              <a:rPr lang="nl-NL" sz="2400" dirty="0">
                <a:solidFill>
                  <a:srgbClr val="0432FF"/>
                </a:solidFill>
              </a:rPr>
              <a:t>bentuk</a:t>
            </a:r>
            <a:r>
              <a:rPr lang="nl-NL" sz="2400" dirty="0">
                <a:solidFill>
                  <a:schemeClr val="tx1"/>
                </a:solidFill>
              </a:rPr>
              <a:t> dan </a:t>
            </a:r>
            <a:r>
              <a:rPr lang="nl-NL" sz="2400" dirty="0">
                <a:solidFill>
                  <a:srgbClr val="0432FF"/>
                </a:solidFill>
              </a:rPr>
              <a:t>isi</a:t>
            </a:r>
            <a:r>
              <a:rPr lang="nl-NL" sz="2400" dirty="0">
                <a:solidFill>
                  <a:schemeClr val="tx1"/>
                </a:solidFill>
              </a:rPr>
              <a:t>. 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nl-NL" sz="2400" dirty="0" err="1">
                <a:solidFill>
                  <a:schemeClr val="tx1"/>
                </a:solidFill>
              </a:rPr>
              <a:t>Regulasi</a:t>
            </a:r>
            <a:r>
              <a:rPr lang="nl-NL" sz="2400" dirty="0">
                <a:solidFill>
                  <a:schemeClr val="tx1"/>
                </a:solidFill>
              </a:rPr>
              <a:t> berdasar bentuk dapat dibagi </a:t>
            </a:r>
            <a:r>
              <a:rPr lang="nl-NL" sz="2400" dirty="0" err="1">
                <a:solidFill>
                  <a:schemeClr val="tx1"/>
                </a:solidFill>
              </a:rPr>
              <a:t>dua</a:t>
            </a:r>
            <a:r>
              <a:rPr lang="nl-NL" sz="2400" dirty="0">
                <a:solidFill>
                  <a:schemeClr val="tx1"/>
                </a:solidFill>
              </a:rPr>
              <a:t> </a:t>
            </a:r>
            <a:r>
              <a:rPr lang="nl-NL" sz="2400" dirty="0" err="1">
                <a:solidFill>
                  <a:schemeClr val="tx1"/>
                </a:solidFill>
              </a:rPr>
              <a:t>yaitu</a:t>
            </a:r>
            <a:r>
              <a:rPr lang="nl-NL" sz="2400" dirty="0">
                <a:solidFill>
                  <a:schemeClr val="tx1"/>
                </a:solidFill>
              </a:rPr>
              <a:t>:</a:t>
            </a:r>
          </a:p>
          <a:p>
            <a:pPr marL="771525" indent="-403225">
              <a:buClr>
                <a:schemeClr val="accent6">
                  <a:lumMod val="50000"/>
                </a:schemeClr>
              </a:buClr>
              <a:buAutoNum type="arabicPeriod"/>
            </a:pPr>
            <a:r>
              <a:rPr lang="nl-NL" sz="2400" dirty="0" err="1">
                <a:solidFill>
                  <a:schemeClr val="tx1"/>
                </a:solidFill>
              </a:rPr>
              <a:t>Tidak</a:t>
            </a:r>
            <a:r>
              <a:rPr lang="nl-NL" sz="2400" dirty="0">
                <a:solidFill>
                  <a:schemeClr val="tx1"/>
                </a:solidFill>
              </a:rPr>
              <a:t> </a:t>
            </a:r>
            <a:r>
              <a:rPr lang="nl-NL" sz="2400" dirty="0" err="1">
                <a:solidFill>
                  <a:schemeClr val="tx1"/>
                </a:solidFill>
              </a:rPr>
              <a:t>Tertulis</a:t>
            </a:r>
            <a:r>
              <a:rPr lang="nl-NL" sz="2400" dirty="0">
                <a:solidFill>
                  <a:schemeClr val="tx1"/>
                </a:solidFill>
              </a:rPr>
              <a:t>.</a:t>
            </a:r>
          </a:p>
          <a:p>
            <a:pPr marL="771525" indent="0">
              <a:buClr>
                <a:schemeClr val="accent6">
                  <a:lumMod val="50000"/>
                </a:schemeClr>
              </a:buClr>
              <a:buNone/>
            </a:pPr>
            <a:r>
              <a:rPr lang="nl-NL" sz="2400" dirty="0" err="1">
                <a:solidFill>
                  <a:schemeClr val="tx1"/>
                </a:solidFill>
              </a:rPr>
              <a:t>Contoh</a:t>
            </a:r>
            <a:r>
              <a:rPr lang="nl-NL" sz="2400" dirty="0">
                <a:solidFill>
                  <a:schemeClr val="tx1"/>
                </a:solidFill>
              </a:rPr>
              <a:t>:  </a:t>
            </a:r>
            <a:r>
              <a:rPr lang="sv-SE" sz="2400" dirty="0" err="1">
                <a:solidFill>
                  <a:schemeClr val="tx1"/>
                </a:solidFill>
              </a:rPr>
              <a:t>tata</a:t>
            </a:r>
            <a:r>
              <a:rPr lang="sv-SE" sz="2400" dirty="0">
                <a:solidFill>
                  <a:schemeClr val="tx1"/>
                </a:solidFill>
              </a:rPr>
              <a:t> krama, </a:t>
            </a:r>
            <a:r>
              <a:rPr lang="sv-SE" sz="2400" dirty="0" err="1">
                <a:solidFill>
                  <a:schemeClr val="tx1"/>
                </a:solidFill>
              </a:rPr>
              <a:t>tata</a:t>
            </a:r>
            <a:r>
              <a:rPr lang="sv-SE" sz="2400" dirty="0">
                <a:solidFill>
                  <a:schemeClr val="tx1"/>
                </a:solidFill>
              </a:rPr>
              <a:t> </a:t>
            </a:r>
            <a:r>
              <a:rPr lang="sv-SE" sz="2400" dirty="0" err="1">
                <a:solidFill>
                  <a:schemeClr val="tx1"/>
                </a:solidFill>
              </a:rPr>
              <a:t>susila</a:t>
            </a:r>
            <a:r>
              <a:rPr lang="sv-SE" sz="2400" dirty="0">
                <a:solidFill>
                  <a:schemeClr val="tx1"/>
                </a:solidFill>
              </a:rPr>
              <a:t>,</a:t>
            </a:r>
            <a:r>
              <a:rPr lang="id-ID" sz="2400" dirty="0">
                <a:solidFill>
                  <a:schemeClr val="tx1"/>
                </a:solidFill>
              </a:rPr>
              <a:t> dan hukum adat. </a:t>
            </a:r>
            <a:endParaRPr lang="nl-NL" sz="2400" dirty="0">
              <a:solidFill>
                <a:schemeClr val="tx1"/>
              </a:solidFill>
            </a:endParaRPr>
          </a:p>
          <a:p>
            <a:pPr marL="771525" indent="-403225">
              <a:buClr>
                <a:schemeClr val="accent6">
                  <a:lumMod val="50000"/>
                </a:schemeClr>
              </a:buClr>
              <a:buNone/>
            </a:pPr>
            <a:r>
              <a:rPr lang="nl-NL" sz="2400" dirty="0">
                <a:solidFill>
                  <a:schemeClr val="accent6">
                    <a:lumMod val="50000"/>
                  </a:schemeClr>
                </a:solidFill>
              </a:rPr>
              <a:t>2.</a:t>
            </a:r>
            <a:r>
              <a:rPr lang="nl-NL" sz="2400" dirty="0">
                <a:solidFill>
                  <a:schemeClr val="tx1"/>
                </a:solidFill>
              </a:rPr>
              <a:t>	</a:t>
            </a:r>
            <a:r>
              <a:rPr lang="nl-NL" sz="2400" dirty="0" err="1">
                <a:solidFill>
                  <a:schemeClr val="tx1"/>
                </a:solidFill>
              </a:rPr>
              <a:t>Tertulis</a:t>
            </a:r>
            <a:r>
              <a:rPr lang="nl-NL" sz="2400" dirty="0">
                <a:solidFill>
                  <a:schemeClr val="tx1"/>
                </a:solidFill>
              </a:rPr>
              <a:t>.</a:t>
            </a:r>
            <a:r>
              <a:rPr lang="id-ID" sz="2400" dirty="0">
                <a:solidFill>
                  <a:schemeClr val="tx1"/>
                </a:solidFill>
              </a:rPr>
              <a:t> </a:t>
            </a:r>
          </a:p>
          <a:p>
            <a:pPr marL="1831975" indent="-1060450">
              <a:buClr>
                <a:schemeClr val="accent6">
                  <a:lumMod val="50000"/>
                </a:schemeClr>
              </a:buClr>
              <a:buNone/>
            </a:pPr>
            <a:r>
              <a:rPr lang="id-ID" sz="2400" dirty="0">
                <a:solidFill>
                  <a:schemeClr val="tx1"/>
                </a:solidFill>
              </a:rPr>
              <a:t>Contoh: Undang-</a:t>
            </a:r>
            <a:r>
              <a:rPr lang="sv-SE" sz="2400" dirty="0">
                <a:solidFill>
                  <a:schemeClr val="tx1"/>
                </a:solidFill>
              </a:rPr>
              <a:t>Undang, Peraturan Pemerintah, Peraturan Daerah, dan</a:t>
            </a:r>
            <a:r>
              <a:rPr lang="id-ID" sz="2400" dirty="0">
                <a:solidFill>
                  <a:schemeClr val="tx1"/>
                </a:solidFill>
              </a:rPr>
              <a:t> Peraturan </a:t>
            </a:r>
            <a:r>
              <a:rPr lang="sv-SE" sz="2400" dirty="0">
                <a:solidFill>
                  <a:schemeClr val="tx1"/>
                </a:solidFill>
              </a:rPr>
              <a:t>Desa. </a:t>
            </a:r>
            <a:endParaRPr lang="id-ID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92696"/>
            <a:ext cx="8229600" cy="736032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/>
              <a:t>Hak dan Kewajiban Masyarakat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28728"/>
            <a:ext cx="8352928" cy="5240632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sv-SE" sz="2400" dirty="0"/>
              <a:t>Rancangan Peraturan Desa wajib dikonsultasikan kepada masyarakat Desa. </a:t>
            </a:r>
            <a:r>
              <a:rPr lang="id-ID" sz="2400" dirty="0"/>
              <a:t> </a:t>
            </a:r>
          </a:p>
          <a:p>
            <a:r>
              <a:rPr lang="id-ID" sz="2400" dirty="0"/>
              <a:t>Masyarakat Desa berhak memberikan masukan terhadap Rancangan Peraturan Desa. </a:t>
            </a:r>
          </a:p>
          <a:p>
            <a:r>
              <a:rPr lang="id-ID" sz="2400" dirty="0"/>
              <a:t>Masyarakat Desa wajib mematuhi Peraturan Desa dan peraturan Kepala Desa.</a:t>
            </a:r>
          </a:p>
          <a:p>
            <a:pPr marL="285750" indent="0">
              <a:buNone/>
            </a:pPr>
            <a:r>
              <a:rPr lang="id-ID" sz="2400" dirty="0"/>
              <a:t>Oleh karena itu:</a:t>
            </a:r>
          </a:p>
          <a:p>
            <a:pPr marL="508000" indent="-222250">
              <a:buNone/>
            </a:pPr>
            <a:r>
              <a:rPr lang="id-ID" sz="2400" dirty="0"/>
              <a:t>- Dalam pelaksanaan Peraturan Desa, Kepala Desa menetapkan Peraturan Kepala Desa sebagai aturan pelaksanaannya. </a:t>
            </a:r>
          </a:p>
          <a:p>
            <a:pPr marL="460375" indent="-174625">
              <a:buNone/>
            </a:pPr>
            <a:r>
              <a:rPr lang="id-ID" sz="2400" dirty="0"/>
              <a:t>- Perdes dan Perkades harus diundangkan dalam Lembaran Desa dan Berita Desa oleh sekretaris Desa.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980728"/>
            <a:ext cx="8208912" cy="5616624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sz="2800" dirty="0"/>
              <a:t>Sebagai sebuah produk politik, Peraturan Desa diproses secara demokratis dan partisipatif, yakni proses penyusunannya mengikutsertakan partisipasi masyarakat Desa. </a:t>
            </a:r>
          </a:p>
          <a:p>
            <a:pPr marL="0" indent="0">
              <a:buNone/>
            </a:pPr>
            <a:endParaRPr lang="id-ID" sz="2800" dirty="0"/>
          </a:p>
          <a:p>
            <a:r>
              <a:rPr lang="id-ID" sz="2800" dirty="0"/>
              <a:t>Masyarakat Desa mempunyai hak untuk mengusulkan atau memberikan masukan kepada Kepala Desa dan Badan Permusyawaratan Desa dalam proses penyusunan Peraturan Desa.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087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TATA CARA PENYUSUNAN PERATURAN DESA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56792"/>
            <a:ext cx="8064896" cy="5112568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800" dirty="0" err="1"/>
              <a:t>Rancangan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diprakarsai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Badan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mengusulkan</a:t>
            </a:r>
            <a:r>
              <a:rPr lang="en-US" sz="2800" dirty="0"/>
              <a:t> </a:t>
            </a:r>
            <a:r>
              <a:rPr lang="en-US" sz="2800" dirty="0" err="1"/>
              <a:t>rancangan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Rancangan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sebagaimana</a:t>
            </a:r>
            <a:r>
              <a:rPr lang="en-US" sz="2800" dirty="0"/>
              <a:t> </a:t>
            </a:r>
            <a:r>
              <a:rPr lang="en-US" sz="2800" dirty="0" err="1"/>
              <a:t>dimaksud</a:t>
            </a:r>
            <a:r>
              <a:rPr lang="en-US" sz="2800" dirty="0"/>
              <a:t> </a:t>
            </a:r>
            <a:r>
              <a:rPr lang="en-US" sz="2800" dirty="0" err="1"/>
              <a:t>wajib</a:t>
            </a:r>
            <a:r>
              <a:rPr lang="en-US" sz="2800" dirty="0"/>
              <a:t> </a:t>
            </a:r>
            <a:r>
              <a:rPr lang="en-US" sz="2800" dirty="0" err="1"/>
              <a:t>dikonsultasikan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masukan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Rancangan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ditetapkan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kepala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setelah</a:t>
            </a:r>
            <a:r>
              <a:rPr lang="en-US" sz="2800" dirty="0"/>
              <a:t> </a:t>
            </a:r>
            <a:r>
              <a:rPr lang="en-US" sz="2800" dirty="0" err="1"/>
              <a:t>dibahas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disepakati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Badan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id-ID" dirty="0"/>
              <a:t>Penetapan Peraturan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4888" y="1196752"/>
            <a:ext cx="8229600" cy="4968552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sz="2800" dirty="0"/>
              <a:t>Peraturan Desa ditetapkan oleh Kepala Desa setelah dibahas dan disepakati bersama Badan Permusyawaratan Desa, dan menjadi kerangka hukum dan kebijakan dalam penyelenggaraan Pemerintahan Desa dan Pembangunan Desa. </a:t>
            </a:r>
          </a:p>
          <a:p>
            <a:pPr marL="0" indent="0">
              <a:buNone/>
            </a:pPr>
            <a:endParaRPr lang="id-ID" sz="2800" dirty="0"/>
          </a:p>
          <a:p>
            <a:r>
              <a:rPr lang="id-ID" sz="2800" dirty="0"/>
              <a:t>Penetapan Peraturan Desa merupakan penjabaran atas berbagai kewenangan yang dimiliki Desa mengacu pada ketentuan peraturan perundang-undangan yang lebih tinggi.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197" y="548680"/>
            <a:ext cx="8186766" cy="1152128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Pengawasan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</a:t>
            </a:r>
            <a:r>
              <a:rPr lang="en-US" sz="3600" dirty="0" err="1"/>
              <a:t>Pelaksanaan</a:t>
            </a:r>
            <a:r>
              <a:rPr lang="en-US" sz="3600" dirty="0"/>
              <a:t> </a:t>
            </a:r>
            <a:r>
              <a:rPr lang="en-US" sz="3600" dirty="0" err="1"/>
              <a:t>Peraturan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705714" y="2132856"/>
            <a:ext cx="8186766" cy="3970318"/>
          </a:xfrm>
          <a:prstGeom prst="rect">
            <a:avLst/>
          </a:prstGeom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d-ID" sz="2800" dirty="0"/>
              <a:t>Pelaksanaan Peraturan Desa diawasi oleh masyarakat Desa dan Badan Permusyawaratan Desa. </a:t>
            </a:r>
          </a:p>
          <a:p>
            <a:endParaRPr lang="id-ID" sz="2800" dirty="0"/>
          </a:p>
          <a:p>
            <a:pPr marL="285750" indent="-285750">
              <a:buFont typeface="Arial"/>
              <a:buChar char="•"/>
            </a:pPr>
            <a:r>
              <a:rPr lang="id-ID" sz="2800" dirty="0"/>
              <a:t>Apabila terjadi pelanggaran terhadap pelaksanaan Peraturan Desa, Badan Permusyawaratan Desa berkewajiban mengingatkan dan menindaklanjuti pelanggaran dimaksud sesuai dengan kewenangan yang dimiliki.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352928" cy="936105"/>
          </a:xfrm>
          <a:ln>
            <a:noFill/>
          </a:ln>
        </p:spPr>
        <p:txBody>
          <a:bodyPr anchor="ctr">
            <a:normAutofit/>
          </a:bodyPr>
          <a:lstStyle/>
          <a:p>
            <a:pPr algn="ctr" eaLnBrk="1" hangingPunct="1"/>
            <a:r>
              <a:rPr lang="en-US" dirty="0" err="1">
                <a:latin typeface="Garamond" charset="0"/>
              </a:rPr>
              <a:t>Sistematika</a:t>
            </a:r>
            <a:r>
              <a:rPr lang="en-US" dirty="0">
                <a:latin typeface="Garamond" charset="0"/>
              </a:rPr>
              <a:t> </a:t>
            </a:r>
            <a:r>
              <a:rPr lang="en-US" dirty="0" err="1">
                <a:latin typeface="Garamond" charset="0"/>
              </a:rPr>
              <a:t>Peraturan</a:t>
            </a:r>
            <a:r>
              <a:rPr lang="en-US" dirty="0">
                <a:latin typeface="Garamond" charset="0"/>
              </a:rPr>
              <a:t> </a:t>
            </a:r>
            <a:r>
              <a:rPr lang="en-US" dirty="0" err="1">
                <a:latin typeface="Garamond" charset="0"/>
              </a:rPr>
              <a:t>Desa</a:t>
            </a:r>
            <a:endParaRPr lang="en-US" dirty="0">
              <a:latin typeface="Garamond" charset="0"/>
            </a:endParaRP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732147"/>
            <a:ext cx="8136904" cy="4793197"/>
          </a:xfrm>
          <a:ln w="22225">
            <a:solidFill>
              <a:srgbClr val="FF0000"/>
            </a:solidFill>
          </a:ln>
        </p:spPr>
        <p:txBody>
          <a:bodyPr/>
          <a:lstStyle/>
          <a:p>
            <a:pPr marL="461963" indent="0" eaLnBrk="1" hangingPunct="1">
              <a:buFont typeface="Wingdings" charset="0"/>
              <a:buNone/>
            </a:pPr>
            <a:r>
              <a:rPr lang="en-US" sz="3600" dirty="0">
                <a:latin typeface="Arial" charset="0"/>
              </a:rPr>
              <a:t>A. </a:t>
            </a:r>
            <a:r>
              <a:rPr lang="en-US" sz="3600" dirty="0" err="1">
                <a:latin typeface="Arial" charset="0"/>
              </a:rPr>
              <a:t>Penamaan</a:t>
            </a:r>
            <a:r>
              <a:rPr lang="en-US" sz="3600" dirty="0">
                <a:latin typeface="Arial" charset="0"/>
              </a:rPr>
              <a:t>/</a:t>
            </a:r>
            <a:r>
              <a:rPr lang="en-US" sz="3600" dirty="0" err="1">
                <a:latin typeface="Arial" charset="0"/>
              </a:rPr>
              <a:t>Judul</a:t>
            </a:r>
            <a:r>
              <a:rPr lang="en-US" sz="3600" dirty="0">
                <a:latin typeface="Arial" charset="0"/>
              </a:rPr>
              <a:t>;</a:t>
            </a:r>
          </a:p>
          <a:p>
            <a:pPr marL="461963" indent="0" eaLnBrk="1" hangingPunct="1">
              <a:buFont typeface="Wingdings" charset="0"/>
              <a:buNone/>
            </a:pPr>
            <a:r>
              <a:rPr lang="en-US" sz="3600" dirty="0">
                <a:latin typeface="Arial" charset="0"/>
              </a:rPr>
              <a:t>B. </a:t>
            </a:r>
            <a:r>
              <a:rPr lang="en-US" sz="3600" dirty="0" err="1">
                <a:latin typeface="Arial" charset="0"/>
              </a:rPr>
              <a:t>Pembukaan</a:t>
            </a:r>
            <a:r>
              <a:rPr lang="en-US" sz="3600" dirty="0">
                <a:latin typeface="Arial" charset="0"/>
              </a:rPr>
              <a:t>;</a:t>
            </a:r>
          </a:p>
          <a:p>
            <a:pPr marL="461963" indent="0" eaLnBrk="1" hangingPunct="1">
              <a:buFont typeface="Wingdings" charset="0"/>
              <a:buNone/>
            </a:pPr>
            <a:r>
              <a:rPr lang="en-US" sz="3600" dirty="0">
                <a:latin typeface="Arial" charset="0"/>
              </a:rPr>
              <a:t>C. </a:t>
            </a:r>
            <a:r>
              <a:rPr lang="en-US" sz="3600" dirty="0" err="1">
                <a:latin typeface="Arial" charset="0"/>
              </a:rPr>
              <a:t>Batang</a:t>
            </a:r>
            <a:r>
              <a:rPr lang="en-US" sz="3600" dirty="0">
                <a:latin typeface="Arial" charset="0"/>
              </a:rPr>
              <a:t> </a:t>
            </a:r>
            <a:r>
              <a:rPr lang="en-US" sz="3600" dirty="0" err="1">
                <a:latin typeface="Arial" charset="0"/>
              </a:rPr>
              <a:t>Tubuh</a:t>
            </a:r>
            <a:r>
              <a:rPr lang="en-US" sz="3600" dirty="0">
                <a:latin typeface="Arial" charset="0"/>
              </a:rPr>
              <a:t>;</a:t>
            </a:r>
          </a:p>
          <a:p>
            <a:pPr marL="461963" indent="0" eaLnBrk="1" hangingPunct="1">
              <a:buFont typeface="Wingdings" charset="0"/>
              <a:buNone/>
            </a:pPr>
            <a:r>
              <a:rPr lang="en-US" sz="3600" dirty="0">
                <a:latin typeface="Arial" charset="0"/>
              </a:rPr>
              <a:t>D. </a:t>
            </a:r>
            <a:r>
              <a:rPr lang="en-US" sz="3600" dirty="0" err="1">
                <a:latin typeface="Arial" charset="0"/>
              </a:rPr>
              <a:t>Penutup</a:t>
            </a:r>
            <a:r>
              <a:rPr lang="en-US" sz="3600" dirty="0">
                <a:latin typeface="Arial" charset="0"/>
              </a:rPr>
              <a:t>;</a:t>
            </a:r>
          </a:p>
          <a:p>
            <a:pPr marL="461963" indent="0" eaLnBrk="1" hangingPunct="1">
              <a:buFont typeface="Wingdings" charset="0"/>
              <a:buNone/>
            </a:pPr>
            <a:r>
              <a:rPr lang="en-US" sz="3600" dirty="0">
                <a:latin typeface="Arial" charset="0"/>
              </a:rPr>
              <a:t>E. </a:t>
            </a:r>
            <a:r>
              <a:rPr lang="en-US" sz="3600" dirty="0" err="1">
                <a:latin typeface="Arial" charset="0"/>
              </a:rPr>
              <a:t>Lampiran</a:t>
            </a:r>
            <a:r>
              <a:rPr lang="en-US" sz="3600" dirty="0">
                <a:latin typeface="Arial" charset="0"/>
              </a:rPr>
              <a:t> (</a:t>
            </a:r>
            <a:r>
              <a:rPr lang="en-US" sz="3600" dirty="0" err="1">
                <a:latin typeface="Arial" charset="0"/>
              </a:rPr>
              <a:t>bila</a:t>
            </a:r>
            <a:r>
              <a:rPr lang="en-US" sz="3600" dirty="0">
                <a:latin typeface="Arial" charset="0"/>
              </a:rPr>
              <a:t> </a:t>
            </a:r>
            <a:r>
              <a:rPr lang="en-US" sz="3600" dirty="0" err="1">
                <a:latin typeface="Arial" charset="0"/>
              </a:rPr>
              <a:t>diperlukan</a:t>
            </a:r>
            <a:r>
              <a:rPr lang="en-US" sz="3600" dirty="0">
                <a:latin typeface="Arial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1659073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8784976" cy="1080120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en-US" dirty="0">
                <a:latin typeface="Garamond" charset="0"/>
              </a:rPr>
              <a:t>A. </a:t>
            </a:r>
            <a:r>
              <a:rPr lang="en-US" dirty="0" err="1">
                <a:latin typeface="Garamond" charset="0"/>
              </a:rPr>
              <a:t>Penamaan</a:t>
            </a:r>
            <a:r>
              <a:rPr lang="en-US" dirty="0">
                <a:latin typeface="Garamond" charset="0"/>
              </a:rPr>
              <a:t> </a:t>
            </a:r>
            <a:r>
              <a:rPr lang="en-US" dirty="0" err="1">
                <a:latin typeface="Garamond" charset="0"/>
              </a:rPr>
              <a:t>Judul</a:t>
            </a:r>
            <a:endParaRPr lang="en-US" dirty="0">
              <a:latin typeface="Garamond" charset="0"/>
            </a:endParaRPr>
          </a:p>
        </p:txBody>
      </p:sp>
      <p:sp>
        <p:nvSpPr>
          <p:cNvPr id="7168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839200" cy="5029200"/>
          </a:xfrm>
          <a:ln>
            <a:solidFill>
              <a:srgbClr val="FF0000"/>
            </a:solidFill>
          </a:ln>
        </p:spPr>
        <p:txBody>
          <a:bodyPr/>
          <a:lstStyle/>
          <a:p>
            <a:pPr marL="571500" indent="-571500" eaLnBrk="1" hangingPunct="1">
              <a:buFont typeface="Wingdings" charset="0"/>
              <a:buAutoNum type="arabicPeriod"/>
            </a:pPr>
            <a:r>
              <a:rPr lang="en-US" sz="2800" dirty="0" err="1">
                <a:latin typeface="Arial" charset="0"/>
              </a:rPr>
              <a:t>Setiap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di </a:t>
            </a:r>
            <a:r>
              <a:rPr lang="en-US" sz="2800" dirty="0" err="1">
                <a:latin typeface="Arial" charset="0"/>
              </a:rPr>
              <a:t>Desa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mempunyai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penamaan</a:t>
            </a:r>
            <a:r>
              <a:rPr lang="en-US" sz="2800" dirty="0">
                <a:latin typeface="Arial" charset="0"/>
              </a:rPr>
              <a:t>/</a:t>
            </a:r>
            <a:r>
              <a:rPr lang="en-US" sz="2800" dirty="0" err="1">
                <a:latin typeface="Arial" charset="0"/>
              </a:rPr>
              <a:t>Judul</a:t>
            </a:r>
            <a:endParaRPr lang="en-US" sz="2800" dirty="0">
              <a:latin typeface="Arial" charset="0"/>
            </a:endParaRPr>
          </a:p>
          <a:p>
            <a:pPr marL="571500" indent="-571500" eaLnBrk="1" hangingPunct="1">
              <a:buFont typeface="Wingdings" charset="0"/>
              <a:buAutoNum type="arabicPeriod"/>
            </a:pPr>
            <a:r>
              <a:rPr lang="en-US" sz="2800" dirty="0" err="1">
                <a:latin typeface="Arial" charset="0"/>
              </a:rPr>
              <a:t>Penamaan</a:t>
            </a:r>
            <a:r>
              <a:rPr lang="en-US" sz="2800" dirty="0">
                <a:latin typeface="Arial" charset="0"/>
              </a:rPr>
              <a:t>/</a:t>
            </a:r>
            <a:r>
              <a:rPr lang="en-US" sz="2800" dirty="0" err="1">
                <a:latin typeface="Arial" charset="0"/>
              </a:rPr>
              <a:t>Judul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di </a:t>
            </a:r>
            <a:r>
              <a:rPr lang="en-US" sz="2800" dirty="0" err="1">
                <a:latin typeface="Arial" charset="0"/>
              </a:rPr>
              <a:t>Desa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memuat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keterangan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mengenai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jenis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nomor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tahun</a:t>
            </a:r>
            <a:r>
              <a:rPr lang="en-US" sz="2800" dirty="0">
                <a:latin typeface="Arial" charset="0"/>
              </a:rPr>
              <a:t> dan </a:t>
            </a:r>
            <a:r>
              <a:rPr lang="en-US" sz="2800" dirty="0" err="1">
                <a:latin typeface="Arial" charset="0"/>
              </a:rPr>
              <a:t>tentang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nama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endParaRPr lang="en-US" sz="2800" dirty="0">
              <a:latin typeface="Arial" charset="0"/>
            </a:endParaRPr>
          </a:p>
          <a:p>
            <a:pPr marL="571500" indent="-571500" eaLnBrk="1" hangingPunct="1">
              <a:buFont typeface="Wingdings" charset="0"/>
              <a:buAutoNum type="arabicPeriod"/>
            </a:pPr>
            <a:r>
              <a:rPr lang="en-US" sz="2800" dirty="0">
                <a:latin typeface="Arial" charset="0"/>
              </a:rPr>
              <a:t>Nama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Desa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dibuat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singkat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mencerminkan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isi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</a:t>
            </a:r>
          </a:p>
          <a:p>
            <a:pPr marL="571500" indent="-571500" eaLnBrk="1" hangingPunct="1">
              <a:buFont typeface="Wingdings" charset="0"/>
              <a:buAutoNum type="arabicPeriod"/>
            </a:pPr>
            <a:r>
              <a:rPr lang="en-US" sz="2800" dirty="0" err="1">
                <a:latin typeface="Arial" charset="0"/>
              </a:rPr>
              <a:t>Judul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ditulis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dengan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huruf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kapital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tanpa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diakhiri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tanda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baca</a:t>
            </a:r>
            <a:endParaRPr lang="en-US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491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882650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en-US" dirty="0">
                <a:latin typeface="Garamond" charset="0"/>
              </a:rPr>
              <a:t>B. </a:t>
            </a:r>
            <a:r>
              <a:rPr lang="en-US" dirty="0" err="1">
                <a:latin typeface="Garamond" charset="0"/>
              </a:rPr>
              <a:t>Pembukaan</a:t>
            </a:r>
            <a:endParaRPr lang="en-US" dirty="0">
              <a:latin typeface="Garamond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763000" cy="5334000"/>
          </a:xfrm>
          <a:ln>
            <a:solidFill>
              <a:srgbClr val="FF0000"/>
            </a:solidFill>
          </a:ln>
        </p:spPr>
        <p:txBody>
          <a:bodyPr rtlCol="0">
            <a:normAutofit fontScale="77500" lnSpcReduction="20000"/>
          </a:bodyPr>
          <a:lstStyle/>
          <a:p>
            <a:pPr marL="571500" indent="-571500" eaLnBrk="1" fontAlgn="auto" hangingPunct="1">
              <a:spcBef>
                <a:spcPts val="600"/>
              </a:spcBef>
              <a:spcAft>
                <a:spcPts val="2400"/>
              </a:spcAft>
              <a:buFont typeface="Wingdings" charset="0"/>
              <a:buNone/>
              <a:defRPr/>
            </a:pP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Pembukaan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pada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terdiri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dari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 </a:t>
            </a:r>
          </a:p>
          <a:p>
            <a:pPr marL="571500" indent="-571500" eaLnBrk="1" fontAlgn="auto" hangingPunct="1">
              <a:spcBef>
                <a:spcPts val="600"/>
              </a:spcBef>
              <a:spcAft>
                <a:spcPts val="2400"/>
              </a:spcAft>
              <a:buFont typeface="Wingdings" charset="0"/>
              <a:buAutoNum type="arabicPeriod"/>
              <a:defRPr/>
            </a:pP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Frasa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DENGAN RAHMAT TUHAN YANG MAHA   ESA (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huruf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kapital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dan</a:t>
            </a:r>
            <a:r>
              <a:rPr lang="en-US" altLang="ja-JP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altLang="ja-JP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tanpa</a:t>
            </a:r>
            <a:r>
              <a:rPr lang="en-US" altLang="ja-JP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altLang="ja-JP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altLang="ja-JP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altLang="ja-JP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altLang="ja-JP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)</a:t>
            </a:r>
            <a:endParaRPr lang="en-US" sz="35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571500" indent="-571500" eaLnBrk="1" fontAlgn="auto" hangingPunct="1">
              <a:spcBef>
                <a:spcPts val="600"/>
              </a:spcBef>
              <a:spcAft>
                <a:spcPts val="2400"/>
              </a:spcAft>
              <a:buFont typeface="Wingdings" charset="0"/>
              <a:buAutoNum type="arabicPeriod"/>
              <a:defRPr/>
            </a:pP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Jabatan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Pembentuk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(KEPALA DESA …..,)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diakhiri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koma</a:t>
            </a:r>
            <a:r>
              <a:rPr lang="en-US" sz="35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(,)</a:t>
            </a:r>
            <a:endParaRPr lang="en-US" sz="35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571500" indent="-571500" eaLnBrk="1" fontAlgn="auto" hangingPunct="1">
              <a:spcBef>
                <a:spcPts val="600"/>
              </a:spcBef>
              <a:spcAft>
                <a:spcPts val="2400"/>
              </a:spcAft>
              <a:buFont typeface="Wingdings" charset="0"/>
              <a:buAutoNum type="arabicPeriod"/>
              <a:defRPr/>
            </a:pP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Konsiderans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Menimbang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 ),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berisi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uraian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singkat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ttg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pokok2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pikiran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yg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menjadi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latar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belakang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alasan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serta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landasan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yuridis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filosofis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sosiologis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politis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dibentuknya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.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Jika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konsiderans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lebih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dari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1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pokok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pikiran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maka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setiap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pokok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pikiran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diawali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huruf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 a, b, c…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dst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diakhiri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titik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5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koma</a:t>
            </a:r>
            <a:r>
              <a:rPr lang="en-US" sz="3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(;); </a:t>
            </a: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6574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>
          <a:xfrm>
            <a:off x="0" y="107950"/>
            <a:ext cx="9144000" cy="224706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sz="1400" dirty="0" err="1">
                <a:latin typeface="Calisto MT" charset="0"/>
              </a:rPr>
              <a:t>Lanjutan</a:t>
            </a:r>
            <a:r>
              <a:rPr lang="en-US" sz="1400" dirty="0">
                <a:latin typeface="Calisto MT" charset="0"/>
              </a:rPr>
              <a:t> </a:t>
            </a:r>
            <a:r>
              <a:rPr lang="en-US" sz="1400" dirty="0" err="1">
                <a:latin typeface="Calisto MT" charset="0"/>
              </a:rPr>
              <a:t>bagian</a:t>
            </a:r>
            <a:r>
              <a:rPr lang="en-US" sz="1400" dirty="0">
                <a:latin typeface="Calisto MT" charset="0"/>
              </a:rPr>
              <a:t> </a:t>
            </a:r>
            <a:r>
              <a:rPr lang="en-US" sz="1400" dirty="0" err="1">
                <a:latin typeface="Calisto MT" charset="0"/>
              </a:rPr>
              <a:t>Pembukaan</a:t>
            </a:r>
            <a:r>
              <a:rPr lang="en-US" sz="1400" dirty="0">
                <a:latin typeface="Calisto MT" charset="0"/>
              </a:rPr>
              <a:t> </a:t>
            </a:r>
            <a:r>
              <a:rPr lang="en-US" sz="1400" dirty="0" err="1">
                <a:latin typeface="Calisto MT" charset="0"/>
              </a:rPr>
              <a:t>Perdes</a:t>
            </a:r>
            <a:endParaRPr lang="en-US" sz="1400" dirty="0">
              <a:latin typeface="Calisto MT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248400"/>
          </a:xfrm>
          <a:ln>
            <a:solidFill>
              <a:srgbClr val="FF0000"/>
            </a:solidFill>
          </a:ln>
        </p:spPr>
        <p:txBody>
          <a:bodyPr rtlCol="0">
            <a:normAutofit fontScale="32500" lnSpcReduction="20000"/>
          </a:bodyPr>
          <a:lstStyle/>
          <a:p>
            <a:pPr marL="571500" indent="-571500" eaLnBrk="1" fontAlgn="auto" hangingPunct="1">
              <a:spcBef>
                <a:spcPts val="0"/>
              </a:spcBef>
              <a:spcAft>
                <a:spcPts val="1200"/>
              </a:spcAft>
              <a:buFont typeface="+mj-lt"/>
              <a:buAutoNum type="arabicPeriod" startAt="4"/>
              <a:defRPr/>
            </a:pP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(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Mengingat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: ),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memuat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pembuatan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produk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(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Perdes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). </a:t>
            </a:r>
          </a:p>
          <a:p>
            <a:pPr marL="746125" indent="-238125" eaLnBrk="1" fontAlgn="auto" hangingPunct="1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dibagi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2,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yaitu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: </a:t>
            </a:r>
          </a:p>
          <a:p>
            <a:pPr marL="1143000" indent="-396875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AutoNum type="alphaLcPeriod"/>
              <a:defRPr/>
            </a:pP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Landasan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yuridis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kewenangan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membuat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Perdes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;</a:t>
            </a:r>
          </a:p>
          <a:p>
            <a:pPr marL="1143000" indent="-396875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AutoNum type="alphaLcPeriod"/>
              <a:defRPr/>
            </a:pP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Landasan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yuridis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materi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yang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diatur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.</a:t>
            </a:r>
          </a:p>
          <a:p>
            <a:pPr marL="793750" indent="-285750" eaLnBrk="1" fontAlgn="auto" hangingPunct="1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Yang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dpt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dipakai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sbg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hanya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peraturan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perundang-undangan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yg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lebih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tinggi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atau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sama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derajatnya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dg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Perdes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.</a:t>
            </a:r>
          </a:p>
          <a:p>
            <a:pPr marL="793750" indent="-285750" eaLnBrk="1" fontAlgn="auto" hangingPunct="1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Penulisan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harus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lengkap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dg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Lembaran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Negara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Republik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Indonesia,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Tambahan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Lembaran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Negara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Republik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Indonesia,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Lembaran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Daerah,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dan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Tambahan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Lembaran</a:t>
            </a:r>
            <a:r>
              <a:rPr lang="en-US" sz="8000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Daerah 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jika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ada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)</a:t>
            </a:r>
          </a:p>
          <a:p>
            <a:pPr marL="793750" indent="-285750" eaLnBrk="1" fontAlgn="auto" hangingPunct="1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dirumuskan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secara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kronologis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urut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sesuai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derajatnya</a:t>
            </a:r>
            <a:endParaRPr lang="en-US" sz="8000" dirty="0">
              <a:solidFill>
                <a:schemeClr val="tx1"/>
              </a:solidFill>
              <a:latin typeface="Arial"/>
              <a:ea typeface="+mn-ea"/>
              <a:cs typeface="Arial"/>
            </a:endParaRPr>
          </a:p>
          <a:p>
            <a:pPr marL="850900" indent="-342900" eaLnBrk="1" fontAlgn="auto" hangingPunct="1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/>
            </a:pP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Penomoran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dasar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hukum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dg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angka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arab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(1, 2, 3,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dst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)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diakhiri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dengan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tanda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baca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titik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8000" dirty="0" err="1">
                <a:solidFill>
                  <a:schemeClr val="tx1"/>
                </a:solidFill>
                <a:latin typeface="Arial"/>
                <a:ea typeface="+mn-ea"/>
                <a:cs typeface="Arial"/>
              </a:rPr>
              <a:t>koma</a:t>
            </a:r>
            <a:r>
              <a:rPr lang="en-US" sz="8000" dirty="0">
                <a:solidFill>
                  <a:schemeClr val="tx1"/>
                </a:solidFill>
                <a:latin typeface="Arial"/>
                <a:ea typeface="+mn-ea"/>
                <a:cs typeface="Arial"/>
              </a:rPr>
              <a:t> (;);</a:t>
            </a:r>
          </a:p>
        </p:txBody>
      </p:sp>
    </p:spTree>
    <p:extLst>
      <p:ext uri="{BB962C8B-B14F-4D97-AF65-F5344CB8AC3E}">
        <p14:creationId xmlns:p14="http://schemas.microsoft.com/office/powerpoint/2010/main" val="26370446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>
          <a:xfrm>
            <a:off x="0" y="107950"/>
            <a:ext cx="9144000" cy="224706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sz="1600" dirty="0" err="1">
                <a:latin typeface="Calisto MT" charset="0"/>
              </a:rPr>
              <a:t>Lanjutan</a:t>
            </a:r>
            <a:r>
              <a:rPr lang="en-US" sz="1600" dirty="0">
                <a:latin typeface="Calisto MT" charset="0"/>
              </a:rPr>
              <a:t> </a:t>
            </a:r>
            <a:r>
              <a:rPr lang="en-US" sz="1600" dirty="0" err="1">
                <a:latin typeface="Calisto MT" charset="0"/>
              </a:rPr>
              <a:t>bagian</a:t>
            </a:r>
            <a:r>
              <a:rPr lang="en-US" sz="1600" dirty="0">
                <a:latin typeface="Calisto MT" charset="0"/>
              </a:rPr>
              <a:t> </a:t>
            </a:r>
            <a:r>
              <a:rPr lang="en-US" sz="1600" dirty="0" err="1">
                <a:latin typeface="Calisto MT" charset="0"/>
              </a:rPr>
              <a:t>Pembukaan</a:t>
            </a:r>
            <a:r>
              <a:rPr lang="en-US" sz="1600" dirty="0">
                <a:latin typeface="Calisto MT" charset="0"/>
              </a:rPr>
              <a:t> </a:t>
            </a:r>
            <a:r>
              <a:rPr lang="en-US" sz="1600" dirty="0" err="1">
                <a:latin typeface="Calisto MT" charset="0"/>
              </a:rPr>
              <a:t>Perdes</a:t>
            </a:r>
            <a:endParaRPr lang="en-US" sz="1600" dirty="0">
              <a:latin typeface="Calisto MT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48680"/>
            <a:ext cx="8839200" cy="6156920"/>
          </a:xfrm>
          <a:ln>
            <a:solidFill>
              <a:srgbClr val="FF0000"/>
            </a:solidFill>
          </a:ln>
        </p:spPr>
        <p:txBody>
          <a:bodyPr rtlCol="0">
            <a:normAutofit fontScale="92500"/>
          </a:bodyPr>
          <a:lstStyle/>
          <a:p>
            <a:pPr marL="571500" indent="-571500" eaLnBrk="1" fontAlgn="auto" hangingPunct="1">
              <a:spcBef>
                <a:spcPts val="0"/>
              </a:spcBef>
              <a:spcAft>
                <a:spcPts val="1200"/>
              </a:spcAft>
              <a:buFont typeface="+mj-lt"/>
              <a:buAutoNum type="arabicPeriod" startAt="5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Frasa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Dengan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Kesepakatan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ersama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</a:t>
            </a:r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 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ER</a:t>
            </a:r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MUSYAWARATAN 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ES</a:t>
            </a:r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 ........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</a:t>
            </a:r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an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KEPALA DESA …..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tanpa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)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1200"/>
              </a:spcAft>
              <a:buFont typeface="+mj-lt"/>
              <a:buAutoNum type="arabicPeriod" startAt="6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MEMUTUSKAN</a:t>
            </a:r>
            <a:r>
              <a:rPr lang="id-ID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 (DITULIS DG HURUF KAPITAL, POSISI tulisan di tengah dan diakhiri tanda baca titik dua (:)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</a:p>
          <a:p>
            <a:pPr marL="571500" indent="-571500" eaLnBrk="1" fontAlgn="auto" hangingPunct="1">
              <a:spcBef>
                <a:spcPts val="0"/>
              </a:spcBef>
              <a:spcAft>
                <a:spcPts val="1200"/>
              </a:spcAft>
              <a:buFont typeface="+mj-lt"/>
              <a:buAutoNum type="arabicPeriod" startAt="7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Menetapkan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ditulis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di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tepi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kiri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diakhiri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titik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dua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(:),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dilanjutkan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penulisan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kembali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judul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lengkap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Perdes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dg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huruf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kapital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diakhiri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titik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(.).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374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20688"/>
            <a:ext cx="8280920" cy="5400600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endParaRPr lang="id-ID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Berdasarkan isinya, Regulasi berbentuk:</a:t>
            </a:r>
          </a:p>
          <a:p>
            <a:pPr marL="514350" indent="-112713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Peraturan dan </a:t>
            </a:r>
          </a:p>
          <a:p>
            <a:pPr marL="514350" indent="-112713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  <a:buAutoNum type="arabicPeriod"/>
            </a:pP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Keputusan. </a:t>
            </a:r>
            <a:endParaRPr lang="en-US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Di Indonesia,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Regulasi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3200" dirty="0" err="1">
                <a:latin typeface="Arial" panose="020B0604020202020204" pitchFamily="34" charset="0"/>
                <a:cs typeface="Arial" panose="020B0604020202020204" pitchFamily="34" charset="0"/>
              </a:rPr>
              <a:t>diartikan</a:t>
            </a:r>
            <a:r>
              <a:rPr lang="it-IT" sz="3200" dirty="0">
                <a:latin typeface="Arial" panose="020B0604020202020204" pitchFamily="34" charset="0"/>
                <a:cs typeface="Arial" panose="020B0604020202020204" pitchFamily="34" charset="0"/>
              </a:rPr>
              <a:t> sebagai sumber hukum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3200" dirty="0">
                <a:latin typeface="Arial" panose="020B0604020202020204" pitchFamily="34" charset="0"/>
                <a:cs typeface="Arial" panose="020B0604020202020204" pitchFamily="34" charset="0"/>
              </a:rPr>
              <a:t>formal (tertulis) berupa peraturan perundang-undangan yang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dibentuk oleh lembaga negara atau pejabat yang berwenang.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7951"/>
            <a:ext cx="8763000" cy="1088801"/>
          </a:xfrm>
          <a:ln>
            <a:noFill/>
          </a:ln>
        </p:spPr>
        <p:txBody>
          <a:bodyPr>
            <a:normAutofit fontScale="90000"/>
          </a:bodyPr>
          <a:lstStyle/>
          <a:p>
            <a:pPr marL="457200" indent="-457200" algn="ctr" eaLnBrk="1" hangingPunct="1">
              <a:lnSpc>
                <a:spcPct val="90000"/>
              </a:lnSpc>
            </a:pPr>
            <a:r>
              <a:rPr lang="en-US" sz="3800" dirty="0">
                <a:latin typeface="Garamond" charset="0"/>
              </a:rPr>
              <a:t>C. </a:t>
            </a:r>
            <a:r>
              <a:rPr lang="en-US" sz="3800" dirty="0" err="1">
                <a:latin typeface="Garamond" charset="0"/>
              </a:rPr>
              <a:t>Batang</a:t>
            </a:r>
            <a:r>
              <a:rPr lang="en-US" sz="3800" dirty="0">
                <a:latin typeface="Garamond" charset="0"/>
              </a:rPr>
              <a:t> </a:t>
            </a:r>
            <a:r>
              <a:rPr lang="en-US" sz="3800" dirty="0" err="1">
                <a:latin typeface="Garamond" charset="0"/>
              </a:rPr>
              <a:t>Tubuh</a:t>
            </a:r>
            <a:r>
              <a:rPr lang="en-US" sz="3800" dirty="0">
                <a:latin typeface="Garamond" charset="0"/>
              </a:rPr>
              <a:t> (1) </a:t>
            </a:r>
            <a:br>
              <a:rPr lang="en-US" sz="3800" dirty="0">
                <a:latin typeface="Garamond" charset="0"/>
              </a:rPr>
            </a:br>
            <a:r>
              <a:rPr lang="en-US" sz="3800" dirty="0" err="1">
                <a:latin typeface="Garamond" charset="0"/>
              </a:rPr>
              <a:t>Ketentuan</a:t>
            </a:r>
            <a:r>
              <a:rPr lang="en-US" sz="3800" dirty="0">
                <a:latin typeface="Garamond" charset="0"/>
              </a:rPr>
              <a:t> </a:t>
            </a:r>
            <a:r>
              <a:rPr lang="en-US" sz="3800" dirty="0" err="1">
                <a:latin typeface="Garamond" charset="0"/>
              </a:rPr>
              <a:t>Umum</a:t>
            </a:r>
            <a:endParaRPr lang="en-US" sz="3800" dirty="0">
              <a:latin typeface="Garamond" charset="0"/>
            </a:endParaRPr>
          </a:p>
        </p:txBody>
      </p:sp>
      <p:sp>
        <p:nvSpPr>
          <p:cNvPr id="7782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56792"/>
            <a:ext cx="8763000" cy="5148809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 dirty="0" err="1">
                <a:latin typeface="Arial" charset="0"/>
              </a:rPr>
              <a:t>Ketentuan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umum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diletakkan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dalam</a:t>
            </a:r>
            <a:r>
              <a:rPr lang="en-US" sz="2800" dirty="0">
                <a:latin typeface="Arial" charset="0"/>
              </a:rPr>
              <a:t> Bab </a:t>
            </a:r>
            <a:r>
              <a:rPr lang="en-US" sz="2800" dirty="0" err="1">
                <a:latin typeface="Arial" charset="0"/>
              </a:rPr>
              <a:t>ke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satu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Pasal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pertama</a:t>
            </a:r>
            <a:r>
              <a:rPr lang="en-US" sz="2800" dirty="0">
                <a:latin typeface="Arial" charset="0"/>
              </a:rPr>
              <a:t>. </a:t>
            </a:r>
            <a:r>
              <a:rPr lang="en-US" sz="2800" dirty="0" err="1">
                <a:latin typeface="Arial" charset="0"/>
              </a:rPr>
              <a:t>Jika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tidak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ada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pengelompokan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dalam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bab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diletakkan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dalam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pasal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pertama</a:t>
            </a:r>
            <a:r>
              <a:rPr lang="en-US" sz="2800" dirty="0">
                <a:latin typeface="Arial" charset="0"/>
              </a:rPr>
              <a:t>. </a:t>
            </a:r>
          </a:p>
          <a:p>
            <a:pPr marL="458788" indent="-458788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 dirty="0" err="1">
                <a:latin typeface="Arial" charset="0"/>
              </a:rPr>
              <a:t>Ketentuan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umum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berisi</a:t>
            </a:r>
            <a:r>
              <a:rPr lang="en-US" sz="2800" dirty="0">
                <a:latin typeface="Arial" charset="0"/>
              </a:rPr>
              <a:t>: </a:t>
            </a:r>
          </a:p>
          <a:p>
            <a:pPr marL="514350" indent="-461963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2800" dirty="0" err="1">
                <a:latin typeface="Arial" charset="0"/>
              </a:rPr>
              <a:t>Batasan</a:t>
            </a:r>
            <a:r>
              <a:rPr lang="en-US" sz="2800" dirty="0">
                <a:latin typeface="Arial" charset="0"/>
              </a:rPr>
              <a:t>/</a:t>
            </a:r>
            <a:r>
              <a:rPr lang="en-US" sz="2800" dirty="0" err="1">
                <a:latin typeface="Arial" charset="0"/>
              </a:rPr>
              <a:t>definisi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dari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pengertian</a:t>
            </a:r>
            <a:r>
              <a:rPr lang="en-US" sz="2800" dirty="0">
                <a:latin typeface="Arial" charset="0"/>
              </a:rPr>
              <a:t>;</a:t>
            </a:r>
          </a:p>
          <a:p>
            <a:pPr marL="514350" indent="-461963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2800" dirty="0" err="1">
                <a:latin typeface="Arial" charset="0"/>
              </a:rPr>
              <a:t>Singkatan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atau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akronim</a:t>
            </a:r>
            <a:r>
              <a:rPr lang="en-US" sz="2800" dirty="0">
                <a:latin typeface="Arial" charset="0"/>
              </a:rPr>
              <a:t> yang </a:t>
            </a:r>
            <a:r>
              <a:rPr lang="en-US" sz="2800" dirty="0" err="1">
                <a:latin typeface="Arial" charset="0"/>
              </a:rPr>
              <a:t>digunakan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dalam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Desa</a:t>
            </a:r>
            <a:r>
              <a:rPr lang="en-US" sz="2800" dirty="0">
                <a:latin typeface="Arial" charset="0"/>
              </a:rPr>
              <a:t>; </a:t>
            </a:r>
            <a:r>
              <a:rPr lang="en-US" sz="2800" dirty="0" err="1">
                <a:latin typeface="Arial" charset="0"/>
              </a:rPr>
              <a:t>dan</a:t>
            </a:r>
            <a:r>
              <a:rPr lang="en-US" sz="2800" dirty="0">
                <a:latin typeface="Arial" charset="0"/>
              </a:rPr>
              <a:t> </a:t>
            </a:r>
          </a:p>
          <a:p>
            <a:pPr marL="514350" indent="-461963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2800" dirty="0">
                <a:latin typeface="Arial" charset="0"/>
              </a:rPr>
              <a:t>Hal-</a:t>
            </a:r>
            <a:r>
              <a:rPr lang="en-US" sz="2800" dirty="0" err="1">
                <a:latin typeface="Arial" charset="0"/>
              </a:rPr>
              <a:t>hal</a:t>
            </a:r>
            <a:r>
              <a:rPr lang="en-US" sz="2800" dirty="0">
                <a:latin typeface="Arial" charset="0"/>
              </a:rPr>
              <a:t> lain yang </a:t>
            </a:r>
            <a:r>
              <a:rPr lang="en-US" sz="2800" dirty="0" err="1">
                <a:latin typeface="Arial" charset="0"/>
              </a:rPr>
              <a:t>bersifat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umum</a:t>
            </a:r>
            <a:r>
              <a:rPr lang="en-US" sz="2800" dirty="0">
                <a:latin typeface="Arial" charset="0"/>
              </a:rPr>
              <a:t> yang </a:t>
            </a:r>
            <a:r>
              <a:rPr lang="en-US" sz="2800" dirty="0" err="1">
                <a:latin typeface="Arial" charset="0"/>
              </a:rPr>
              <a:t>berlaku</a:t>
            </a:r>
            <a:r>
              <a:rPr lang="en-US" sz="2800" dirty="0">
                <a:latin typeface="Arial" charset="0"/>
              </a:rPr>
              <a:t>            </a:t>
            </a:r>
            <a:r>
              <a:rPr lang="en-US" sz="2800" dirty="0" err="1">
                <a:latin typeface="Arial" charset="0"/>
              </a:rPr>
              <a:t>pada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pasal-pasal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berikutnya</a:t>
            </a:r>
            <a:br>
              <a:rPr lang="en-US" sz="2800" dirty="0">
                <a:latin typeface="Arial" charset="0"/>
              </a:rPr>
            </a:br>
            <a:endParaRPr lang="en-US" sz="2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2505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14324"/>
            <a:ext cx="8839200" cy="1285875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en-US" sz="4000" b="1" dirty="0" err="1">
                <a:latin typeface="Garamond" charset="0"/>
              </a:rPr>
              <a:t>Batang</a:t>
            </a:r>
            <a:r>
              <a:rPr lang="en-US" sz="4000" b="1" dirty="0">
                <a:latin typeface="Garamond" charset="0"/>
              </a:rPr>
              <a:t> </a:t>
            </a:r>
            <a:r>
              <a:rPr lang="en-US" sz="4000" b="1" dirty="0" err="1">
                <a:latin typeface="Garamond" charset="0"/>
              </a:rPr>
              <a:t>Tubuh</a:t>
            </a:r>
            <a:r>
              <a:rPr lang="en-US" sz="4000" b="1" dirty="0">
                <a:latin typeface="Garamond" charset="0"/>
              </a:rPr>
              <a:t> (2)</a:t>
            </a:r>
            <a:br>
              <a:rPr lang="en-US" sz="4000" b="1" dirty="0">
                <a:latin typeface="Garamond" charset="0"/>
              </a:rPr>
            </a:br>
            <a:r>
              <a:rPr lang="en-US" sz="4000" b="1" dirty="0" err="1">
                <a:latin typeface="Garamond" charset="0"/>
              </a:rPr>
              <a:t>Materi</a:t>
            </a:r>
            <a:r>
              <a:rPr lang="en-US" sz="4000" b="1" dirty="0">
                <a:latin typeface="Garamond" charset="0"/>
              </a:rPr>
              <a:t> Yang </a:t>
            </a:r>
            <a:r>
              <a:rPr lang="en-US" sz="4000" b="1" dirty="0" err="1">
                <a:latin typeface="Garamond" charset="0"/>
              </a:rPr>
              <a:t>Diatur</a:t>
            </a:r>
            <a:endParaRPr lang="en-US" sz="4000" b="1" dirty="0">
              <a:latin typeface="Garamond" charset="0"/>
            </a:endParaRPr>
          </a:p>
        </p:txBody>
      </p:sp>
      <p:sp>
        <p:nvSpPr>
          <p:cNvPr id="7987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882775"/>
            <a:ext cx="8839200" cy="4822825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 eaLnBrk="1" hangingPunct="1">
              <a:buFont typeface="Wingdings" charset="0"/>
              <a:buNone/>
              <a:tabLst>
                <a:tab pos="539750" algn="l"/>
              </a:tabLst>
            </a:pPr>
            <a:r>
              <a:rPr lang="en-US" sz="3200" dirty="0" err="1">
                <a:latin typeface="Arial" charset="0"/>
              </a:rPr>
              <a:t>Materi</a:t>
            </a:r>
            <a:r>
              <a:rPr lang="en-US" sz="3200" dirty="0">
                <a:latin typeface="Arial" charset="0"/>
              </a:rPr>
              <a:t> yang </a:t>
            </a:r>
            <a:r>
              <a:rPr lang="en-US" sz="3200" dirty="0" err="1">
                <a:latin typeface="Arial" charset="0"/>
              </a:rPr>
              <a:t>diatur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adalah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semua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obyek</a:t>
            </a:r>
            <a:r>
              <a:rPr lang="en-US" sz="3200" dirty="0">
                <a:latin typeface="Arial" charset="0"/>
              </a:rPr>
              <a:t> yang </a:t>
            </a:r>
            <a:r>
              <a:rPr lang="en-US" sz="3200" dirty="0" err="1">
                <a:latin typeface="Arial" charset="0"/>
              </a:rPr>
              <a:t>diatur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secara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sistematik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sesuai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dengan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lingkup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dan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pendekatan</a:t>
            </a:r>
            <a:r>
              <a:rPr lang="en-US" sz="3200" dirty="0">
                <a:latin typeface="Arial" charset="0"/>
              </a:rPr>
              <a:t> yang </a:t>
            </a:r>
            <a:r>
              <a:rPr lang="en-US" sz="3200" dirty="0" err="1">
                <a:latin typeface="Arial" charset="0"/>
              </a:rPr>
              <a:t>digunakan</a:t>
            </a:r>
            <a:r>
              <a:rPr lang="en-US" sz="3200" dirty="0">
                <a:latin typeface="Arial" charset="0"/>
              </a:rPr>
              <a:t>. </a:t>
            </a:r>
          </a:p>
          <a:p>
            <a:pPr marL="0" indent="0" eaLnBrk="1" hangingPunct="1">
              <a:buFont typeface="Wingdings" charset="0"/>
              <a:buNone/>
              <a:tabLst>
                <a:tab pos="539750" algn="l"/>
              </a:tabLst>
            </a:pPr>
            <a:r>
              <a:rPr lang="en-US" sz="3200" dirty="0" err="1">
                <a:latin typeface="Arial" charset="0"/>
              </a:rPr>
              <a:t>Materi</a:t>
            </a:r>
            <a:r>
              <a:rPr lang="en-US" sz="3200" dirty="0">
                <a:latin typeface="Arial" charset="0"/>
              </a:rPr>
              <a:t> yang </a:t>
            </a:r>
            <a:r>
              <a:rPr lang="en-US" sz="3200" dirty="0" err="1">
                <a:latin typeface="Arial" charset="0"/>
              </a:rPr>
              <a:t>diatur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harus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memperhatikan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dasar-dasar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dan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kaidah-kaidah</a:t>
            </a:r>
            <a:r>
              <a:rPr lang="en-US" sz="3200" dirty="0">
                <a:latin typeface="Arial" charset="0"/>
              </a:rPr>
              <a:t> yang </a:t>
            </a:r>
            <a:r>
              <a:rPr lang="en-US" sz="3200" dirty="0" err="1">
                <a:latin typeface="Arial" charset="0"/>
              </a:rPr>
              <a:t>ada</a:t>
            </a:r>
            <a:r>
              <a:rPr lang="en-US" sz="3200" dirty="0">
                <a:latin typeface="Arial" charset="0"/>
              </a:rPr>
              <a:t>, </a:t>
            </a:r>
            <a:r>
              <a:rPr lang="en-US" sz="3200" dirty="0" err="1">
                <a:latin typeface="Arial" charset="0"/>
              </a:rPr>
              <a:t>seperti</a:t>
            </a:r>
            <a:r>
              <a:rPr lang="en-US" sz="3200" dirty="0">
                <a:latin typeface="Arial" charset="0"/>
              </a:rPr>
              <a:t>:</a:t>
            </a:r>
          </a:p>
          <a:p>
            <a:pPr marL="0" indent="0" eaLnBrk="1" hangingPunct="1">
              <a:buFont typeface="Wingdings" charset="0"/>
              <a:buNone/>
              <a:tabLst>
                <a:tab pos="539750" algn="l"/>
              </a:tabLst>
            </a:pPr>
            <a:r>
              <a:rPr lang="en-US" sz="3200" dirty="0">
                <a:latin typeface="Arial" charset="0"/>
              </a:rPr>
              <a:t>1.	</a:t>
            </a:r>
            <a:r>
              <a:rPr lang="en-US" sz="3200" dirty="0" err="1">
                <a:latin typeface="Arial" charset="0"/>
              </a:rPr>
              <a:t>Landasan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hukum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materi</a:t>
            </a:r>
            <a:r>
              <a:rPr lang="en-US" sz="3200" dirty="0">
                <a:latin typeface="Arial" charset="0"/>
              </a:rPr>
              <a:t> yang </a:t>
            </a:r>
            <a:r>
              <a:rPr lang="en-US" sz="3200" dirty="0" err="1">
                <a:latin typeface="Arial" charset="0"/>
              </a:rPr>
              <a:t>diatur</a:t>
            </a:r>
            <a:r>
              <a:rPr lang="en-US" sz="3200" dirty="0">
                <a:latin typeface="Arial" charset="0"/>
              </a:rPr>
              <a:t>, </a:t>
            </a:r>
            <a:r>
              <a:rPr lang="en-US" sz="3200" dirty="0" err="1">
                <a:latin typeface="Arial" charset="0"/>
              </a:rPr>
              <a:t>artinya</a:t>
            </a:r>
            <a:r>
              <a:rPr lang="en-US" sz="3200" dirty="0">
                <a:latin typeface="Arial" charset="0"/>
              </a:rPr>
              <a:t> 	</a:t>
            </a:r>
            <a:r>
              <a:rPr lang="en-US" sz="3200" dirty="0" err="1">
                <a:latin typeface="Arial" charset="0"/>
              </a:rPr>
              <a:t>dalam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menyusun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materi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Perdes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harus</a:t>
            </a:r>
            <a:r>
              <a:rPr lang="en-US" sz="3200" dirty="0">
                <a:latin typeface="Arial" charset="0"/>
              </a:rPr>
              <a:t> 	</a:t>
            </a:r>
            <a:r>
              <a:rPr lang="en-US" sz="3200" dirty="0" err="1">
                <a:latin typeface="Arial" charset="0"/>
              </a:rPr>
              <a:t>memperhatikan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dasar</a:t>
            </a:r>
            <a:r>
              <a:rPr lang="en-US" sz="3200" dirty="0">
                <a:latin typeface="Arial" charset="0"/>
              </a:rPr>
              <a:t> </a:t>
            </a:r>
            <a:r>
              <a:rPr lang="en-US" sz="3200" dirty="0" err="1">
                <a:latin typeface="Arial" charset="0"/>
              </a:rPr>
              <a:t>hukumnya</a:t>
            </a:r>
            <a:r>
              <a:rPr lang="en-US" sz="3200" dirty="0">
                <a:latin typeface="Arial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515203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458200" cy="5943600"/>
          </a:xfrm>
          <a:ln>
            <a:solidFill>
              <a:srgbClr val="FF0000"/>
            </a:solidFill>
          </a:ln>
        </p:spPr>
        <p:txBody>
          <a:bodyPr rtlCol="0">
            <a:normAutofit fontScale="92500" lnSpcReduction="10000"/>
          </a:bodyPr>
          <a:lstStyle/>
          <a:p>
            <a:pPr marL="571500" indent="-57150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2.	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Landasan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filosofis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artinya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alasan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mendasari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diterbitkannya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3.	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Landasan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Sosiologis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maksudnya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agar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Perdes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diterbitkan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jangan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sampai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bertentangan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dengan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nilai-nilai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hidup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di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tengah-tengah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masyarakat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misalnya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adat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istiadat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agama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4.	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Landasan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politis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;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maksudnya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agar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diterbitkan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dapat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berjalan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sesuai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dengan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tujuan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. 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	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84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14324"/>
            <a:ext cx="8763000" cy="1285875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en-US" sz="3800" b="1" dirty="0" err="1">
                <a:latin typeface="Garamond" charset="0"/>
              </a:rPr>
              <a:t>Batang</a:t>
            </a:r>
            <a:r>
              <a:rPr lang="en-US" sz="3800" b="1" dirty="0">
                <a:latin typeface="Garamond" charset="0"/>
              </a:rPr>
              <a:t> </a:t>
            </a:r>
            <a:r>
              <a:rPr lang="en-US" sz="3800" b="1" dirty="0" err="1">
                <a:latin typeface="Garamond" charset="0"/>
              </a:rPr>
              <a:t>Tubuh</a:t>
            </a:r>
            <a:r>
              <a:rPr lang="en-US" sz="3800" b="1" dirty="0">
                <a:latin typeface="Garamond" charset="0"/>
              </a:rPr>
              <a:t> (3)</a:t>
            </a:r>
            <a:br>
              <a:rPr lang="en-US" sz="3800" b="1" dirty="0">
                <a:latin typeface="Garamond" charset="0"/>
              </a:rPr>
            </a:br>
            <a:r>
              <a:rPr lang="en-US" sz="3800" b="1" dirty="0" err="1">
                <a:latin typeface="Garamond" charset="0"/>
              </a:rPr>
              <a:t>Ketentuan</a:t>
            </a:r>
            <a:r>
              <a:rPr lang="en-US" sz="3800" b="1" dirty="0">
                <a:latin typeface="Garamond" charset="0"/>
              </a:rPr>
              <a:t> </a:t>
            </a:r>
            <a:r>
              <a:rPr lang="en-US" sz="3800" b="1" dirty="0" err="1">
                <a:latin typeface="Garamond" charset="0"/>
              </a:rPr>
              <a:t>Peralihan</a:t>
            </a:r>
            <a:endParaRPr lang="en-US" sz="3800" b="1" dirty="0">
              <a:latin typeface="Garamond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763000" cy="4876800"/>
          </a:xfrm>
          <a:ln>
            <a:solidFill>
              <a:srgbClr val="FF0000"/>
            </a:solidFill>
          </a:ln>
        </p:spPr>
        <p:txBody>
          <a:bodyPr rtlCol="0">
            <a:normAutofit fontScale="55000" lnSpcReduction="20000"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1800"/>
              </a:spcAft>
              <a:buFont typeface="Wingdings" charset="0"/>
              <a:buNone/>
              <a:tabLst>
                <a:tab pos="360363" algn="l"/>
              </a:tabLst>
              <a:defRPr/>
            </a:pP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Ketentuan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peralihan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timbul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sebagai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cara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mempertemukan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antara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azas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mengenai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akibat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kehadiran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baru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dengan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keadaan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sebelum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baru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itu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berlaku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.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Pada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saat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baru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berlaku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maka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pada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dasarnya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semua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lama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beserta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akibat-akibatnya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menjadi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tidak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berlaku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.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1800"/>
              </a:spcAft>
              <a:buFont typeface="Wingdings" charset="0"/>
              <a:buNone/>
              <a:tabLst>
                <a:tab pos="360363" algn="l"/>
              </a:tabLst>
              <a:defRPr/>
            </a:pP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Ketentuan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Peralihan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berfungsi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</a:t>
            </a:r>
          </a:p>
          <a:p>
            <a:pPr marL="461963" indent="-461963" eaLnBrk="1" fontAlgn="auto" hangingPunct="1">
              <a:spcBef>
                <a:spcPts val="0"/>
              </a:spcBef>
              <a:spcAft>
                <a:spcPts val="1800"/>
              </a:spcAft>
              <a:buFont typeface="Wingdings" charset="0"/>
              <a:buAutoNum type="arabicPeriod"/>
              <a:defRPr/>
            </a:pPr>
            <a:r>
              <a:rPr lang="en-US" sz="4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Menghindari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kemungkinan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terjadinya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kekosongan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hukum</a:t>
            </a:r>
            <a:endParaRPr lang="en-US" sz="4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461963" indent="-461963" eaLnBrk="1" fontAlgn="auto" hangingPunct="1">
              <a:spcBef>
                <a:spcPts val="0"/>
              </a:spcBef>
              <a:spcAft>
                <a:spcPts val="1800"/>
              </a:spcAft>
              <a:buFont typeface="Wingdings" charset="0"/>
              <a:buAutoNum type="arabicPeriod"/>
              <a:defRPr/>
            </a:pP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Menjamin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kepastian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hukum</a:t>
            </a:r>
            <a:endParaRPr lang="en-US" sz="4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461963" indent="-461963" eaLnBrk="1" fontAlgn="auto" hangingPunct="1">
              <a:spcBef>
                <a:spcPts val="0"/>
              </a:spcBef>
              <a:spcAft>
                <a:spcPts val="1800"/>
              </a:spcAft>
              <a:buFont typeface="Wingdings" charset="0"/>
              <a:buAutoNum type="arabicPeriod"/>
              <a:defRPr/>
            </a:pP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Perlindungan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hukum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bagi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rakyat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atau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kelompok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tertentu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atau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orang </a:t>
            </a:r>
            <a:r>
              <a:rPr lang="en-US" sz="4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tertentu</a:t>
            </a:r>
            <a:r>
              <a:rPr lang="en-US" sz="4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charset="0"/>
              <a:buNone/>
              <a:tabLst>
                <a:tab pos="360363" algn="l"/>
              </a:tabLst>
              <a:defRPr/>
            </a:pPr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Wingdings" charset="0"/>
              <a:buAutoNum type="arabicPeriod"/>
              <a:tabLst>
                <a:tab pos="360363" algn="l"/>
              </a:tabLst>
              <a:defRPr/>
            </a:pPr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8000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14325"/>
            <a:ext cx="8686800" cy="1143000"/>
          </a:xfrm>
          <a:ln>
            <a:noFill/>
          </a:ln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800" dirty="0" err="1">
                <a:latin typeface="Garamond" charset="0"/>
              </a:rPr>
              <a:t>Batang</a:t>
            </a:r>
            <a:r>
              <a:rPr lang="en-US" sz="3800" dirty="0">
                <a:latin typeface="Garamond" charset="0"/>
              </a:rPr>
              <a:t> </a:t>
            </a:r>
            <a:r>
              <a:rPr lang="en-US" sz="3800" dirty="0" err="1">
                <a:latin typeface="Garamond" charset="0"/>
              </a:rPr>
              <a:t>Tubuh</a:t>
            </a:r>
            <a:r>
              <a:rPr lang="en-US" sz="3800" dirty="0">
                <a:latin typeface="Garamond" charset="0"/>
              </a:rPr>
              <a:t> (4)</a:t>
            </a:r>
            <a:br>
              <a:rPr lang="en-US" sz="3800" dirty="0">
                <a:latin typeface="Garamond" charset="0"/>
              </a:rPr>
            </a:br>
            <a:r>
              <a:rPr lang="en-US" sz="3800" dirty="0" err="1">
                <a:latin typeface="Garamond" charset="0"/>
              </a:rPr>
              <a:t>Ketentuan</a:t>
            </a:r>
            <a:r>
              <a:rPr lang="en-US" sz="3800" dirty="0">
                <a:latin typeface="Garamond" charset="0"/>
              </a:rPr>
              <a:t> </a:t>
            </a:r>
            <a:r>
              <a:rPr lang="en-US" sz="3800" dirty="0" err="1">
                <a:latin typeface="Garamond" charset="0"/>
              </a:rPr>
              <a:t>Penutup</a:t>
            </a:r>
            <a:endParaRPr lang="en-US" sz="3800" dirty="0">
              <a:latin typeface="Garamond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953000"/>
          </a:xfrm>
          <a:ln>
            <a:solidFill>
              <a:srgbClr val="FF0000"/>
            </a:solidFill>
          </a:ln>
        </p:spPr>
        <p:txBody>
          <a:bodyPr rtlCol="0">
            <a:noAutofit/>
          </a:bodyPr>
          <a:lstStyle/>
          <a:p>
            <a:pPr marL="52388" indent="-52388" defTabSz="360363" eaLnBrk="1" fontAlgn="auto" hangingPunct="1">
              <a:spcBef>
                <a:spcPts val="600"/>
              </a:spcBef>
              <a:spcAft>
                <a:spcPts val="1200"/>
              </a:spcAft>
              <a:buFont typeface="Wingdings" charset="0"/>
              <a:buNone/>
              <a:defRPr/>
            </a:pP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Ketentuan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Penutup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Batang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Tubuh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berisi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ketentuan-ketentuan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sebagai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berikut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</a:t>
            </a:r>
          </a:p>
          <a:p>
            <a:pPr marL="398463" indent="-398463" defTabSz="360363" eaLnBrk="1" fontAlgn="auto" hangingPunct="1">
              <a:spcBef>
                <a:spcPts val="600"/>
              </a:spcBef>
              <a:spcAft>
                <a:spcPts val="1200"/>
              </a:spcAft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1.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Ketentuan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tentang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pengaruh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baru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terhadap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lain.</a:t>
            </a:r>
          </a:p>
          <a:p>
            <a:pPr marL="398463" indent="-398463" defTabSz="360363" eaLnBrk="1" fontAlgn="auto" hangingPunct="1">
              <a:spcBef>
                <a:spcPts val="600"/>
              </a:spcBef>
              <a:spcAft>
                <a:spcPts val="1200"/>
              </a:spcAft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2.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Penunjukan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organ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atau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alat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kelengkapan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diikutsertakan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dalam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melaksanakan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398463" indent="-398463" defTabSz="360363" eaLnBrk="1" fontAlgn="auto" hangingPunct="1">
              <a:spcBef>
                <a:spcPts val="600"/>
              </a:spcBef>
              <a:spcAft>
                <a:spcPts val="1200"/>
              </a:spcAft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3.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Ketentuan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saat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mulai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berlakunya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48846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14325"/>
            <a:ext cx="8686800" cy="882427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en-US" dirty="0">
                <a:latin typeface="Garamond" charset="0"/>
              </a:rPr>
              <a:t>D. </a:t>
            </a:r>
            <a:r>
              <a:rPr lang="en-US" dirty="0" err="1">
                <a:latin typeface="Garamond" charset="0"/>
              </a:rPr>
              <a:t>Penutup</a:t>
            </a:r>
            <a:endParaRPr lang="en-US" dirty="0">
              <a:latin typeface="Garamond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5029200"/>
          </a:xfrm>
          <a:ln>
            <a:solidFill>
              <a:srgbClr val="FF0000"/>
            </a:solidFill>
          </a:ln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charset="0"/>
              <a:buNone/>
              <a:defRPr/>
            </a:pP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Penutup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suatu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memuat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hal-hal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sebagai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berikut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: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AutoNum type="arabicPeriod"/>
              <a:defRPr/>
            </a:pP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Rumusan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tempat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tanggal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penetapan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diletakkan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di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sebelah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kanan</a:t>
            </a: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AutoNum type="arabicPeriod"/>
              <a:defRPr/>
            </a:pP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Nama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jabatan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ditulis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dengan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huruf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kapital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pada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akhir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kata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diberi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tanda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baca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koma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AutoNum type="arabicPeriod"/>
              <a:defRPr/>
            </a:pP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Nama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lengkap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pejabat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yang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menandatangani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ditulis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dengan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huruf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kapital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tanpa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gelar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pangkat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;</a:t>
            </a: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AutoNum type="arabicPeriod"/>
              <a:defRPr/>
            </a:pP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Penetapan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Peraturan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ditandatangani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oleh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Kepala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rPr>
              <a:t>Desa</a:t>
            </a: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  <a:p>
            <a:pPr marL="571500" indent="-571500" eaLnBrk="1" fontAlgn="auto" hangingPunct="1">
              <a:spcAft>
                <a:spcPts val="0"/>
              </a:spcAft>
              <a:buFont typeface="Wingdings" charset="0"/>
              <a:buAutoNum type="arabicPeriod"/>
              <a:defRPr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056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640896"/>
            <a:ext cx="8763000" cy="954435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en-US" b="1" dirty="0">
                <a:latin typeface="Garamond" charset="0"/>
              </a:rPr>
              <a:t>E. </a:t>
            </a:r>
            <a:r>
              <a:rPr lang="en-US" b="1" dirty="0" err="1">
                <a:latin typeface="Garamond" charset="0"/>
              </a:rPr>
              <a:t>Penjelasan</a:t>
            </a:r>
            <a:endParaRPr lang="en-US" b="1" dirty="0">
              <a:latin typeface="Garamond" charset="0"/>
            </a:endParaRPr>
          </a:p>
        </p:txBody>
      </p:sp>
      <p:sp>
        <p:nvSpPr>
          <p:cNvPr id="9011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63000" cy="4421088"/>
          </a:xfrm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1800"/>
              </a:spcAft>
            </a:pPr>
            <a:r>
              <a:rPr lang="en-US" sz="2800" dirty="0" err="1">
                <a:latin typeface="Arial" charset="0"/>
              </a:rPr>
              <a:t>Adakalanya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suatu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Desa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memerlukan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penjelasan</a:t>
            </a:r>
            <a:r>
              <a:rPr lang="en-US" sz="2800" dirty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baik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penjelasan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umum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maupun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penjelasan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pasal</a:t>
            </a:r>
            <a:r>
              <a:rPr lang="en-US" sz="2800" dirty="0">
                <a:latin typeface="Arial" charset="0"/>
              </a:rPr>
              <a:t> demi </a:t>
            </a:r>
            <a:r>
              <a:rPr lang="en-US" sz="2800" dirty="0" err="1">
                <a:latin typeface="Arial" charset="0"/>
              </a:rPr>
              <a:t>pasal</a:t>
            </a:r>
            <a:endParaRPr lang="en-US" sz="28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spcAft>
                <a:spcPts val="1800"/>
              </a:spcAft>
            </a:pPr>
            <a:r>
              <a:rPr lang="en-US" sz="2800" dirty="0" err="1">
                <a:latin typeface="Arial" charset="0"/>
              </a:rPr>
              <a:t>Pada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bagian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penjelasan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umum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biasanya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dimuat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politik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hukum</a:t>
            </a:r>
            <a:r>
              <a:rPr lang="en-US" sz="2800" dirty="0">
                <a:latin typeface="Arial" charset="0"/>
              </a:rPr>
              <a:t> yang </a:t>
            </a:r>
            <a:r>
              <a:rPr lang="en-US" sz="2800" dirty="0" err="1">
                <a:latin typeface="Arial" charset="0"/>
              </a:rPr>
              <a:t>melatarbelakangi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penerbitan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Peraturan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Desa</a:t>
            </a:r>
            <a:r>
              <a:rPr lang="en-US" sz="2800" dirty="0">
                <a:latin typeface="Arial" charset="0"/>
              </a:rPr>
              <a:t> yang </a:t>
            </a:r>
            <a:r>
              <a:rPr lang="en-US" sz="2800" dirty="0" err="1">
                <a:latin typeface="Arial" charset="0"/>
              </a:rPr>
              <a:t>bersangkutan</a:t>
            </a:r>
            <a:endParaRPr lang="en-US" sz="28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  <a:spcAft>
                <a:spcPts val="1800"/>
              </a:spcAft>
            </a:pPr>
            <a:r>
              <a:rPr lang="en-US" sz="2800" dirty="0">
                <a:latin typeface="Arial" charset="0"/>
              </a:rPr>
              <a:t>Pada </a:t>
            </a:r>
            <a:r>
              <a:rPr lang="en-US" sz="2800" dirty="0" err="1">
                <a:latin typeface="Arial" charset="0"/>
              </a:rPr>
              <a:t>bagian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penjelasan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pasal</a:t>
            </a:r>
            <a:r>
              <a:rPr lang="en-US" sz="2800" dirty="0">
                <a:latin typeface="Arial" charset="0"/>
              </a:rPr>
              <a:t> demi </a:t>
            </a:r>
            <a:r>
              <a:rPr lang="en-US" sz="2800" dirty="0" err="1">
                <a:latin typeface="Arial" charset="0"/>
              </a:rPr>
              <a:t>pasal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dijelaskan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materi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dari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norma-norma</a:t>
            </a:r>
            <a:r>
              <a:rPr lang="en-US" sz="2800" dirty="0">
                <a:latin typeface="Arial" charset="0"/>
              </a:rPr>
              <a:t> yang </a:t>
            </a:r>
            <a:r>
              <a:rPr lang="en-US" sz="2800" dirty="0" err="1">
                <a:latin typeface="Arial" charset="0"/>
              </a:rPr>
              <a:t>terkandung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dalam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setiap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pasal</a:t>
            </a:r>
            <a:r>
              <a:rPr lang="en-US" sz="2800" dirty="0">
                <a:latin typeface="Arial" charset="0"/>
              </a:rPr>
              <a:t> di </a:t>
            </a:r>
            <a:r>
              <a:rPr lang="en-US" sz="2800" dirty="0" err="1">
                <a:latin typeface="Arial" charset="0"/>
              </a:rPr>
              <a:t>dalam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batang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tubuh</a:t>
            </a:r>
            <a:r>
              <a:rPr lang="en-US" sz="2800" dirty="0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84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05544"/>
          </a:xfrm>
          <a:solidFill>
            <a:srgbClr val="FDEAEE"/>
          </a:solidFill>
          <a:ln>
            <a:solidFill>
              <a:srgbClr val="CCFFCC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Basis </a:t>
            </a:r>
            <a:r>
              <a:rPr lang="en-US" sz="2800" b="1" dirty="0" err="1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Penyusunan</a:t>
            </a:r>
            <a:r>
              <a:rPr lang="en-US" sz="28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Regulasi</a:t>
            </a:r>
            <a:r>
              <a:rPr lang="en-US" sz="2800" b="1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di </a:t>
            </a:r>
            <a:r>
              <a:rPr lang="en-US" sz="2800" b="1" dirty="0" err="1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Desa</a:t>
            </a:r>
            <a:endParaRPr lang="en-US" sz="28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38200"/>
            <a:ext cx="4572000" cy="56871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5400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838200"/>
            <a:ext cx="4248472" cy="5687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3528" y="838200"/>
            <a:ext cx="4248472" cy="1366664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</a:ln>
        </p:spPr>
        <p:txBody>
          <a:bodyPr anchor="ctr"/>
          <a:lstStyle/>
          <a:p>
            <a:pPr algn="ctr">
              <a:defRPr/>
            </a:pPr>
            <a:r>
              <a:rPr lang="en-US" sz="3600" b="1" dirty="0">
                <a:latin typeface="Constantia" pitchFamily="18" charset="0"/>
              </a:rPr>
              <a:t>BASIS LEGALITAS</a:t>
            </a:r>
            <a:endParaRPr lang="en-US" sz="3600" b="1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0" y="838200"/>
            <a:ext cx="4248472" cy="1366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anchor="ctr"/>
          <a:lstStyle/>
          <a:p>
            <a:pPr algn="ctr">
              <a:defRPr/>
            </a:pPr>
            <a:r>
              <a:rPr lang="en-US" sz="3600" b="1" dirty="0">
                <a:latin typeface="Constantia" pitchFamily="18" charset="0"/>
              </a:rPr>
              <a:t>BASIS LEGITIMASI</a:t>
            </a:r>
            <a:endParaRPr lang="en-US" sz="3600" b="1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528" y="2204864"/>
            <a:ext cx="4248472" cy="4320480"/>
          </a:xfrm>
          <a:prstGeom prst="rect">
            <a:avLst/>
          </a:prstGeom>
          <a:solidFill>
            <a:srgbClr val="FFC000"/>
          </a:solidFill>
          <a:ln w="25400">
            <a:solidFill>
              <a:schemeClr val="tx1"/>
            </a:solidFill>
          </a:ln>
        </p:spPr>
        <p:txBody>
          <a:bodyPr anchor="ctr"/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 err="1">
                <a:latin typeface="Constantia" pitchFamily="18" charset="0"/>
              </a:rPr>
              <a:t>Legalitas</a:t>
            </a:r>
            <a:r>
              <a:rPr lang="en-US" sz="2400" b="1" dirty="0">
                <a:latin typeface="Constantia" pitchFamily="18" charset="0"/>
              </a:rPr>
              <a:t>, </a:t>
            </a:r>
            <a:r>
              <a:rPr lang="en-US" sz="2400" b="1" dirty="0" err="1">
                <a:latin typeface="Constantia" pitchFamily="18" charset="0"/>
              </a:rPr>
              <a:t>artinya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bersifat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sah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menurut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hukum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positif</a:t>
            </a:r>
            <a:r>
              <a:rPr lang="en-US" sz="2400" b="1" dirty="0">
                <a:latin typeface="Constantia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 b="1" dirty="0">
              <a:latin typeface="Constantia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dirty="0" err="1">
                <a:latin typeface="Constantia" pitchFamily="18" charset="0"/>
              </a:rPr>
              <a:t>Penyusunan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Regulasi</a:t>
            </a:r>
            <a:r>
              <a:rPr lang="en-US" sz="2400" b="1" dirty="0">
                <a:latin typeface="Constantia" pitchFamily="18" charset="0"/>
              </a:rPr>
              <a:t> di </a:t>
            </a:r>
            <a:r>
              <a:rPr lang="en-US" sz="2400" b="1" dirty="0" err="1">
                <a:latin typeface="Constantia" pitchFamily="18" charset="0"/>
              </a:rPr>
              <a:t>Desa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berdasarkan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aturan-aturan</a:t>
            </a:r>
            <a:r>
              <a:rPr lang="en-US" sz="2400" b="1" dirty="0">
                <a:latin typeface="Constantia" pitchFamily="18" charset="0"/>
              </a:rPr>
              <a:t> Hukum </a:t>
            </a:r>
            <a:r>
              <a:rPr lang="en-US" sz="2400" b="1" dirty="0" err="1">
                <a:latin typeface="Constantia" pitchFamily="18" charset="0"/>
              </a:rPr>
              <a:t>Positif</a:t>
            </a:r>
            <a:r>
              <a:rPr lang="en-US" sz="2400" b="1" dirty="0">
                <a:latin typeface="Constantia" pitchFamily="18" charset="0"/>
              </a:rPr>
              <a:t>  yang </a:t>
            </a:r>
            <a:r>
              <a:rPr lang="en-US" sz="2400" b="1" dirty="0" err="1">
                <a:latin typeface="Constantia" pitchFamily="18" charset="0"/>
              </a:rPr>
              <a:t>lebih</a:t>
            </a:r>
            <a:r>
              <a:rPr lang="en-US" sz="2400" b="1" dirty="0">
                <a:latin typeface="Constantia" pitchFamily="18" charset="0"/>
              </a:rPr>
              <a:t> </a:t>
            </a:r>
            <a:r>
              <a:rPr lang="en-US" sz="2400" b="1" dirty="0" err="1">
                <a:latin typeface="Constantia" pitchFamily="18" charset="0"/>
              </a:rPr>
              <a:t>tinggi</a:t>
            </a:r>
            <a:r>
              <a:rPr lang="en-US" sz="2400" b="1" dirty="0">
                <a:latin typeface="Constantia" pitchFamily="18" charset="0"/>
              </a:rPr>
              <a:t>.</a:t>
            </a:r>
            <a:endParaRPr lang="en-US" sz="2400" b="1" dirty="0">
              <a:latin typeface="+mj-lt"/>
              <a:ea typeface="+mj-ea"/>
              <a:cs typeface="+mj-cs"/>
            </a:endParaRPr>
          </a:p>
        </p:txBody>
      </p:sp>
      <p:sp>
        <p:nvSpPr>
          <p:cNvPr id="46088" name="Title 1"/>
          <p:cNvSpPr txBox="1">
            <a:spLocks/>
          </p:cNvSpPr>
          <p:nvPr/>
        </p:nvSpPr>
        <p:spPr bwMode="auto">
          <a:xfrm>
            <a:off x="4572000" y="2204864"/>
            <a:ext cx="4248472" cy="43204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Constantia" pitchFamily="18" charset="0"/>
              </a:rPr>
              <a:t>Legitimasi</a:t>
            </a:r>
            <a:r>
              <a:rPr lang="en-US" sz="2800" b="1" dirty="0">
                <a:latin typeface="Constantia" pitchFamily="18" charset="0"/>
              </a:rPr>
              <a:t>, </a:t>
            </a:r>
            <a:r>
              <a:rPr lang="en-US" sz="2800" b="1" dirty="0" err="1">
                <a:latin typeface="Constantia" pitchFamily="18" charset="0"/>
              </a:rPr>
              <a:t>artinya</a:t>
            </a:r>
            <a:r>
              <a:rPr lang="en-US" sz="2800" b="1" dirty="0">
                <a:latin typeface="Constantia" pitchFamily="18" charset="0"/>
              </a:rPr>
              <a:t> </a:t>
            </a:r>
            <a:r>
              <a:rPr lang="en-US" sz="2800" b="1" dirty="0" err="1">
                <a:latin typeface="Constantia" pitchFamily="18" charset="0"/>
              </a:rPr>
              <a:t>didukung</a:t>
            </a:r>
            <a:r>
              <a:rPr lang="en-US" sz="2800" b="1" dirty="0">
                <a:latin typeface="Constantia" pitchFamily="18" charset="0"/>
              </a:rPr>
              <a:t> oleh </a:t>
            </a:r>
            <a:r>
              <a:rPr lang="en-US" sz="2800" b="1" dirty="0" err="1">
                <a:latin typeface="Constantia" pitchFamily="18" charset="0"/>
              </a:rPr>
              <a:t>masyarakat</a:t>
            </a:r>
            <a:r>
              <a:rPr lang="en-US" sz="2800" b="1" dirty="0">
                <a:latin typeface="Constantia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latin typeface="Constantia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Constantia" pitchFamily="18" charset="0"/>
              </a:rPr>
              <a:t>Penyusunan</a:t>
            </a:r>
            <a:r>
              <a:rPr lang="en-US" sz="2800" b="1" dirty="0">
                <a:latin typeface="Constantia" pitchFamily="18" charset="0"/>
              </a:rPr>
              <a:t> </a:t>
            </a:r>
            <a:r>
              <a:rPr lang="en-US" sz="2800" b="1" dirty="0" err="1">
                <a:latin typeface="Constantia" pitchFamily="18" charset="0"/>
              </a:rPr>
              <a:t>Regulasi</a:t>
            </a:r>
            <a:r>
              <a:rPr lang="en-US" sz="2800" b="1" dirty="0">
                <a:latin typeface="Constantia" pitchFamily="18" charset="0"/>
              </a:rPr>
              <a:t> di </a:t>
            </a:r>
            <a:r>
              <a:rPr lang="en-US" sz="2800" b="1" dirty="0" err="1">
                <a:latin typeface="Constantia" pitchFamily="18" charset="0"/>
              </a:rPr>
              <a:t>Desa</a:t>
            </a:r>
            <a:r>
              <a:rPr lang="en-US" sz="2800" b="1" dirty="0">
                <a:latin typeface="Constantia" pitchFamily="18" charset="0"/>
              </a:rPr>
              <a:t> </a:t>
            </a:r>
            <a:r>
              <a:rPr lang="en-US" sz="2800" b="1" dirty="0" err="1">
                <a:latin typeface="Constantia" pitchFamily="18" charset="0"/>
              </a:rPr>
              <a:t>berdasarkan</a:t>
            </a:r>
            <a:r>
              <a:rPr lang="en-US" sz="2800" b="1" dirty="0">
                <a:latin typeface="Constantia" pitchFamily="18" charset="0"/>
              </a:rPr>
              <a:t> /</a:t>
            </a:r>
            <a:r>
              <a:rPr lang="en-US" sz="2800" b="1" dirty="0" err="1">
                <a:latin typeface="Constantia" pitchFamily="18" charset="0"/>
              </a:rPr>
              <a:t>sesuai</a:t>
            </a:r>
            <a:r>
              <a:rPr lang="en-US" sz="2800" b="1" dirty="0">
                <a:latin typeface="Constantia" pitchFamily="18" charset="0"/>
              </a:rPr>
              <a:t> </a:t>
            </a:r>
            <a:r>
              <a:rPr lang="en-US" sz="2800" b="1" dirty="0" err="1">
                <a:latin typeface="Constantia" pitchFamily="18" charset="0"/>
              </a:rPr>
              <a:t>Aspirasi</a:t>
            </a:r>
            <a:r>
              <a:rPr lang="en-US" sz="2800" b="1" dirty="0">
                <a:latin typeface="Constantia" pitchFamily="18" charset="0"/>
              </a:rPr>
              <a:t> Masyarakat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60648"/>
            <a:ext cx="8229600" cy="882352"/>
          </a:xfrm>
        </p:spPr>
        <p:txBody>
          <a:bodyPr/>
          <a:lstStyle/>
          <a:p>
            <a:pPr algn="ctr"/>
            <a:r>
              <a:rPr lang="id-ID" b="1" dirty="0"/>
              <a:t>Landasan Penyusunan Regulasi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268760"/>
            <a:ext cx="8229600" cy="5328592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51435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SzPct val="100000"/>
              <a:buAutoNum type="alphaLcPeriod"/>
            </a:pPr>
            <a:r>
              <a:rPr lang="sv-SE" sz="3200" dirty="0" err="1">
                <a:latin typeface="Arial" charset="0"/>
                <a:ea typeface="Arial" charset="0"/>
                <a:cs typeface="Arial" charset="0"/>
              </a:rPr>
              <a:t>Landasan</a:t>
            </a:r>
            <a:r>
              <a:rPr lang="sv-SE" sz="3200" dirty="0">
                <a:latin typeface="Arial" charset="0"/>
                <a:ea typeface="Arial" charset="0"/>
                <a:cs typeface="Arial" charset="0"/>
              </a:rPr>
              <a:t> Filosofis, maksudnya agar produk hukum</a:t>
            </a:r>
            <a:r>
              <a:rPr lang="id-ID" sz="3200" dirty="0">
                <a:latin typeface="Arial" charset="0"/>
                <a:ea typeface="Arial" charset="0"/>
                <a:cs typeface="Arial" charset="0"/>
              </a:rPr>
              <a:t> yang diterbitkan oleh pemerintah desa jangan sampai </a:t>
            </a:r>
            <a:r>
              <a:rPr lang="it-IT" sz="3200" dirty="0">
                <a:latin typeface="Arial" charset="0"/>
                <a:ea typeface="Arial" charset="0"/>
                <a:cs typeface="Arial" charset="0"/>
              </a:rPr>
              <a:t>bertentangan dengan nilai-nilai hakiki di tengah</a:t>
            </a:r>
            <a:r>
              <a:rPr lang="id-ID" sz="3200" dirty="0">
                <a:latin typeface="Arial" charset="0"/>
                <a:ea typeface="Arial" charset="0"/>
                <a:cs typeface="Arial" charset="0"/>
              </a:rPr>
              <a:t> masyarakat, misal agama dan adat istiadat;</a:t>
            </a:r>
          </a:p>
          <a:p>
            <a:pPr marL="514350" indent="-51435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SzPct val="100000"/>
              <a:buAutoNum type="alphaLcPeriod"/>
            </a:pPr>
            <a:r>
              <a:rPr lang="id-ID" sz="3200" dirty="0">
                <a:latin typeface="Arial" charset="0"/>
                <a:ea typeface="Arial" charset="0"/>
                <a:cs typeface="Arial" charset="0"/>
              </a:rPr>
              <a:t>Landasan Yuridis, berarti bahwa perundang-undangan tersebut harus sesuai dengan asas-asas hukum yang berlaku dan dalam proses penyusunannya sesuai dengan </a:t>
            </a:r>
            <a:r>
              <a:rPr lang="pt-BR" sz="3200" dirty="0">
                <a:latin typeface="Arial" charset="0"/>
                <a:ea typeface="Arial" charset="0"/>
                <a:cs typeface="Arial" charset="0"/>
              </a:rPr>
              <a:t>aturan main yang ada. </a:t>
            </a:r>
            <a:endParaRPr lang="id-ID" sz="3200" i="1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10344"/>
            <a:ext cx="8424936" cy="6237312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401638" indent="-401638">
              <a:buNone/>
            </a:pPr>
            <a:r>
              <a:rPr lang="id-ID" sz="2800" dirty="0"/>
              <a:t>c. </a:t>
            </a:r>
            <a:r>
              <a:rPr lang="id-ID" sz="2800" b="1" dirty="0"/>
              <a:t>Landasan Sosiologis</a:t>
            </a:r>
            <a:r>
              <a:rPr lang="id-ID" sz="2800" dirty="0"/>
              <a:t>, produk-produk hukum yang dibuat harus memperhati-kan unsur </a:t>
            </a:r>
            <a:r>
              <a:rPr lang="id-ID" sz="2800" b="1" dirty="0"/>
              <a:t>sosiologis</a:t>
            </a:r>
            <a:r>
              <a:rPr lang="id-ID" sz="2800" dirty="0"/>
              <a:t>, sehingga setiap produk hukum yang mempunyai akibat atau dampak kepada masyarakat dapat diterima oleh masyarakat secara wajar bahkan spontan;</a:t>
            </a:r>
          </a:p>
          <a:p>
            <a:pPr marL="368300" indent="-368300">
              <a:buNone/>
            </a:pPr>
            <a:r>
              <a:rPr lang="sv-SE" sz="2800" dirty="0"/>
              <a:t>d</a:t>
            </a:r>
            <a:r>
              <a:rPr lang="sv-SE" sz="2800" b="1" dirty="0"/>
              <a:t>. </a:t>
            </a:r>
            <a:r>
              <a:rPr lang="sv-SE" sz="2800" b="1" dirty="0" err="1"/>
              <a:t>Landasan</a:t>
            </a:r>
            <a:r>
              <a:rPr lang="sv-SE" sz="2800" b="1" dirty="0"/>
              <a:t> politis</a:t>
            </a:r>
            <a:r>
              <a:rPr lang="sv-SE" sz="2800" dirty="0"/>
              <a:t>, agar produk hukum yang diterbitkan</a:t>
            </a:r>
            <a:r>
              <a:rPr lang="id-ID" sz="2800" dirty="0"/>
              <a:t> oleh pemerintah desa dapat berjalan sesuai dengan tujuan tanpa menimbulkan gejolak di tengah-tengah masyarakat.</a:t>
            </a:r>
          </a:p>
          <a:p>
            <a:pPr marL="368300" indent="-352425">
              <a:buNone/>
            </a:pPr>
            <a:r>
              <a:rPr lang="sv-SE" sz="2800" dirty="0"/>
              <a:t>e.	</a:t>
            </a:r>
            <a:r>
              <a:rPr lang="sv-SE" sz="2800" dirty="0" err="1"/>
              <a:t>Landasan</a:t>
            </a:r>
            <a:r>
              <a:rPr lang="sv-SE" sz="2800" dirty="0"/>
              <a:t> </a:t>
            </a:r>
            <a:r>
              <a:rPr lang="sv-SE" sz="2800" b="1" dirty="0"/>
              <a:t>ekonomis</a:t>
            </a:r>
            <a:r>
              <a:rPr lang="sv-SE" sz="2800" dirty="0"/>
              <a:t>, agar </a:t>
            </a:r>
            <a:r>
              <a:rPr lang="sv-SE" sz="2800" dirty="0" err="1"/>
              <a:t>produk</a:t>
            </a:r>
            <a:r>
              <a:rPr lang="sv-SE" sz="2800" dirty="0"/>
              <a:t> </a:t>
            </a:r>
            <a:r>
              <a:rPr lang="sv-SE" sz="2800" dirty="0" err="1"/>
              <a:t>hukum</a:t>
            </a:r>
            <a:r>
              <a:rPr lang="sv-SE" sz="2800" dirty="0"/>
              <a:t> yang </a:t>
            </a:r>
            <a:r>
              <a:rPr lang="sv-SE" sz="2800" dirty="0" err="1"/>
              <a:t>diterbitkan</a:t>
            </a:r>
            <a:r>
              <a:rPr lang="id-ID" sz="2800" dirty="0"/>
              <a:t> oleh pemerintah desa dapat berlaku sesuai </a:t>
            </a:r>
            <a:r>
              <a:rPr lang="sv-SE" sz="2800" dirty="0" err="1"/>
              <a:t>kondisi</a:t>
            </a:r>
            <a:r>
              <a:rPr lang="sv-SE" sz="2800" dirty="0"/>
              <a:t> ekonomi </a:t>
            </a:r>
            <a:r>
              <a:rPr lang="sv-SE" sz="2800" dirty="0" err="1"/>
              <a:t>masyarakat</a:t>
            </a:r>
            <a:r>
              <a:rPr lang="sv-SE" sz="2800" dirty="0"/>
              <a:t>.</a:t>
            </a:r>
            <a:endParaRPr lang="id-ID" sz="2800" dirty="0"/>
          </a:p>
          <a:p>
            <a:pPr marL="0" indent="0">
              <a:buNone/>
            </a:pPr>
            <a:endParaRPr lang="id-ID" sz="2800" dirty="0"/>
          </a:p>
          <a:p>
            <a:pPr marL="192087" indent="0">
              <a:buNone/>
            </a:pPr>
            <a:endParaRPr lang="id-ID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16632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id-ID" sz="3200" dirty="0">
                <a:solidFill>
                  <a:srgbClr val="FF0000"/>
                </a:solidFill>
                <a:latin typeface="Arial Black" panose="020B0A04020102020204" pitchFamily="34" charset="0"/>
              </a:rPr>
              <a:t>Azas Pembentukan Peraturan </a:t>
            </a:r>
            <a:br>
              <a:rPr lang="id-ID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id-ID" sz="3200" dirty="0">
                <a:solidFill>
                  <a:srgbClr val="FF0000"/>
                </a:solidFill>
                <a:latin typeface="Arial Black" panose="020B0A04020102020204" pitchFamily="34" charset="0"/>
              </a:rPr>
              <a:t>di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352928" cy="5544616"/>
          </a:xfrm>
          <a:ln w="222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b="1" dirty="0"/>
              <a:t>Berdasarkan UU No. 12 Th 2011 Tentang </a:t>
            </a:r>
            <a:r>
              <a:rPr lang="en-US" sz="2400" b="1" dirty="0" err="1"/>
              <a:t>Pembentukan</a:t>
            </a:r>
            <a:r>
              <a:rPr lang="en-US" sz="2400" b="1" dirty="0"/>
              <a:t> </a:t>
            </a:r>
            <a:r>
              <a:rPr lang="en-US" sz="2400" b="1" dirty="0" err="1"/>
              <a:t>Peraturan</a:t>
            </a:r>
            <a:r>
              <a:rPr lang="en-US" sz="2400" b="1" dirty="0"/>
              <a:t> </a:t>
            </a:r>
            <a:r>
              <a:rPr lang="en-US" sz="2400" b="1" dirty="0" err="1"/>
              <a:t>Perundang-undangan</a:t>
            </a:r>
            <a:r>
              <a:rPr lang="en-US" sz="2400" b="1" dirty="0"/>
              <a:t> </a:t>
            </a:r>
            <a:r>
              <a:rPr lang="en-US" sz="2400" b="1" dirty="0" err="1"/>
              <a:t>menegaskan</a:t>
            </a:r>
            <a:r>
              <a:rPr lang="en-US" sz="2400" b="1" dirty="0"/>
              <a:t> </a:t>
            </a:r>
            <a:r>
              <a:rPr lang="en-US" sz="2400" b="1" dirty="0" err="1"/>
              <a:t>bahwa</a:t>
            </a:r>
            <a:r>
              <a:rPr lang="en-US" sz="2400" b="1" dirty="0"/>
              <a:t> </a:t>
            </a:r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/>
              <a:t>pembentukan</a:t>
            </a:r>
            <a:r>
              <a:rPr lang="en-US" sz="2400" b="1" dirty="0"/>
              <a:t> </a:t>
            </a:r>
            <a:r>
              <a:rPr lang="en-US" sz="2400" b="1" dirty="0" err="1"/>
              <a:t>peraturan</a:t>
            </a:r>
            <a:r>
              <a:rPr lang="en-US" sz="2400" b="1" dirty="0"/>
              <a:t> </a:t>
            </a:r>
            <a:r>
              <a:rPr lang="en-US" sz="2400" b="1" dirty="0" err="1"/>
              <a:t>perundang-undangan</a:t>
            </a:r>
            <a:r>
              <a:rPr lang="en-US" sz="2400" b="1" dirty="0"/>
              <a:t> </a:t>
            </a:r>
            <a:r>
              <a:rPr lang="en-US" sz="2400" b="1" dirty="0" err="1"/>
              <a:t>meliputi</a:t>
            </a:r>
            <a:r>
              <a:rPr lang="en-US" sz="2400" b="1" dirty="0"/>
              <a:t>:</a:t>
            </a:r>
          </a:p>
          <a:p>
            <a:pPr marL="285750" indent="-285750">
              <a:buClrTx/>
              <a:buSzPct val="100000"/>
              <a:buNone/>
            </a:pPr>
            <a:r>
              <a:rPr lang="id-ID" sz="2400" b="1" dirty="0"/>
              <a:t>1.	Asas Pengayoman.</a:t>
            </a:r>
          </a:p>
          <a:p>
            <a:pPr marL="285750" indent="0">
              <a:buNone/>
            </a:pPr>
            <a:r>
              <a:rPr lang="id-ID" sz="2400" b="1" dirty="0"/>
              <a:t>Setiap materi muatan, atau yang sering disebut dengan substansi atau isi dari sebuah peraturan perundang-undangan, harus berfungsi memberikan perlindungan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id-ID" sz="2400" b="1" dirty="0"/>
              <a:t>menciptakan ketentraman pada masyarakat.</a:t>
            </a:r>
          </a:p>
          <a:p>
            <a:pPr marL="222250" indent="0">
              <a:buNone/>
            </a:pPr>
            <a:endParaRPr lang="id-ID" sz="1400" b="1" dirty="0"/>
          </a:p>
          <a:p>
            <a:pPr marL="285750" indent="-285750">
              <a:buNone/>
            </a:pPr>
            <a:r>
              <a:rPr lang="fi-FI" sz="2400" b="1" dirty="0"/>
              <a:t>2.	</a:t>
            </a:r>
            <a:r>
              <a:rPr lang="fi-FI" sz="2400" b="1" dirty="0" err="1"/>
              <a:t>Asas</a:t>
            </a:r>
            <a:r>
              <a:rPr lang="fi-FI" sz="2400" b="1" dirty="0"/>
              <a:t> </a:t>
            </a:r>
            <a:r>
              <a:rPr lang="fi-FI" sz="2400" b="1" dirty="0" err="1"/>
              <a:t>Kemanusiaan</a:t>
            </a:r>
            <a:r>
              <a:rPr lang="fi-FI" sz="2400" b="1" dirty="0"/>
              <a:t>.</a:t>
            </a:r>
          </a:p>
          <a:p>
            <a:pPr marL="285750" indent="0">
              <a:buNone/>
            </a:pPr>
            <a:r>
              <a:rPr lang="fi-FI" sz="2400" b="1" dirty="0" err="1"/>
              <a:t>Setiap</a:t>
            </a:r>
            <a:r>
              <a:rPr lang="fi-FI" sz="2400" b="1" dirty="0"/>
              <a:t> materi muatan peraturan</a:t>
            </a:r>
            <a:r>
              <a:rPr lang="id-ID" sz="2400" b="1" dirty="0"/>
              <a:t> perundang- undangan harus mencerminkan perlindungan </a:t>
            </a:r>
            <a:r>
              <a:rPr lang="fi-FI" sz="2400" b="1" dirty="0"/>
              <a:t>dan penghormatan hak-hak asasi manusia</a:t>
            </a:r>
            <a:r>
              <a:rPr lang="id-ID" sz="2400" b="1" dirty="0"/>
              <a:t> serta harkat dan martabat setiap warga negara Indonesia secara proporsional.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8280920" cy="5832648"/>
          </a:xfrm>
          <a:ln w="22225">
            <a:solidFill>
              <a:schemeClr val="tx1"/>
            </a:solidFill>
          </a:ln>
        </p:spPr>
        <p:txBody>
          <a:bodyPr/>
          <a:lstStyle/>
          <a:p>
            <a:pPr marL="349250" indent="-349250">
              <a:buNone/>
            </a:pPr>
            <a:r>
              <a:rPr lang="id-ID" sz="2800" b="1" dirty="0"/>
              <a:t>3.	Asas Kebangsaan.</a:t>
            </a:r>
          </a:p>
          <a:p>
            <a:pPr marL="349250" indent="0">
              <a:buNone/>
            </a:pPr>
            <a:r>
              <a:rPr lang="id-ID" sz="2800" b="1" dirty="0"/>
              <a:t>Setiap materi muatan peraturan perundang- undangan harus mencerminkan sifat dan watak bangsa Indonesia yang pluralistik (kebhinekaan) </a:t>
            </a:r>
            <a:r>
              <a:rPr lang="nn-NO" sz="2800" b="1" dirty="0" err="1"/>
              <a:t>dengan</a:t>
            </a:r>
            <a:r>
              <a:rPr lang="nn-NO" sz="2800" b="1" dirty="0"/>
              <a:t> </a:t>
            </a:r>
            <a:r>
              <a:rPr lang="nn-NO" sz="2800" b="1" dirty="0" err="1"/>
              <a:t>tetap</a:t>
            </a:r>
            <a:r>
              <a:rPr lang="nn-NO" sz="2800" b="1" dirty="0"/>
              <a:t> </a:t>
            </a:r>
            <a:r>
              <a:rPr lang="nn-NO" sz="2800" b="1" dirty="0" err="1"/>
              <a:t>menjaga</a:t>
            </a:r>
            <a:r>
              <a:rPr lang="nn-NO" sz="2800" b="1" dirty="0"/>
              <a:t> </a:t>
            </a:r>
            <a:r>
              <a:rPr lang="nn-NO" sz="2800" b="1" dirty="0" err="1"/>
              <a:t>prinsip</a:t>
            </a:r>
            <a:r>
              <a:rPr lang="nn-NO" sz="2800" b="1" dirty="0"/>
              <a:t> </a:t>
            </a:r>
            <a:r>
              <a:rPr lang="nn-NO" sz="2800" b="1" dirty="0" err="1"/>
              <a:t>Negara</a:t>
            </a:r>
            <a:r>
              <a:rPr lang="nn-NO" sz="2800" b="1" dirty="0"/>
              <a:t> </a:t>
            </a:r>
            <a:r>
              <a:rPr lang="nn-NO" sz="2800" b="1" dirty="0" err="1"/>
              <a:t>Kesatuan</a:t>
            </a:r>
            <a:r>
              <a:rPr lang="id-ID" sz="2800" b="1" dirty="0"/>
              <a:t> Republik Indonesia.</a:t>
            </a:r>
          </a:p>
          <a:p>
            <a:pPr marL="349250" indent="0">
              <a:buNone/>
            </a:pPr>
            <a:endParaRPr lang="id-ID" sz="2800" dirty="0"/>
          </a:p>
          <a:p>
            <a:pPr marL="349250" indent="-349250">
              <a:buNone/>
            </a:pPr>
            <a:r>
              <a:rPr lang="fi-FI" sz="2800" b="1" dirty="0"/>
              <a:t>4.	</a:t>
            </a:r>
            <a:r>
              <a:rPr lang="fi-FI" sz="2800" b="1" dirty="0" err="1"/>
              <a:t>Asas</a:t>
            </a:r>
            <a:r>
              <a:rPr lang="fi-FI" sz="2800" b="1" dirty="0"/>
              <a:t> </a:t>
            </a:r>
            <a:r>
              <a:rPr lang="fi-FI" sz="2800" b="1" dirty="0" err="1"/>
              <a:t>Kekeluargaan</a:t>
            </a:r>
            <a:r>
              <a:rPr lang="fi-FI" sz="2800" b="1" dirty="0"/>
              <a:t>.</a:t>
            </a:r>
          </a:p>
          <a:p>
            <a:pPr marL="349250" indent="0">
              <a:buNone/>
            </a:pPr>
            <a:r>
              <a:rPr lang="fi-FI" sz="2800" b="1" dirty="0" err="1"/>
              <a:t>Setiap</a:t>
            </a:r>
            <a:r>
              <a:rPr lang="fi-FI" sz="2800" b="1" dirty="0"/>
              <a:t> </a:t>
            </a:r>
            <a:r>
              <a:rPr lang="fi-FI" sz="2800" b="1" dirty="0" err="1"/>
              <a:t>materi</a:t>
            </a:r>
            <a:r>
              <a:rPr lang="fi-FI" sz="2800" b="1" dirty="0"/>
              <a:t> </a:t>
            </a:r>
            <a:r>
              <a:rPr lang="fi-FI" sz="2800" b="1" dirty="0" err="1"/>
              <a:t>muatan</a:t>
            </a:r>
            <a:r>
              <a:rPr lang="fi-FI" sz="2800" b="1" dirty="0"/>
              <a:t> </a:t>
            </a:r>
            <a:r>
              <a:rPr lang="fi-FI" sz="2800" b="1" dirty="0" err="1"/>
              <a:t>peraturan</a:t>
            </a:r>
            <a:r>
              <a:rPr lang="id-ID" sz="2800" b="1" dirty="0"/>
              <a:t> perundang-undangan harus mencerminkan musyawarah untuk mencapai mufakat dalam setiap pengambilan keputusan.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09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424936" cy="5976664"/>
          </a:xfrm>
          <a:ln w="22225"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marL="349250" indent="-349250">
              <a:buNone/>
            </a:pPr>
            <a:r>
              <a:rPr lang="fi-FI" sz="9600" dirty="0"/>
              <a:t>5.	</a:t>
            </a:r>
            <a:r>
              <a:rPr lang="fi-FI" sz="9600" b="1" dirty="0" err="1"/>
              <a:t>Asas</a:t>
            </a:r>
            <a:r>
              <a:rPr lang="fi-FI" sz="9600" b="1" dirty="0"/>
              <a:t> </a:t>
            </a:r>
            <a:r>
              <a:rPr lang="fi-FI" sz="9600" b="1" dirty="0" err="1"/>
              <a:t>Kenusantaraan</a:t>
            </a:r>
            <a:r>
              <a:rPr lang="fi-FI" sz="9600" b="1" dirty="0"/>
              <a:t>.</a:t>
            </a:r>
          </a:p>
          <a:p>
            <a:pPr marL="349250" indent="0">
              <a:buNone/>
            </a:pPr>
            <a:r>
              <a:rPr lang="fi-FI" sz="9600" dirty="0" err="1"/>
              <a:t>Setiap</a:t>
            </a:r>
            <a:r>
              <a:rPr lang="fi-FI" sz="9600" dirty="0"/>
              <a:t> materi muatan peraturan</a:t>
            </a:r>
            <a:r>
              <a:rPr lang="id-ID" sz="9600" dirty="0"/>
              <a:t> perundang-undangan harus memperhatikan kepentingan seluruh wilayah Indonesia dan materi muatan peraturan perundang-undangan yang dibuat di daerah (termasuk Desa) merupakan bagian dari sistem hukum nasional yang berdasarkan Pancasila.</a:t>
            </a:r>
          </a:p>
          <a:p>
            <a:pPr marL="349250" indent="0">
              <a:buNone/>
            </a:pPr>
            <a:endParaRPr lang="id-ID" sz="5600" dirty="0"/>
          </a:p>
          <a:p>
            <a:pPr marL="349250" indent="-349250">
              <a:buNone/>
            </a:pPr>
            <a:r>
              <a:rPr lang="fi-FI" sz="9600" b="1" dirty="0"/>
              <a:t>6. </a:t>
            </a:r>
            <a:r>
              <a:rPr lang="fi-FI" sz="9600" b="1" dirty="0" err="1"/>
              <a:t>Asas</a:t>
            </a:r>
            <a:r>
              <a:rPr lang="fi-FI" sz="9600" b="1" dirty="0"/>
              <a:t> </a:t>
            </a:r>
            <a:r>
              <a:rPr lang="fi-FI" sz="9600" b="1" dirty="0" err="1"/>
              <a:t>Bhinneka</a:t>
            </a:r>
            <a:r>
              <a:rPr lang="fi-FI" sz="9600" b="1" dirty="0"/>
              <a:t> </a:t>
            </a:r>
            <a:r>
              <a:rPr lang="fi-FI" sz="9600" b="1" dirty="0" err="1"/>
              <a:t>Tunggal</a:t>
            </a:r>
            <a:r>
              <a:rPr lang="fi-FI" sz="9600" b="1" dirty="0"/>
              <a:t> </a:t>
            </a:r>
            <a:r>
              <a:rPr lang="fi-FI" sz="9600" b="1" dirty="0" err="1"/>
              <a:t>Ika</a:t>
            </a:r>
            <a:r>
              <a:rPr lang="fi-FI" sz="9600" b="1" dirty="0"/>
              <a:t>.</a:t>
            </a:r>
          </a:p>
          <a:p>
            <a:pPr marL="349250" indent="0">
              <a:buNone/>
            </a:pPr>
            <a:r>
              <a:rPr lang="fi-FI" sz="9600" dirty="0" err="1"/>
              <a:t>Setiap</a:t>
            </a:r>
            <a:r>
              <a:rPr lang="fi-FI" sz="9600" dirty="0"/>
              <a:t> </a:t>
            </a:r>
            <a:r>
              <a:rPr lang="fi-FI" sz="9600" dirty="0" err="1"/>
              <a:t>materi</a:t>
            </a:r>
            <a:r>
              <a:rPr lang="fi-FI" sz="9600" dirty="0"/>
              <a:t> muatan peraturan</a:t>
            </a:r>
            <a:r>
              <a:rPr lang="id-ID" sz="9600" dirty="0"/>
              <a:t> perundang-undangan harus memperhatikan keragaman penduduk, agama, suku dan golongan, kondisi khusus daerah, dan budaya khususnya yang menyangkut masalah-masalah sensitif dalam kehidupan bermasyarakat, berbangsa, dan bernegara.</a:t>
            </a:r>
          </a:p>
          <a:p>
            <a:pPr marL="349250" indent="-349250">
              <a:buNone/>
            </a:pPr>
            <a:endParaRPr lang="id-ID" sz="5600" dirty="0"/>
          </a:p>
          <a:p>
            <a:pPr marL="349250" indent="-349250">
              <a:buNone/>
            </a:pPr>
            <a:r>
              <a:rPr lang="id-ID" sz="9600" dirty="0"/>
              <a:t>7</a:t>
            </a:r>
            <a:r>
              <a:rPr lang="id-ID" sz="9600" b="1" dirty="0"/>
              <a:t>. Asas Keadilan.</a:t>
            </a:r>
          </a:p>
          <a:p>
            <a:pPr marL="349250" indent="-63500">
              <a:buNone/>
            </a:pPr>
            <a:r>
              <a:rPr lang="id-ID" sz="9600" dirty="0"/>
              <a:t>Setiap materi muatan peraturan perundang-</a:t>
            </a:r>
            <a:r>
              <a:rPr lang="sv-SE" sz="9600" dirty="0"/>
              <a:t>undangan harus mencerminkan keadilan secara</a:t>
            </a:r>
            <a:r>
              <a:rPr lang="id-ID" sz="9600" dirty="0"/>
              <a:t> </a:t>
            </a:r>
            <a:r>
              <a:rPr lang="it-IT" sz="9600" dirty="0"/>
              <a:t>proporsional bagi setiap warga negara tanpa kecuali.</a:t>
            </a:r>
          </a:p>
          <a:p>
            <a:endParaRPr lang="id-ID" sz="6400" i="1" dirty="0"/>
          </a:p>
          <a:p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2268</TotalTime>
  <Words>2259</Words>
  <Application>Microsoft Macintosh PowerPoint</Application>
  <PresentationFormat>On-screen Show (4:3)</PresentationFormat>
  <Paragraphs>213</Paragraphs>
  <Slides>36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36</vt:i4>
      </vt:variant>
      <vt:variant>
        <vt:lpstr>Custom Shows</vt:lpstr>
      </vt:variant>
      <vt:variant>
        <vt:i4>1</vt:i4>
      </vt:variant>
    </vt:vector>
  </HeadingPairs>
  <TitlesOfParts>
    <vt:vector size="52" baseType="lpstr">
      <vt:lpstr>Aharoni</vt:lpstr>
      <vt:lpstr>Arial</vt:lpstr>
      <vt:lpstr>Arial Black</vt:lpstr>
      <vt:lpstr>Arial Narrow</vt:lpstr>
      <vt:lpstr>Calibri</vt:lpstr>
      <vt:lpstr>Calisto MT</vt:lpstr>
      <vt:lpstr>Century Gothic</vt:lpstr>
      <vt:lpstr>Chalkboard SE</vt:lpstr>
      <vt:lpstr>Constantia</vt:lpstr>
      <vt:lpstr>Franklin Gothic Book</vt:lpstr>
      <vt:lpstr>Garamond</vt:lpstr>
      <vt:lpstr>Wingdings</vt:lpstr>
      <vt:lpstr>Wingdings 3</vt:lpstr>
      <vt:lpstr>Crop</vt:lpstr>
      <vt:lpstr>Wisp</vt:lpstr>
      <vt:lpstr>MATA KULIAH  TATA KELOLA DESA II (2 sks)</vt:lpstr>
      <vt:lpstr>Pengertian Regulasi</vt:lpstr>
      <vt:lpstr>PowerPoint Presentation</vt:lpstr>
      <vt:lpstr>Basis Penyusunan Regulasi di Desa</vt:lpstr>
      <vt:lpstr>Landasan Penyusunan Regulasi</vt:lpstr>
      <vt:lpstr>PowerPoint Presentation</vt:lpstr>
      <vt:lpstr>Azas Pembentukan Peraturan  di Desa</vt:lpstr>
      <vt:lpstr>PowerPoint Presentation</vt:lpstr>
      <vt:lpstr>PowerPoint Presentation</vt:lpstr>
      <vt:lpstr>PowerPoint Presentation</vt:lpstr>
      <vt:lpstr>Jenis-Jenis Peraturan di Desa </vt:lpstr>
      <vt:lpstr>Peraturan Desa </vt:lpstr>
      <vt:lpstr>PowerPoint Presentation</vt:lpstr>
      <vt:lpstr>PowerPoint Presentation</vt:lpstr>
      <vt:lpstr>FUNGSI PERATURAN DESA</vt:lpstr>
      <vt:lpstr>PowerPoint Presentation</vt:lpstr>
      <vt:lpstr>PowerPoint Presentation</vt:lpstr>
      <vt:lpstr>PowerPoint Presentation</vt:lpstr>
      <vt:lpstr>Perdes Tidak Boleh Bertentangan dg Kepentingan Umum</vt:lpstr>
      <vt:lpstr>Hak dan Kewajiban Masyarakat</vt:lpstr>
      <vt:lpstr>PowerPoint Presentation</vt:lpstr>
      <vt:lpstr>TATA CARA PENYUSUNAN PERATURAN DESA </vt:lpstr>
      <vt:lpstr>Penetapan Peraturan Desa</vt:lpstr>
      <vt:lpstr>Pengawasan Terhadap Pelaksanaan Peraturan Desa</vt:lpstr>
      <vt:lpstr>Sistematika Peraturan Desa</vt:lpstr>
      <vt:lpstr>A. Penamaan Judul</vt:lpstr>
      <vt:lpstr>B. Pembukaan</vt:lpstr>
      <vt:lpstr>Lanjutan bagian Pembukaan Perdes</vt:lpstr>
      <vt:lpstr>Lanjutan bagian Pembukaan Perdes</vt:lpstr>
      <vt:lpstr>C. Batang Tubuh (1)  Ketentuan Umum</vt:lpstr>
      <vt:lpstr>Batang Tubuh (2) Materi Yang Diatur</vt:lpstr>
      <vt:lpstr>PowerPoint Presentation</vt:lpstr>
      <vt:lpstr>Batang Tubuh (3) Ketentuan Peralihan</vt:lpstr>
      <vt:lpstr>Batang Tubuh (4) Ketentuan Penutup</vt:lpstr>
      <vt:lpstr>D. Penutup</vt:lpstr>
      <vt:lpstr>E. Penjelasan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Regulasi Desa</dc:title>
  <dc:creator>thinkpad</dc:creator>
  <cp:lastModifiedBy>Microsoft Office User</cp:lastModifiedBy>
  <cp:revision>93</cp:revision>
  <cp:lastPrinted>2019-10-14T20:04:06Z</cp:lastPrinted>
  <dcterms:created xsi:type="dcterms:W3CDTF">2014-03-20T04:46:26Z</dcterms:created>
  <dcterms:modified xsi:type="dcterms:W3CDTF">2020-10-15T23:51:12Z</dcterms:modified>
</cp:coreProperties>
</file>