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2"/>
  </p:notesMasterIdLst>
  <p:sldIdLst>
    <p:sldId id="256" r:id="rId3"/>
    <p:sldId id="260" r:id="rId4"/>
    <p:sldId id="265" r:id="rId5"/>
    <p:sldId id="266" r:id="rId6"/>
    <p:sldId id="261" r:id="rId7"/>
    <p:sldId id="262" r:id="rId8"/>
    <p:sldId id="258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00"/>
  </p:normalViewPr>
  <p:slideViewPr>
    <p:cSldViewPr>
      <p:cViewPr varScale="1">
        <p:scale>
          <a:sx n="61" d="100"/>
          <a:sy n="61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1124744"/>
            <a:ext cx="6386909" cy="237626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rgbClr val="0070C0"/>
                </a:solidFill>
              </a:rPr>
              <a:t>Silab</a:t>
            </a:r>
            <a:r>
              <a:rPr lang="id-ID" altLang="en-US" sz="4400" b="1" dirty="0" smtClean="0">
                <a:solidFill>
                  <a:srgbClr val="0070C0"/>
                </a:solidFill>
              </a:rPr>
              <a:t>us Desentralisasi dan Otonomi Daerah</a:t>
            </a:r>
            <a:endParaRPr lang="id-ID" sz="4400" dirty="0">
              <a:solidFill>
                <a:srgbClr val="0070C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3886200"/>
            <a:ext cx="5256584" cy="1752600"/>
          </a:xfrm>
        </p:spPr>
        <p:txBody>
          <a:bodyPr/>
          <a:lstStyle/>
          <a:p>
            <a:pPr algn="ctr"/>
            <a:r>
              <a:rPr lang="en-US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alt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Fatih</a:t>
            </a:r>
            <a:r>
              <a:rPr lang="en-US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</a:rPr>
              <a:t>Gama </a:t>
            </a:r>
            <a:r>
              <a:rPr lang="en-US" altLang="en-US" sz="2000" b="1" dirty="0" err="1">
                <a:solidFill>
                  <a:schemeClr val="accent1">
                    <a:lumMod val="75000"/>
                  </a:schemeClr>
                </a:solidFill>
              </a:rPr>
              <a:t>Abisono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</a:rPr>
              <a:t>, SIP, MA</a:t>
            </a:r>
            <a:r>
              <a:rPr lang="en-US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id-ID" altLang="en-U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d-ID" altLang="en-US" b="1" dirty="0" smtClean="0">
                <a:solidFill>
                  <a:schemeClr val="accent1">
                    <a:lumMod val="75000"/>
                  </a:schemeClr>
                </a:solidFill>
              </a:rPr>
              <a:t>PRODI ILMU PEMERINTAHAN</a:t>
            </a:r>
          </a:p>
          <a:p>
            <a:pPr algn="ctr"/>
            <a:r>
              <a:rPr lang="id-ID" altLang="en-US" b="1" dirty="0" smtClean="0">
                <a:solidFill>
                  <a:schemeClr val="accent1">
                    <a:lumMod val="75000"/>
                  </a:schemeClr>
                </a:solidFill>
              </a:rPr>
              <a:t>STPMD “APMD’</a:t>
            </a:r>
            <a:endParaRPr lang="en-US" alt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7083718" cy="864096"/>
          </a:xfrm>
        </p:spPr>
        <p:txBody>
          <a:bodyPr anchor="t"/>
          <a:lstStyle/>
          <a:p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p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80728"/>
            <a:ext cx="8784976" cy="5688632"/>
          </a:xfrm>
        </p:spPr>
        <p:txBody>
          <a:bodyPr/>
          <a:lstStyle/>
          <a:p>
            <a:r>
              <a:rPr lang="id-ID" dirty="0" smtClean="0"/>
              <a:t>Ruang lingkup mata kuliah ini hendak didudukkan dalam konteks pertanyaan kunci tentang bagaimana desentralisasi mampu membangun kemandirian (otonomi) lokal yang ditandai dengan: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Mampu menghadirkan demokrasi di tingkat lokal.</a:t>
            </a:r>
            <a:r>
              <a:rPr lang="id-ID" dirty="0" smtClean="0">
                <a:sym typeface="Wingdings" pitchFamily="2" charset="2"/>
              </a:rPr>
              <a:t> </a:t>
            </a:r>
            <a:r>
              <a:rPr lang="id-ID" dirty="0"/>
              <a:t>	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Menyediakan  pelayanan publik yang prima.  </a:t>
            </a:r>
          </a:p>
          <a:p>
            <a:pPr marL="0" indent="0">
              <a:buNone/>
            </a:pPr>
            <a:r>
              <a:rPr lang="id-ID" dirty="0" smtClean="0"/>
              <a:t>	- Menjawab problem kesejahteraan di tingkat lokal. 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Pembahasan tentang ruang lingkup dipertajam dengan </a:t>
            </a:r>
            <a:r>
              <a:rPr lang="en-US" dirty="0" err="1" smtClean="0"/>
              <a:t>perspektif</a:t>
            </a:r>
            <a:r>
              <a:rPr lang="id-ID" dirty="0" smtClean="0"/>
              <a:t> yang relevan yakni: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Deepening Democracy (Pendalaman 		  	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Demokrasi)</a:t>
            </a:r>
            <a:r>
              <a:rPr lang="id-ID" dirty="0" smtClean="0">
                <a:sym typeface="Wingdings" pitchFamily="2" charset="2"/>
              </a:rPr>
              <a:t>Dimensi politik desentralisasi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Effective Governance (Tata kelola pemerintahan 		  efektif)</a:t>
            </a:r>
            <a:r>
              <a:rPr lang="id-ID" dirty="0" smtClean="0">
                <a:sym typeface="Wingdings" pitchFamily="2" charset="2"/>
              </a:rPr>
              <a:t>Dimensi Teknokrasi desentralisasi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158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6316662" cy="864096"/>
          </a:xfrm>
        </p:spPr>
        <p:txBody>
          <a:bodyPr anchor="t"/>
          <a:lstStyle/>
          <a:p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p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80728"/>
            <a:ext cx="8784976" cy="5688632"/>
          </a:xfrm>
        </p:spPr>
        <p:txBody>
          <a:bodyPr/>
          <a:lstStyle/>
          <a:p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inti </a:t>
            </a:r>
            <a:r>
              <a:rPr lang="en-US" dirty="0" err="1" smtClean="0"/>
              <a:t>desentralisasi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,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  <a:p>
            <a:r>
              <a:rPr lang="en-US" dirty="0"/>
              <a:t>M</a:t>
            </a:r>
            <a:r>
              <a:rPr lang="id-ID" dirty="0" smtClean="0"/>
              <a:t>eski relasi pusat dan daerah menjadi core/inti pembahasan mata kuliah ini, mata kuliah ini memperluas dan memperdalam diskusi yang merambah pada relasi pemerintah lokal dengan aktor lainnya yakni:</a:t>
            </a:r>
          </a:p>
          <a:p>
            <a:pPr marL="0" indent="0">
              <a:buNone/>
            </a:pPr>
            <a:r>
              <a:rPr lang="id-ID" dirty="0" smtClean="0"/>
              <a:t> 	- Relasi dengan pasar/swasta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Relasi dengan warga dan publik ditingkat lokal</a:t>
            </a:r>
          </a:p>
          <a:p>
            <a:pPr marL="0" indent="0">
              <a:buNone/>
            </a:pPr>
            <a:r>
              <a:rPr lang="id-ID" dirty="0" smtClean="0"/>
              <a:t>	- Relasi antar pemerintah daerah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594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013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Tujuan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256584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dirty="0" err="1"/>
              <a:t>Membekali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dinamika</a:t>
            </a:r>
            <a:r>
              <a:rPr lang="id-ID" dirty="0" smtClean="0"/>
              <a:t> tata relasi antar aktor dalam konteks dinamika desentralisasi</a:t>
            </a:r>
            <a:r>
              <a:rPr lang="en-US" altLang="en-US" sz="2200" dirty="0" smtClean="0"/>
              <a:t>.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: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/>
              <a:t> d</a:t>
            </a:r>
            <a:r>
              <a:rPr lang="id-ID" dirty="0"/>
              <a:t>esentralisasi </a:t>
            </a:r>
            <a:r>
              <a:rPr lang="en-US" dirty="0" smtClean="0"/>
              <a:t>yang </a:t>
            </a:r>
            <a:r>
              <a:rPr lang="en-US" dirty="0" err="1"/>
              <a:t>memadukan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pendalamam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teknokrasi-administratif</a:t>
            </a:r>
            <a:r>
              <a:rPr lang="en-US" dirty="0"/>
              <a:t> </a:t>
            </a:r>
            <a:r>
              <a:rPr lang="en-US" dirty="0" smtClean="0"/>
              <a:t>(effective governance)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format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-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 smtClean="0"/>
              <a:t>Ke</a:t>
            </a:r>
            <a:r>
              <a:rPr lang="id-ID" dirty="0" smtClean="0"/>
              <a:t>trampilan menganalisis pola relasi antar aktor dalam praktik desentralisasi terkait demokrasi dan kesejahteraan di tingkat lokal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256584"/>
          </a:xfrm>
        </p:spPr>
        <p:txBody>
          <a:bodyPr/>
          <a:lstStyle/>
          <a:p>
            <a:pPr>
              <a:defRPr/>
            </a:pPr>
            <a:r>
              <a:rPr lang="en-US" sz="2600" b="1" dirty="0" err="1"/>
              <a:t>Metode</a:t>
            </a:r>
            <a:r>
              <a:rPr lang="en-US" sz="2600" b="1" dirty="0"/>
              <a:t>	</a:t>
            </a:r>
            <a:r>
              <a:rPr lang="en-US" sz="2600" b="1" dirty="0" smtClean="0"/>
              <a:t>:</a:t>
            </a:r>
            <a:r>
              <a:rPr lang="id-ID" sz="2600" b="1" dirty="0" smtClean="0"/>
              <a:t> </a:t>
            </a:r>
            <a:r>
              <a:rPr lang="id-ID" sz="2600" dirty="0" smtClean="0"/>
              <a:t>- </a:t>
            </a:r>
            <a:r>
              <a:rPr lang="en-US" sz="2600" dirty="0" err="1" smtClean="0"/>
              <a:t>Ceramah</a:t>
            </a:r>
            <a:r>
              <a:rPr lang="en-US" sz="2600" dirty="0"/>
              <a:t>, </a:t>
            </a:r>
            <a:endParaRPr lang="id-ID" sz="2600" dirty="0" smtClean="0"/>
          </a:p>
          <a:p>
            <a:pPr marL="1828800" lvl="4" indent="0">
              <a:buNone/>
              <a:defRPr/>
            </a:pPr>
            <a:r>
              <a:rPr lang="id-ID" sz="2600" dirty="0" smtClean="0"/>
              <a:t>  - </a:t>
            </a:r>
            <a:r>
              <a:rPr lang="en-US" sz="2600" dirty="0" smtClean="0"/>
              <a:t>Tanya </a:t>
            </a:r>
            <a:r>
              <a:rPr lang="en-US" sz="2600" dirty="0" err="1"/>
              <a:t>Jawab</a:t>
            </a:r>
            <a:r>
              <a:rPr lang="en-US" sz="2600" dirty="0"/>
              <a:t>, </a:t>
            </a:r>
            <a:endParaRPr lang="id-ID" sz="2600" dirty="0" smtClean="0"/>
          </a:p>
          <a:p>
            <a:pPr marL="0" indent="0">
              <a:buNone/>
              <a:defRPr/>
            </a:pPr>
            <a:r>
              <a:rPr lang="id-ID" sz="2600" dirty="0"/>
              <a:t>	</a:t>
            </a:r>
            <a:r>
              <a:rPr lang="id-ID" sz="2600" dirty="0" smtClean="0"/>
              <a:t>	  - </a:t>
            </a:r>
            <a:r>
              <a:rPr lang="en-US" sz="2600" dirty="0" err="1" smtClean="0"/>
              <a:t>Diskusi</a:t>
            </a:r>
            <a:r>
              <a:rPr lang="id-ID" sz="2600" dirty="0" smtClean="0"/>
              <a:t> Interaktif</a:t>
            </a:r>
          </a:p>
          <a:p>
            <a:pPr>
              <a:defRPr/>
            </a:pPr>
            <a:r>
              <a:rPr lang="en-US" sz="2600" b="1" dirty="0" err="1" smtClean="0"/>
              <a:t>Tugas</a:t>
            </a:r>
            <a:r>
              <a:rPr lang="en-US" sz="2600" b="1" dirty="0"/>
              <a:t>	</a:t>
            </a:r>
            <a:r>
              <a:rPr lang="en-US" sz="2600" dirty="0" smtClean="0"/>
              <a:t>:</a:t>
            </a:r>
            <a:r>
              <a:rPr lang="id-ID" sz="2600" dirty="0" smtClean="0"/>
              <a:t> - Review Literatur, </a:t>
            </a:r>
          </a:p>
          <a:p>
            <a:pPr marL="1828800" lvl="4" indent="0">
              <a:buNone/>
              <a:defRPr/>
            </a:pPr>
            <a:r>
              <a:rPr lang="id-ID" sz="2600" dirty="0"/>
              <a:t>  </a:t>
            </a:r>
            <a:r>
              <a:rPr lang="id-ID" sz="2600" dirty="0" smtClean="0"/>
              <a:t>- </a:t>
            </a:r>
            <a:r>
              <a:rPr lang="en-US" sz="2600" dirty="0" err="1" smtClean="0"/>
              <a:t>Makalah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(</a:t>
            </a:r>
            <a:r>
              <a:rPr lang="en-US" sz="2600" dirty="0"/>
              <a:t>UTS), </a:t>
            </a:r>
            <a:endParaRPr lang="id-ID" sz="2600" b="1" dirty="0" smtClean="0"/>
          </a:p>
          <a:p>
            <a:pPr>
              <a:defRPr/>
            </a:pPr>
            <a:r>
              <a:rPr lang="en-US" sz="2600" b="1" dirty="0" smtClean="0"/>
              <a:t>Media</a:t>
            </a:r>
            <a:r>
              <a:rPr lang="en-US" sz="2600" b="1" dirty="0"/>
              <a:t>	</a:t>
            </a:r>
            <a:r>
              <a:rPr lang="en-US" sz="2600" b="1" dirty="0" smtClean="0"/>
              <a:t>:</a:t>
            </a:r>
            <a:r>
              <a:rPr lang="id-ID" sz="2600" b="1" dirty="0"/>
              <a:t> </a:t>
            </a:r>
            <a:r>
              <a:rPr lang="id-ID" sz="2600" dirty="0" smtClean="0"/>
              <a:t>- WAG</a:t>
            </a:r>
          </a:p>
          <a:p>
            <a:pPr marL="1828800" lvl="4" indent="0">
              <a:buNone/>
              <a:defRPr/>
            </a:pPr>
            <a:r>
              <a:rPr lang="id-ID" sz="2600" dirty="0" smtClean="0"/>
              <a:t>  - Portal Akademik</a:t>
            </a:r>
            <a:endParaRPr lang="it-IT" altLang="en-US" sz="26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536" y="1052736"/>
            <a:ext cx="8352928" cy="5400600"/>
          </a:xfrm>
        </p:spPr>
        <p:txBody>
          <a:bodyPr/>
          <a:lstStyle/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Materi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perkuliahan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dirinci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berikut</a:t>
            </a:r>
            <a:r>
              <a:rPr lang="en-US" altLang="en-US" sz="2000" dirty="0"/>
              <a:t>: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1 :  </a:t>
            </a:r>
            <a:r>
              <a:rPr lang="en-US" altLang="en-US" sz="2000" dirty="0" err="1" smtClean="0"/>
              <a:t>Penjelasan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Mata </a:t>
            </a:r>
            <a:r>
              <a:rPr lang="en-US" altLang="en-US" sz="2000" dirty="0" err="1" smtClean="0"/>
              <a:t>kuliah</a:t>
            </a:r>
            <a:r>
              <a:rPr lang="en-US" altLang="en-US" sz="2000" dirty="0" smtClean="0"/>
              <a:t>( </a:t>
            </a:r>
            <a:r>
              <a:rPr lang="en-US" altLang="en-US" sz="2000" dirty="0" err="1" smtClean="0"/>
              <a:t>Spektrum</a:t>
            </a:r>
            <a:r>
              <a:rPr lang="en-US" altLang="en-US" sz="2000" dirty="0"/>
              <a:t> </a:t>
            </a:r>
            <a:r>
              <a:rPr lang="en-US" altLang="en-US" sz="2000" dirty="0" err="1" smtClean="0"/>
              <a:t>Studi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Penugasan</a:t>
            </a:r>
            <a:r>
              <a:rPr lang="en-US" altLang="en-US" sz="2000" dirty="0"/>
              <a:t>, 		</a:t>
            </a:r>
            <a:r>
              <a:rPr lang="id-ID" altLang="en-US" sz="2000" dirty="0"/>
              <a:t> </a:t>
            </a:r>
            <a:r>
              <a:rPr lang="id-ID" altLang="en-US" sz="2000" dirty="0" smtClean="0"/>
              <a:t>  </a:t>
            </a:r>
            <a:r>
              <a:rPr lang="en-US" altLang="en-US" sz="2000" dirty="0" smtClean="0"/>
              <a:t> </a:t>
            </a:r>
            <a:r>
              <a:rPr lang="id-ID" altLang="en-US" sz="2000" dirty="0" smtClean="0"/>
              <a:t>Kontrak Belajar</a:t>
            </a:r>
            <a:r>
              <a:rPr lang="en-US" altLang="en-US" sz="2000" dirty="0" smtClean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Pembelajaran</a:t>
            </a:r>
            <a:r>
              <a:rPr lang="en-US" altLang="en-US" sz="2000" dirty="0" smtClean="0"/>
              <a:t>).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2 :  </a:t>
            </a:r>
            <a:r>
              <a:rPr lang="en-US" altLang="en-US" sz="2000" dirty="0" err="1" smtClean="0"/>
              <a:t>Konsep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Kunci</a:t>
            </a:r>
            <a:r>
              <a:rPr lang="en-US" altLang="en-US" sz="2000" dirty="0"/>
              <a:t> </a:t>
            </a:r>
            <a:r>
              <a:rPr lang="id-ID" altLang="en-US" sz="2000" dirty="0" smtClean="0"/>
              <a:t>&amp; Format Relasi Pusat-Daerah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 smtClean="0"/>
              <a:t>3 :</a:t>
            </a:r>
            <a:r>
              <a:rPr lang="id-ID" altLang="en-US" sz="2000" dirty="0" smtClean="0"/>
              <a:t> </a:t>
            </a:r>
            <a:r>
              <a:rPr lang="en-US" altLang="en-US" sz="2000" dirty="0" smtClean="0"/>
              <a:t> </a:t>
            </a:r>
            <a:r>
              <a:rPr lang="id-ID" altLang="en-US" sz="2000" dirty="0" smtClean="0"/>
              <a:t>Aspek-Aspek </a:t>
            </a:r>
            <a:r>
              <a:rPr lang="en-US" altLang="en-US" sz="2000" dirty="0" err="1"/>
              <a:t>Relasi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Pusat</a:t>
            </a:r>
            <a:r>
              <a:rPr lang="en-US" altLang="en-US" sz="2000" dirty="0"/>
              <a:t>-Daerah (</a:t>
            </a:r>
            <a:r>
              <a:rPr lang="en-US" altLang="en-US" sz="2000" dirty="0" err="1"/>
              <a:t>Kewenangan</a:t>
            </a:r>
            <a:r>
              <a:rPr lang="en-US" altLang="en-US" sz="2000" dirty="0"/>
              <a:t>, 		    </a:t>
            </a:r>
            <a:r>
              <a:rPr lang="en-US" altLang="en-US" sz="2000" dirty="0" err="1"/>
              <a:t>kelembagaan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keuangan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pengawasan</a:t>
            </a:r>
            <a:endParaRPr lang="en-US" altLang="en-US" sz="2000" dirty="0" smtClean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4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:  </a:t>
            </a:r>
            <a:r>
              <a:rPr lang="en-US" altLang="en-US" sz="2000" dirty="0" err="1" smtClean="0"/>
              <a:t>Aspek-aspek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R</a:t>
            </a:r>
            <a:r>
              <a:rPr lang="en-US" altLang="en-US" sz="2000" dirty="0" err="1" smtClean="0"/>
              <a:t>elasi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Pusat</a:t>
            </a:r>
            <a:r>
              <a:rPr lang="en-US" altLang="en-US" sz="2000" dirty="0" smtClean="0"/>
              <a:t>-Daerah </a:t>
            </a:r>
            <a:r>
              <a:rPr lang="en-US" altLang="en-US" sz="2000" dirty="0" smtClean="0"/>
              <a:t>(</a:t>
            </a:r>
            <a:r>
              <a:rPr lang="id-ID" altLang="en-US" sz="2000" dirty="0" smtClean="0"/>
              <a:t>keterwakilan</a:t>
            </a:r>
            <a:r>
              <a:rPr lang="en-US" altLang="en-US" sz="2000" dirty="0" smtClean="0"/>
              <a:t>, </a:t>
            </a:r>
            <a:r>
              <a:rPr lang="en-US" altLang="en-US" sz="2000" dirty="0" smtClean="0"/>
              <a:t>		    </a:t>
            </a:r>
            <a:r>
              <a:rPr lang="id-ID" altLang="en-US" sz="2000" dirty="0" smtClean="0"/>
              <a:t>pelayanan publik dan pengawasan/pembinaan)</a:t>
            </a:r>
            <a:endParaRPr lang="en-US" altLang="en-US" sz="2000" dirty="0" smtClean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5 :  </a:t>
            </a:r>
            <a:r>
              <a:rPr lang="en-US" altLang="en-US" sz="2000" dirty="0" err="1" smtClean="0"/>
              <a:t>Alternatif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penataan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pusat-daerah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Desentralisasi</a:t>
            </a:r>
            <a:r>
              <a:rPr lang="en-US" altLang="en-US" sz="2000" dirty="0" smtClean="0"/>
              <a:t> 		    </a:t>
            </a:r>
            <a:r>
              <a:rPr lang="en-US" altLang="en-US" sz="2000" dirty="0" err="1" smtClean="0"/>
              <a:t>asimetris</a:t>
            </a:r>
            <a:r>
              <a:rPr lang="en-US" altLang="en-US" sz="2000" dirty="0" smtClean="0"/>
              <a:t>  </a:t>
            </a:r>
            <a:r>
              <a:rPr lang="id-ID" altLang="en-US" sz="2000" dirty="0" smtClean="0"/>
              <a:t>&amp; Pemekaran daerah</a:t>
            </a:r>
            <a:endParaRPr lang="en-US" altLang="en-US" sz="2000" dirty="0" smtClean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id-ID" altLang="en-US" sz="2000" dirty="0"/>
              <a:t>6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:  </a:t>
            </a:r>
            <a:r>
              <a:rPr lang="id-ID" altLang="en-US" sz="2000" dirty="0" smtClean="0"/>
              <a:t>Relasi Pemerintah Daerah-Pubik: Politik Kewargaan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id-ID" altLang="en-US" sz="2000" dirty="0" smtClean="0"/>
              <a:t>7</a:t>
            </a:r>
            <a:r>
              <a:rPr lang="en-US" altLang="en-US" sz="2000" dirty="0" smtClean="0"/>
              <a:t>   </a:t>
            </a:r>
            <a:r>
              <a:rPr lang="en-US" altLang="en-US" sz="2000" dirty="0"/>
              <a:t>:</a:t>
            </a:r>
            <a:r>
              <a:rPr lang="id-ID" altLang="en-US" sz="2000" dirty="0"/>
              <a:t> </a:t>
            </a:r>
            <a:r>
              <a:rPr lang="id-ID" altLang="en-US" sz="2000" dirty="0" smtClean="0"/>
              <a:t>Relasi </a:t>
            </a:r>
            <a:r>
              <a:rPr lang="id-ID" altLang="en-US" sz="2000" dirty="0"/>
              <a:t>Pemerintah Daerah-Pasar: antara </a:t>
            </a:r>
            <a:r>
              <a:rPr lang="en-US" altLang="en-US" sz="2000" dirty="0"/>
              <a:t>K</a:t>
            </a:r>
            <a:r>
              <a:rPr lang="id-ID" altLang="en-US" sz="2000" dirty="0"/>
              <a:t>epublikan 		   </a:t>
            </a:r>
            <a:r>
              <a:rPr lang="id-ID" altLang="en-US" sz="2000" dirty="0" smtClean="0"/>
              <a:t>  dan </a:t>
            </a:r>
            <a:r>
              <a:rPr lang="en-US" altLang="en-US" sz="2000" dirty="0"/>
              <a:t>P</a:t>
            </a:r>
            <a:r>
              <a:rPr lang="id-ID" altLang="en-US" sz="2000" dirty="0"/>
              <a:t>rivatisasi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 </a:t>
            </a:r>
            <a:r>
              <a:rPr lang="id-ID" altLang="en-US" sz="2000" dirty="0" smtClean="0"/>
              <a:t>8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:  </a:t>
            </a:r>
            <a:r>
              <a:rPr lang="id-ID" altLang="en-US" sz="2000" dirty="0"/>
              <a:t>Kerjasama antar daerah</a:t>
            </a:r>
            <a:r>
              <a:rPr lang="id-ID" altLang="en-US" sz="2000" dirty="0" smtClean="0"/>
              <a:t>: Kompetisi &amp; Kolaborasi </a:t>
            </a:r>
            <a:r>
              <a:rPr lang="id-ID" altLang="en-US" sz="2000" dirty="0"/>
              <a:t>			     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id-ID" altLang="en-US" sz="2000" dirty="0" smtClean="0"/>
              <a:t> 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r>
              <a:rPr lang="id-ID" dirty="0" smtClean="0"/>
              <a:t>Evaluasi Pembelajaran</a:t>
            </a:r>
            <a:endParaRPr lang="id-ID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9" y="1600200"/>
            <a:ext cx="8358510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 err="1"/>
              <a:t>Presensi</a:t>
            </a:r>
            <a:r>
              <a:rPr lang="en-US" dirty="0"/>
              <a:t>		</a:t>
            </a:r>
            <a:r>
              <a:rPr lang="id-ID" dirty="0" smtClean="0"/>
              <a:t>	</a:t>
            </a:r>
            <a:r>
              <a:rPr lang="en-US" dirty="0" smtClean="0"/>
              <a:t>:  10 </a:t>
            </a:r>
            <a:r>
              <a:rPr lang="en-US" dirty="0"/>
              <a:t>% (</a:t>
            </a:r>
            <a:r>
              <a:rPr lang="en-US" dirty="0" err="1"/>
              <a:t>Wajib</a:t>
            </a:r>
            <a:r>
              <a:rPr lang="en-US" dirty="0"/>
              <a:t> 75 % </a:t>
            </a:r>
            <a:r>
              <a:rPr lang="en-US" dirty="0" err="1"/>
              <a:t>Hadir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id-ID" dirty="0" smtClean="0"/>
              <a:t>Review (4 Kali)     </a:t>
            </a:r>
            <a:r>
              <a:rPr lang="en-US" dirty="0"/>
              <a:t>	:  </a:t>
            </a:r>
            <a:r>
              <a:rPr lang="id-ID" dirty="0" smtClean="0"/>
              <a:t> 30</a:t>
            </a:r>
            <a:r>
              <a:rPr lang="en-US" dirty="0" smtClean="0"/>
              <a:t> % </a:t>
            </a:r>
            <a:r>
              <a:rPr lang="en-US" dirty="0"/>
              <a:t>(</a:t>
            </a:r>
            <a:r>
              <a:rPr lang="en-US" dirty="0" smtClean="0"/>
              <a:t>P</a:t>
            </a:r>
            <a:r>
              <a:rPr lang="id-ID" dirty="0" smtClean="0"/>
              <a:t>resentasi</a:t>
            </a:r>
            <a:r>
              <a:rPr lang="en-US" dirty="0" smtClean="0"/>
              <a:t>)</a:t>
            </a:r>
            <a:endParaRPr lang="en-US" dirty="0"/>
          </a:p>
          <a:p>
            <a:pPr>
              <a:defRPr/>
            </a:pPr>
            <a:r>
              <a:rPr lang="id-ID" dirty="0" smtClean="0"/>
              <a:t>UTS (Makalah)</a:t>
            </a:r>
            <a:r>
              <a:rPr lang="id-ID" dirty="0"/>
              <a:t>	</a:t>
            </a:r>
            <a:r>
              <a:rPr lang="en-US" dirty="0"/>
              <a:t>	</a:t>
            </a:r>
            <a:r>
              <a:rPr lang="en-US" dirty="0" smtClean="0"/>
              <a:t>:   </a:t>
            </a:r>
            <a:r>
              <a:rPr lang="id-ID" dirty="0" smtClean="0"/>
              <a:t>25</a:t>
            </a:r>
            <a:r>
              <a:rPr lang="en-US" dirty="0" smtClean="0"/>
              <a:t> %</a:t>
            </a:r>
            <a:r>
              <a:rPr lang="id-ID" dirty="0" smtClean="0"/>
              <a:t>(Kuis &amp; Literatur Review)</a:t>
            </a:r>
            <a:endParaRPr lang="en-US" dirty="0"/>
          </a:p>
          <a:p>
            <a:pPr>
              <a:defRPr/>
            </a:pPr>
            <a:r>
              <a:rPr lang="en-US" dirty="0" smtClean="0"/>
              <a:t>UAS</a:t>
            </a:r>
            <a:r>
              <a:rPr lang="en-US" dirty="0"/>
              <a:t>			:  </a:t>
            </a:r>
            <a:r>
              <a:rPr lang="id-ID" dirty="0" smtClean="0"/>
              <a:t> </a:t>
            </a:r>
            <a:r>
              <a:rPr lang="en-US" dirty="0" smtClean="0"/>
              <a:t>35 </a:t>
            </a:r>
            <a:r>
              <a:rPr lang="en-US" dirty="0"/>
              <a:t>% (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404664"/>
            <a:ext cx="8226425" cy="5721499"/>
          </a:xfrm>
        </p:spPr>
        <p:txBody>
          <a:bodyPr/>
          <a:lstStyle/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endParaRPr lang="id-ID" sz="4000" dirty="0"/>
          </a:p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r>
              <a:rPr lang="id-ID" sz="4000" dirty="0" smtClean="0"/>
              <a:t>TERIMA KASIH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13575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578</TotalTime>
  <Words>243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ind_1924_slide</vt:lpstr>
      <vt:lpstr>1_Default Design</vt:lpstr>
      <vt:lpstr>Silabus Desentralisasi dan Otonomi Daerah</vt:lpstr>
      <vt:lpstr>Ruang Lingkup Pembelajaran</vt:lpstr>
      <vt:lpstr>Ruang Lingkup Pembelajaran</vt:lpstr>
      <vt:lpstr>PowerPoint Presentation</vt:lpstr>
      <vt:lpstr>Tujuan Pembelajaran</vt:lpstr>
      <vt:lpstr>Metode Pembelajaran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37</cp:revision>
  <dcterms:created xsi:type="dcterms:W3CDTF">2016-02-21T12:46:20Z</dcterms:created>
  <dcterms:modified xsi:type="dcterms:W3CDTF">2020-08-11T03:51:13Z</dcterms:modified>
</cp:coreProperties>
</file>