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Default Extension="sldx" ContentType="application/vnd.openxmlformats-officedocument.presentationml.slide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6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1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DAD96F-B878-4A66-B8C6-DDA4FCEAD9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209080-60F2-41C3-A311-A21017DE6420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UU </a:t>
          </a:r>
          <a:r>
            <a:rPr lang="en-US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Nomor</a:t>
          </a:r>
          <a:r>
            <a: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6</a:t>
          </a:r>
          <a:r>
            <a:rPr lang="id-ID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Tahun </a:t>
          </a:r>
          <a:r>
            <a: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2014</a:t>
          </a:r>
          <a:endParaRPr lang="en-US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D74878CE-1545-4F89-B0F8-F4F08C2ABA02}" type="parTrans" cxnId="{9AE2DE5C-7ADA-469B-B955-6297AEA6016B}">
      <dgm:prSet/>
      <dgm:spPr/>
      <dgm:t>
        <a:bodyPr/>
        <a:lstStyle/>
        <a:p>
          <a:endParaRPr lang="en-US"/>
        </a:p>
      </dgm:t>
    </dgm:pt>
    <dgm:pt modelId="{A9B65CC2-8BE6-4342-A3EA-67C8BF2DE32B}" type="sibTrans" cxnId="{9AE2DE5C-7ADA-469B-B955-6297AEA6016B}">
      <dgm:prSet/>
      <dgm:spPr/>
      <dgm:t>
        <a:bodyPr/>
        <a:lstStyle/>
        <a:p>
          <a:endParaRPr lang="en-US"/>
        </a:p>
      </dgm:t>
    </dgm:pt>
    <dgm:pt modelId="{F5F61C91-EDED-4F60-B45C-95FF086CCA54}">
      <dgm:prSet phldrT="[Text]"/>
      <dgm:spPr/>
      <dgm:t>
        <a:bodyPr/>
        <a:lstStyle/>
        <a:p>
          <a:r>
            <a:rPr lang="id-ID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PP 60 Tahun 2014 Jo PP 22 Tahun 2015</a:t>
          </a:r>
          <a:endParaRPr lang="en-US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B8366CB-9337-4077-AF45-75B6E8332112}" type="parTrans" cxnId="{BCAB18F8-2770-4F2A-A7D1-86DF0A23CED2}">
      <dgm:prSet/>
      <dgm:spPr/>
      <dgm:t>
        <a:bodyPr/>
        <a:lstStyle/>
        <a:p>
          <a:endParaRPr lang="en-US"/>
        </a:p>
      </dgm:t>
    </dgm:pt>
    <dgm:pt modelId="{95D75679-F160-4715-AD13-512079CB34B5}" type="sibTrans" cxnId="{BCAB18F8-2770-4F2A-A7D1-86DF0A23CED2}">
      <dgm:prSet/>
      <dgm:spPr/>
      <dgm:t>
        <a:bodyPr/>
        <a:lstStyle/>
        <a:p>
          <a:endParaRPr lang="en-US"/>
        </a:p>
      </dgm:t>
    </dgm:pt>
    <dgm:pt modelId="{0489E93F-4045-4E95-8041-F242E44972B1}">
      <dgm:prSet phldrT="[Text]"/>
      <dgm:spPr/>
      <dgm:t>
        <a:bodyPr/>
        <a:lstStyle/>
        <a:p>
          <a:r>
            <a:rPr lang="id-ID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Permendagri 113 Tahun 2014, etc..</a:t>
          </a:r>
          <a:endParaRPr lang="en-US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gm:t>
    </dgm:pt>
    <dgm:pt modelId="{D4B3B3E9-792E-41E1-8D47-5999C3F39B58}" type="parTrans" cxnId="{9253E6D4-FACD-49A4-B6FA-AD4173828C6F}">
      <dgm:prSet/>
      <dgm:spPr/>
      <dgm:t>
        <a:bodyPr/>
        <a:lstStyle/>
        <a:p>
          <a:endParaRPr lang="en-US"/>
        </a:p>
      </dgm:t>
    </dgm:pt>
    <dgm:pt modelId="{3DA51126-43EE-4B01-9267-9F8FDF34DB5C}" type="sibTrans" cxnId="{9253E6D4-FACD-49A4-B6FA-AD4173828C6F}">
      <dgm:prSet/>
      <dgm:spPr/>
      <dgm:t>
        <a:bodyPr/>
        <a:lstStyle/>
        <a:p>
          <a:endParaRPr lang="en-US"/>
        </a:p>
      </dgm:t>
    </dgm:pt>
    <dgm:pt modelId="{836BB528-597A-48BC-94C2-061CA72E286E}">
      <dgm:prSet/>
      <dgm:spPr/>
      <dgm:t>
        <a:bodyPr/>
        <a:lstStyle/>
        <a:p>
          <a:r>
            <a:rPr lang="id-ID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PP Nomor 43 Tahun 201</a:t>
          </a:r>
          <a:r>
            <a: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 </a:t>
          </a:r>
          <a:r>
            <a:rPr lang="en-US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jo</a:t>
          </a:r>
          <a:r>
            <a: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PP 47 </a:t>
          </a:r>
          <a:r>
            <a:rPr lang="en-US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Tahun</a:t>
          </a:r>
          <a:r>
            <a: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2015</a:t>
          </a:r>
          <a:endParaRPr lang="en-US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04023B5D-0699-49CE-ACB6-4FDA57239A51}" type="parTrans" cxnId="{EDC0EFF8-E8A1-4B95-BBFF-C995CF901FA4}">
      <dgm:prSet/>
      <dgm:spPr/>
      <dgm:t>
        <a:bodyPr/>
        <a:lstStyle/>
        <a:p>
          <a:endParaRPr lang="en-US"/>
        </a:p>
      </dgm:t>
    </dgm:pt>
    <dgm:pt modelId="{1DC837B2-1FDF-4379-8A4F-A9E1D6F27740}" type="sibTrans" cxnId="{EDC0EFF8-E8A1-4B95-BBFF-C995CF901FA4}">
      <dgm:prSet/>
      <dgm:spPr/>
      <dgm:t>
        <a:bodyPr/>
        <a:lstStyle/>
        <a:p>
          <a:endParaRPr lang="en-US"/>
        </a:p>
      </dgm:t>
    </dgm:pt>
    <dgm:pt modelId="{7D5F872E-F6B0-4A0B-8D60-E93CA3B5A2E5}">
      <dgm:prSet/>
      <dgm:spPr/>
      <dgm:t>
        <a:bodyPr/>
        <a:lstStyle/>
        <a:p>
          <a:r>
            <a:rPr lang="id-ID" dirty="0" smtClean="0">
              <a:solidFill>
                <a:srgbClr val="FF0000"/>
              </a:solidFill>
            </a:rPr>
            <a:t>Permendes dan PerMenKeu etc..</a:t>
          </a:r>
          <a:endParaRPr lang="id-ID" dirty="0">
            <a:solidFill>
              <a:srgbClr val="FF0000"/>
            </a:solidFill>
          </a:endParaRPr>
        </a:p>
      </dgm:t>
    </dgm:pt>
    <dgm:pt modelId="{5EBAC758-2274-4AD5-B71B-06946E28F085}" type="parTrans" cxnId="{1BE92E2E-A72C-4CF3-818C-491E99F0BE06}">
      <dgm:prSet/>
      <dgm:spPr/>
      <dgm:t>
        <a:bodyPr/>
        <a:lstStyle/>
        <a:p>
          <a:endParaRPr lang="id-ID"/>
        </a:p>
      </dgm:t>
    </dgm:pt>
    <dgm:pt modelId="{7FAFA937-73F7-46CF-B97A-982582EC5229}" type="sibTrans" cxnId="{1BE92E2E-A72C-4CF3-818C-491E99F0BE06}">
      <dgm:prSet/>
      <dgm:spPr/>
      <dgm:t>
        <a:bodyPr/>
        <a:lstStyle/>
        <a:p>
          <a:endParaRPr lang="id-ID"/>
        </a:p>
      </dgm:t>
    </dgm:pt>
    <dgm:pt modelId="{E5268703-6673-457D-9796-F14F401265FF}" type="pres">
      <dgm:prSet presAssocID="{7CDAD96F-B878-4A66-B8C6-DDA4FCEAD9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11C310E-171B-4286-A45A-88012F5EA7F8}" type="pres">
      <dgm:prSet presAssocID="{7CDAD96F-B878-4A66-B8C6-DDA4FCEAD99B}" presName="Name1" presStyleCnt="0"/>
      <dgm:spPr/>
    </dgm:pt>
    <dgm:pt modelId="{E4A156A3-5E0B-4E15-A6C9-22B23554634C}" type="pres">
      <dgm:prSet presAssocID="{7CDAD96F-B878-4A66-B8C6-DDA4FCEAD99B}" presName="cycle" presStyleCnt="0"/>
      <dgm:spPr/>
    </dgm:pt>
    <dgm:pt modelId="{0F018547-0911-4F36-9CDF-3887A6AAF3DA}" type="pres">
      <dgm:prSet presAssocID="{7CDAD96F-B878-4A66-B8C6-DDA4FCEAD99B}" presName="srcNode" presStyleLbl="node1" presStyleIdx="0" presStyleCnt="5"/>
      <dgm:spPr/>
    </dgm:pt>
    <dgm:pt modelId="{7FA23970-155F-4EE5-BFA9-A807EF14E912}" type="pres">
      <dgm:prSet presAssocID="{7CDAD96F-B878-4A66-B8C6-DDA4FCEAD99B}" presName="conn" presStyleLbl="parChTrans1D2" presStyleIdx="0" presStyleCnt="1"/>
      <dgm:spPr/>
      <dgm:t>
        <a:bodyPr/>
        <a:lstStyle/>
        <a:p>
          <a:endParaRPr lang="en-US"/>
        </a:p>
      </dgm:t>
    </dgm:pt>
    <dgm:pt modelId="{FACEC053-6D03-441F-B638-B5F9B577C8C1}" type="pres">
      <dgm:prSet presAssocID="{7CDAD96F-B878-4A66-B8C6-DDA4FCEAD99B}" presName="extraNode" presStyleLbl="node1" presStyleIdx="0" presStyleCnt="5"/>
      <dgm:spPr/>
    </dgm:pt>
    <dgm:pt modelId="{65BBBBCB-4209-4F4D-B158-3BB1370FBB39}" type="pres">
      <dgm:prSet presAssocID="{7CDAD96F-B878-4A66-B8C6-DDA4FCEAD99B}" presName="dstNode" presStyleLbl="node1" presStyleIdx="0" presStyleCnt="5"/>
      <dgm:spPr/>
    </dgm:pt>
    <dgm:pt modelId="{E2E3312F-945E-4BEC-BC4A-805D16F8F9F5}" type="pres">
      <dgm:prSet presAssocID="{BD209080-60F2-41C3-A311-A21017DE642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7D78A-D591-4F5B-9275-74182781F3B9}" type="pres">
      <dgm:prSet presAssocID="{BD209080-60F2-41C3-A311-A21017DE6420}" presName="accent_1" presStyleCnt="0"/>
      <dgm:spPr/>
    </dgm:pt>
    <dgm:pt modelId="{F8F24C32-C8BC-439F-B0AC-77F7D06304E7}" type="pres">
      <dgm:prSet presAssocID="{BD209080-60F2-41C3-A311-A21017DE6420}" presName="accentRepeatNode" presStyleLbl="solidFgAcc1" presStyleIdx="0" presStyleCnt="5"/>
      <dgm:spPr/>
    </dgm:pt>
    <dgm:pt modelId="{F3A52D47-FB9A-4E8D-986C-E353EFC76B1D}" type="pres">
      <dgm:prSet presAssocID="{836BB528-597A-48BC-94C2-061CA72E286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4F0A0-FDA5-48BD-B6AA-F229B58586A1}" type="pres">
      <dgm:prSet presAssocID="{836BB528-597A-48BC-94C2-061CA72E286E}" presName="accent_2" presStyleCnt="0"/>
      <dgm:spPr/>
    </dgm:pt>
    <dgm:pt modelId="{DBF80D5E-52ED-4A3B-BB89-17A37CD0400B}" type="pres">
      <dgm:prSet presAssocID="{836BB528-597A-48BC-94C2-061CA72E286E}" presName="accentRepeatNode" presStyleLbl="solidFgAcc1" presStyleIdx="1" presStyleCnt="5"/>
      <dgm:spPr/>
    </dgm:pt>
    <dgm:pt modelId="{83A5D1DC-FB55-4848-9C18-C6D861DA905F}" type="pres">
      <dgm:prSet presAssocID="{F5F61C91-EDED-4F60-B45C-95FF086CCA5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8F50F-2D50-4420-932A-226C88CAC2D7}" type="pres">
      <dgm:prSet presAssocID="{F5F61C91-EDED-4F60-B45C-95FF086CCA54}" presName="accent_3" presStyleCnt="0"/>
      <dgm:spPr/>
    </dgm:pt>
    <dgm:pt modelId="{7A8EB1AA-127C-4392-800A-127154D2340F}" type="pres">
      <dgm:prSet presAssocID="{F5F61C91-EDED-4F60-B45C-95FF086CCA54}" presName="accentRepeatNode" presStyleLbl="solidFgAcc1" presStyleIdx="2" presStyleCnt="5"/>
      <dgm:spPr/>
    </dgm:pt>
    <dgm:pt modelId="{356C3228-D577-4463-BB39-1A7DAE8AE1B6}" type="pres">
      <dgm:prSet presAssocID="{0489E93F-4045-4E95-8041-F242E44972B1}" presName="text_4" presStyleLbl="node1" presStyleIdx="3" presStyleCnt="5" custLinFactNeighborX="1925" custLinFactNeighborY="2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69DE9-1D20-4CAD-B4D6-576FA37EF4EC}" type="pres">
      <dgm:prSet presAssocID="{0489E93F-4045-4E95-8041-F242E44972B1}" presName="accent_4" presStyleCnt="0"/>
      <dgm:spPr/>
    </dgm:pt>
    <dgm:pt modelId="{8B323B44-1A2B-4C1E-94DA-C0DBE5691D56}" type="pres">
      <dgm:prSet presAssocID="{0489E93F-4045-4E95-8041-F242E44972B1}" presName="accentRepeatNode" presStyleLbl="solidFgAcc1" presStyleIdx="3" presStyleCnt="5"/>
      <dgm:spPr/>
    </dgm:pt>
    <dgm:pt modelId="{0F3EA787-84B6-4346-B9FA-5E851E662AF2}" type="pres">
      <dgm:prSet presAssocID="{7D5F872E-F6B0-4A0B-8D60-E93CA3B5A2E5}" presName="text_5" presStyleLbl="node1" presStyleIdx="4" presStyleCnt="5" custLinFactNeighborX="2365" custLinFactNeighborY="494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BC51F6-AE4F-481F-B62C-6D089AA4E40E}" type="pres">
      <dgm:prSet presAssocID="{7D5F872E-F6B0-4A0B-8D60-E93CA3B5A2E5}" presName="accent_5" presStyleCnt="0"/>
      <dgm:spPr/>
    </dgm:pt>
    <dgm:pt modelId="{D9E0854B-38AC-493F-B1C4-43DA74D2583B}" type="pres">
      <dgm:prSet presAssocID="{7D5F872E-F6B0-4A0B-8D60-E93CA3B5A2E5}" presName="accentRepeatNode" presStyleLbl="solidFgAcc1" presStyleIdx="4" presStyleCnt="5"/>
      <dgm:spPr/>
    </dgm:pt>
  </dgm:ptLst>
  <dgm:cxnLst>
    <dgm:cxn modelId="{EDC0EFF8-E8A1-4B95-BBFF-C995CF901FA4}" srcId="{7CDAD96F-B878-4A66-B8C6-DDA4FCEAD99B}" destId="{836BB528-597A-48BC-94C2-061CA72E286E}" srcOrd="1" destOrd="0" parTransId="{04023B5D-0699-49CE-ACB6-4FDA57239A51}" sibTransId="{1DC837B2-1FDF-4379-8A4F-A9E1D6F27740}"/>
    <dgm:cxn modelId="{C1FA7D17-A09D-4166-9CD3-ED3EB6BA9799}" type="presOf" srcId="{836BB528-597A-48BC-94C2-061CA72E286E}" destId="{F3A52D47-FB9A-4E8D-986C-E353EFC76B1D}" srcOrd="0" destOrd="0" presId="urn:microsoft.com/office/officeart/2008/layout/VerticalCurvedList"/>
    <dgm:cxn modelId="{759450A4-82A8-4614-9643-111A312AE16A}" type="presOf" srcId="{F5F61C91-EDED-4F60-B45C-95FF086CCA54}" destId="{83A5D1DC-FB55-4848-9C18-C6D861DA905F}" srcOrd="0" destOrd="0" presId="urn:microsoft.com/office/officeart/2008/layout/VerticalCurvedList"/>
    <dgm:cxn modelId="{1BE92E2E-A72C-4CF3-818C-491E99F0BE06}" srcId="{7CDAD96F-B878-4A66-B8C6-DDA4FCEAD99B}" destId="{7D5F872E-F6B0-4A0B-8D60-E93CA3B5A2E5}" srcOrd="4" destOrd="0" parTransId="{5EBAC758-2274-4AD5-B71B-06946E28F085}" sibTransId="{7FAFA937-73F7-46CF-B97A-982582EC5229}"/>
    <dgm:cxn modelId="{BCAB18F8-2770-4F2A-A7D1-86DF0A23CED2}" srcId="{7CDAD96F-B878-4A66-B8C6-DDA4FCEAD99B}" destId="{F5F61C91-EDED-4F60-B45C-95FF086CCA54}" srcOrd="2" destOrd="0" parTransId="{BB8366CB-9337-4077-AF45-75B6E8332112}" sibTransId="{95D75679-F160-4715-AD13-512079CB34B5}"/>
    <dgm:cxn modelId="{E87F7CCC-D180-4A68-98BB-6156323AD0D2}" type="presOf" srcId="{7D5F872E-F6B0-4A0B-8D60-E93CA3B5A2E5}" destId="{0F3EA787-84B6-4346-B9FA-5E851E662AF2}" srcOrd="0" destOrd="0" presId="urn:microsoft.com/office/officeart/2008/layout/VerticalCurvedList"/>
    <dgm:cxn modelId="{BD431068-CD16-4161-A957-CB1B6A220891}" type="presOf" srcId="{7CDAD96F-B878-4A66-B8C6-DDA4FCEAD99B}" destId="{E5268703-6673-457D-9796-F14F401265FF}" srcOrd="0" destOrd="0" presId="urn:microsoft.com/office/officeart/2008/layout/VerticalCurvedList"/>
    <dgm:cxn modelId="{9253E6D4-FACD-49A4-B6FA-AD4173828C6F}" srcId="{7CDAD96F-B878-4A66-B8C6-DDA4FCEAD99B}" destId="{0489E93F-4045-4E95-8041-F242E44972B1}" srcOrd="3" destOrd="0" parTransId="{D4B3B3E9-792E-41E1-8D47-5999C3F39B58}" sibTransId="{3DA51126-43EE-4B01-9267-9F8FDF34DB5C}"/>
    <dgm:cxn modelId="{9AE2DE5C-7ADA-469B-B955-6297AEA6016B}" srcId="{7CDAD96F-B878-4A66-B8C6-DDA4FCEAD99B}" destId="{BD209080-60F2-41C3-A311-A21017DE6420}" srcOrd="0" destOrd="0" parTransId="{D74878CE-1545-4F89-B0F8-F4F08C2ABA02}" sibTransId="{A9B65CC2-8BE6-4342-A3EA-67C8BF2DE32B}"/>
    <dgm:cxn modelId="{70D67F2F-9BEF-4D44-8299-B01849EE577D}" type="presOf" srcId="{A9B65CC2-8BE6-4342-A3EA-67C8BF2DE32B}" destId="{7FA23970-155F-4EE5-BFA9-A807EF14E912}" srcOrd="0" destOrd="0" presId="urn:microsoft.com/office/officeart/2008/layout/VerticalCurvedList"/>
    <dgm:cxn modelId="{F7097809-3BB8-4CBF-B988-54505067B6CE}" type="presOf" srcId="{0489E93F-4045-4E95-8041-F242E44972B1}" destId="{356C3228-D577-4463-BB39-1A7DAE8AE1B6}" srcOrd="0" destOrd="0" presId="urn:microsoft.com/office/officeart/2008/layout/VerticalCurvedList"/>
    <dgm:cxn modelId="{644DEB46-4BBD-438A-85B9-0489A6D2BF58}" type="presOf" srcId="{BD209080-60F2-41C3-A311-A21017DE6420}" destId="{E2E3312F-945E-4BEC-BC4A-805D16F8F9F5}" srcOrd="0" destOrd="0" presId="urn:microsoft.com/office/officeart/2008/layout/VerticalCurvedList"/>
    <dgm:cxn modelId="{267F641F-2711-4FA1-B104-663B9739D1A1}" type="presParOf" srcId="{E5268703-6673-457D-9796-F14F401265FF}" destId="{E11C310E-171B-4286-A45A-88012F5EA7F8}" srcOrd="0" destOrd="0" presId="urn:microsoft.com/office/officeart/2008/layout/VerticalCurvedList"/>
    <dgm:cxn modelId="{A653499F-EE4D-49FF-8DF5-381D25587BBC}" type="presParOf" srcId="{E11C310E-171B-4286-A45A-88012F5EA7F8}" destId="{E4A156A3-5E0B-4E15-A6C9-22B23554634C}" srcOrd="0" destOrd="0" presId="urn:microsoft.com/office/officeart/2008/layout/VerticalCurvedList"/>
    <dgm:cxn modelId="{EDA4748F-CDEF-4968-8D54-494879865899}" type="presParOf" srcId="{E4A156A3-5E0B-4E15-A6C9-22B23554634C}" destId="{0F018547-0911-4F36-9CDF-3887A6AAF3DA}" srcOrd="0" destOrd="0" presId="urn:microsoft.com/office/officeart/2008/layout/VerticalCurvedList"/>
    <dgm:cxn modelId="{B940F8ED-6E94-41C8-8ADB-D7FAD1C94E78}" type="presParOf" srcId="{E4A156A3-5E0B-4E15-A6C9-22B23554634C}" destId="{7FA23970-155F-4EE5-BFA9-A807EF14E912}" srcOrd="1" destOrd="0" presId="urn:microsoft.com/office/officeart/2008/layout/VerticalCurvedList"/>
    <dgm:cxn modelId="{917F0C70-EDB9-4FBB-B2EA-A971301B7D3E}" type="presParOf" srcId="{E4A156A3-5E0B-4E15-A6C9-22B23554634C}" destId="{FACEC053-6D03-441F-B638-B5F9B577C8C1}" srcOrd="2" destOrd="0" presId="urn:microsoft.com/office/officeart/2008/layout/VerticalCurvedList"/>
    <dgm:cxn modelId="{43EB01FD-BE00-498B-A863-929826DE3C5E}" type="presParOf" srcId="{E4A156A3-5E0B-4E15-A6C9-22B23554634C}" destId="{65BBBBCB-4209-4F4D-B158-3BB1370FBB39}" srcOrd="3" destOrd="0" presId="urn:microsoft.com/office/officeart/2008/layout/VerticalCurvedList"/>
    <dgm:cxn modelId="{F074BA1F-C491-4759-A3AE-D7D84513D9F9}" type="presParOf" srcId="{E11C310E-171B-4286-A45A-88012F5EA7F8}" destId="{E2E3312F-945E-4BEC-BC4A-805D16F8F9F5}" srcOrd="1" destOrd="0" presId="urn:microsoft.com/office/officeart/2008/layout/VerticalCurvedList"/>
    <dgm:cxn modelId="{1713586F-8B25-454A-A764-708988136247}" type="presParOf" srcId="{E11C310E-171B-4286-A45A-88012F5EA7F8}" destId="{69E7D78A-D591-4F5B-9275-74182781F3B9}" srcOrd="2" destOrd="0" presId="urn:microsoft.com/office/officeart/2008/layout/VerticalCurvedList"/>
    <dgm:cxn modelId="{DAF4CF15-D524-40B7-997C-85883F50E91E}" type="presParOf" srcId="{69E7D78A-D591-4F5B-9275-74182781F3B9}" destId="{F8F24C32-C8BC-439F-B0AC-77F7D06304E7}" srcOrd="0" destOrd="0" presId="urn:microsoft.com/office/officeart/2008/layout/VerticalCurvedList"/>
    <dgm:cxn modelId="{F7C2484A-564F-40ED-A944-DF8AA97B5606}" type="presParOf" srcId="{E11C310E-171B-4286-A45A-88012F5EA7F8}" destId="{F3A52D47-FB9A-4E8D-986C-E353EFC76B1D}" srcOrd="3" destOrd="0" presId="urn:microsoft.com/office/officeart/2008/layout/VerticalCurvedList"/>
    <dgm:cxn modelId="{DFAB2453-38AC-4DDF-8AB5-9A8F887F2691}" type="presParOf" srcId="{E11C310E-171B-4286-A45A-88012F5EA7F8}" destId="{A7E4F0A0-FDA5-48BD-B6AA-F229B58586A1}" srcOrd="4" destOrd="0" presId="urn:microsoft.com/office/officeart/2008/layout/VerticalCurvedList"/>
    <dgm:cxn modelId="{216E4E99-9A9C-40AB-814C-566326AC12AC}" type="presParOf" srcId="{A7E4F0A0-FDA5-48BD-B6AA-F229B58586A1}" destId="{DBF80D5E-52ED-4A3B-BB89-17A37CD0400B}" srcOrd="0" destOrd="0" presId="urn:microsoft.com/office/officeart/2008/layout/VerticalCurvedList"/>
    <dgm:cxn modelId="{F9B2F7BF-A1C4-4458-8B41-BB9F8C3DB165}" type="presParOf" srcId="{E11C310E-171B-4286-A45A-88012F5EA7F8}" destId="{83A5D1DC-FB55-4848-9C18-C6D861DA905F}" srcOrd="5" destOrd="0" presId="urn:microsoft.com/office/officeart/2008/layout/VerticalCurvedList"/>
    <dgm:cxn modelId="{6CA90657-C3B1-4D99-8819-6D60C7695EA3}" type="presParOf" srcId="{E11C310E-171B-4286-A45A-88012F5EA7F8}" destId="{3DB8F50F-2D50-4420-932A-226C88CAC2D7}" srcOrd="6" destOrd="0" presId="urn:microsoft.com/office/officeart/2008/layout/VerticalCurvedList"/>
    <dgm:cxn modelId="{8A2A3F4B-AAC4-4AAF-B79B-33933ECAD733}" type="presParOf" srcId="{3DB8F50F-2D50-4420-932A-226C88CAC2D7}" destId="{7A8EB1AA-127C-4392-800A-127154D2340F}" srcOrd="0" destOrd="0" presId="urn:microsoft.com/office/officeart/2008/layout/VerticalCurvedList"/>
    <dgm:cxn modelId="{79566356-BDF2-4C47-9D70-FF492D93368B}" type="presParOf" srcId="{E11C310E-171B-4286-A45A-88012F5EA7F8}" destId="{356C3228-D577-4463-BB39-1A7DAE8AE1B6}" srcOrd="7" destOrd="0" presId="urn:microsoft.com/office/officeart/2008/layout/VerticalCurvedList"/>
    <dgm:cxn modelId="{8CFD2CC6-AC28-4000-99CA-2F6102A8C2EA}" type="presParOf" srcId="{E11C310E-171B-4286-A45A-88012F5EA7F8}" destId="{6B269DE9-1D20-4CAD-B4D6-576FA37EF4EC}" srcOrd="8" destOrd="0" presId="urn:microsoft.com/office/officeart/2008/layout/VerticalCurvedList"/>
    <dgm:cxn modelId="{E0E5C6AC-54CE-4E59-B492-29F812498C28}" type="presParOf" srcId="{6B269DE9-1D20-4CAD-B4D6-576FA37EF4EC}" destId="{8B323B44-1A2B-4C1E-94DA-C0DBE5691D56}" srcOrd="0" destOrd="0" presId="urn:microsoft.com/office/officeart/2008/layout/VerticalCurvedList"/>
    <dgm:cxn modelId="{2BCF5BA9-5200-4B2B-BC95-5E7792E1A883}" type="presParOf" srcId="{E11C310E-171B-4286-A45A-88012F5EA7F8}" destId="{0F3EA787-84B6-4346-B9FA-5E851E662AF2}" srcOrd="9" destOrd="0" presId="urn:microsoft.com/office/officeart/2008/layout/VerticalCurvedList"/>
    <dgm:cxn modelId="{36916532-ACCA-4FD1-A6FD-32A298EE2468}" type="presParOf" srcId="{E11C310E-171B-4286-A45A-88012F5EA7F8}" destId="{CDBC51F6-AE4F-481F-B62C-6D089AA4E40E}" srcOrd="10" destOrd="0" presId="urn:microsoft.com/office/officeart/2008/layout/VerticalCurvedList"/>
    <dgm:cxn modelId="{C14BE144-8E66-4D73-B7E4-6A35FAF7220F}" type="presParOf" srcId="{CDBC51F6-AE4F-481F-B62C-6D089AA4E40E}" destId="{D9E0854B-38AC-493F-B1C4-43DA74D258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531ED8-5985-4F16-AE4C-B2CAB95E0EEB}" type="doc">
      <dgm:prSet loTypeId="urn:microsoft.com/office/officeart/2008/layout/RadialCluster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71BE0F0-6C29-414C-936E-4070C86E3573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id-ID" sz="2800" b="1" dirty="0" smtClean="0">
              <a:solidFill>
                <a:srgbClr val="FFFF00"/>
              </a:solidFill>
            </a:rPr>
            <a:t>Desa kuat, maju, mandiri, demokratis dan sejahtera </a:t>
          </a:r>
          <a:endParaRPr lang="en-GB" sz="2800" b="1" dirty="0">
            <a:solidFill>
              <a:srgbClr val="FFFF00"/>
            </a:solidFill>
          </a:endParaRPr>
        </a:p>
      </dgm:t>
    </dgm:pt>
    <dgm:pt modelId="{3EC83951-167A-4E0B-A6E2-B65C4275657E}" type="parTrans" cxnId="{D4FC0274-3DAF-40D8-AB10-8A46AA67792B}">
      <dgm:prSet/>
      <dgm:spPr/>
      <dgm:t>
        <a:bodyPr/>
        <a:lstStyle/>
        <a:p>
          <a:endParaRPr lang="en-GB"/>
        </a:p>
      </dgm:t>
    </dgm:pt>
    <dgm:pt modelId="{144F9585-3D52-4675-862B-65343F4CD11F}" type="sibTrans" cxnId="{D4FC0274-3DAF-40D8-AB10-8A46AA67792B}">
      <dgm:prSet/>
      <dgm:spPr/>
      <dgm:t>
        <a:bodyPr/>
        <a:lstStyle/>
        <a:p>
          <a:endParaRPr lang="en-GB"/>
        </a:p>
      </dgm:t>
    </dgm:pt>
    <dgm:pt modelId="{817907E5-6747-4BDA-902C-51E5514CEE0B}">
      <dgm:prSet phldrT="[Text]" custT="1"/>
      <dgm:spPr>
        <a:solidFill>
          <a:srgbClr val="C00000"/>
        </a:solidFill>
      </dgm:spPr>
      <dgm:t>
        <a:bodyPr/>
        <a:lstStyle/>
        <a:p>
          <a:r>
            <a:rPr lang="id-ID" sz="2000" b="1" dirty="0" smtClean="0"/>
            <a:t>Pemerintahan:</a:t>
          </a:r>
        </a:p>
        <a:p>
          <a:r>
            <a:rPr lang="id-ID" sz="2000" dirty="0" smtClean="0"/>
            <a:t>Efektif, profesional,  transparan dan akuntabel</a:t>
          </a:r>
          <a:endParaRPr lang="en-GB" sz="2000" dirty="0"/>
        </a:p>
      </dgm:t>
    </dgm:pt>
    <dgm:pt modelId="{00410442-0900-416D-91D5-D07C2363EAD7}" type="parTrans" cxnId="{EE42DFC6-6CA7-4280-880D-A3E5098E5DB5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89BA020B-FB67-4767-9B29-8761AEA2B46A}" type="sibTrans" cxnId="{EE42DFC6-6CA7-4280-880D-A3E5098E5DB5}">
      <dgm:prSet/>
      <dgm:spPr/>
      <dgm:t>
        <a:bodyPr/>
        <a:lstStyle/>
        <a:p>
          <a:endParaRPr lang="en-GB"/>
        </a:p>
      </dgm:t>
    </dgm:pt>
    <dgm:pt modelId="{075B08F1-BD1E-48EA-89AB-418187CCCFD4}">
      <dgm:prSet phldrT="[Text]" custT="1"/>
      <dgm:spPr>
        <a:solidFill>
          <a:srgbClr val="7030A0"/>
        </a:solidFill>
      </dgm:spPr>
      <dgm:t>
        <a:bodyPr/>
        <a:lstStyle/>
        <a:p>
          <a:r>
            <a:rPr lang="id-ID" sz="1800" b="1" dirty="0" smtClean="0"/>
            <a:t>Pembangunan</a:t>
          </a:r>
          <a:r>
            <a:rPr lang="id-ID" sz="1800" dirty="0" smtClean="0"/>
            <a:t>: peningkatan kualitas hidup manusia, penanggulangan kemiskinan dan  kesejahteraan </a:t>
          </a:r>
          <a:endParaRPr lang="en-GB" sz="1800" dirty="0"/>
        </a:p>
      </dgm:t>
    </dgm:pt>
    <dgm:pt modelId="{407114D0-BFD7-4E89-997E-2027D3511F88}" type="parTrans" cxnId="{5261E300-0D83-4798-B40B-879A9582B821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DEA78FD8-8913-4647-ABEF-46BCC4909EB8}" type="sibTrans" cxnId="{5261E300-0D83-4798-B40B-879A9582B821}">
      <dgm:prSet/>
      <dgm:spPr/>
      <dgm:t>
        <a:bodyPr/>
        <a:lstStyle/>
        <a:p>
          <a:endParaRPr lang="en-GB"/>
        </a:p>
      </dgm:t>
    </dgm:pt>
    <dgm:pt modelId="{979CB61B-C08F-4BA2-A16F-EF5BBB4D34D3}">
      <dgm:prSet phldrT="[Text]" custT="1"/>
      <dgm:spPr>
        <a:solidFill>
          <a:srgbClr val="0070C0"/>
        </a:solidFill>
      </dgm:spPr>
      <dgm:t>
        <a:bodyPr/>
        <a:lstStyle/>
        <a:p>
          <a:r>
            <a:rPr lang="id-ID" sz="1800" b="1" dirty="0" smtClean="0"/>
            <a:t>Kemasyarakatan: </a:t>
          </a:r>
        </a:p>
        <a:p>
          <a:r>
            <a:rPr lang="id-ID" sz="1800" b="0" dirty="0" smtClean="0"/>
            <a:t>kerukunan, kegotongroyongan,solidaritas, swadaya</a:t>
          </a:r>
          <a:r>
            <a:rPr lang="en-US" sz="1800" b="0" dirty="0" smtClean="0"/>
            <a:t>,  </a:t>
          </a:r>
          <a:r>
            <a:rPr lang="id-ID" sz="1800" b="0" dirty="0" smtClean="0"/>
            <a:t>kebersamaan</a:t>
          </a:r>
          <a:endParaRPr lang="en-GB" sz="1800" b="0" dirty="0"/>
        </a:p>
      </dgm:t>
    </dgm:pt>
    <dgm:pt modelId="{6CCE0FD2-7765-4411-B7C4-BE2BFD1CB777}" type="parTrans" cxnId="{8C68674B-8C15-4CF5-BEBA-28462DBC8798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13A0BEC4-F95F-429A-8132-DDA13D1F764F}" type="sibTrans" cxnId="{8C68674B-8C15-4CF5-BEBA-28462DBC8798}">
      <dgm:prSet/>
      <dgm:spPr/>
      <dgm:t>
        <a:bodyPr/>
        <a:lstStyle/>
        <a:p>
          <a:endParaRPr lang="en-GB"/>
        </a:p>
      </dgm:t>
    </dgm:pt>
    <dgm:pt modelId="{56CA0309-98AA-4275-BA4D-9E3DCE373F09}">
      <dgm:prSet phldrT="[Text]" custT="1"/>
      <dgm:spPr>
        <a:solidFill>
          <a:srgbClr val="002060"/>
        </a:solidFill>
      </dgm:spPr>
      <dgm:t>
        <a:bodyPr/>
        <a:lstStyle/>
        <a:p>
          <a:r>
            <a:rPr lang="id-ID" sz="2000" b="1" dirty="0" smtClean="0"/>
            <a:t>Pemberdayaan</a:t>
          </a:r>
          <a:r>
            <a:rPr lang="id-ID" sz="2000" dirty="0" smtClean="0"/>
            <a:t>: kesadaran, kapasitas dan prakarsa lokal </a:t>
          </a:r>
          <a:endParaRPr lang="en-GB" sz="2000" dirty="0"/>
        </a:p>
      </dgm:t>
    </dgm:pt>
    <dgm:pt modelId="{A2ABDB39-EE3D-495F-9687-53A2BFCE8D8B}" type="parTrans" cxnId="{A503C4C5-E361-401D-9DB0-FC41163A3E9E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A197F1AF-0594-4E0C-A3A6-C3F8D30FB354}" type="sibTrans" cxnId="{A503C4C5-E361-401D-9DB0-FC41163A3E9E}">
      <dgm:prSet/>
      <dgm:spPr/>
      <dgm:t>
        <a:bodyPr/>
        <a:lstStyle/>
        <a:p>
          <a:endParaRPr lang="en-GB"/>
        </a:p>
      </dgm:t>
    </dgm:pt>
    <dgm:pt modelId="{7F524B4F-68CF-497D-AAEE-E0DBD15B7D7B}" type="pres">
      <dgm:prSet presAssocID="{E3531ED8-5985-4F16-AE4C-B2CAB95E0EE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910189E-E525-4D4D-8C54-4BDFE61510DD}" type="pres">
      <dgm:prSet presAssocID="{B71BE0F0-6C29-414C-936E-4070C86E3573}" presName="singleCycle" presStyleCnt="0"/>
      <dgm:spPr/>
    </dgm:pt>
    <dgm:pt modelId="{25DF7BB3-F446-461A-A909-F94121CD1792}" type="pres">
      <dgm:prSet presAssocID="{B71BE0F0-6C29-414C-936E-4070C86E3573}" presName="singleCenter" presStyleLbl="node1" presStyleIdx="0" presStyleCnt="5" custScaleX="161066" custScaleY="127111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444178C6-152B-4324-95E4-20F77E394E90}" type="pres">
      <dgm:prSet presAssocID="{00410442-0900-416D-91D5-D07C2363EAD7}" presName="Name56" presStyleLbl="parChTrans1D2" presStyleIdx="0" presStyleCnt="4"/>
      <dgm:spPr/>
      <dgm:t>
        <a:bodyPr/>
        <a:lstStyle/>
        <a:p>
          <a:endParaRPr lang="en-GB"/>
        </a:p>
      </dgm:t>
    </dgm:pt>
    <dgm:pt modelId="{17CA2870-4C0E-4679-BF52-46C36971677E}" type="pres">
      <dgm:prSet presAssocID="{817907E5-6747-4BDA-902C-51E5514CEE0B}" presName="text0" presStyleLbl="node1" presStyleIdx="1" presStyleCnt="5" custScaleX="278069" custScaleY="128384" custRadScaleRad="918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7906B1-A41E-414B-945C-5AF1AA81660C}" type="pres">
      <dgm:prSet presAssocID="{407114D0-BFD7-4E89-997E-2027D3511F88}" presName="Name56" presStyleLbl="parChTrans1D2" presStyleIdx="1" presStyleCnt="4"/>
      <dgm:spPr/>
      <dgm:t>
        <a:bodyPr/>
        <a:lstStyle/>
        <a:p>
          <a:endParaRPr lang="en-GB"/>
        </a:p>
      </dgm:t>
    </dgm:pt>
    <dgm:pt modelId="{542F3047-F0E5-4C24-8980-6D932FC6028B}" type="pres">
      <dgm:prSet presAssocID="{075B08F1-BD1E-48EA-89AB-418187CCCFD4}" presName="text0" presStyleLbl="node1" presStyleIdx="2" presStyleCnt="5" custScaleX="231671" custScaleY="220615" custRadScaleRad="138326" custRadScaleInc="15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2D8D9A-2A62-4186-919E-F6F9E258F6B7}" type="pres">
      <dgm:prSet presAssocID="{6CCE0FD2-7765-4411-B7C4-BE2BFD1CB777}" presName="Name56" presStyleLbl="parChTrans1D2" presStyleIdx="2" presStyleCnt="4"/>
      <dgm:spPr/>
      <dgm:t>
        <a:bodyPr/>
        <a:lstStyle/>
        <a:p>
          <a:endParaRPr lang="en-GB"/>
        </a:p>
      </dgm:t>
    </dgm:pt>
    <dgm:pt modelId="{97EEA81C-066D-4314-B7D8-7F8C94C6EEF7}" type="pres">
      <dgm:prSet presAssocID="{979CB61B-C08F-4BA2-A16F-EF5BBB4D34D3}" presName="text0" presStyleLbl="node1" presStyleIdx="3" presStyleCnt="5" custScaleX="256693" custScaleY="131717" custRadScaleRad="92062" custRadScaleInc="-27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BAA706-3C89-4690-8FDE-0555CCF552BC}" type="pres">
      <dgm:prSet presAssocID="{A2ABDB39-EE3D-495F-9687-53A2BFCE8D8B}" presName="Name56" presStyleLbl="parChTrans1D2" presStyleIdx="3" presStyleCnt="4"/>
      <dgm:spPr/>
      <dgm:t>
        <a:bodyPr/>
        <a:lstStyle/>
        <a:p>
          <a:endParaRPr lang="en-GB"/>
        </a:p>
      </dgm:t>
    </dgm:pt>
    <dgm:pt modelId="{4B1D2F8C-2850-49D2-9E40-6CF6DE5CB619}" type="pres">
      <dgm:prSet presAssocID="{56CA0309-98AA-4275-BA4D-9E3DCE373F09}" presName="text0" presStyleLbl="node1" presStyleIdx="4" presStyleCnt="5" custScaleX="234384" custScaleY="165892" custRadScaleRad="136530" custRadScaleInc="19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503C4C5-E361-401D-9DB0-FC41163A3E9E}" srcId="{B71BE0F0-6C29-414C-936E-4070C86E3573}" destId="{56CA0309-98AA-4275-BA4D-9E3DCE373F09}" srcOrd="3" destOrd="0" parTransId="{A2ABDB39-EE3D-495F-9687-53A2BFCE8D8B}" sibTransId="{A197F1AF-0594-4E0C-A3A6-C3F8D30FB354}"/>
    <dgm:cxn modelId="{3C3DBF9E-A474-4C71-9163-94EAEC1CE4ED}" type="presOf" srcId="{407114D0-BFD7-4E89-997E-2027D3511F88}" destId="{E07906B1-A41E-414B-945C-5AF1AA81660C}" srcOrd="0" destOrd="0" presId="urn:microsoft.com/office/officeart/2008/layout/RadialCluster"/>
    <dgm:cxn modelId="{ECC72E7C-76EC-4C02-B6CE-0EE2C6B4D784}" type="presOf" srcId="{817907E5-6747-4BDA-902C-51E5514CEE0B}" destId="{17CA2870-4C0E-4679-BF52-46C36971677E}" srcOrd="0" destOrd="0" presId="urn:microsoft.com/office/officeart/2008/layout/RadialCluster"/>
    <dgm:cxn modelId="{D4F6FA0F-6503-4094-A0F3-7C814C387F56}" type="presOf" srcId="{A2ABDB39-EE3D-495F-9687-53A2BFCE8D8B}" destId="{9CBAA706-3C89-4690-8FDE-0555CCF552BC}" srcOrd="0" destOrd="0" presId="urn:microsoft.com/office/officeart/2008/layout/RadialCluster"/>
    <dgm:cxn modelId="{B78F36C7-CCC4-4921-90A2-2FC17164F9AD}" type="presOf" srcId="{B71BE0F0-6C29-414C-936E-4070C86E3573}" destId="{25DF7BB3-F446-461A-A909-F94121CD1792}" srcOrd="0" destOrd="0" presId="urn:microsoft.com/office/officeart/2008/layout/RadialCluster"/>
    <dgm:cxn modelId="{DDA4FC5C-90E9-482E-B3CD-2C9A6A69AC8F}" type="presOf" srcId="{56CA0309-98AA-4275-BA4D-9E3DCE373F09}" destId="{4B1D2F8C-2850-49D2-9E40-6CF6DE5CB619}" srcOrd="0" destOrd="0" presId="urn:microsoft.com/office/officeart/2008/layout/RadialCluster"/>
    <dgm:cxn modelId="{87F766B9-4698-49BE-BC99-6C8A385266BF}" type="presOf" srcId="{979CB61B-C08F-4BA2-A16F-EF5BBB4D34D3}" destId="{97EEA81C-066D-4314-B7D8-7F8C94C6EEF7}" srcOrd="0" destOrd="0" presId="urn:microsoft.com/office/officeart/2008/layout/RadialCluster"/>
    <dgm:cxn modelId="{5695D694-D339-4844-9A6C-0FD258D124F3}" type="presOf" srcId="{6CCE0FD2-7765-4411-B7C4-BE2BFD1CB777}" destId="{CA2D8D9A-2A62-4186-919E-F6F9E258F6B7}" srcOrd="0" destOrd="0" presId="urn:microsoft.com/office/officeart/2008/layout/RadialCluster"/>
    <dgm:cxn modelId="{085F8F09-BDC6-45C8-B399-E95193D04863}" type="presOf" srcId="{E3531ED8-5985-4F16-AE4C-B2CAB95E0EEB}" destId="{7F524B4F-68CF-497D-AAEE-E0DBD15B7D7B}" srcOrd="0" destOrd="0" presId="urn:microsoft.com/office/officeart/2008/layout/RadialCluster"/>
    <dgm:cxn modelId="{0ED04906-BD49-4EDC-BB90-56CF9510618E}" type="presOf" srcId="{075B08F1-BD1E-48EA-89AB-418187CCCFD4}" destId="{542F3047-F0E5-4C24-8980-6D932FC6028B}" srcOrd="0" destOrd="0" presId="urn:microsoft.com/office/officeart/2008/layout/RadialCluster"/>
    <dgm:cxn modelId="{8C68674B-8C15-4CF5-BEBA-28462DBC8798}" srcId="{B71BE0F0-6C29-414C-936E-4070C86E3573}" destId="{979CB61B-C08F-4BA2-A16F-EF5BBB4D34D3}" srcOrd="2" destOrd="0" parTransId="{6CCE0FD2-7765-4411-B7C4-BE2BFD1CB777}" sibTransId="{13A0BEC4-F95F-429A-8132-DDA13D1F764F}"/>
    <dgm:cxn modelId="{D4FC0274-3DAF-40D8-AB10-8A46AA67792B}" srcId="{E3531ED8-5985-4F16-AE4C-B2CAB95E0EEB}" destId="{B71BE0F0-6C29-414C-936E-4070C86E3573}" srcOrd="0" destOrd="0" parTransId="{3EC83951-167A-4E0B-A6E2-B65C4275657E}" sibTransId="{144F9585-3D52-4675-862B-65343F4CD11F}"/>
    <dgm:cxn modelId="{44B359A8-31D9-4947-838E-678A8C9C05FE}" type="presOf" srcId="{00410442-0900-416D-91D5-D07C2363EAD7}" destId="{444178C6-152B-4324-95E4-20F77E394E90}" srcOrd="0" destOrd="0" presId="urn:microsoft.com/office/officeart/2008/layout/RadialCluster"/>
    <dgm:cxn modelId="{5261E300-0D83-4798-B40B-879A9582B821}" srcId="{B71BE0F0-6C29-414C-936E-4070C86E3573}" destId="{075B08F1-BD1E-48EA-89AB-418187CCCFD4}" srcOrd="1" destOrd="0" parTransId="{407114D0-BFD7-4E89-997E-2027D3511F88}" sibTransId="{DEA78FD8-8913-4647-ABEF-46BCC4909EB8}"/>
    <dgm:cxn modelId="{EE42DFC6-6CA7-4280-880D-A3E5098E5DB5}" srcId="{B71BE0F0-6C29-414C-936E-4070C86E3573}" destId="{817907E5-6747-4BDA-902C-51E5514CEE0B}" srcOrd="0" destOrd="0" parTransId="{00410442-0900-416D-91D5-D07C2363EAD7}" sibTransId="{89BA020B-FB67-4767-9B29-8761AEA2B46A}"/>
    <dgm:cxn modelId="{F2C12708-0192-4E6F-87A1-9C00F59E560A}" type="presParOf" srcId="{7F524B4F-68CF-497D-AAEE-E0DBD15B7D7B}" destId="{0910189E-E525-4D4D-8C54-4BDFE61510DD}" srcOrd="0" destOrd="0" presId="urn:microsoft.com/office/officeart/2008/layout/RadialCluster"/>
    <dgm:cxn modelId="{CD738826-792D-4742-9E52-10394A33B924}" type="presParOf" srcId="{0910189E-E525-4D4D-8C54-4BDFE61510DD}" destId="{25DF7BB3-F446-461A-A909-F94121CD1792}" srcOrd="0" destOrd="0" presId="urn:microsoft.com/office/officeart/2008/layout/RadialCluster"/>
    <dgm:cxn modelId="{388F5197-C780-4E74-8475-B988F75B90FA}" type="presParOf" srcId="{0910189E-E525-4D4D-8C54-4BDFE61510DD}" destId="{444178C6-152B-4324-95E4-20F77E394E90}" srcOrd="1" destOrd="0" presId="urn:microsoft.com/office/officeart/2008/layout/RadialCluster"/>
    <dgm:cxn modelId="{F0EC665F-3E13-4D85-A52C-AA0FC31637F0}" type="presParOf" srcId="{0910189E-E525-4D4D-8C54-4BDFE61510DD}" destId="{17CA2870-4C0E-4679-BF52-46C36971677E}" srcOrd="2" destOrd="0" presId="urn:microsoft.com/office/officeart/2008/layout/RadialCluster"/>
    <dgm:cxn modelId="{DEB462BB-B158-4D7D-8D10-27C4264FC499}" type="presParOf" srcId="{0910189E-E525-4D4D-8C54-4BDFE61510DD}" destId="{E07906B1-A41E-414B-945C-5AF1AA81660C}" srcOrd="3" destOrd="0" presId="urn:microsoft.com/office/officeart/2008/layout/RadialCluster"/>
    <dgm:cxn modelId="{1A9B558F-2998-4FD4-8077-046719BF953E}" type="presParOf" srcId="{0910189E-E525-4D4D-8C54-4BDFE61510DD}" destId="{542F3047-F0E5-4C24-8980-6D932FC6028B}" srcOrd="4" destOrd="0" presId="urn:microsoft.com/office/officeart/2008/layout/RadialCluster"/>
    <dgm:cxn modelId="{B916FE3F-6E89-4815-BDE7-FD8627742657}" type="presParOf" srcId="{0910189E-E525-4D4D-8C54-4BDFE61510DD}" destId="{CA2D8D9A-2A62-4186-919E-F6F9E258F6B7}" srcOrd="5" destOrd="0" presId="urn:microsoft.com/office/officeart/2008/layout/RadialCluster"/>
    <dgm:cxn modelId="{35B491FD-3E90-4EB3-BA86-A8DB907F1DA7}" type="presParOf" srcId="{0910189E-E525-4D4D-8C54-4BDFE61510DD}" destId="{97EEA81C-066D-4314-B7D8-7F8C94C6EEF7}" srcOrd="6" destOrd="0" presId="urn:microsoft.com/office/officeart/2008/layout/RadialCluster"/>
    <dgm:cxn modelId="{45DBDDF2-BF02-4127-830C-55728D54C101}" type="presParOf" srcId="{0910189E-E525-4D4D-8C54-4BDFE61510DD}" destId="{9CBAA706-3C89-4690-8FDE-0555CCF552BC}" srcOrd="7" destOrd="0" presId="urn:microsoft.com/office/officeart/2008/layout/RadialCluster"/>
    <dgm:cxn modelId="{731E40EC-2873-4E15-9EC8-55F6C11DDDE1}" type="presParOf" srcId="{0910189E-E525-4D4D-8C54-4BDFE61510DD}" destId="{4B1D2F8C-2850-49D2-9E40-6CF6DE5CB619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10F67B-F21C-45C5-B59F-849900A77A22}" type="doc">
      <dgm:prSet loTypeId="urn:microsoft.com/office/officeart/2005/8/layout/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EAB8B9-1647-4FF6-99FD-2EA23696F1AF}">
      <dgm:prSet phldrT="[Text]" custT="1"/>
      <dgm:spPr/>
      <dgm:t>
        <a:bodyPr/>
        <a:lstStyle/>
        <a:p>
          <a:r>
            <a:rPr lang="id-ID" sz="1800" dirty="0" smtClean="0"/>
            <a:t>     RPJMDesa</a:t>
          </a:r>
        </a:p>
      </dgm:t>
    </dgm:pt>
    <dgm:pt modelId="{F92277B1-AC3A-4C4E-941A-1BE3F0D499AF}" type="parTrans" cxnId="{6F8F2A13-A71F-46BF-9DBD-A9EC6E27B437}">
      <dgm:prSet/>
      <dgm:spPr/>
      <dgm:t>
        <a:bodyPr/>
        <a:lstStyle/>
        <a:p>
          <a:endParaRPr lang="en-US"/>
        </a:p>
      </dgm:t>
    </dgm:pt>
    <dgm:pt modelId="{6DE499A6-568D-4C29-A35E-C9937F7F4AFD}" type="sibTrans" cxnId="{6F8F2A13-A71F-46BF-9DBD-A9EC6E27B437}">
      <dgm:prSet/>
      <dgm:spPr/>
      <dgm:t>
        <a:bodyPr/>
        <a:lstStyle/>
        <a:p>
          <a:endParaRPr lang="en-US"/>
        </a:p>
      </dgm:t>
    </dgm:pt>
    <dgm:pt modelId="{06B397A8-5ABB-4C98-B12C-1B7A541E74AB}" type="pres">
      <dgm:prSet presAssocID="{3F10F67B-F21C-45C5-B59F-849900A77A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77E1D9-D8F0-4CC6-BE28-EC4CF59AEED7}" type="pres">
      <dgm:prSet presAssocID="{4BEAB8B9-1647-4FF6-99FD-2EA23696F1AF}" presName="composite" presStyleCnt="0"/>
      <dgm:spPr/>
    </dgm:pt>
    <dgm:pt modelId="{27BE0CEB-D20B-44FC-8259-481DA902F0BC}" type="pres">
      <dgm:prSet presAssocID="{4BEAB8B9-1647-4FF6-99FD-2EA23696F1AF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25BAF-E934-4730-85B0-5173B5A2C90D}" type="pres">
      <dgm:prSet presAssocID="{4BEAB8B9-1647-4FF6-99FD-2EA23696F1AF}" presName="parSh" presStyleLbl="node1" presStyleIdx="0" presStyleCnt="1" custScaleY="126432" custLinFactNeighborX="14424" custLinFactNeighborY="7869"/>
      <dgm:spPr/>
      <dgm:t>
        <a:bodyPr/>
        <a:lstStyle/>
        <a:p>
          <a:endParaRPr lang="en-US"/>
        </a:p>
      </dgm:t>
    </dgm:pt>
    <dgm:pt modelId="{4FF676D7-B0B4-408C-94C9-65DC085CE005}" type="pres">
      <dgm:prSet presAssocID="{4BEAB8B9-1647-4FF6-99FD-2EA23696F1AF}" presName="desTx" presStyleLbl="fgAcc1" presStyleIdx="0" presStyleCnt="1" custFlipVert="1" custFlipHor="0" custScaleX="17047" custScaleY="4874" custLinFactNeighborX="4462" custLinFactNeighborY="8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4C6C16-3DB0-4E6B-9226-FB439CE483C6}" type="presOf" srcId="{3F10F67B-F21C-45C5-B59F-849900A77A22}" destId="{06B397A8-5ABB-4C98-B12C-1B7A541E74AB}" srcOrd="0" destOrd="0" presId="urn:microsoft.com/office/officeart/2005/8/layout/process3"/>
    <dgm:cxn modelId="{6F8F2A13-A71F-46BF-9DBD-A9EC6E27B437}" srcId="{3F10F67B-F21C-45C5-B59F-849900A77A22}" destId="{4BEAB8B9-1647-4FF6-99FD-2EA23696F1AF}" srcOrd="0" destOrd="0" parTransId="{F92277B1-AC3A-4C4E-941A-1BE3F0D499AF}" sibTransId="{6DE499A6-568D-4C29-A35E-C9937F7F4AFD}"/>
    <dgm:cxn modelId="{E3853B26-BD68-4B63-9D0A-E770FC0B24A0}" type="presOf" srcId="{4BEAB8B9-1647-4FF6-99FD-2EA23696F1AF}" destId="{27BE0CEB-D20B-44FC-8259-481DA902F0BC}" srcOrd="0" destOrd="0" presId="urn:microsoft.com/office/officeart/2005/8/layout/process3"/>
    <dgm:cxn modelId="{B1F6E684-1328-4E14-85EC-5614D35D21CE}" type="presOf" srcId="{4BEAB8B9-1647-4FF6-99FD-2EA23696F1AF}" destId="{B1225BAF-E934-4730-85B0-5173B5A2C90D}" srcOrd="1" destOrd="0" presId="urn:microsoft.com/office/officeart/2005/8/layout/process3"/>
    <dgm:cxn modelId="{0381AC06-250C-40DA-A919-62F09633D51A}" type="presParOf" srcId="{06B397A8-5ABB-4C98-B12C-1B7A541E74AB}" destId="{E977E1D9-D8F0-4CC6-BE28-EC4CF59AEED7}" srcOrd="0" destOrd="0" presId="urn:microsoft.com/office/officeart/2005/8/layout/process3"/>
    <dgm:cxn modelId="{B28BB2B5-CBF5-4171-A4E7-856B250A0520}" type="presParOf" srcId="{E977E1D9-D8F0-4CC6-BE28-EC4CF59AEED7}" destId="{27BE0CEB-D20B-44FC-8259-481DA902F0BC}" srcOrd="0" destOrd="0" presId="urn:microsoft.com/office/officeart/2005/8/layout/process3"/>
    <dgm:cxn modelId="{A71B92FF-BCB2-4861-BCF8-38499B3D0C11}" type="presParOf" srcId="{E977E1D9-D8F0-4CC6-BE28-EC4CF59AEED7}" destId="{B1225BAF-E934-4730-85B0-5173B5A2C90D}" srcOrd="1" destOrd="0" presId="urn:microsoft.com/office/officeart/2005/8/layout/process3"/>
    <dgm:cxn modelId="{919F8B02-15D1-4388-9429-68230C284A1B}" type="presParOf" srcId="{E977E1D9-D8F0-4CC6-BE28-EC4CF59AEED7}" destId="{4FF676D7-B0B4-408C-94C9-65DC085CE00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10F67B-F21C-45C5-B59F-849900A77A22}" type="doc">
      <dgm:prSet loTypeId="urn:microsoft.com/office/officeart/2005/8/layout/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EAB8B9-1647-4FF6-99FD-2EA23696F1AF}">
      <dgm:prSet phldrT="[Text]" custT="1"/>
      <dgm:spPr/>
      <dgm:t>
        <a:bodyPr/>
        <a:lstStyle/>
        <a:p>
          <a:r>
            <a:rPr lang="en-US" sz="1100" dirty="0" err="1" smtClean="0"/>
            <a:t>Penganggaran</a:t>
          </a:r>
          <a:endParaRPr lang="en-US" sz="1100" dirty="0"/>
        </a:p>
      </dgm:t>
    </dgm:pt>
    <dgm:pt modelId="{F92277B1-AC3A-4C4E-941A-1BE3F0D499AF}" type="parTrans" cxnId="{6F8F2A13-A71F-46BF-9DBD-A9EC6E27B437}">
      <dgm:prSet/>
      <dgm:spPr/>
      <dgm:t>
        <a:bodyPr/>
        <a:lstStyle/>
        <a:p>
          <a:endParaRPr lang="en-US"/>
        </a:p>
      </dgm:t>
    </dgm:pt>
    <dgm:pt modelId="{6DE499A6-568D-4C29-A35E-C9937F7F4AFD}" type="sibTrans" cxnId="{6F8F2A13-A71F-46BF-9DBD-A9EC6E27B437}">
      <dgm:prSet/>
      <dgm:spPr/>
      <dgm:t>
        <a:bodyPr/>
        <a:lstStyle/>
        <a:p>
          <a:endParaRPr lang="en-US"/>
        </a:p>
      </dgm:t>
    </dgm:pt>
    <dgm:pt modelId="{740E1810-BB1D-4F97-9532-61833DC63116}">
      <dgm:prSet phldrT="[Text]" custT="1"/>
      <dgm:spPr/>
      <dgm:t>
        <a:bodyPr/>
        <a:lstStyle/>
        <a:p>
          <a:r>
            <a:rPr lang="en-US" sz="1100" dirty="0" smtClean="0"/>
            <a:t>PAD</a:t>
          </a:r>
          <a:r>
            <a:rPr lang="id-ID" sz="1100" dirty="0" smtClean="0"/>
            <a:t>esa</a:t>
          </a:r>
          <a:endParaRPr lang="en-US" sz="1100" dirty="0"/>
        </a:p>
      </dgm:t>
    </dgm:pt>
    <dgm:pt modelId="{43FA2EC3-3C16-4E55-8F66-D8EA4B6AFE13}" type="parTrans" cxnId="{B9870D95-817F-45AC-A8A4-565EDF2AF7B2}">
      <dgm:prSet/>
      <dgm:spPr/>
      <dgm:t>
        <a:bodyPr/>
        <a:lstStyle/>
        <a:p>
          <a:endParaRPr lang="en-US"/>
        </a:p>
      </dgm:t>
    </dgm:pt>
    <dgm:pt modelId="{4D01A455-2EF9-46D5-AB87-E4677EA5B0F0}" type="sibTrans" cxnId="{B9870D95-817F-45AC-A8A4-565EDF2AF7B2}">
      <dgm:prSet/>
      <dgm:spPr/>
      <dgm:t>
        <a:bodyPr/>
        <a:lstStyle/>
        <a:p>
          <a:endParaRPr lang="en-US"/>
        </a:p>
      </dgm:t>
    </dgm:pt>
    <dgm:pt modelId="{AD25B113-AEF7-4A5D-B8E8-A35420AFB200}">
      <dgm:prSet phldrT="[Text]" custT="1"/>
      <dgm:spPr/>
      <dgm:t>
        <a:bodyPr/>
        <a:lstStyle/>
        <a:p>
          <a:r>
            <a:rPr lang="en-US" sz="1100" dirty="0" err="1" smtClean="0"/>
            <a:t>Bagi</a:t>
          </a:r>
          <a:r>
            <a:rPr lang="en-US" sz="1100" dirty="0" smtClean="0"/>
            <a:t> </a:t>
          </a:r>
          <a:r>
            <a:rPr lang="en-US" sz="1100" dirty="0" err="1" smtClean="0"/>
            <a:t>Hasil</a:t>
          </a:r>
          <a:r>
            <a:rPr lang="en-US" sz="1100" dirty="0" smtClean="0"/>
            <a:t> </a:t>
          </a:r>
          <a:r>
            <a:rPr lang="en-US" sz="1100" dirty="0" err="1" smtClean="0"/>
            <a:t>Pajak</a:t>
          </a:r>
          <a:r>
            <a:rPr lang="id-ID" sz="1100" dirty="0" smtClean="0"/>
            <a:t>/Retribusi</a:t>
          </a:r>
          <a:endParaRPr lang="en-US" sz="1100" dirty="0"/>
        </a:p>
      </dgm:t>
    </dgm:pt>
    <dgm:pt modelId="{6BFB4C54-A40C-4BBD-8852-D117BABD59D1}" type="parTrans" cxnId="{87593209-BD02-4C84-97AA-9FD8D44F8C67}">
      <dgm:prSet/>
      <dgm:spPr/>
      <dgm:t>
        <a:bodyPr/>
        <a:lstStyle/>
        <a:p>
          <a:endParaRPr lang="en-US"/>
        </a:p>
      </dgm:t>
    </dgm:pt>
    <dgm:pt modelId="{5B7B1721-06E8-4BB3-AC35-89DCCC1559F1}" type="sibTrans" cxnId="{87593209-BD02-4C84-97AA-9FD8D44F8C67}">
      <dgm:prSet/>
      <dgm:spPr/>
      <dgm:t>
        <a:bodyPr/>
        <a:lstStyle/>
        <a:p>
          <a:endParaRPr lang="en-US"/>
        </a:p>
      </dgm:t>
    </dgm:pt>
    <dgm:pt modelId="{828A1151-5BE1-413D-A0B4-71515C64E788}">
      <dgm:prSet phldrT="[Text]" custT="1"/>
      <dgm:spPr/>
      <dgm:t>
        <a:bodyPr/>
        <a:lstStyle/>
        <a:p>
          <a:r>
            <a:rPr lang="id-ID" sz="1100" dirty="0" smtClean="0"/>
            <a:t>ADD</a:t>
          </a:r>
          <a:endParaRPr lang="en-US" sz="1100" dirty="0"/>
        </a:p>
      </dgm:t>
    </dgm:pt>
    <dgm:pt modelId="{795028FB-41B9-4B9D-8FCE-631B8BFBACAF}" type="parTrans" cxnId="{E30CB058-420D-412F-BE35-AE9ABD9AF6AB}">
      <dgm:prSet/>
      <dgm:spPr/>
      <dgm:t>
        <a:bodyPr/>
        <a:lstStyle/>
        <a:p>
          <a:endParaRPr lang="en-US"/>
        </a:p>
      </dgm:t>
    </dgm:pt>
    <dgm:pt modelId="{FCA20EBA-D9F0-4A44-98D1-4C3206A3C807}" type="sibTrans" cxnId="{E30CB058-420D-412F-BE35-AE9ABD9AF6AB}">
      <dgm:prSet/>
      <dgm:spPr/>
      <dgm:t>
        <a:bodyPr/>
        <a:lstStyle/>
        <a:p>
          <a:endParaRPr lang="en-US"/>
        </a:p>
      </dgm:t>
    </dgm:pt>
    <dgm:pt modelId="{65423BB1-40A8-4EEF-B382-3D539F008590}">
      <dgm:prSet phldrT="[Text]" custT="1"/>
      <dgm:spPr/>
      <dgm:t>
        <a:bodyPr/>
        <a:lstStyle/>
        <a:p>
          <a:r>
            <a:rPr lang="en-US" sz="1100" dirty="0" err="1" smtClean="0"/>
            <a:t>Bantuan</a:t>
          </a:r>
          <a:endParaRPr lang="en-US" sz="1100" dirty="0"/>
        </a:p>
      </dgm:t>
    </dgm:pt>
    <dgm:pt modelId="{5A3639FF-17EF-4F6B-97F2-CF482993FB27}" type="parTrans" cxnId="{0C4F1D19-08C6-408A-9D21-443BF9293903}">
      <dgm:prSet/>
      <dgm:spPr/>
      <dgm:t>
        <a:bodyPr/>
        <a:lstStyle/>
        <a:p>
          <a:endParaRPr lang="en-US"/>
        </a:p>
      </dgm:t>
    </dgm:pt>
    <dgm:pt modelId="{E6655715-E4EF-4200-9B66-73E047A5EB68}" type="sibTrans" cxnId="{0C4F1D19-08C6-408A-9D21-443BF9293903}">
      <dgm:prSet/>
      <dgm:spPr/>
      <dgm:t>
        <a:bodyPr/>
        <a:lstStyle/>
        <a:p>
          <a:endParaRPr lang="en-US"/>
        </a:p>
      </dgm:t>
    </dgm:pt>
    <dgm:pt modelId="{7C759B9E-7DFA-49BC-82CF-A3B5542012B1}">
      <dgm:prSet phldrT="[Text]" custT="1"/>
      <dgm:spPr/>
      <dgm:t>
        <a:bodyPr/>
        <a:lstStyle/>
        <a:p>
          <a:r>
            <a:rPr lang="en-US" sz="1100" dirty="0" err="1" smtClean="0"/>
            <a:t>Hibah</a:t>
          </a:r>
          <a:endParaRPr lang="en-US" sz="1100" dirty="0"/>
        </a:p>
      </dgm:t>
    </dgm:pt>
    <dgm:pt modelId="{6169FC0E-15C3-4DC3-A426-DAB295831CEB}" type="parTrans" cxnId="{F4206296-CBBD-4E65-9D38-F1C5713E0848}">
      <dgm:prSet/>
      <dgm:spPr/>
      <dgm:t>
        <a:bodyPr/>
        <a:lstStyle/>
        <a:p>
          <a:endParaRPr lang="en-US"/>
        </a:p>
      </dgm:t>
    </dgm:pt>
    <dgm:pt modelId="{89B88D3C-0285-4EAF-9582-82723D35A0BF}" type="sibTrans" cxnId="{F4206296-CBBD-4E65-9D38-F1C5713E0848}">
      <dgm:prSet/>
      <dgm:spPr/>
      <dgm:t>
        <a:bodyPr/>
        <a:lstStyle/>
        <a:p>
          <a:endParaRPr lang="en-US"/>
        </a:p>
      </dgm:t>
    </dgm:pt>
    <dgm:pt modelId="{4FD78E7C-814A-4FEE-BB86-506229DDB60E}">
      <dgm:prSet phldrT="[Text]" custT="1"/>
      <dgm:spPr/>
      <dgm:t>
        <a:bodyPr/>
        <a:lstStyle/>
        <a:p>
          <a:r>
            <a:rPr lang="id-ID" sz="1100" dirty="0" smtClean="0"/>
            <a:t>APBN</a:t>
          </a:r>
          <a:endParaRPr lang="en-US" sz="1100" dirty="0"/>
        </a:p>
      </dgm:t>
    </dgm:pt>
    <dgm:pt modelId="{D47F8685-AF7B-42D6-A550-2F8ADE76FB02}" type="parTrans" cxnId="{915EEBD0-038B-415E-95BF-65E6F6083F4C}">
      <dgm:prSet/>
      <dgm:spPr/>
      <dgm:t>
        <a:bodyPr/>
        <a:lstStyle/>
        <a:p>
          <a:endParaRPr lang="id-ID"/>
        </a:p>
      </dgm:t>
    </dgm:pt>
    <dgm:pt modelId="{DAAC4787-B3DE-4E30-A947-D60D0C200F69}" type="sibTrans" cxnId="{915EEBD0-038B-415E-95BF-65E6F6083F4C}">
      <dgm:prSet/>
      <dgm:spPr/>
      <dgm:t>
        <a:bodyPr/>
        <a:lstStyle/>
        <a:p>
          <a:endParaRPr lang="id-ID"/>
        </a:p>
      </dgm:t>
    </dgm:pt>
    <dgm:pt modelId="{2F6D4037-0A10-47A6-B38D-A710DA87E0DF}">
      <dgm:prSet phldrT="[Text]" custT="1"/>
      <dgm:spPr/>
      <dgm:t>
        <a:bodyPr/>
        <a:lstStyle/>
        <a:p>
          <a:r>
            <a:rPr lang="id-ID" sz="1100" dirty="0" smtClean="0"/>
            <a:t>Lain-lain pendapatan</a:t>
          </a:r>
          <a:endParaRPr lang="en-US" sz="1100" dirty="0"/>
        </a:p>
      </dgm:t>
    </dgm:pt>
    <dgm:pt modelId="{2F182F1B-05F5-4994-9155-7C7E56197E60}" type="parTrans" cxnId="{7E06AB9D-A726-475F-916C-7C6AADAE0673}">
      <dgm:prSet/>
      <dgm:spPr/>
      <dgm:t>
        <a:bodyPr/>
        <a:lstStyle/>
        <a:p>
          <a:endParaRPr lang="id-ID"/>
        </a:p>
      </dgm:t>
    </dgm:pt>
    <dgm:pt modelId="{089A4EE9-8B96-45AD-B39D-7314ACD0BD85}" type="sibTrans" cxnId="{7E06AB9D-A726-475F-916C-7C6AADAE0673}">
      <dgm:prSet/>
      <dgm:spPr/>
      <dgm:t>
        <a:bodyPr/>
        <a:lstStyle/>
        <a:p>
          <a:endParaRPr lang="id-ID"/>
        </a:p>
      </dgm:t>
    </dgm:pt>
    <dgm:pt modelId="{06B397A8-5ABB-4C98-B12C-1B7A541E74AB}" type="pres">
      <dgm:prSet presAssocID="{3F10F67B-F21C-45C5-B59F-849900A77A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77E1D9-D8F0-4CC6-BE28-EC4CF59AEED7}" type="pres">
      <dgm:prSet presAssocID="{4BEAB8B9-1647-4FF6-99FD-2EA23696F1AF}" presName="composite" presStyleCnt="0"/>
      <dgm:spPr/>
    </dgm:pt>
    <dgm:pt modelId="{27BE0CEB-D20B-44FC-8259-481DA902F0BC}" type="pres">
      <dgm:prSet presAssocID="{4BEAB8B9-1647-4FF6-99FD-2EA23696F1AF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25BAF-E934-4730-85B0-5173B5A2C90D}" type="pres">
      <dgm:prSet presAssocID="{4BEAB8B9-1647-4FF6-99FD-2EA23696F1AF}" presName="parSh" presStyleLbl="node1" presStyleIdx="0" presStyleCnt="1" custScaleX="155338" custScaleY="168697" custLinFactNeighborX="12475" custLinFactNeighborY="-44585"/>
      <dgm:spPr/>
      <dgm:t>
        <a:bodyPr/>
        <a:lstStyle/>
        <a:p>
          <a:endParaRPr lang="en-US"/>
        </a:p>
      </dgm:t>
    </dgm:pt>
    <dgm:pt modelId="{4FF676D7-B0B4-408C-94C9-65DC085CE005}" type="pres">
      <dgm:prSet presAssocID="{4BEAB8B9-1647-4FF6-99FD-2EA23696F1AF}" presName="desTx" presStyleLbl="fgAcc1" presStyleIdx="0" presStyleCnt="1" custScaleX="145483" custScaleY="96039" custLinFactNeighborX="-8144" custLinFactNeighborY="-3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B5A975-8267-425E-A41B-14F62E2D9D0E}" type="presOf" srcId="{828A1151-5BE1-413D-A0B4-71515C64E788}" destId="{4FF676D7-B0B4-408C-94C9-65DC085CE005}" srcOrd="0" destOrd="3" presId="urn:microsoft.com/office/officeart/2005/8/layout/process3"/>
    <dgm:cxn modelId="{82ADB3AB-B62E-446B-A8C4-E56FFC620C6B}" type="presOf" srcId="{2F6D4037-0A10-47A6-B38D-A710DA87E0DF}" destId="{4FF676D7-B0B4-408C-94C9-65DC085CE005}" srcOrd="0" destOrd="6" presId="urn:microsoft.com/office/officeart/2005/8/layout/process3"/>
    <dgm:cxn modelId="{CB113701-6F8A-4C34-9CA1-8D58C40444B6}" type="presOf" srcId="{4FD78E7C-814A-4FEE-BB86-506229DDB60E}" destId="{4FF676D7-B0B4-408C-94C9-65DC085CE005}" srcOrd="0" destOrd="1" presId="urn:microsoft.com/office/officeart/2005/8/layout/process3"/>
    <dgm:cxn modelId="{B9870D95-817F-45AC-A8A4-565EDF2AF7B2}" srcId="{4BEAB8B9-1647-4FF6-99FD-2EA23696F1AF}" destId="{740E1810-BB1D-4F97-9532-61833DC63116}" srcOrd="0" destOrd="0" parTransId="{43FA2EC3-3C16-4E55-8F66-D8EA4B6AFE13}" sibTransId="{4D01A455-2EF9-46D5-AB87-E4677EA5B0F0}"/>
    <dgm:cxn modelId="{87593209-BD02-4C84-97AA-9FD8D44F8C67}" srcId="{4BEAB8B9-1647-4FF6-99FD-2EA23696F1AF}" destId="{AD25B113-AEF7-4A5D-B8E8-A35420AFB200}" srcOrd="2" destOrd="0" parTransId="{6BFB4C54-A40C-4BBD-8852-D117BABD59D1}" sibTransId="{5B7B1721-06E8-4BB3-AC35-89DCCC1559F1}"/>
    <dgm:cxn modelId="{F4206296-CBBD-4E65-9D38-F1C5713E0848}" srcId="{4BEAB8B9-1647-4FF6-99FD-2EA23696F1AF}" destId="{7C759B9E-7DFA-49BC-82CF-A3B5542012B1}" srcOrd="5" destOrd="0" parTransId="{6169FC0E-15C3-4DC3-A426-DAB295831CEB}" sibTransId="{89B88D3C-0285-4EAF-9582-82723D35A0BF}"/>
    <dgm:cxn modelId="{04967AD1-1CEA-4455-BA93-0F24CE39351A}" type="presOf" srcId="{740E1810-BB1D-4F97-9532-61833DC63116}" destId="{4FF676D7-B0B4-408C-94C9-65DC085CE005}" srcOrd="0" destOrd="0" presId="urn:microsoft.com/office/officeart/2005/8/layout/process3"/>
    <dgm:cxn modelId="{7939A523-8599-49B8-8EE7-0BCA9DFD248A}" type="presOf" srcId="{4BEAB8B9-1647-4FF6-99FD-2EA23696F1AF}" destId="{B1225BAF-E934-4730-85B0-5173B5A2C90D}" srcOrd="1" destOrd="0" presId="urn:microsoft.com/office/officeart/2005/8/layout/process3"/>
    <dgm:cxn modelId="{7E06AB9D-A726-475F-916C-7C6AADAE0673}" srcId="{4BEAB8B9-1647-4FF6-99FD-2EA23696F1AF}" destId="{2F6D4037-0A10-47A6-B38D-A710DA87E0DF}" srcOrd="6" destOrd="0" parTransId="{2F182F1B-05F5-4994-9155-7C7E56197E60}" sibTransId="{089A4EE9-8B96-45AD-B39D-7314ACD0BD85}"/>
    <dgm:cxn modelId="{90E91DD9-9B2D-4BAE-BDE0-A0D36B595346}" type="presOf" srcId="{7C759B9E-7DFA-49BC-82CF-A3B5542012B1}" destId="{4FF676D7-B0B4-408C-94C9-65DC085CE005}" srcOrd="0" destOrd="5" presId="urn:microsoft.com/office/officeart/2005/8/layout/process3"/>
    <dgm:cxn modelId="{6F8F2A13-A71F-46BF-9DBD-A9EC6E27B437}" srcId="{3F10F67B-F21C-45C5-B59F-849900A77A22}" destId="{4BEAB8B9-1647-4FF6-99FD-2EA23696F1AF}" srcOrd="0" destOrd="0" parTransId="{F92277B1-AC3A-4C4E-941A-1BE3F0D499AF}" sibTransId="{6DE499A6-568D-4C29-A35E-C9937F7F4AFD}"/>
    <dgm:cxn modelId="{5576785B-A1A7-4C34-B9C1-68B6204C73B2}" type="presOf" srcId="{AD25B113-AEF7-4A5D-B8E8-A35420AFB200}" destId="{4FF676D7-B0B4-408C-94C9-65DC085CE005}" srcOrd="0" destOrd="2" presId="urn:microsoft.com/office/officeart/2005/8/layout/process3"/>
    <dgm:cxn modelId="{915EEBD0-038B-415E-95BF-65E6F6083F4C}" srcId="{4BEAB8B9-1647-4FF6-99FD-2EA23696F1AF}" destId="{4FD78E7C-814A-4FEE-BB86-506229DDB60E}" srcOrd="1" destOrd="0" parTransId="{D47F8685-AF7B-42D6-A550-2F8ADE76FB02}" sibTransId="{DAAC4787-B3DE-4E30-A947-D60D0C200F69}"/>
    <dgm:cxn modelId="{0F3CEA1A-C1A6-48C3-8513-91A6933C3BB9}" type="presOf" srcId="{65423BB1-40A8-4EEF-B382-3D539F008590}" destId="{4FF676D7-B0B4-408C-94C9-65DC085CE005}" srcOrd="0" destOrd="4" presId="urn:microsoft.com/office/officeart/2005/8/layout/process3"/>
    <dgm:cxn modelId="{0C4F1D19-08C6-408A-9D21-443BF9293903}" srcId="{4BEAB8B9-1647-4FF6-99FD-2EA23696F1AF}" destId="{65423BB1-40A8-4EEF-B382-3D539F008590}" srcOrd="4" destOrd="0" parTransId="{5A3639FF-17EF-4F6B-97F2-CF482993FB27}" sibTransId="{E6655715-E4EF-4200-9B66-73E047A5EB68}"/>
    <dgm:cxn modelId="{33EDE08C-89EA-4278-A700-BF06B33D7658}" type="presOf" srcId="{3F10F67B-F21C-45C5-B59F-849900A77A22}" destId="{06B397A8-5ABB-4C98-B12C-1B7A541E74AB}" srcOrd="0" destOrd="0" presId="urn:microsoft.com/office/officeart/2005/8/layout/process3"/>
    <dgm:cxn modelId="{7A0351FD-DF37-4F91-A705-22EB0D1B0255}" type="presOf" srcId="{4BEAB8B9-1647-4FF6-99FD-2EA23696F1AF}" destId="{27BE0CEB-D20B-44FC-8259-481DA902F0BC}" srcOrd="0" destOrd="0" presId="urn:microsoft.com/office/officeart/2005/8/layout/process3"/>
    <dgm:cxn modelId="{E30CB058-420D-412F-BE35-AE9ABD9AF6AB}" srcId="{4BEAB8B9-1647-4FF6-99FD-2EA23696F1AF}" destId="{828A1151-5BE1-413D-A0B4-71515C64E788}" srcOrd="3" destOrd="0" parTransId="{795028FB-41B9-4B9D-8FCE-631B8BFBACAF}" sibTransId="{FCA20EBA-D9F0-4A44-98D1-4C3206A3C807}"/>
    <dgm:cxn modelId="{1A2681F6-0FFC-4DDC-8C20-31C8FD9E8816}" type="presParOf" srcId="{06B397A8-5ABB-4C98-B12C-1B7A541E74AB}" destId="{E977E1D9-D8F0-4CC6-BE28-EC4CF59AEED7}" srcOrd="0" destOrd="0" presId="urn:microsoft.com/office/officeart/2005/8/layout/process3"/>
    <dgm:cxn modelId="{FB8D39E3-2090-483E-862C-480280EFB322}" type="presParOf" srcId="{E977E1D9-D8F0-4CC6-BE28-EC4CF59AEED7}" destId="{27BE0CEB-D20B-44FC-8259-481DA902F0BC}" srcOrd="0" destOrd="0" presId="urn:microsoft.com/office/officeart/2005/8/layout/process3"/>
    <dgm:cxn modelId="{13639725-82FE-43E5-978B-A81FA1DD4004}" type="presParOf" srcId="{E977E1D9-D8F0-4CC6-BE28-EC4CF59AEED7}" destId="{B1225BAF-E934-4730-85B0-5173B5A2C90D}" srcOrd="1" destOrd="0" presId="urn:microsoft.com/office/officeart/2005/8/layout/process3"/>
    <dgm:cxn modelId="{B99A3FCE-CE8E-428C-890B-6D120C828B7A}" type="presParOf" srcId="{E977E1D9-D8F0-4CC6-BE28-EC4CF59AEED7}" destId="{4FF676D7-B0B4-408C-94C9-65DC085CE00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10F67B-F21C-45C5-B59F-849900A77A22}" type="doc">
      <dgm:prSet loTypeId="urn:microsoft.com/office/officeart/2005/8/layout/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EAB8B9-1647-4FF6-99FD-2EA23696F1AF}">
      <dgm:prSet phldrT="[Text]" custT="1"/>
      <dgm:spPr/>
      <dgm:t>
        <a:bodyPr/>
        <a:lstStyle/>
        <a:p>
          <a:r>
            <a:rPr lang="id-ID" sz="1800" dirty="0" smtClean="0"/>
            <a:t>RKP Desa</a:t>
          </a:r>
        </a:p>
      </dgm:t>
    </dgm:pt>
    <dgm:pt modelId="{F92277B1-AC3A-4C4E-941A-1BE3F0D499AF}" type="parTrans" cxnId="{6F8F2A13-A71F-46BF-9DBD-A9EC6E27B437}">
      <dgm:prSet/>
      <dgm:spPr/>
      <dgm:t>
        <a:bodyPr/>
        <a:lstStyle/>
        <a:p>
          <a:endParaRPr lang="en-US"/>
        </a:p>
      </dgm:t>
    </dgm:pt>
    <dgm:pt modelId="{6DE499A6-568D-4C29-A35E-C9937F7F4AFD}" type="sibTrans" cxnId="{6F8F2A13-A71F-46BF-9DBD-A9EC6E27B437}">
      <dgm:prSet/>
      <dgm:spPr/>
      <dgm:t>
        <a:bodyPr/>
        <a:lstStyle/>
        <a:p>
          <a:endParaRPr lang="en-US"/>
        </a:p>
      </dgm:t>
    </dgm:pt>
    <dgm:pt modelId="{06B397A8-5ABB-4C98-B12C-1B7A541E74AB}" type="pres">
      <dgm:prSet presAssocID="{3F10F67B-F21C-45C5-B59F-849900A77A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77E1D9-D8F0-4CC6-BE28-EC4CF59AEED7}" type="pres">
      <dgm:prSet presAssocID="{4BEAB8B9-1647-4FF6-99FD-2EA23696F1AF}" presName="composite" presStyleCnt="0"/>
      <dgm:spPr/>
    </dgm:pt>
    <dgm:pt modelId="{27BE0CEB-D20B-44FC-8259-481DA902F0BC}" type="pres">
      <dgm:prSet presAssocID="{4BEAB8B9-1647-4FF6-99FD-2EA23696F1AF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25BAF-E934-4730-85B0-5173B5A2C90D}" type="pres">
      <dgm:prSet presAssocID="{4BEAB8B9-1647-4FF6-99FD-2EA23696F1AF}" presName="parSh" presStyleLbl="node1" presStyleIdx="0" presStyleCnt="1" custScaleY="126432" custLinFactNeighborX="14424" custLinFactNeighborY="7869"/>
      <dgm:spPr/>
      <dgm:t>
        <a:bodyPr/>
        <a:lstStyle/>
        <a:p>
          <a:endParaRPr lang="en-US"/>
        </a:p>
      </dgm:t>
    </dgm:pt>
    <dgm:pt modelId="{4FF676D7-B0B4-408C-94C9-65DC085CE005}" type="pres">
      <dgm:prSet presAssocID="{4BEAB8B9-1647-4FF6-99FD-2EA23696F1AF}" presName="desTx" presStyleLbl="fgAcc1" presStyleIdx="0" presStyleCnt="1" custFlipVert="1" custFlipHor="0" custScaleX="17047" custScaleY="4874" custLinFactNeighborX="4462" custLinFactNeighborY="8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8F2A13-A71F-46BF-9DBD-A9EC6E27B437}" srcId="{3F10F67B-F21C-45C5-B59F-849900A77A22}" destId="{4BEAB8B9-1647-4FF6-99FD-2EA23696F1AF}" srcOrd="0" destOrd="0" parTransId="{F92277B1-AC3A-4C4E-941A-1BE3F0D499AF}" sibTransId="{6DE499A6-568D-4C29-A35E-C9937F7F4AFD}"/>
    <dgm:cxn modelId="{4615DE1F-813E-4FF5-86C0-C03E8E5778D9}" type="presOf" srcId="{4BEAB8B9-1647-4FF6-99FD-2EA23696F1AF}" destId="{B1225BAF-E934-4730-85B0-5173B5A2C90D}" srcOrd="1" destOrd="0" presId="urn:microsoft.com/office/officeart/2005/8/layout/process3"/>
    <dgm:cxn modelId="{4931BF16-6CFA-414A-A484-02D028D4056F}" type="presOf" srcId="{4BEAB8B9-1647-4FF6-99FD-2EA23696F1AF}" destId="{27BE0CEB-D20B-44FC-8259-481DA902F0BC}" srcOrd="0" destOrd="0" presId="urn:microsoft.com/office/officeart/2005/8/layout/process3"/>
    <dgm:cxn modelId="{F1374C53-D6A3-4866-8917-EB74A506E6B1}" type="presOf" srcId="{3F10F67B-F21C-45C5-B59F-849900A77A22}" destId="{06B397A8-5ABB-4C98-B12C-1B7A541E74AB}" srcOrd="0" destOrd="0" presId="urn:microsoft.com/office/officeart/2005/8/layout/process3"/>
    <dgm:cxn modelId="{36408DAE-C66C-4D15-A21A-FC99BFB250FF}" type="presParOf" srcId="{06B397A8-5ABB-4C98-B12C-1B7A541E74AB}" destId="{E977E1D9-D8F0-4CC6-BE28-EC4CF59AEED7}" srcOrd="0" destOrd="0" presId="urn:microsoft.com/office/officeart/2005/8/layout/process3"/>
    <dgm:cxn modelId="{63E10E80-594D-44F4-9D0F-4BE499529088}" type="presParOf" srcId="{E977E1D9-D8F0-4CC6-BE28-EC4CF59AEED7}" destId="{27BE0CEB-D20B-44FC-8259-481DA902F0BC}" srcOrd="0" destOrd="0" presId="urn:microsoft.com/office/officeart/2005/8/layout/process3"/>
    <dgm:cxn modelId="{732E0DC2-D931-4349-BD35-61D9FEACC354}" type="presParOf" srcId="{E977E1D9-D8F0-4CC6-BE28-EC4CF59AEED7}" destId="{B1225BAF-E934-4730-85B0-5173B5A2C90D}" srcOrd="1" destOrd="0" presId="urn:microsoft.com/office/officeart/2005/8/layout/process3"/>
    <dgm:cxn modelId="{39CB2385-09D5-4574-8707-A1BEBE544F46}" type="presParOf" srcId="{E977E1D9-D8F0-4CC6-BE28-EC4CF59AEED7}" destId="{4FF676D7-B0B4-408C-94C9-65DC085CE00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ABE43F-D7E8-45B2-A10A-9790B643BBF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B8B4A5D-6D6A-4EE6-AB49-605D14DBFE16}">
      <dgm:prSet phldrT="[Text]"/>
      <dgm:spPr/>
      <dgm:t>
        <a:bodyPr/>
        <a:lstStyle/>
        <a:p>
          <a:r>
            <a:rPr lang="id-ID" dirty="0" smtClean="0"/>
            <a:t>1</a:t>
          </a:r>
          <a:endParaRPr lang="id-ID" dirty="0"/>
        </a:p>
      </dgm:t>
    </dgm:pt>
    <dgm:pt modelId="{94FD7D78-3BB5-41CA-A94F-20379B7737C9}" type="parTrans" cxnId="{94D6EFB5-330C-4D16-89AC-5AFEF8F56EA4}">
      <dgm:prSet/>
      <dgm:spPr/>
      <dgm:t>
        <a:bodyPr/>
        <a:lstStyle/>
        <a:p>
          <a:endParaRPr lang="id-ID"/>
        </a:p>
      </dgm:t>
    </dgm:pt>
    <dgm:pt modelId="{43B575D4-0027-4DAE-9987-3ACB9E5A9A43}" type="sibTrans" cxnId="{94D6EFB5-330C-4D16-89AC-5AFEF8F56EA4}">
      <dgm:prSet/>
      <dgm:spPr/>
      <dgm:t>
        <a:bodyPr/>
        <a:lstStyle/>
        <a:p>
          <a:endParaRPr lang="id-ID"/>
        </a:p>
      </dgm:t>
    </dgm:pt>
    <dgm:pt modelId="{E0593EFB-2CEB-45E2-8D6D-765A1B7342A4}">
      <dgm:prSet phldrT="[Text]"/>
      <dgm:spPr/>
      <dgm:t>
        <a:bodyPr/>
        <a:lstStyle/>
        <a:p>
          <a:r>
            <a:rPr lang="id-ID" dirty="0" smtClean="0"/>
            <a:t>Penyusunan APBDes</a:t>
          </a:r>
          <a:endParaRPr lang="id-ID" dirty="0"/>
        </a:p>
      </dgm:t>
    </dgm:pt>
    <dgm:pt modelId="{39821666-4CB1-48E7-80CF-E898D1DAACEF}" type="parTrans" cxnId="{D12330A3-0E97-428B-8EF7-4F24910A11A8}">
      <dgm:prSet/>
      <dgm:spPr/>
      <dgm:t>
        <a:bodyPr/>
        <a:lstStyle/>
        <a:p>
          <a:endParaRPr lang="id-ID"/>
        </a:p>
      </dgm:t>
    </dgm:pt>
    <dgm:pt modelId="{C25ECAFC-892D-486B-8223-6050618D7462}" type="sibTrans" cxnId="{D12330A3-0E97-428B-8EF7-4F24910A11A8}">
      <dgm:prSet/>
      <dgm:spPr/>
      <dgm:t>
        <a:bodyPr/>
        <a:lstStyle/>
        <a:p>
          <a:endParaRPr lang="id-ID"/>
        </a:p>
      </dgm:t>
    </dgm:pt>
    <dgm:pt modelId="{B611D724-5F6B-40AD-B01A-FC830970D34B}">
      <dgm:prSet phldrT="[Text]"/>
      <dgm:spPr/>
      <dgm:t>
        <a:bodyPr/>
        <a:lstStyle/>
        <a:p>
          <a:r>
            <a:rPr lang="id-ID" dirty="0" smtClean="0"/>
            <a:t>4</a:t>
          </a:r>
          <a:endParaRPr lang="id-ID" dirty="0"/>
        </a:p>
      </dgm:t>
    </dgm:pt>
    <dgm:pt modelId="{9870D1DB-3527-4C51-AC1E-B4C0FECA23B2}" type="parTrans" cxnId="{CAF1801A-D73C-414B-9455-6E5EE746DC12}">
      <dgm:prSet/>
      <dgm:spPr/>
      <dgm:t>
        <a:bodyPr/>
        <a:lstStyle/>
        <a:p>
          <a:endParaRPr lang="id-ID"/>
        </a:p>
      </dgm:t>
    </dgm:pt>
    <dgm:pt modelId="{4D819099-A907-46E9-85BF-163793A3AACB}" type="sibTrans" cxnId="{CAF1801A-D73C-414B-9455-6E5EE746DC12}">
      <dgm:prSet/>
      <dgm:spPr/>
      <dgm:t>
        <a:bodyPr/>
        <a:lstStyle/>
        <a:p>
          <a:endParaRPr lang="id-ID"/>
        </a:p>
      </dgm:t>
    </dgm:pt>
    <dgm:pt modelId="{A177AAC9-F4E3-44D7-BC6C-A84211F96DCD}">
      <dgm:prSet phldrT="[Text]"/>
      <dgm:spPr/>
      <dgm:t>
        <a:bodyPr/>
        <a:lstStyle/>
        <a:p>
          <a:r>
            <a:rPr lang="id-ID" dirty="0" smtClean="0"/>
            <a:t>Pelaksanaan Keuangan Desa</a:t>
          </a:r>
          <a:endParaRPr lang="id-ID" dirty="0"/>
        </a:p>
      </dgm:t>
    </dgm:pt>
    <dgm:pt modelId="{838BE47B-0989-4E1C-BC30-53621358265F}" type="parTrans" cxnId="{7E40AAC4-B76D-41D7-A010-7D26133D0480}">
      <dgm:prSet/>
      <dgm:spPr/>
      <dgm:t>
        <a:bodyPr/>
        <a:lstStyle/>
        <a:p>
          <a:endParaRPr lang="id-ID"/>
        </a:p>
      </dgm:t>
    </dgm:pt>
    <dgm:pt modelId="{63AB1C7C-78B1-4242-844F-C58E2CDADD9A}" type="sibTrans" cxnId="{7E40AAC4-B76D-41D7-A010-7D26133D0480}">
      <dgm:prSet/>
      <dgm:spPr/>
      <dgm:t>
        <a:bodyPr/>
        <a:lstStyle/>
        <a:p>
          <a:endParaRPr lang="id-ID"/>
        </a:p>
      </dgm:t>
    </dgm:pt>
    <dgm:pt modelId="{AE032196-2663-44CC-9BDD-8758E6D193F0}">
      <dgm:prSet phldrT="[Text]"/>
      <dgm:spPr/>
      <dgm:t>
        <a:bodyPr/>
        <a:lstStyle/>
        <a:p>
          <a:r>
            <a:rPr lang="id-ID" dirty="0" smtClean="0"/>
            <a:t>6</a:t>
          </a:r>
          <a:endParaRPr lang="id-ID" dirty="0"/>
        </a:p>
      </dgm:t>
    </dgm:pt>
    <dgm:pt modelId="{920ADA27-BB26-4A62-980D-F3AF8D2D8BDB}" type="parTrans" cxnId="{12C5A342-4104-4415-BCD7-B09390CBF95E}">
      <dgm:prSet/>
      <dgm:spPr/>
      <dgm:t>
        <a:bodyPr/>
        <a:lstStyle/>
        <a:p>
          <a:endParaRPr lang="id-ID"/>
        </a:p>
      </dgm:t>
    </dgm:pt>
    <dgm:pt modelId="{144912D1-E742-478A-83EB-0D5BFB08245F}" type="sibTrans" cxnId="{12C5A342-4104-4415-BCD7-B09390CBF95E}">
      <dgm:prSet/>
      <dgm:spPr/>
      <dgm:t>
        <a:bodyPr/>
        <a:lstStyle/>
        <a:p>
          <a:endParaRPr lang="id-ID"/>
        </a:p>
      </dgm:t>
    </dgm:pt>
    <dgm:pt modelId="{281C06F7-CB9F-4B21-A9AD-D48071F3B7AF}">
      <dgm:prSet phldrT="[Text]"/>
      <dgm:spPr/>
      <dgm:t>
        <a:bodyPr/>
        <a:lstStyle/>
        <a:p>
          <a:r>
            <a:rPr lang="id-ID" dirty="0" smtClean="0"/>
            <a:t>5</a:t>
          </a:r>
          <a:endParaRPr lang="id-ID" dirty="0"/>
        </a:p>
      </dgm:t>
    </dgm:pt>
    <dgm:pt modelId="{4EA4D41D-5F83-4627-BDE0-686DFEC08E92}" type="parTrans" cxnId="{278C4C09-94B4-4096-B0BC-E1B7B6C64762}">
      <dgm:prSet/>
      <dgm:spPr/>
      <dgm:t>
        <a:bodyPr/>
        <a:lstStyle/>
        <a:p>
          <a:endParaRPr lang="id-ID"/>
        </a:p>
      </dgm:t>
    </dgm:pt>
    <dgm:pt modelId="{0B8040BA-4E8F-4FA6-BC47-52F2D178EDBF}" type="sibTrans" cxnId="{278C4C09-94B4-4096-B0BC-E1B7B6C64762}">
      <dgm:prSet/>
      <dgm:spPr/>
      <dgm:t>
        <a:bodyPr/>
        <a:lstStyle/>
        <a:p>
          <a:endParaRPr lang="id-ID"/>
        </a:p>
      </dgm:t>
    </dgm:pt>
    <dgm:pt modelId="{DC429463-F57C-44E9-8EAF-B949A31F1933}">
      <dgm:prSet/>
      <dgm:spPr/>
      <dgm:t>
        <a:bodyPr/>
        <a:lstStyle/>
        <a:p>
          <a:r>
            <a:rPr lang="id-ID" dirty="0" smtClean="0"/>
            <a:t>Penatausahaan Keuangan Desa</a:t>
          </a:r>
          <a:endParaRPr lang="id-ID" dirty="0"/>
        </a:p>
      </dgm:t>
    </dgm:pt>
    <dgm:pt modelId="{E615097E-C9FB-4CA7-B709-EF645B142045}" type="parTrans" cxnId="{79589E80-0B13-499B-B43B-494BC74F6B1E}">
      <dgm:prSet/>
      <dgm:spPr/>
      <dgm:t>
        <a:bodyPr/>
        <a:lstStyle/>
        <a:p>
          <a:endParaRPr lang="id-ID"/>
        </a:p>
      </dgm:t>
    </dgm:pt>
    <dgm:pt modelId="{A8530600-9C0A-4493-9CAD-FC276C36FB74}" type="sibTrans" cxnId="{79589E80-0B13-499B-B43B-494BC74F6B1E}">
      <dgm:prSet/>
      <dgm:spPr/>
      <dgm:t>
        <a:bodyPr/>
        <a:lstStyle/>
        <a:p>
          <a:endParaRPr lang="id-ID"/>
        </a:p>
      </dgm:t>
    </dgm:pt>
    <dgm:pt modelId="{F7584696-A78A-4917-A028-01B0C07BCB14}">
      <dgm:prSet/>
      <dgm:spPr/>
      <dgm:t>
        <a:bodyPr/>
        <a:lstStyle/>
        <a:p>
          <a:r>
            <a:rPr lang="id-ID" dirty="0" smtClean="0"/>
            <a:t>Pelaporan &amp; Pertanggungjawaban</a:t>
          </a:r>
          <a:endParaRPr lang="id-ID" dirty="0"/>
        </a:p>
      </dgm:t>
    </dgm:pt>
    <dgm:pt modelId="{B1C32C41-0281-485D-8E6C-9BF442B26364}" type="parTrans" cxnId="{370BB8B4-A9F9-4EB9-BD12-13E99E133CA9}">
      <dgm:prSet/>
      <dgm:spPr/>
      <dgm:t>
        <a:bodyPr/>
        <a:lstStyle/>
        <a:p>
          <a:endParaRPr lang="id-ID"/>
        </a:p>
      </dgm:t>
    </dgm:pt>
    <dgm:pt modelId="{51DA7E91-9118-4E64-B169-E2E290FBC8BB}" type="sibTrans" cxnId="{370BB8B4-A9F9-4EB9-BD12-13E99E133CA9}">
      <dgm:prSet/>
      <dgm:spPr/>
      <dgm:t>
        <a:bodyPr/>
        <a:lstStyle/>
        <a:p>
          <a:endParaRPr lang="id-ID"/>
        </a:p>
      </dgm:t>
    </dgm:pt>
    <dgm:pt modelId="{6EAB7B01-CAD9-49F6-A279-E423D455A254}">
      <dgm:prSet/>
      <dgm:spPr/>
      <dgm:t>
        <a:bodyPr/>
        <a:lstStyle/>
        <a:p>
          <a:r>
            <a:rPr lang="id-ID" dirty="0" smtClean="0"/>
            <a:t>7</a:t>
          </a:r>
          <a:endParaRPr lang="id-ID" dirty="0"/>
        </a:p>
      </dgm:t>
    </dgm:pt>
    <dgm:pt modelId="{35530FAD-3FE6-4621-B292-85ED146AA44A}" type="parTrans" cxnId="{34863A3F-46EA-4195-93B5-65D0A6ED2BD5}">
      <dgm:prSet/>
      <dgm:spPr/>
      <dgm:t>
        <a:bodyPr/>
        <a:lstStyle/>
        <a:p>
          <a:endParaRPr lang="id-ID"/>
        </a:p>
      </dgm:t>
    </dgm:pt>
    <dgm:pt modelId="{88F28920-A9A1-4ED6-BFB6-641EB31591FA}" type="sibTrans" cxnId="{34863A3F-46EA-4195-93B5-65D0A6ED2BD5}">
      <dgm:prSet/>
      <dgm:spPr/>
      <dgm:t>
        <a:bodyPr/>
        <a:lstStyle/>
        <a:p>
          <a:endParaRPr lang="id-ID"/>
        </a:p>
      </dgm:t>
    </dgm:pt>
    <dgm:pt modelId="{C32D3AB6-D2C4-4BED-B398-C24D3A4C6EC9}">
      <dgm:prSet/>
      <dgm:spPr/>
      <dgm:t>
        <a:bodyPr/>
        <a:lstStyle/>
        <a:p>
          <a:r>
            <a:rPr lang="id-ID" dirty="0" smtClean="0"/>
            <a:t>Pengawasan &amp; Pengendalian</a:t>
          </a:r>
          <a:endParaRPr lang="id-ID" dirty="0"/>
        </a:p>
      </dgm:t>
    </dgm:pt>
    <dgm:pt modelId="{901595FA-84F3-4431-9FF8-335227302569}" type="parTrans" cxnId="{7A1ABB89-8C4A-4C95-BD28-176F2FAEEB35}">
      <dgm:prSet/>
      <dgm:spPr/>
      <dgm:t>
        <a:bodyPr/>
        <a:lstStyle/>
        <a:p>
          <a:endParaRPr lang="id-ID"/>
        </a:p>
      </dgm:t>
    </dgm:pt>
    <dgm:pt modelId="{400BCD1B-907A-47EF-9DD9-F697CB4CA54C}" type="sibTrans" cxnId="{7A1ABB89-8C4A-4C95-BD28-176F2FAEEB35}">
      <dgm:prSet/>
      <dgm:spPr/>
      <dgm:t>
        <a:bodyPr/>
        <a:lstStyle/>
        <a:p>
          <a:endParaRPr lang="id-ID"/>
        </a:p>
      </dgm:t>
    </dgm:pt>
    <dgm:pt modelId="{53D53C31-FD3B-48B4-A785-4929D6696754}">
      <dgm:prSet phldrT="[Text]"/>
      <dgm:spPr/>
      <dgm:t>
        <a:bodyPr/>
        <a:lstStyle/>
        <a:p>
          <a:r>
            <a:rPr lang="id-ID" dirty="0" smtClean="0"/>
            <a:t>Perencanaan pembangunan desa</a:t>
          </a:r>
          <a:endParaRPr lang="id-ID" dirty="0"/>
        </a:p>
      </dgm:t>
    </dgm:pt>
    <dgm:pt modelId="{2E46F0FA-04B4-4B78-BEB2-AEB9312253BD}" type="sibTrans" cxnId="{E03AC30B-C5BF-482D-8292-FC6F430D74AD}">
      <dgm:prSet/>
      <dgm:spPr/>
      <dgm:t>
        <a:bodyPr/>
        <a:lstStyle/>
        <a:p>
          <a:endParaRPr lang="id-ID"/>
        </a:p>
      </dgm:t>
    </dgm:pt>
    <dgm:pt modelId="{97A78CFD-98FA-4585-8C7E-431BADB2695B}" type="parTrans" cxnId="{E03AC30B-C5BF-482D-8292-FC6F430D74AD}">
      <dgm:prSet/>
      <dgm:spPr/>
      <dgm:t>
        <a:bodyPr/>
        <a:lstStyle/>
        <a:p>
          <a:endParaRPr lang="id-ID"/>
        </a:p>
      </dgm:t>
    </dgm:pt>
    <dgm:pt modelId="{6D43581B-6B0F-4522-B498-18FF0BD458A5}">
      <dgm:prSet phldrT="[Text]"/>
      <dgm:spPr/>
      <dgm:t>
        <a:bodyPr/>
        <a:lstStyle/>
        <a:p>
          <a:r>
            <a:rPr lang="id-ID" dirty="0" smtClean="0"/>
            <a:t>Pengelolaan Keuangan Desa</a:t>
          </a:r>
          <a:endParaRPr lang="id-ID" dirty="0"/>
        </a:p>
      </dgm:t>
    </dgm:pt>
    <dgm:pt modelId="{F056A559-2BF0-4730-9036-CC7A742E5471}" type="sibTrans" cxnId="{BCBD577A-C880-4F8B-B3A4-11F0B37A0590}">
      <dgm:prSet/>
      <dgm:spPr/>
      <dgm:t>
        <a:bodyPr/>
        <a:lstStyle/>
        <a:p>
          <a:endParaRPr lang="id-ID"/>
        </a:p>
      </dgm:t>
    </dgm:pt>
    <dgm:pt modelId="{C0D2CFA3-D51D-438C-8F29-61EA39EC5E71}" type="parTrans" cxnId="{BCBD577A-C880-4F8B-B3A4-11F0B37A0590}">
      <dgm:prSet/>
      <dgm:spPr/>
      <dgm:t>
        <a:bodyPr/>
        <a:lstStyle/>
        <a:p>
          <a:endParaRPr lang="id-ID"/>
        </a:p>
      </dgm:t>
    </dgm:pt>
    <dgm:pt modelId="{375F36CE-0D87-4396-9B6B-213588CE17D9}">
      <dgm:prSet phldrT="[Text]"/>
      <dgm:spPr/>
      <dgm:t>
        <a:bodyPr/>
        <a:lstStyle/>
        <a:p>
          <a:r>
            <a:rPr lang="id-ID" dirty="0" smtClean="0"/>
            <a:t>2</a:t>
          </a:r>
          <a:endParaRPr lang="id-ID" dirty="0"/>
        </a:p>
      </dgm:t>
    </dgm:pt>
    <dgm:pt modelId="{E92C522E-09D8-4426-BA2B-2F640D3B5C46}" type="sibTrans" cxnId="{4A0DC043-788E-44F1-A98B-BA8D23F63EEF}">
      <dgm:prSet/>
      <dgm:spPr/>
      <dgm:t>
        <a:bodyPr/>
        <a:lstStyle/>
        <a:p>
          <a:endParaRPr lang="id-ID"/>
        </a:p>
      </dgm:t>
    </dgm:pt>
    <dgm:pt modelId="{322DCA37-7E85-45DC-BF9A-6FD29B9998B4}" type="parTrans" cxnId="{4A0DC043-788E-44F1-A98B-BA8D23F63EEF}">
      <dgm:prSet/>
      <dgm:spPr/>
      <dgm:t>
        <a:bodyPr/>
        <a:lstStyle/>
        <a:p>
          <a:endParaRPr lang="id-ID"/>
        </a:p>
      </dgm:t>
    </dgm:pt>
    <dgm:pt modelId="{13B495A2-D2BC-4C43-A1CF-14AF90655569}">
      <dgm:prSet phldrT="[Text]"/>
      <dgm:spPr/>
      <dgm:t>
        <a:bodyPr/>
        <a:lstStyle/>
        <a:p>
          <a:r>
            <a:rPr lang="id-ID" dirty="0" smtClean="0"/>
            <a:t>3</a:t>
          </a:r>
          <a:endParaRPr lang="id-ID" dirty="0"/>
        </a:p>
      </dgm:t>
    </dgm:pt>
    <dgm:pt modelId="{230C5495-5E8B-4340-AFA5-738AF80C5561}" type="sibTrans" cxnId="{F10C3C93-AC3E-463E-ACA1-61FA711D2674}">
      <dgm:prSet/>
      <dgm:spPr/>
      <dgm:t>
        <a:bodyPr/>
        <a:lstStyle/>
        <a:p>
          <a:endParaRPr lang="id-ID"/>
        </a:p>
      </dgm:t>
    </dgm:pt>
    <dgm:pt modelId="{BC2D7AD8-C820-401E-A2B0-721899970D96}" type="parTrans" cxnId="{F10C3C93-AC3E-463E-ACA1-61FA711D2674}">
      <dgm:prSet/>
      <dgm:spPr/>
      <dgm:t>
        <a:bodyPr/>
        <a:lstStyle/>
        <a:p>
          <a:endParaRPr lang="id-ID"/>
        </a:p>
      </dgm:t>
    </dgm:pt>
    <dgm:pt modelId="{0C6CA706-C5D0-4663-BB4B-D84C7BE87D8B}" type="pres">
      <dgm:prSet presAssocID="{9FABE43F-D7E8-45B2-A10A-9790B643BB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2DE9BD-2298-47E7-81B6-92C2A40F14D5}" type="pres">
      <dgm:prSet presAssocID="{EB8B4A5D-6D6A-4EE6-AB49-605D14DBFE16}" presName="composite" presStyleCnt="0"/>
      <dgm:spPr/>
    </dgm:pt>
    <dgm:pt modelId="{2CE65543-B2A1-46E3-98E8-E7F9119E5278}" type="pres">
      <dgm:prSet presAssocID="{EB8B4A5D-6D6A-4EE6-AB49-605D14DBFE16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7BDEF-0D20-4EE2-A0CD-B09EE972D69F}" type="pres">
      <dgm:prSet presAssocID="{EB8B4A5D-6D6A-4EE6-AB49-605D14DBFE16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1EDCBA-D7AA-4BF4-9E80-48F36A8775FF}" type="pres">
      <dgm:prSet presAssocID="{43B575D4-0027-4DAE-9987-3ACB9E5A9A43}" presName="sp" presStyleCnt="0"/>
      <dgm:spPr/>
    </dgm:pt>
    <dgm:pt modelId="{873F57C8-2F34-4961-9F14-35EB6608261F}" type="pres">
      <dgm:prSet presAssocID="{375F36CE-0D87-4396-9B6B-213588CE17D9}" presName="composite" presStyleCnt="0"/>
      <dgm:spPr/>
    </dgm:pt>
    <dgm:pt modelId="{00BBC839-6852-4812-91BB-49F85C3A2E80}" type="pres">
      <dgm:prSet presAssocID="{375F36CE-0D87-4396-9B6B-213588CE17D9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86E697-35A9-4477-916E-AE7C81290FA2}" type="pres">
      <dgm:prSet presAssocID="{375F36CE-0D87-4396-9B6B-213588CE17D9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E7BA9D-B7A5-40EC-96A4-126AE12C6D40}" type="pres">
      <dgm:prSet presAssocID="{E92C522E-09D8-4426-BA2B-2F640D3B5C46}" presName="sp" presStyleCnt="0"/>
      <dgm:spPr/>
    </dgm:pt>
    <dgm:pt modelId="{71D225D9-BBDD-42A9-B869-37A29F05373E}" type="pres">
      <dgm:prSet presAssocID="{13B495A2-D2BC-4C43-A1CF-14AF90655569}" presName="composite" presStyleCnt="0"/>
      <dgm:spPr/>
    </dgm:pt>
    <dgm:pt modelId="{870EDE7A-FE2E-451E-9A65-EB921CDF262D}" type="pres">
      <dgm:prSet presAssocID="{13B495A2-D2BC-4C43-A1CF-14AF90655569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E2E4856-A601-4185-8B21-152E93910F41}" type="pres">
      <dgm:prSet presAssocID="{13B495A2-D2BC-4C43-A1CF-14AF90655569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395577A-36DB-4C95-8E95-87A3BDC373FD}" type="pres">
      <dgm:prSet presAssocID="{230C5495-5E8B-4340-AFA5-738AF80C5561}" presName="sp" presStyleCnt="0"/>
      <dgm:spPr/>
    </dgm:pt>
    <dgm:pt modelId="{A7C4B884-A859-4F87-94DE-44181C4B65FC}" type="pres">
      <dgm:prSet presAssocID="{B611D724-5F6B-40AD-B01A-FC830970D34B}" presName="composite" presStyleCnt="0"/>
      <dgm:spPr/>
    </dgm:pt>
    <dgm:pt modelId="{C1B550D0-E26F-469D-9CB3-178A341D5321}" type="pres">
      <dgm:prSet presAssocID="{B611D724-5F6B-40AD-B01A-FC830970D34B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92F7CC-900F-4ED9-955C-236EED641B45}" type="pres">
      <dgm:prSet presAssocID="{B611D724-5F6B-40AD-B01A-FC830970D34B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31202CF-EDD6-4262-B18E-CCCD05EC3CA2}" type="pres">
      <dgm:prSet presAssocID="{4D819099-A907-46E9-85BF-163793A3AACB}" presName="sp" presStyleCnt="0"/>
      <dgm:spPr/>
    </dgm:pt>
    <dgm:pt modelId="{1BA17DD7-5058-402E-86DF-9C008523AD27}" type="pres">
      <dgm:prSet presAssocID="{281C06F7-CB9F-4B21-A9AD-D48071F3B7AF}" presName="composite" presStyleCnt="0"/>
      <dgm:spPr/>
    </dgm:pt>
    <dgm:pt modelId="{8B787758-E98A-40AC-AA67-063EC01BE75D}" type="pres">
      <dgm:prSet presAssocID="{281C06F7-CB9F-4B21-A9AD-D48071F3B7AF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BAF2B-7798-4575-9807-9F5D8881019C}" type="pres">
      <dgm:prSet presAssocID="{281C06F7-CB9F-4B21-A9AD-D48071F3B7AF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B91FA-58FA-4F99-9C6E-A96C8121C35C}" type="pres">
      <dgm:prSet presAssocID="{0B8040BA-4E8F-4FA6-BC47-52F2D178EDBF}" presName="sp" presStyleCnt="0"/>
      <dgm:spPr/>
    </dgm:pt>
    <dgm:pt modelId="{9E35F22A-F1D9-466F-86EA-5BEDC2714946}" type="pres">
      <dgm:prSet presAssocID="{AE032196-2663-44CC-9BDD-8758E6D193F0}" presName="composite" presStyleCnt="0"/>
      <dgm:spPr/>
    </dgm:pt>
    <dgm:pt modelId="{C28C7CD8-3C8B-452D-973E-0E7EE2AE3286}" type="pres">
      <dgm:prSet presAssocID="{AE032196-2663-44CC-9BDD-8758E6D193F0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24D57-7A63-4981-81CB-F16BF41946E6}" type="pres">
      <dgm:prSet presAssocID="{AE032196-2663-44CC-9BDD-8758E6D193F0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F0F208-8A75-46CA-A1EE-FF1AD9718367}" type="pres">
      <dgm:prSet presAssocID="{144912D1-E742-478A-83EB-0D5BFB08245F}" presName="sp" presStyleCnt="0"/>
      <dgm:spPr/>
    </dgm:pt>
    <dgm:pt modelId="{1E53722D-888A-4352-9333-A3E3157B005E}" type="pres">
      <dgm:prSet presAssocID="{6EAB7B01-CAD9-49F6-A279-E423D455A254}" presName="composite" presStyleCnt="0"/>
      <dgm:spPr/>
    </dgm:pt>
    <dgm:pt modelId="{6758E714-7F40-4C0E-BE40-A2EAF92A89EA}" type="pres">
      <dgm:prSet presAssocID="{6EAB7B01-CAD9-49F6-A279-E423D455A254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4EB6F-BFAC-4BD1-B602-69FC398F2D8D}" type="pres">
      <dgm:prSet presAssocID="{6EAB7B01-CAD9-49F6-A279-E423D455A254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863A3F-46EA-4195-93B5-65D0A6ED2BD5}" srcId="{9FABE43F-D7E8-45B2-A10A-9790B643BBF4}" destId="{6EAB7B01-CAD9-49F6-A279-E423D455A254}" srcOrd="6" destOrd="0" parTransId="{35530FAD-3FE6-4621-B292-85ED146AA44A}" sibTransId="{88F28920-A9A1-4ED6-BFB6-641EB31591FA}"/>
    <dgm:cxn modelId="{79589E80-0B13-499B-B43B-494BC74F6B1E}" srcId="{281C06F7-CB9F-4B21-A9AD-D48071F3B7AF}" destId="{DC429463-F57C-44E9-8EAF-B949A31F1933}" srcOrd="0" destOrd="0" parTransId="{E615097E-C9FB-4CA7-B709-EF645B142045}" sibTransId="{A8530600-9C0A-4493-9CAD-FC276C36FB74}"/>
    <dgm:cxn modelId="{F10C3C93-AC3E-463E-ACA1-61FA711D2674}" srcId="{9FABE43F-D7E8-45B2-A10A-9790B643BBF4}" destId="{13B495A2-D2BC-4C43-A1CF-14AF90655569}" srcOrd="2" destOrd="0" parTransId="{BC2D7AD8-C820-401E-A2B0-721899970D96}" sibTransId="{230C5495-5E8B-4340-AFA5-738AF80C5561}"/>
    <dgm:cxn modelId="{278C4C09-94B4-4096-B0BC-E1B7B6C64762}" srcId="{9FABE43F-D7E8-45B2-A10A-9790B643BBF4}" destId="{281C06F7-CB9F-4B21-A9AD-D48071F3B7AF}" srcOrd="4" destOrd="0" parTransId="{4EA4D41D-5F83-4627-BDE0-686DFEC08E92}" sibTransId="{0B8040BA-4E8F-4FA6-BC47-52F2D178EDBF}"/>
    <dgm:cxn modelId="{FEC248A9-39D5-4178-A748-7EDA3AD290AB}" type="presOf" srcId="{B611D724-5F6B-40AD-B01A-FC830970D34B}" destId="{C1B550D0-E26F-469D-9CB3-178A341D5321}" srcOrd="0" destOrd="0" presId="urn:microsoft.com/office/officeart/2005/8/layout/chevron2"/>
    <dgm:cxn modelId="{4A0DC043-788E-44F1-A98B-BA8D23F63EEF}" srcId="{9FABE43F-D7E8-45B2-A10A-9790B643BBF4}" destId="{375F36CE-0D87-4396-9B6B-213588CE17D9}" srcOrd="1" destOrd="0" parTransId="{322DCA37-7E85-45DC-BF9A-6FD29B9998B4}" sibTransId="{E92C522E-09D8-4426-BA2B-2F640D3B5C46}"/>
    <dgm:cxn modelId="{EEFBEEDB-0231-44F8-9324-5E8927070BBF}" type="presOf" srcId="{EB8B4A5D-6D6A-4EE6-AB49-605D14DBFE16}" destId="{2CE65543-B2A1-46E3-98E8-E7F9119E5278}" srcOrd="0" destOrd="0" presId="urn:microsoft.com/office/officeart/2005/8/layout/chevron2"/>
    <dgm:cxn modelId="{D12330A3-0E97-428B-8EF7-4F24910A11A8}" srcId="{13B495A2-D2BC-4C43-A1CF-14AF90655569}" destId="{E0593EFB-2CEB-45E2-8D6D-765A1B7342A4}" srcOrd="0" destOrd="0" parTransId="{39821666-4CB1-48E7-80CF-E898D1DAACEF}" sibTransId="{C25ECAFC-892D-486B-8223-6050618D7462}"/>
    <dgm:cxn modelId="{691FA272-8C60-4A35-B1E9-262507208B1C}" type="presOf" srcId="{F7584696-A78A-4917-A028-01B0C07BCB14}" destId="{1C024D57-7A63-4981-81CB-F16BF41946E6}" srcOrd="0" destOrd="0" presId="urn:microsoft.com/office/officeart/2005/8/layout/chevron2"/>
    <dgm:cxn modelId="{7A1ABB89-8C4A-4C95-BD28-176F2FAEEB35}" srcId="{6EAB7B01-CAD9-49F6-A279-E423D455A254}" destId="{C32D3AB6-D2C4-4BED-B398-C24D3A4C6EC9}" srcOrd="0" destOrd="0" parTransId="{901595FA-84F3-4431-9FF8-335227302569}" sibTransId="{400BCD1B-907A-47EF-9DD9-F697CB4CA54C}"/>
    <dgm:cxn modelId="{E03AC30B-C5BF-482D-8292-FC6F430D74AD}" srcId="{EB8B4A5D-6D6A-4EE6-AB49-605D14DBFE16}" destId="{53D53C31-FD3B-48B4-A785-4929D6696754}" srcOrd="0" destOrd="0" parTransId="{97A78CFD-98FA-4585-8C7E-431BADB2695B}" sibTransId="{2E46F0FA-04B4-4B78-BEB2-AEB9312253BD}"/>
    <dgm:cxn modelId="{F29404B6-A562-4EC4-B023-5A2CA1A550EB}" type="presOf" srcId="{E0593EFB-2CEB-45E2-8D6D-765A1B7342A4}" destId="{BE2E4856-A601-4185-8B21-152E93910F41}" srcOrd="0" destOrd="0" presId="urn:microsoft.com/office/officeart/2005/8/layout/chevron2"/>
    <dgm:cxn modelId="{CBD1C038-AEA6-44A2-9086-73D791D2A228}" type="presOf" srcId="{A177AAC9-F4E3-44D7-BC6C-A84211F96DCD}" destId="{9592F7CC-900F-4ED9-955C-236EED641B45}" srcOrd="0" destOrd="0" presId="urn:microsoft.com/office/officeart/2005/8/layout/chevron2"/>
    <dgm:cxn modelId="{BCBD577A-C880-4F8B-B3A4-11F0B37A0590}" srcId="{375F36CE-0D87-4396-9B6B-213588CE17D9}" destId="{6D43581B-6B0F-4522-B498-18FF0BD458A5}" srcOrd="0" destOrd="0" parTransId="{C0D2CFA3-D51D-438C-8F29-61EA39EC5E71}" sibTransId="{F056A559-2BF0-4730-9036-CC7A742E5471}"/>
    <dgm:cxn modelId="{60ED8987-8BB5-4EBF-8BDA-DC5BA091F90E}" type="presOf" srcId="{6EAB7B01-CAD9-49F6-A279-E423D455A254}" destId="{6758E714-7F40-4C0E-BE40-A2EAF92A89EA}" srcOrd="0" destOrd="0" presId="urn:microsoft.com/office/officeart/2005/8/layout/chevron2"/>
    <dgm:cxn modelId="{473DDDAA-1454-4EF2-9B1C-A55F25D7D716}" type="presOf" srcId="{9FABE43F-D7E8-45B2-A10A-9790B643BBF4}" destId="{0C6CA706-C5D0-4663-BB4B-D84C7BE87D8B}" srcOrd="0" destOrd="0" presId="urn:microsoft.com/office/officeart/2005/8/layout/chevron2"/>
    <dgm:cxn modelId="{4751BF1C-AD3D-47DA-A750-4E08972FA890}" type="presOf" srcId="{C32D3AB6-D2C4-4BED-B398-C24D3A4C6EC9}" destId="{3334EB6F-BFAC-4BD1-B602-69FC398F2D8D}" srcOrd="0" destOrd="0" presId="urn:microsoft.com/office/officeart/2005/8/layout/chevron2"/>
    <dgm:cxn modelId="{B4460430-8187-4C04-B534-86C0D1D79EAC}" type="presOf" srcId="{281C06F7-CB9F-4B21-A9AD-D48071F3B7AF}" destId="{8B787758-E98A-40AC-AA67-063EC01BE75D}" srcOrd="0" destOrd="0" presId="urn:microsoft.com/office/officeart/2005/8/layout/chevron2"/>
    <dgm:cxn modelId="{317F9E70-F215-4694-8B30-25C8AEF6D817}" type="presOf" srcId="{53D53C31-FD3B-48B4-A785-4929D6696754}" destId="{1677BDEF-0D20-4EE2-A0CD-B09EE972D69F}" srcOrd="0" destOrd="0" presId="urn:microsoft.com/office/officeart/2005/8/layout/chevron2"/>
    <dgm:cxn modelId="{C24102B7-4798-4B40-A68F-2F8C45182F46}" type="presOf" srcId="{AE032196-2663-44CC-9BDD-8758E6D193F0}" destId="{C28C7CD8-3C8B-452D-973E-0E7EE2AE3286}" srcOrd="0" destOrd="0" presId="urn:microsoft.com/office/officeart/2005/8/layout/chevron2"/>
    <dgm:cxn modelId="{CAF1801A-D73C-414B-9455-6E5EE746DC12}" srcId="{9FABE43F-D7E8-45B2-A10A-9790B643BBF4}" destId="{B611D724-5F6B-40AD-B01A-FC830970D34B}" srcOrd="3" destOrd="0" parTransId="{9870D1DB-3527-4C51-AC1E-B4C0FECA23B2}" sibTransId="{4D819099-A907-46E9-85BF-163793A3AACB}"/>
    <dgm:cxn modelId="{649D4890-B238-4615-A6FA-5F65377F65E7}" type="presOf" srcId="{375F36CE-0D87-4396-9B6B-213588CE17D9}" destId="{00BBC839-6852-4812-91BB-49F85C3A2E80}" srcOrd="0" destOrd="0" presId="urn:microsoft.com/office/officeart/2005/8/layout/chevron2"/>
    <dgm:cxn modelId="{7E40AAC4-B76D-41D7-A010-7D26133D0480}" srcId="{B611D724-5F6B-40AD-B01A-FC830970D34B}" destId="{A177AAC9-F4E3-44D7-BC6C-A84211F96DCD}" srcOrd="0" destOrd="0" parTransId="{838BE47B-0989-4E1C-BC30-53621358265F}" sibTransId="{63AB1C7C-78B1-4242-844F-C58E2CDADD9A}"/>
    <dgm:cxn modelId="{370BB8B4-A9F9-4EB9-BD12-13E99E133CA9}" srcId="{AE032196-2663-44CC-9BDD-8758E6D193F0}" destId="{F7584696-A78A-4917-A028-01B0C07BCB14}" srcOrd="0" destOrd="0" parTransId="{B1C32C41-0281-485D-8E6C-9BF442B26364}" sibTransId="{51DA7E91-9118-4E64-B169-E2E290FBC8BB}"/>
    <dgm:cxn modelId="{12C5A342-4104-4415-BCD7-B09390CBF95E}" srcId="{9FABE43F-D7E8-45B2-A10A-9790B643BBF4}" destId="{AE032196-2663-44CC-9BDD-8758E6D193F0}" srcOrd="5" destOrd="0" parTransId="{920ADA27-BB26-4A62-980D-F3AF8D2D8BDB}" sibTransId="{144912D1-E742-478A-83EB-0D5BFB08245F}"/>
    <dgm:cxn modelId="{94D6EFB5-330C-4D16-89AC-5AFEF8F56EA4}" srcId="{9FABE43F-D7E8-45B2-A10A-9790B643BBF4}" destId="{EB8B4A5D-6D6A-4EE6-AB49-605D14DBFE16}" srcOrd="0" destOrd="0" parTransId="{94FD7D78-3BB5-41CA-A94F-20379B7737C9}" sibTransId="{43B575D4-0027-4DAE-9987-3ACB9E5A9A43}"/>
    <dgm:cxn modelId="{6D06F609-9308-4506-BB2B-E6C60CA33F09}" type="presOf" srcId="{6D43581B-6B0F-4522-B498-18FF0BD458A5}" destId="{BF86E697-35A9-4477-916E-AE7C81290FA2}" srcOrd="0" destOrd="0" presId="urn:microsoft.com/office/officeart/2005/8/layout/chevron2"/>
    <dgm:cxn modelId="{5AB74C7A-A54E-407B-B9E0-79C035250563}" type="presOf" srcId="{13B495A2-D2BC-4C43-A1CF-14AF90655569}" destId="{870EDE7A-FE2E-451E-9A65-EB921CDF262D}" srcOrd="0" destOrd="0" presId="urn:microsoft.com/office/officeart/2005/8/layout/chevron2"/>
    <dgm:cxn modelId="{6970ED00-DA8D-4810-B168-7DE2F2225957}" type="presOf" srcId="{DC429463-F57C-44E9-8EAF-B949A31F1933}" destId="{7C9BAF2B-7798-4575-9807-9F5D8881019C}" srcOrd="0" destOrd="0" presId="urn:microsoft.com/office/officeart/2005/8/layout/chevron2"/>
    <dgm:cxn modelId="{CB60013C-2FF6-45E6-8AD2-01F105CC6EA9}" type="presParOf" srcId="{0C6CA706-C5D0-4663-BB4B-D84C7BE87D8B}" destId="{032DE9BD-2298-47E7-81B6-92C2A40F14D5}" srcOrd="0" destOrd="0" presId="urn:microsoft.com/office/officeart/2005/8/layout/chevron2"/>
    <dgm:cxn modelId="{B0FA03CB-E9AC-4DD2-A055-EF02CB330813}" type="presParOf" srcId="{032DE9BD-2298-47E7-81B6-92C2A40F14D5}" destId="{2CE65543-B2A1-46E3-98E8-E7F9119E5278}" srcOrd="0" destOrd="0" presId="urn:microsoft.com/office/officeart/2005/8/layout/chevron2"/>
    <dgm:cxn modelId="{17DCE0CF-E7F8-4E34-A624-085748F38DEF}" type="presParOf" srcId="{032DE9BD-2298-47E7-81B6-92C2A40F14D5}" destId="{1677BDEF-0D20-4EE2-A0CD-B09EE972D69F}" srcOrd="1" destOrd="0" presId="urn:microsoft.com/office/officeart/2005/8/layout/chevron2"/>
    <dgm:cxn modelId="{860E7E68-6B53-42C1-9A21-9CDE5ED71076}" type="presParOf" srcId="{0C6CA706-C5D0-4663-BB4B-D84C7BE87D8B}" destId="{3C1EDCBA-D7AA-4BF4-9E80-48F36A8775FF}" srcOrd="1" destOrd="0" presId="urn:microsoft.com/office/officeart/2005/8/layout/chevron2"/>
    <dgm:cxn modelId="{7C1EDED1-42E1-4B04-B62B-A1886255FC7D}" type="presParOf" srcId="{0C6CA706-C5D0-4663-BB4B-D84C7BE87D8B}" destId="{873F57C8-2F34-4961-9F14-35EB6608261F}" srcOrd="2" destOrd="0" presId="urn:microsoft.com/office/officeart/2005/8/layout/chevron2"/>
    <dgm:cxn modelId="{45B1B4D1-00F9-4FB0-8FE3-9D18EBB38ECB}" type="presParOf" srcId="{873F57C8-2F34-4961-9F14-35EB6608261F}" destId="{00BBC839-6852-4812-91BB-49F85C3A2E80}" srcOrd="0" destOrd="0" presId="urn:microsoft.com/office/officeart/2005/8/layout/chevron2"/>
    <dgm:cxn modelId="{D6D25921-7617-440F-97A2-071C46358A9D}" type="presParOf" srcId="{873F57C8-2F34-4961-9F14-35EB6608261F}" destId="{BF86E697-35A9-4477-916E-AE7C81290FA2}" srcOrd="1" destOrd="0" presId="urn:microsoft.com/office/officeart/2005/8/layout/chevron2"/>
    <dgm:cxn modelId="{D1F089B4-12F9-472A-BEF6-736F875C73AE}" type="presParOf" srcId="{0C6CA706-C5D0-4663-BB4B-D84C7BE87D8B}" destId="{F2E7BA9D-B7A5-40EC-96A4-126AE12C6D40}" srcOrd="3" destOrd="0" presId="urn:microsoft.com/office/officeart/2005/8/layout/chevron2"/>
    <dgm:cxn modelId="{D65DAE10-F48B-43B2-A8AB-06E035A38977}" type="presParOf" srcId="{0C6CA706-C5D0-4663-BB4B-D84C7BE87D8B}" destId="{71D225D9-BBDD-42A9-B869-37A29F05373E}" srcOrd="4" destOrd="0" presId="urn:microsoft.com/office/officeart/2005/8/layout/chevron2"/>
    <dgm:cxn modelId="{5DF89E57-192B-4DDA-9443-1ACB715CCD81}" type="presParOf" srcId="{71D225D9-BBDD-42A9-B869-37A29F05373E}" destId="{870EDE7A-FE2E-451E-9A65-EB921CDF262D}" srcOrd="0" destOrd="0" presId="urn:microsoft.com/office/officeart/2005/8/layout/chevron2"/>
    <dgm:cxn modelId="{A11F493D-1E02-41D7-A1C9-9C64E6434786}" type="presParOf" srcId="{71D225D9-BBDD-42A9-B869-37A29F05373E}" destId="{BE2E4856-A601-4185-8B21-152E93910F41}" srcOrd="1" destOrd="0" presId="urn:microsoft.com/office/officeart/2005/8/layout/chevron2"/>
    <dgm:cxn modelId="{F3AA7B2C-84F8-411B-B166-EA027A1922F9}" type="presParOf" srcId="{0C6CA706-C5D0-4663-BB4B-D84C7BE87D8B}" destId="{F395577A-36DB-4C95-8E95-87A3BDC373FD}" srcOrd="5" destOrd="0" presId="urn:microsoft.com/office/officeart/2005/8/layout/chevron2"/>
    <dgm:cxn modelId="{A6DA37AC-777F-4FE4-8837-5B7DB645ED41}" type="presParOf" srcId="{0C6CA706-C5D0-4663-BB4B-D84C7BE87D8B}" destId="{A7C4B884-A859-4F87-94DE-44181C4B65FC}" srcOrd="6" destOrd="0" presId="urn:microsoft.com/office/officeart/2005/8/layout/chevron2"/>
    <dgm:cxn modelId="{593263F5-245B-492D-9CB6-248139B01253}" type="presParOf" srcId="{A7C4B884-A859-4F87-94DE-44181C4B65FC}" destId="{C1B550D0-E26F-469D-9CB3-178A341D5321}" srcOrd="0" destOrd="0" presId="urn:microsoft.com/office/officeart/2005/8/layout/chevron2"/>
    <dgm:cxn modelId="{B453B87F-2626-4A53-BD3A-A0B7FD4FA10E}" type="presParOf" srcId="{A7C4B884-A859-4F87-94DE-44181C4B65FC}" destId="{9592F7CC-900F-4ED9-955C-236EED641B45}" srcOrd="1" destOrd="0" presId="urn:microsoft.com/office/officeart/2005/8/layout/chevron2"/>
    <dgm:cxn modelId="{166A4126-4420-4929-BF8D-E7C1DD983763}" type="presParOf" srcId="{0C6CA706-C5D0-4663-BB4B-D84C7BE87D8B}" destId="{931202CF-EDD6-4262-B18E-CCCD05EC3CA2}" srcOrd="7" destOrd="0" presId="urn:microsoft.com/office/officeart/2005/8/layout/chevron2"/>
    <dgm:cxn modelId="{A65F8B37-CD96-404F-A8CB-511E8A5EE4FB}" type="presParOf" srcId="{0C6CA706-C5D0-4663-BB4B-D84C7BE87D8B}" destId="{1BA17DD7-5058-402E-86DF-9C008523AD27}" srcOrd="8" destOrd="0" presId="urn:microsoft.com/office/officeart/2005/8/layout/chevron2"/>
    <dgm:cxn modelId="{C073291B-F10F-43A9-A56F-EEA86D8C7F29}" type="presParOf" srcId="{1BA17DD7-5058-402E-86DF-9C008523AD27}" destId="{8B787758-E98A-40AC-AA67-063EC01BE75D}" srcOrd="0" destOrd="0" presId="urn:microsoft.com/office/officeart/2005/8/layout/chevron2"/>
    <dgm:cxn modelId="{B620693A-4F9C-46CD-9A86-0B799E266FE4}" type="presParOf" srcId="{1BA17DD7-5058-402E-86DF-9C008523AD27}" destId="{7C9BAF2B-7798-4575-9807-9F5D8881019C}" srcOrd="1" destOrd="0" presId="urn:microsoft.com/office/officeart/2005/8/layout/chevron2"/>
    <dgm:cxn modelId="{52B6604C-1D40-4832-A622-4D5520113CD5}" type="presParOf" srcId="{0C6CA706-C5D0-4663-BB4B-D84C7BE87D8B}" destId="{AD8B91FA-58FA-4F99-9C6E-A96C8121C35C}" srcOrd="9" destOrd="0" presId="urn:microsoft.com/office/officeart/2005/8/layout/chevron2"/>
    <dgm:cxn modelId="{F82AB015-4F06-43B6-8FA0-04286E0708DD}" type="presParOf" srcId="{0C6CA706-C5D0-4663-BB4B-D84C7BE87D8B}" destId="{9E35F22A-F1D9-466F-86EA-5BEDC2714946}" srcOrd="10" destOrd="0" presId="urn:microsoft.com/office/officeart/2005/8/layout/chevron2"/>
    <dgm:cxn modelId="{902F85D4-F2A6-4F20-8DEC-14C80B286B7F}" type="presParOf" srcId="{9E35F22A-F1D9-466F-86EA-5BEDC2714946}" destId="{C28C7CD8-3C8B-452D-973E-0E7EE2AE3286}" srcOrd="0" destOrd="0" presId="urn:microsoft.com/office/officeart/2005/8/layout/chevron2"/>
    <dgm:cxn modelId="{19587A60-7C91-4F1D-A048-86138E18BF7A}" type="presParOf" srcId="{9E35F22A-F1D9-466F-86EA-5BEDC2714946}" destId="{1C024D57-7A63-4981-81CB-F16BF41946E6}" srcOrd="1" destOrd="0" presId="urn:microsoft.com/office/officeart/2005/8/layout/chevron2"/>
    <dgm:cxn modelId="{298E01D0-847A-4935-965B-27A33AB35C11}" type="presParOf" srcId="{0C6CA706-C5D0-4663-BB4B-D84C7BE87D8B}" destId="{9EF0F208-8A75-46CA-A1EE-FF1AD9718367}" srcOrd="11" destOrd="0" presId="urn:microsoft.com/office/officeart/2005/8/layout/chevron2"/>
    <dgm:cxn modelId="{44D6C4B0-6CA0-487F-9625-431196D4C1D6}" type="presParOf" srcId="{0C6CA706-C5D0-4663-BB4B-D84C7BE87D8B}" destId="{1E53722D-888A-4352-9333-A3E3157B005E}" srcOrd="12" destOrd="0" presId="urn:microsoft.com/office/officeart/2005/8/layout/chevron2"/>
    <dgm:cxn modelId="{B199DB6A-CE88-476C-BC35-BB0AA508BBA4}" type="presParOf" srcId="{1E53722D-888A-4352-9333-A3E3157B005E}" destId="{6758E714-7F40-4C0E-BE40-A2EAF92A89EA}" srcOrd="0" destOrd="0" presId="urn:microsoft.com/office/officeart/2005/8/layout/chevron2"/>
    <dgm:cxn modelId="{3DB60E48-6006-4212-82DE-99B929ACE651}" type="presParOf" srcId="{1E53722D-888A-4352-9333-A3E3157B005E}" destId="{3334EB6F-BFAC-4BD1-B602-69FC398F2D8D}" srcOrd="1" destOrd="0" presId="urn:microsoft.com/office/officeart/2005/8/layout/chevron2"/>
  </dgm:cxnLst>
  <dgm:bg>
    <a:solidFill>
      <a:srgbClr val="00990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23A604-4CB2-407C-817E-256C3BF3F13A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328613-CA8C-48AA-95C4-7EE87FD282CA}">
      <dgm:prSet/>
      <dgm:spPr/>
      <dgm:t>
        <a:bodyPr/>
        <a:lstStyle/>
        <a:p>
          <a:pPr rtl="0"/>
          <a:endParaRPr lang="en-US" b="0" i="0" baseline="0" dirty="0"/>
        </a:p>
      </dgm:t>
    </dgm:pt>
    <dgm:pt modelId="{F66D1634-A3C0-4B70-96B4-039A0EC3C1F5}" type="parTrans" cxnId="{B886D5C4-B606-4581-B916-B8AC1DEABB1E}">
      <dgm:prSet/>
      <dgm:spPr/>
      <dgm:t>
        <a:bodyPr/>
        <a:lstStyle/>
        <a:p>
          <a:endParaRPr lang="en-US"/>
        </a:p>
      </dgm:t>
    </dgm:pt>
    <dgm:pt modelId="{272D83D1-9D71-41CD-8B21-AE1279350F90}" type="sibTrans" cxnId="{B886D5C4-B606-4581-B916-B8AC1DEABB1E}">
      <dgm:prSet/>
      <dgm:spPr/>
      <dgm:t>
        <a:bodyPr/>
        <a:lstStyle/>
        <a:p>
          <a:endParaRPr lang="en-US"/>
        </a:p>
      </dgm:t>
    </dgm:pt>
    <dgm:pt modelId="{57183A2B-5E7E-4120-BF6E-01C06A1BDC62}">
      <dgm:prSet/>
      <dgm:spPr/>
      <dgm:t>
        <a:bodyPr/>
        <a:lstStyle/>
        <a:p>
          <a:pPr rtl="0"/>
          <a:endParaRPr lang="en-US" dirty="0"/>
        </a:p>
      </dgm:t>
    </dgm:pt>
    <dgm:pt modelId="{BC8CF5CF-6A2F-433A-A6A5-D125C0A1BB77}" type="parTrans" cxnId="{A711C559-0D07-4498-B16B-FEAF7E342572}">
      <dgm:prSet/>
      <dgm:spPr/>
      <dgm:t>
        <a:bodyPr/>
        <a:lstStyle/>
        <a:p>
          <a:endParaRPr lang="en-US"/>
        </a:p>
      </dgm:t>
    </dgm:pt>
    <dgm:pt modelId="{671D3666-41EB-4BDE-B6D3-E256BA951607}" type="sibTrans" cxnId="{A711C559-0D07-4498-B16B-FEAF7E342572}">
      <dgm:prSet/>
      <dgm:spPr/>
      <dgm:t>
        <a:bodyPr/>
        <a:lstStyle/>
        <a:p>
          <a:endParaRPr lang="en-US"/>
        </a:p>
      </dgm:t>
    </dgm:pt>
    <dgm:pt modelId="{FDB96A46-0AE8-4F0B-BCF3-690116D663E4}">
      <dgm:prSet/>
      <dgm:spPr/>
      <dgm:t>
        <a:bodyPr/>
        <a:lstStyle/>
        <a:p>
          <a:pPr rtl="0"/>
          <a:endParaRPr lang="en-US" dirty="0"/>
        </a:p>
      </dgm:t>
    </dgm:pt>
    <dgm:pt modelId="{3BF5B1CF-FA5C-44B3-8F1F-CC85ADBE57C4}" type="parTrans" cxnId="{C5F5E00D-AD62-4BA2-BF9F-DF0D2DE8626B}">
      <dgm:prSet/>
      <dgm:spPr/>
      <dgm:t>
        <a:bodyPr/>
        <a:lstStyle/>
        <a:p>
          <a:endParaRPr lang="en-US"/>
        </a:p>
      </dgm:t>
    </dgm:pt>
    <dgm:pt modelId="{DFE59F6D-BF1D-471A-A241-A7C35C24D630}" type="sibTrans" cxnId="{C5F5E00D-AD62-4BA2-BF9F-DF0D2DE8626B}">
      <dgm:prSet/>
      <dgm:spPr/>
      <dgm:t>
        <a:bodyPr/>
        <a:lstStyle/>
        <a:p>
          <a:endParaRPr lang="en-US"/>
        </a:p>
      </dgm:t>
    </dgm:pt>
    <dgm:pt modelId="{AD232EC5-864D-480F-B68D-BABED79C17D5}">
      <dgm:prSet/>
      <dgm:spPr/>
      <dgm:t>
        <a:bodyPr/>
        <a:lstStyle/>
        <a:p>
          <a:pPr rtl="0"/>
          <a:endParaRPr lang="en-US" dirty="0"/>
        </a:p>
      </dgm:t>
    </dgm:pt>
    <dgm:pt modelId="{BE1B83F3-C858-4D92-B125-D54EA51DB011}" type="parTrans" cxnId="{1FD18268-5F3B-4699-A64B-7D604C2E604E}">
      <dgm:prSet/>
      <dgm:spPr/>
      <dgm:t>
        <a:bodyPr/>
        <a:lstStyle/>
        <a:p>
          <a:endParaRPr lang="en-US"/>
        </a:p>
      </dgm:t>
    </dgm:pt>
    <dgm:pt modelId="{5DCBB609-3E9E-474F-A833-2B557B4C5D25}" type="sibTrans" cxnId="{1FD18268-5F3B-4699-A64B-7D604C2E604E}">
      <dgm:prSet/>
      <dgm:spPr/>
      <dgm:t>
        <a:bodyPr/>
        <a:lstStyle/>
        <a:p>
          <a:endParaRPr lang="en-US"/>
        </a:p>
      </dgm:t>
    </dgm:pt>
    <dgm:pt modelId="{2A1E7420-6D89-4818-B9A7-9361B34C0C99}">
      <dgm:prSet/>
      <dgm:spPr/>
      <dgm:t>
        <a:bodyPr/>
        <a:lstStyle/>
        <a:p>
          <a:pPr rtl="0"/>
          <a:endParaRPr lang="en-US" b="0" i="0" baseline="0" dirty="0"/>
        </a:p>
      </dgm:t>
    </dgm:pt>
    <dgm:pt modelId="{39A1F91D-2482-4E7E-9A88-3A079A2C0D22}" type="parTrans" cxnId="{735F4C7E-54A9-40F4-9EE7-E27F46C7954B}">
      <dgm:prSet/>
      <dgm:spPr/>
      <dgm:t>
        <a:bodyPr/>
        <a:lstStyle/>
        <a:p>
          <a:endParaRPr lang="en-US"/>
        </a:p>
      </dgm:t>
    </dgm:pt>
    <dgm:pt modelId="{E07E4463-F920-4268-A0D4-C8B8F0C087BB}" type="sibTrans" cxnId="{735F4C7E-54A9-40F4-9EE7-E27F46C7954B}">
      <dgm:prSet/>
      <dgm:spPr/>
      <dgm:t>
        <a:bodyPr/>
        <a:lstStyle/>
        <a:p>
          <a:endParaRPr lang="en-US"/>
        </a:p>
      </dgm:t>
    </dgm:pt>
    <dgm:pt modelId="{07877963-CDFE-4387-900D-B8EB9328CB47}">
      <dgm:prSet/>
      <dgm:spPr/>
      <dgm:t>
        <a:bodyPr/>
        <a:lstStyle/>
        <a:p>
          <a:pPr rtl="0"/>
          <a:endParaRPr lang="en-US" b="0" i="0" baseline="0" dirty="0"/>
        </a:p>
      </dgm:t>
    </dgm:pt>
    <dgm:pt modelId="{0AFBC843-D3EE-4F44-9368-E51C941601FD}" type="parTrans" cxnId="{9A654B0D-19AC-4D08-B2A1-2FC87A7900B2}">
      <dgm:prSet/>
      <dgm:spPr/>
      <dgm:t>
        <a:bodyPr/>
        <a:lstStyle/>
        <a:p>
          <a:endParaRPr lang="en-US"/>
        </a:p>
      </dgm:t>
    </dgm:pt>
    <dgm:pt modelId="{7B7F15C7-3781-4C0A-A286-21F500E2E923}" type="sibTrans" cxnId="{9A654B0D-19AC-4D08-B2A1-2FC87A7900B2}">
      <dgm:prSet/>
      <dgm:spPr/>
      <dgm:t>
        <a:bodyPr/>
        <a:lstStyle/>
        <a:p>
          <a:endParaRPr lang="en-US"/>
        </a:p>
      </dgm:t>
    </dgm:pt>
    <dgm:pt modelId="{20222164-11DB-4091-8FEA-77BEED8D7AC3}">
      <dgm:prSet custT="1"/>
      <dgm:spPr/>
      <dgm:t>
        <a:bodyPr/>
        <a:lstStyle/>
        <a:p>
          <a:pPr rtl="0"/>
          <a:r>
            <a:rPr lang="en-US" sz="1400" b="0" i="0" baseline="0" dirty="0" err="1"/>
            <a:t>Sebagai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pedoman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dalam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menyusun</a:t>
          </a:r>
          <a:r>
            <a:rPr lang="en-US" sz="1400" b="0" i="0" baseline="0" dirty="0"/>
            <a:t> RKP </a:t>
          </a:r>
          <a:r>
            <a:rPr lang="en-US" sz="1400" b="0" i="0" baseline="0" dirty="0" err="1"/>
            <a:t>Desa</a:t>
          </a:r>
          <a:r>
            <a:rPr lang="en-US" sz="1400" b="0" i="0" baseline="0" dirty="0"/>
            <a:t>, </a:t>
          </a:r>
          <a:r>
            <a:rPr lang="en-US" sz="1400" b="0" i="0" baseline="0" dirty="0" err="1"/>
            <a:t>sehingga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menjamin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konsistensi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antara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perencanaan</a:t>
          </a:r>
          <a:r>
            <a:rPr lang="en-US" sz="1400" b="0" i="0" baseline="0" dirty="0"/>
            <a:t>, </a:t>
          </a:r>
          <a:r>
            <a:rPr lang="en-US" sz="1400" b="0" i="0" baseline="0" dirty="0" err="1"/>
            <a:t>penganggaran</a:t>
          </a:r>
          <a:r>
            <a:rPr lang="en-US" sz="1400" b="0" i="0" baseline="0" dirty="0"/>
            <a:t>, </a:t>
          </a:r>
          <a:r>
            <a:rPr lang="en-US" sz="1400" b="0" i="0" baseline="0" dirty="0" err="1"/>
            <a:t>pelaksanaan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serta</a:t>
          </a:r>
          <a:r>
            <a:rPr lang="en-US" sz="1400" b="0" i="0" baseline="0" dirty="0"/>
            <a:t> monitoring </a:t>
          </a:r>
          <a:r>
            <a:rPr lang="en-US" sz="1400" b="0" i="0" baseline="0" dirty="0" err="1"/>
            <a:t>dan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evaluasi</a:t>
          </a:r>
          <a:endParaRPr lang="en-US" sz="1400" dirty="0"/>
        </a:p>
      </dgm:t>
    </dgm:pt>
    <dgm:pt modelId="{E79A3075-39AF-487B-9C23-4D23A907CE50}" type="parTrans" cxnId="{4E79C628-E6B9-49A4-AB08-4D68197C5EFF}">
      <dgm:prSet/>
      <dgm:spPr/>
      <dgm:t>
        <a:bodyPr/>
        <a:lstStyle/>
        <a:p>
          <a:endParaRPr lang="en-US"/>
        </a:p>
      </dgm:t>
    </dgm:pt>
    <dgm:pt modelId="{0B7803F1-622B-4891-8D94-8F96FE99051B}" type="sibTrans" cxnId="{4E79C628-E6B9-49A4-AB08-4D68197C5EFF}">
      <dgm:prSet/>
      <dgm:spPr/>
      <dgm:t>
        <a:bodyPr/>
        <a:lstStyle/>
        <a:p>
          <a:endParaRPr lang="en-US"/>
        </a:p>
      </dgm:t>
    </dgm:pt>
    <dgm:pt modelId="{9BB489B3-98DF-473E-BBFD-8B253708BDD6}">
      <dgm:prSet custT="1"/>
      <dgm:spPr/>
      <dgm:t>
        <a:bodyPr/>
        <a:lstStyle/>
        <a:p>
          <a:pPr rtl="0"/>
          <a:r>
            <a:rPr lang="en-US" sz="1400" b="0" i="0" baseline="0" dirty="0" err="1"/>
            <a:t>Mewujudkan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perencanaan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pembangunan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yangsesuai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kebutuhan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dan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keadaan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setempat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dan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dalam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rangka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meningkatkan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kesejahteraan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masyarakat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dan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kualitas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hidup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masyarakat</a:t>
          </a:r>
          <a:r>
            <a:rPr lang="en-US" sz="1400" b="0" i="0" baseline="0" dirty="0"/>
            <a:t>, </a:t>
          </a:r>
          <a:endParaRPr lang="en-US" sz="1400" dirty="0"/>
        </a:p>
      </dgm:t>
    </dgm:pt>
    <dgm:pt modelId="{6C5DAFE0-55CD-4413-BA5B-5A610A60B5F4}" type="parTrans" cxnId="{8F543A13-8142-4748-B33D-918366A8EB03}">
      <dgm:prSet/>
      <dgm:spPr/>
      <dgm:t>
        <a:bodyPr/>
        <a:lstStyle/>
        <a:p>
          <a:endParaRPr lang="en-US"/>
        </a:p>
      </dgm:t>
    </dgm:pt>
    <dgm:pt modelId="{C561E8DA-28E7-4C9F-BF59-2A3B7E885B89}" type="sibTrans" cxnId="{8F543A13-8142-4748-B33D-918366A8EB03}">
      <dgm:prSet/>
      <dgm:spPr/>
      <dgm:t>
        <a:bodyPr/>
        <a:lstStyle/>
        <a:p>
          <a:endParaRPr lang="en-US"/>
        </a:p>
      </dgm:t>
    </dgm:pt>
    <dgm:pt modelId="{C0CA932B-9985-46C7-BA34-8BE43483ED0D}">
      <dgm:prSet custT="1"/>
      <dgm:spPr/>
      <dgm:t>
        <a:bodyPr/>
        <a:lstStyle/>
        <a:p>
          <a:pPr rtl="0"/>
          <a:r>
            <a:rPr lang="en-US" sz="1400" b="0" i="0" baseline="0" dirty="0" err="1"/>
            <a:t>Menciptakan</a:t>
          </a:r>
          <a:r>
            <a:rPr lang="en-US" sz="1400" b="0" i="0" baseline="0" dirty="0"/>
            <a:t> rasa </a:t>
          </a:r>
          <a:r>
            <a:rPr lang="en-US" sz="1400" b="0" i="0" baseline="0" dirty="0" err="1"/>
            <a:t>memiliki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dan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tanggungjawab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bersama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terhadap</a:t>
          </a:r>
          <a:r>
            <a:rPr lang="en-US" sz="1400" b="0" i="0" baseline="0" dirty="0"/>
            <a:t> program </a:t>
          </a:r>
          <a:r>
            <a:rPr lang="en-US" sz="1400" b="0" i="0" baseline="0" dirty="0" err="1"/>
            <a:t>pembangunan</a:t>
          </a:r>
          <a:r>
            <a:rPr lang="en-US" sz="1400" b="0" i="0" baseline="0" dirty="0"/>
            <a:t>,</a:t>
          </a:r>
          <a:endParaRPr lang="en-US" sz="1400" dirty="0"/>
        </a:p>
      </dgm:t>
    </dgm:pt>
    <dgm:pt modelId="{434D92D0-0345-4FCD-BF05-32FE9F6C7242}" type="parTrans" cxnId="{C2EB8296-1E1F-4C0B-84C6-3B661579646D}">
      <dgm:prSet/>
      <dgm:spPr/>
      <dgm:t>
        <a:bodyPr/>
        <a:lstStyle/>
        <a:p>
          <a:endParaRPr lang="en-US"/>
        </a:p>
      </dgm:t>
    </dgm:pt>
    <dgm:pt modelId="{84A4E17A-A932-4279-96C8-F79547C9FB22}" type="sibTrans" cxnId="{C2EB8296-1E1F-4C0B-84C6-3B661579646D}">
      <dgm:prSet/>
      <dgm:spPr/>
      <dgm:t>
        <a:bodyPr/>
        <a:lstStyle/>
        <a:p>
          <a:endParaRPr lang="en-US"/>
        </a:p>
      </dgm:t>
    </dgm:pt>
    <dgm:pt modelId="{7261DBFA-A5BE-4E95-8B50-1A0B372DEA3D}">
      <dgm:prSet custT="1"/>
      <dgm:spPr/>
      <dgm:t>
        <a:bodyPr/>
        <a:lstStyle/>
        <a:p>
          <a:pPr rtl="0"/>
          <a:r>
            <a:rPr lang="en-US" sz="1400" b="0" i="0" baseline="0" dirty="0" err="1"/>
            <a:t>Memelihara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dan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mengembangkan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hasil-hasil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pembangunan</a:t>
          </a:r>
          <a:r>
            <a:rPr lang="en-US" sz="1400" b="0" i="0" baseline="0" dirty="0"/>
            <a:t> (</a:t>
          </a:r>
          <a:r>
            <a:rPr lang="en-US" sz="1400" b="0" i="0" baseline="0" dirty="0" err="1"/>
            <a:t>keberlanjutan</a:t>
          </a:r>
          <a:r>
            <a:rPr lang="en-US" sz="1400" b="0" i="0" baseline="0" dirty="0"/>
            <a:t>), </a:t>
          </a:r>
          <a:endParaRPr lang="en-US" sz="1400" dirty="0"/>
        </a:p>
      </dgm:t>
    </dgm:pt>
    <dgm:pt modelId="{E58CA9C2-CDA2-4779-94EB-1BFED48189A7}" type="parTrans" cxnId="{9A6609A7-4CC4-4540-B8AA-8E375075BAC0}">
      <dgm:prSet/>
      <dgm:spPr/>
      <dgm:t>
        <a:bodyPr/>
        <a:lstStyle/>
        <a:p>
          <a:endParaRPr lang="en-US"/>
        </a:p>
      </dgm:t>
    </dgm:pt>
    <dgm:pt modelId="{7D937B4C-AA1C-4143-8A2C-2D7EA92BADF7}" type="sibTrans" cxnId="{9A6609A7-4CC4-4540-B8AA-8E375075BAC0}">
      <dgm:prSet/>
      <dgm:spPr/>
      <dgm:t>
        <a:bodyPr/>
        <a:lstStyle/>
        <a:p>
          <a:endParaRPr lang="en-US"/>
        </a:p>
      </dgm:t>
    </dgm:pt>
    <dgm:pt modelId="{15DF8AF5-E424-4681-A982-8784E37BDEFC}">
      <dgm:prSet custT="1"/>
      <dgm:spPr/>
      <dgm:t>
        <a:bodyPr/>
        <a:lstStyle/>
        <a:p>
          <a:pPr rtl="0"/>
          <a:r>
            <a:rPr lang="en-US" sz="1400" b="0" i="0" baseline="0" dirty="0" err="1"/>
            <a:t>Mendorong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dan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menumbuh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kembangkan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partisipasi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dan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keswadayaan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dalam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pembangunan</a:t>
          </a:r>
          <a:endParaRPr lang="en-US" sz="1400" dirty="0"/>
        </a:p>
      </dgm:t>
    </dgm:pt>
    <dgm:pt modelId="{4D8391C4-B245-4E51-B2D5-B251BD951CE6}" type="parTrans" cxnId="{2901F33A-2C6F-4D82-B70A-9CB06EBF95F5}">
      <dgm:prSet/>
      <dgm:spPr/>
      <dgm:t>
        <a:bodyPr/>
        <a:lstStyle/>
        <a:p>
          <a:endParaRPr lang="en-US"/>
        </a:p>
      </dgm:t>
    </dgm:pt>
    <dgm:pt modelId="{97FF9CDE-288A-4CAE-9245-E3AE8D8E5FA6}" type="sibTrans" cxnId="{2901F33A-2C6F-4D82-B70A-9CB06EBF95F5}">
      <dgm:prSet/>
      <dgm:spPr/>
      <dgm:t>
        <a:bodyPr/>
        <a:lstStyle/>
        <a:p>
          <a:endParaRPr lang="en-US"/>
        </a:p>
      </dgm:t>
    </dgm:pt>
    <dgm:pt modelId="{DD85D2FB-A048-4282-B281-4B3A80644929}">
      <dgm:prSet custT="1"/>
      <dgm:spPr/>
      <dgm:t>
        <a:bodyPr/>
        <a:lstStyle/>
        <a:p>
          <a:pPr rtl="0"/>
          <a:r>
            <a:rPr lang="en-US" sz="1400" b="0" i="0" baseline="0" dirty="0" err="1"/>
            <a:t>Sebagai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ruang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interaksi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antara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masyarakat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dengan</a:t>
          </a:r>
          <a:r>
            <a:rPr lang="en-US" sz="1400" b="0" i="0" baseline="0" dirty="0"/>
            <a:t> </a:t>
          </a:r>
          <a:r>
            <a:rPr lang="en-US" sz="1400" b="0" i="0" baseline="0" dirty="0" err="1"/>
            <a:t>pemerintah</a:t>
          </a:r>
          <a:r>
            <a:rPr lang="en-US" sz="1400" b="0" i="0" baseline="0" dirty="0"/>
            <a:t> supra </a:t>
          </a:r>
          <a:r>
            <a:rPr lang="en-US" sz="1400" b="0" i="0" baseline="0" dirty="0" err="1"/>
            <a:t>desa</a:t>
          </a:r>
          <a:r>
            <a:rPr lang="en-US" sz="1400" b="0" i="0" baseline="0" dirty="0"/>
            <a:t>.</a:t>
          </a:r>
          <a:endParaRPr lang="en-US" sz="1400" dirty="0"/>
        </a:p>
      </dgm:t>
    </dgm:pt>
    <dgm:pt modelId="{F6D3B7CC-608E-40CC-8111-3647817A3D08}" type="parTrans" cxnId="{1AEF7CA2-24D9-463A-AA18-39C90A78200E}">
      <dgm:prSet/>
      <dgm:spPr/>
      <dgm:t>
        <a:bodyPr/>
        <a:lstStyle/>
        <a:p>
          <a:endParaRPr lang="en-US"/>
        </a:p>
      </dgm:t>
    </dgm:pt>
    <dgm:pt modelId="{EACE0959-EC78-418F-A19E-51FEB8AF01D2}" type="sibTrans" cxnId="{1AEF7CA2-24D9-463A-AA18-39C90A78200E}">
      <dgm:prSet/>
      <dgm:spPr/>
      <dgm:t>
        <a:bodyPr/>
        <a:lstStyle/>
        <a:p>
          <a:endParaRPr lang="en-US"/>
        </a:p>
      </dgm:t>
    </dgm:pt>
    <dgm:pt modelId="{94D1EF93-B0D5-43CC-A434-A9063D787AFD}" type="pres">
      <dgm:prSet presAssocID="{6F23A604-4CB2-407C-817E-256C3BF3F13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6AD07A3-D1B1-4B9E-B190-19030EFFE6C7}" type="pres">
      <dgm:prSet presAssocID="{1D328613-CA8C-48AA-95C4-7EE87FD282CA}" presName="composite" presStyleCnt="0"/>
      <dgm:spPr/>
    </dgm:pt>
    <dgm:pt modelId="{32B9AADD-1884-48C7-99FE-F12FBC8072C6}" type="pres">
      <dgm:prSet presAssocID="{1D328613-CA8C-48AA-95C4-7EE87FD282C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7FB9FF6-A523-4920-BA2D-BA67C946C453}" type="pres">
      <dgm:prSet presAssocID="{1D328613-CA8C-48AA-95C4-7EE87FD282C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2F675A-B51B-43B1-80CC-723B08073F55}" type="pres">
      <dgm:prSet presAssocID="{272D83D1-9D71-41CD-8B21-AE1279350F90}" presName="sp" presStyleCnt="0"/>
      <dgm:spPr/>
    </dgm:pt>
    <dgm:pt modelId="{5741E564-C979-4F05-BF8B-BE129D286983}" type="pres">
      <dgm:prSet presAssocID="{57183A2B-5E7E-4120-BF6E-01C06A1BDC62}" presName="composite" presStyleCnt="0"/>
      <dgm:spPr/>
    </dgm:pt>
    <dgm:pt modelId="{E731105C-AA2E-41D1-B4A7-0796BDA7078A}" type="pres">
      <dgm:prSet presAssocID="{57183A2B-5E7E-4120-BF6E-01C06A1BDC62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06B844-085D-4692-B554-19C63E16D63E}" type="pres">
      <dgm:prSet presAssocID="{57183A2B-5E7E-4120-BF6E-01C06A1BDC62}" presName="descendantText" presStyleLbl="alignAcc1" presStyleIdx="1" presStyleCnt="6" custScaleY="143120" custLinFactNeighborX="0" custLinFactNeighborY="1423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895C29-0C3C-4346-B8AC-90B294568CE2}" type="pres">
      <dgm:prSet presAssocID="{671D3666-41EB-4BDE-B6D3-E256BA951607}" presName="sp" presStyleCnt="0"/>
      <dgm:spPr/>
    </dgm:pt>
    <dgm:pt modelId="{F5C86888-F0AA-4B92-81B7-626F448706D7}" type="pres">
      <dgm:prSet presAssocID="{FDB96A46-0AE8-4F0B-BCF3-690116D663E4}" presName="composite" presStyleCnt="0"/>
      <dgm:spPr/>
    </dgm:pt>
    <dgm:pt modelId="{894419A3-7936-4E9C-91EC-8F1F4EAA26ED}" type="pres">
      <dgm:prSet presAssocID="{FDB96A46-0AE8-4F0B-BCF3-690116D663E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A3DB32-89DF-4A38-89A4-10455ABAE510}" type="pres">
      <dgm:prSet presAssocID="{FDB96A46-0AE8-4F0B-BCF3-690116D663E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7932FB-3D0F-4DF7-9CC8-0A12D266343C}" type="pres">
      <dgm:prSet presAssocID="{DFE59F6D-BF1D-471A-A241-A7C35C24D630}" presName="sp" presStyleCnt="0"/>
      <dgm:spPr/>
    </dgm:pt>
    <dgm:pt modelId="{7F7A034F-AC33-454B-9924-AF632B8E39E6}" type="pres">
      <dgm:prSet presAssocID="{AD232EC5-864D-480F-B68D-BABED79C17D5}" presName="composite" presStyleCnt="0"/>
      <dgm:spPr/>
    </dgm:pt>
    <dgm:pt modelId="{951BA92C-620B-4410-A499-122D770A5E71}" type="pres">
      <dgm:prSet presAssocID="{AD232EC5-864D-480F-B68D-BABED79C17D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EB6F40-CC28-4A39-B2FA-B839774961F7}" type="pres">
      <dgm:prSet presAssocID="{AD232EC5-864D-480F-B68D-BABED79C17D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F8806D-3A96-4005-8B19-A9C4231DD0AC}" type="pres">
      <dgm:prSet presAssocID="{5DCBB609-3E9E-474F-A833-2B557B4C5D25}" presName="sp" presStyleCnt="0"/>
      <dgm:spPr/>
    </dgm:pt>
    <dgm:pt modelId="{9923FB07-29C2-4E28-81F8-6BBADC5C3C13}" type="pres">
      <dgm:prSet presAssocID="{2A1E7420-6D89-4818-B9A7-9361B34C0C99}" presName="composite" presStyleCnt="0"/>
      <dgm:spPr/>
    </dgm:pt>
    <dgm:pt modelId="{B38629D2-0CFF-4E69-BB21-4A986C4F36E7}" type="pres">
      <dgm:prSet presAssocID="{2A1E7420-6D89-4818-B9A7-9361B34C0C9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DB6F599-0CD2-4F1F-92D8-F822C69E7C49}" type="pres">
      <dgm:prSet presAssocID="{2A1E7420-6D89-4818-B9A7-9361B34C0C99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3FD80B-856D-490F-8F1E-BA798259092C}" type="pres">
      <dgm:prSet presAssocID="{E07E4463-F920-4268-A0D4-C8B8F0C087BB}" presName="sp" presStyleCnt="0"/>
      <dgm:spPr/>
    </dgm:pt>
    <dgm:pt modelId="{37AC9434-0E36-40D9-A436-14C73150E130}" type="pres">
      <dgm:prSet presAssocID="{07877963-CDFE-4387-900D-B8EB9328CB47}" presName="composite" presStyleCnt="0"/>
      <dgm:spPr/>
    </dgm:pt>
    <dgm:pt modelId="{DA335464-E47A-4FCA-8E00-CAFBC8B3DC19}" type="pres">
      <dgm:prSet presAssocID="{07877963-CDFE-4387-900D-B8EB9328CB47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078BC5-E3A3-47CE-AB4A-245634D60041}" type="pres">
      <dgm:prSet presAssocID="{07877963-CDFE-4387-900D-B8EB9328CB47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5F5E00D-AD62-4BA2-BF9F-DF0D2DE8626B}" srcId="{6F23A604-4CB2-407C-817E-256C3BF3F13A}" destId="{FDB96A46-0AE8-4F0B-BCF3-690116D663E4}" srcOrd="2" destOrd="0" parTransId="{3BF5B1CF-FA5C-44B3-8F1F-CC85ADBE57C4}" sibTransId="{DFE59F6D-BF1D-471A-A241-A7C35C24D630}"/>
    <dgm:cxn modelId="{B886D5C4-B606-4581-B916-B8AC1DEABB1E}" srcId="{6F23A604-4CB2-407C-817E-256C3BF3F13A}" destId="{1D328613-CA8C-48AA-95C4-7EE87FD282CA}" srcOrd="0" destOrd="0" parTransId="{F66D1634-A3C0-4B70-96B4-039A0EC3C1F5}" sibTransId="{272D83D1-9D71-41CD-8B21-AE1279350F90}"/>
    <dgm:cxn modelId="{1FD18268-5F3B-4699-A64B-7D604C2E604E}" srcId="{6F23A604-4CB2-407C-817E-256C3BF3F13A}" destId="{AD232EC5-864D-480F-B68D-BABED79C17D5}" srcOrd="3" destOrd="0" parTransId="{BE1B83F3-C858-4D92-B125-D54EA51DB011}" sibTransId="{5DCBB609-3E9E-474F-A833-2B557B4C5D25}"/>
    <dgm:cxn modelId="{CEDDF899-876B-4B5C-9346-C66EE9884EE3}" type="presOf" srcId="{15DF8AF5-E424-4681-A982-8784E37BDEFC}" destId="{6DB6F599-0CD2-4F1F-92D8-F822C69E7C49}" srcOrd="0" destOrd="0" presId="urn:microsoft.com/office/officeart/2005/8/layout/chevron2"/>
    <dgm:cxn modelId="{735F4C7E-54A9-40F4-9EE7-E27F46C7954B}" srcId="{6F23A604-4CB2-407C-817E-256C3BF3F13A}" destId="{2A1E7420-6D89-4818-B9A7-9361B34C0C99}" srcOrd="4" destOrd="0" parTransId="{39A1F91D-2482-4E7E-9A88-3A079A2C0D22}" sibTransId="{E07E4463-F920-4268-A0D4-C8B8F0C087BB}"/>
    <dgm:cxn modelId="{CFB1321E-54BE-4760-A6F3-A79EEE9FF300}" type="presOf" srcId="{07877963-CDFE-4387-900D-B8EB9328CB47}" destId="{DA335464-E47A-4FCA-8E00-CAFBC8B3DC19}" srcOrd="0" destOrd="0" presId="urn:microsoft.com/office/officeart/2005/8/layout/chevron2"/>
    <dgm:cxn modelId="{8F543A13-8142-4748-B33D-918366A8EB03}" srcId="{57183A2B-5E7E-4120-BF6E-01C06A1BDC62}" destId="{9BB489B3-98DF-473E-BBFD-8B253708BDD6}" srcOrd="0" destOrd="0" parTransId="{6C5DAFE0-55CD-4413-BA5B-5A610A60B5F4}" sibTransId="{C561E8DA-28E7-4C9F-BF59-2A3B7E885B89}"/>
    <dgm:cxn modelId="{38BFEA36-4F3C-450E-8DBC-3B530D262AED}" type="presOf" srcId="{1D328613-CA8C-48AA-95C4-7EE87FD282CA}" destId="{32B9AADD-1884-48C7-99FE-F12FBC8072C6}" srcOrd="0" destOrd="0" presId="urn:microsoft.com/office/officeart/2005/8/layout/chevron2"/>
    <dgm:cxn modelId="{4E79C628-E6B9-49A4-AB08-4D68197C5EFF}" srcId="{1D328613-CA8C-48AA-95C4-7EE87FD282CA}" destId="{20222164-11DB-4091-8FEA-77BEED8D7AC3}" srcOrd="0" destOrd="0" parTransId="{E79A3075-39AF-487B-9C23-4D23A907CE50}" sibTransId="{0B7803F1-622B-4891-8D94-8F96FE99051B}"/>
    <dgm:cxn modelId="{F0013CAE-D311-4C6F-8ED7-F4F271923A04}" type="presOf" srcId="{9BB489B3-98DF-473E-BBFD-8B253708BDD6}" destId="{9C06B844-085D-4692-B554-19C63E16D63E}" srcOrd="0" destOrd="0" presId="urn:microsoft.com/office/officeart/2005/8/layout/chevron2"/>
    <dgm:cxn modelId="{2901F33A-2C6F-4D82-B70A-9CB06EBF95F5}" srcId="{2A1E7420-6D89-4818-B9A7-9361B34C0C99}" destId="{15DF8AF5-E424-4681-A982-8784E37BDEFC}" srcOrd="0" destOrd="0" parTransId="{4D8391C4-B245-4E51-B2D5-B251BD951CE6}" sibTransId="{97FF9CDE-288A-4CAE-9245-E3AE8D8E5FA6}"/>
    <dgm:cxn modelId="{B3F672E5-7356-4732-9EE6-4868E46EC38E}" type="presOf" srcId="{FDB96A46-0AE8-4F0B-BCF3-690116D663E4}" destId="{894419A3-7936-4E9C-91EC-8F1F4EAA26ED}" srcOrd="0" destOrd="0" presId="urn:microsoft.com/office/officeart/2005/8/layout/chevron2"/>
    <dgm:cxn modelId="{FB071664-0923-4130-9C82-3164ED1DD780}" type="presOf" srcId="{6F23A604-4CB2-407C-817E-256C3BF3F13A}" destId="{94D1EF93-B0D5-43CC-A434-A9063D787AFD}" srcOrd="0" destOrd="0" presId="urn:microsoft.com/office/officeart/2005/8/layout/chevron2"/>
    <dgm:cxn modelId="{1AEF7CA2-24D9-463A-AA18-39C90A78200E}" srcId="{07877963-CDFE-4387-900D-B8EB9328CB47}" destId="{DD85D2FB-A048-4282-B281-4B3A80644929}" srcOrd="0" destOrd="0" parTransId="{F6D3B7CC-608E-40CC-8111-3647817A3D08}" sibTransId="{EACE0959-EC78-418F-A19E-51FEB8AF01D2}"/>
    <dgm:cxn modelId="{6BBE4596-91F5-4E52-9EAB-07D8A6E3131A}" type="presOf" srcId="{20222164-11DB-4091-8FEA-77BEED8D7AC3}" destId="{27FB9FF6-A523-4920-BA2D-BA67C946C453}" srcOrd="0" destOrd="0" presId="urn:microsoft.com/office/officeart/2005/8/layout/chevron2"/>
    <dgm:cxn modelId="{4FD2B64C-5FAF-4DAD-8836-51E6CF186B73}" type="presOf" srcId="{2A1E7420-6D89-4818-B9A7-9361B34C0C99}" destId="{B38629D2-0CFF-4E69-BB21-4A986C4F36E7}" srcOrd="0" destOrd="0" presId="urn:microsoft.com/office/officeart/2005/8/layout/chevron2"/>
    <dgm:cxn modelId="{5E4C1FB5-4076-48B5-8EB9-9C7E6D53CB50}" type="presOf" srcId="{7261DBFA-A5BE-4E95-8B50-1A0B372DEA3D}" destId="{49EB6F40-CC28-4A39-B2FA-B839774961F7}" srcOrd="0" destOrd="0" presId="urn:microsoft.com/office/officeart/2005/8/layout/chevron2"/>
    <dgm:cxn modelId="{A711C559-0D07-4498-B16B-FEAF7E342572}" srcId="{6F23A604-4CB2-407C-817E-256C3BF3F13A}" destId="{57183A2B-5E7E-4120-BF6E-01C06A1BDC62}" srcOrd="1" destOrd="0" parTransId="{BC8CF5CF-6A2F-433A-A6A5-D125C0A1BB77}" sibTransId="{671D3666-41EB-4BDE-B6D3-E256BA951607}"/>
    <dgm:cxn modelId="{A2190B4F-129D-4107-B49A-05E470974C80}" type="presOf" srcId="{57183A2B-5E7E-4120-BF6E-01C06A1BDC62}" destId="{E731105C-AA2E-41D1-B4A7-0796BDA7078A}" srcOrd="0" destOrd="0" presId="urn:microsoft.com/office/officeart/2005/8/layout/chevron2"/>
    <dgm:cxn modelId="{9A654B0D-19AC-4D08-B2A1-2FC87A7900B2}" srcId="{6F23A604-4CB2-407C-817E-256C3BF3F13A}" destId="{07877963-CDFE-4387-900D-B8EB9328CB47}" srcOrd="5" destOrd="0" parTransId="{0AFBC843-D3EE-4F44-9368-E51C941601FD}" sibTransId="{7B7F15C7-3781-4C0A-A286-21F500E2E923}"/>
    <dgm:cxn modelId="{9A6609A7-4CC4-4540-B8AA-8E375075BAC0}" srcId="{AD232EC5-864D-480F-B68D-BABED79C17D5}" destId="{7261DBFA-A5BE-4E95-8B50-1A0B372DEA3D}" srcOrd="0" destOrd="0" parTransId="{E58CA9C2-CDA2-4779-94EB-1BFED48189A7}" sibTransId="{7D937B4C-AA1C-4143-8A2C-2D7EA92BADF7}"/>
    <dgm:cxn modelId="{1C3963BD-FDC6-42D0-A78E-873566B60670}" type="presOf" srcId="{C0CA932B-9985-46C7-BA34-8BE43483ED0D}" destId="{D7A3DB32-89DF-4A38-89A4-10455ABAE510}" srcOrd="0" destOrd="0" presId="urn:microsoft.com/office/officeart/2005/8/layout/chevron2"/>
    <dgm:cxn modelId="{C85977CF-95F9-4EE8-9024-483383FDF5A9}" type="presOf" srcId="{AD232EC5-864D-480F-B68D-BABED79C17D5}" destId="{951BA92C-620B-4410-A499-122D770A5E71}" srcOrd="0" destOrd="0" presId="urn:microsoft.com/office/officeart/2005/8/layout/chevron2"/>
    <dgm:cxn modelId="{C2EB8296-1E1F-4C0B-84C6-3B661579646D}" srcId="{FDB96A46-0AE8-4F0B-BCF3-690116D663E4}" destId="{C0CA932B-9985-46C7-BA34-8BE43483ED0D}" srcOrd="0" destOrd="0" parTransId="{434D92D0-0345-4FCD-BF05-32FE9F6C7242}" sibTransId="{84A4E17A-A932-4279-96C8-F79547C9FB22}"/>
    <dgm:cxn modelId="{DCFC0C37-9BDE-49AB-BBF6-CB84E46BF7FB}" type="presOf" srcId="{DD85D2FB-A048-4282-B281-4B3A80644929}" destId="{76078BC5-E3A3-47CE-AB4A-245634D60041}" srcOrd="0" destOrd="0" presId="urn:microsoft.com/office/officeart/2005/8/layout/chevron2"/>
    <dgm:cxn modelId="{5B1A7096-F789-4951-A37A-CD0C6259E93A}" type="presParOf" srcId="{94D1EF93-B0D5-43CC-A434-A9063D787AFD}" destId="{06AD07A3-D1B1-4B9E-B190-19030EFFE6C7}" srcOrd="0" destOrd="0" presId="urn:microsoft.com/office/officeart/2005/8/layout/chevron2"/>
    <dgm:cxn modelId="{AB5CFEEF-165A-4147-AA94-6812D5EEA7EB}" type="presParOf" srcId="{06AD07A3-D1B1-4B9E-B190-19030EFFE6C7}" destId="{32B9AADD-1884-48C7-99FE-F12FBC8072C6}" srcOrd="0" destOrd="0" presId="urn:microsoft.com/office/officeart/2005/8/layout/chevron2"/>
    <dgm:cxn modelId="{8F5D6793-C7E6-48A0-9EE1-D6F92232917D}" type="presParOf" srcId="{06AD07A3-D1B1-4B9E-B190-19030EFFE6C7}" destId="{27FB9FF6-A523-4920-BA2D-BA67C946C453}" srcOrd="1" destOrd="0" presId="urn:microsoft.com/office/officeart/2005/8/layout/chevron2"/>
    <dgm:cxn modelId="{6301F3A2-B735-4395-8661-621F338A7389}" type="presParOf" srcId="{94D1EF93-B0D5-43CC-A434-A9063D787AFD}" destId="{5F2F675A-B51B-43B1-80CC-723B08073F55}" srcOrd="1" destOrd="0" presId="urn:microsoft.com/office/officeart/2005/8/layout/chevron2"/>
    <dgm:cxn modelId="{598F8872-6549-42F0-A5E5-B7C971F801DF}" type="presParOf" srcId="{94D1EF93-B0D5-43CC-A434-A9063D787AFD}" destId="{5741E564-C979-4F05-BF8B-BE129D286983}" srcOrd="2" destOrd="0" presId="urn:microsoft.com/office/officeart/2005/8/layout/chevron2"/>
    <dgm:cxn modelId="{AAA65074-5B87-4A81-B73F-C599ED3AF781}" type="presParOf" srcId="{5741E564-C979-4F05-BF8B-BE129D286983}" destId="{E731105C-AA2E-41D1-B4A7-0796BDA7078A}" srcOrd="0" destOrd="0" presId="urn:microsoft.com/office/officeart/2005/8/layout/chevron2"/>
    <dgm:cxn modelId="{CFF7BD26-9D2C-4EFF-B07D-C020576F10F2}" type="presParOf" srcId="{5741E564-C979-4F05-BF8B-BE129D286983}" destId="{9C06B844-085D-4692-B554-19C63E16D63E}" srcOrd="1" destOrd="0" presId="urn:microsoft.com/office/officeart/2005/8/layout/chevron2"/>
    <dgm:cxn modelId="{25C8960B-77C7-4426-BC7D-2101795E1522}" type="presParOf" srcId="{94D1EF93-B0D5-43CC-A434-A9063D787AFD}" destId="{9D895C29-0C3C-4346-B8AC-90B294568CE2}" srcOrd="3" destOrd="0" presId="urn:microsoft.com/office/officeart/2005/8/layout/chevron2"/>
    <dgm:cxn modelId="{A612B27B-2C66-49CA-9E9C-0A8C4C7C7C70}" type="presParOf" srcId="{94D1EF93-B0D5-43CC-A434-A9063D787AFD}" destId="{F5C86888-F0AA-4B92-81B7-626F448706D7}" srcOrd="4" destOrd="0" presId="urn:microsoft.com/office/officeart/2005/8/layout/chevron2"/>
    <dgm:cxn modelId="{D6E164D9-9E79-4BC1-99FA-DC539BFE2C89}" type="presParOf" srcId="{F5C86888-F0AA-4B92-81B7-626F448706D7}" destId="{894419A3-7936-4E9C-91EC-8F1F4EAA26ED}" srcOrd="0" destOrd="0" presId="urn:microsoft.com/office/officeart/2005/8/layout/chevron2"/>
    <dgm:cxn modelId="{263BB417-85FE-4828-BCCC-80E989EAC799}" type="presParOf" srcId="{F5C86888-F0AA-4B92-81B7-626F448706D7}" destId="{D7A3DB32-89DF-4A38-89A4-10455ABAE510}" srcOrd="1" destOrd="0" presId="urn:microsoft.com/office/officeart/2005/8/layout/chevron2"/>
    <dgm:cxn modelId="{5812AA7B-EBF4-4C92-AA9D-BD13945CF441}" type="presParOf" srcId="{94D1EF93-B0D5-43CC-A434-A9063D787AFD}" destId="{927932FB-3D0F-4DF7-9CC8-0A12D266343C}" srcOrd="5" destOrd="0" presId="urn:microsoft.com/office/officeart/2005/8/layout/chevron2"/>
    <dgm:cxn modelId="{44B7D7F4-FE44-4F59-8AEE-A151C270CDF9}" type="presParOf" srcId="{94D1EF93-B0D5-43CC-A434-A9063D787AFD}" destId="{7F7A034F-AC33-454B-9924-AF632B8E39E6}" srcOrd="6" destOrd="0" presId="urn:microsoft.com/office/officeart/2005/8/layout/chevron2"/>
    <dgm:cxn modelId="{B3994AEC-C4AB-448E-90C8-3B12A5740B32}" type="presParOf" srcId="{7F7A034F-AC33-454B-9924-AF632B8E39E6}" destId="{951BA92C-620B-4410-A499-122D770A5E71}" srcOrd="0" destOrd="0" presId="urn:microsoft.com/office/officeart/2005/8/layout/chevron2"/>
    <dgm:cxn modelId="{D5BF0480-A45B-4D26-9C60-BBF9FF7B3155}" type="presParOf" srcId="{7F7A034F-AC33-454B-9924-AF632B8E39E6}" destId="{49EB6F40-CC28-4A39-B2FA-B839774961F7}" srcOrd="1" destOrd="0" presId="urn:microsoft.com/office/officeart/2005/8/layout/chevron2"/>
    <dgm:cxn modelId="{8B2B7EE0-625F-42FD-90C9-B536F2459DF0}" type="presParOf" srcId="{94D1EF93-B0D5-43CC-A434-A9063D787AFD}" destId="{A2F8806D-3A96-4005-8B19-A9C4231DD0AC}" srcOrd="7" destOrd="0" presId="urn:microsoft.com/office/officeart/2005/8/layout/chevron2"/>
    <dgm:cxn modelId="{607B01C2-247E-4E17-99C4-17C93A62C824}" type="presParOf" srcId="{94D1EF93-B0D5-43CC-A434-A9063D787AFD}" destId="{9923FB07-29C2-4E28-81F8-6BBADC5C3C13}" srcOrd="8" destOrd="0" presId="urn:microsoft.com/office/officeart/2005/8/layout/chevron2"/>
    <dgm:cxn modelId="{1EFF2673-55B9-40B7-AACB-8CF2A47DDFDC}" type="presParOf" srcId="{9923FB07-29C2-4E28-81F8-6BBADC5C3C13}" destId="{B38629D2-0CFF-4E69-BB21-4A986C4F36E7}" srcOrd="0" destOrd="0" presId="urn:microsoft.com/office/officeart/2005/8/layout/chevron2"/>
    <dgm:cxn modelId="{E890D4D6-2CFB-4144-B170-A16D8AC79EF6}" type="presParOf" srcId="{9923FB07-29C2-4E28-81F8-6BBADC5C3C13}" destId="{6DB6F599-0CD2-4F1F-92D8-F822C69E7C49}" srcOrd="1" destOrd="0" presId="urn:microsoft.com/office/officeart/2005/8/layout/chevron2"/>
    <dgm:cxn modelId="{7B5E1E14-524C-4DCF-9B2A-81EDEF989458}" type="presParOf" srcId="{94D1EF93-B0D5-43CC-A434-A9063D787AFD}" destId="{DB3FD80B-856D-490F-8F1E-BA798259092C}" srcOrd="9" destOrd="0" presId="urn:microsoft.com/office/officeart/2005/8/layout/chevron2"/>
    <dgm:cxn modelId="{80E3CE30-5412-4460-82BB-B1162D1ECD8B}" type="presParOf" srcId="{94D1EF93-B0D5-43CC-A434-A9063D787AFD}" destId="{37AC9434-0E36-40D9-A436-14C73150E130}" srcOrd="10" destOrd="0" presId="urn:microsoft.com/office/officeart/2005/8/layout/chevron2"/>
    <dgm:cxn modelId="{B9E9138D-B081-4C10-B79B-F1560A259C5E}" type="presParOf" srcId="{37AC9434-0E36-40D9-A436-14C73150E130}" destId="{DA335464-E47A-4FCA-8E00-CAFBC8B3DC19}" srcOrd="0" destOrd="0" presId="urn:microsoft.com/office/officeart/2005/8/layout/chevron2"/>
    <dgm:cxn modelId="{1E9A0147-4D92-4C13-92D5-A6FF22D885AB}" type="presParOf" srcId="{37AC9434-0E36-40D9-A436-14C73150E130}" destId="{76078BC5-E3A3-47CE-AB4A-245634D600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B86AE7-0AE7-43D2-B6AE-937CB51E7485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4D5C829-FD79-4A46-9A68-FA7C69715D1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dirty="0" err="1"/>
            <a:t>Bidang</a:t>
          </a:r>
          <a:r>
            <a:rPr lang="en-US" sz="2400" dirty="0"/>
            <a:t> RPJM </a:t>
          </a:r>
          <a:r>
            <a:rPr lang="en-US" sz="2400" dirty="0" err="1"/>
            <a:t>Desa</a:t>
          </a:r>
          <a:endParaRPr lang="id-ID" sz="2400" dirty="0"/>
        </a:p>
      </dgm:t>
    </dgm:pt>
    <dgm:pt modelId="{63BDCE18-28B4-4391-86E6-42655C423C41}" type="parTrans" cxnId="{A300BBF5-9781-4943-89F5-A1DF4C73ABB5}">
      <dgm:prSet/>
      <dgm:spPr/>
      <dgm:t>
        <a:bodyPr/>
        <a:lstStyle/>
        <a:p>
          <a:endParaRPr lang="id-ID"/>
        </a:p>
      </dgm:t>
    </dgm:pt>
    <dgm:pt modelId="{175B493D-9BBB-4811-90DB-10BD37E8FFA8}" type="sibTrans" cxnId="{A300BBF5-9781-4943-89F5-A1DF4C73ABB5}">
      <dgm:prSet/>
      <dgm:spPr/>
      <dgm:t>
        <a:bodyPr/>
        <a:lstStyle/>
        <a:p>
          <a:endParaRPr lang="id-ID"/>
        </a:p>
      </dgm:t>
    </dgm:pt>
    <dgm:pt modelId="{8353B9CD-4ECC-45C3-BE81-519BDCB639C6}">
      <dgm:prSet phldrT="[Text]" custT="1"/>
      <dgm:spPr/>
      <dgm:t>
        <a:bodyPr/>
        <a:lstStyle/>
        <a:p>
          <a:r>
            <a:rPr lang="id-ID" sz="1400" dirty="0"/>
            <a:t>Bidang Penyelenggaraan pemerintahan desa</a:t>
          </a:r>
        </a:p>
      </dgm:t>
    </dgm:pt>
    <dgm:pt modelId="{3162A804-E4FA-4024-B24E-5F7F850F0438}" type="parTrans" cxnId="{8330AC4E-5F0C-46A6-8670-7498E3794AB8}">
      <dgm:prSet/>
      <dgm:spPr/>
      <dgm:t>
        <a:bodyPr/>
        <a:lstStyle/>
        <a:p>
          <a:endParaRPr lang="id-ID"/>
        </a:p>
      </dgm:t>
    </dgm:pt>
    <dgm:pt modelId="{3D284F92-397D-49D7-84EE-0D0883C54D0B}" type="sibTrans" cxnId="{8330AC4E-5F0C-46A6-8670-7498E3794AB8}">
      <dgm:prSet/>
      <dgm:spPr/>
      <dgm:t>
        <a:bodyPr/>
        <a:lstStyle/>
        <a:p>
          <a:endParaRPr lang="id-ID"/>
        </a:p>
      </dgm:t>
    </dgm:pt>
    <dgm:pt modelId="{8D5CC8F4-DEE6-45DB-BAA7-E5228ED5FB59}">
      <dgm:prSet phldrT="[Text]" custT="1"/>
      <dgm:spPr>
        <a:solidFill>
          <a:srgbClr val="00B050"/>
        </a:solidFill>
      </dgm:spPr>
      <dgm:t>
        <a:bodyPr/>
        <a:lstStyle/>
        <a:p>
          <a:r>
            <a:rPr lang="id-ID" sz="1400" dirty="0"/>
            <a:t>Bidang Pelaksanaan pembangunan desa</a:t>
          </a:r>
        </a:p>
      </dgm:t>
    </dgm:pt>
    <dgm:pt modelId="{8EA2A2E3-9661-464A-A0E8-21CD35CF11FE}" type="parTrans" cxnId="{4DA3A211-8634-492E-8857-4C10F08A53DE}">
      <dgm:prSet/>
      <dgm:spPr/>
      <dgm:t>
        <a:bodyPr/>
        <a:lstStyle/>
        <a:p>
          <a:endParaRPr lang="id-ID"/>
        </a:p>
      </dgm:t>
    </dgm:pt>
    <dgm:pt modelId="{40B32288-C931-4787-B72E-E35D91978460}" type="sibTrans" cxnId="{4DA3A211-8634-492E-8857-4C10F08A53DE}">
      <dgm:prSet/>
      <dgm:spPr/>
      <dgm:t>
        <a:bodyPr/>
        <a:lstStyle/>
        <a:p>
          <a:endParaRPr lang="id-ID"/>
        </a:p>
      </dgm:t>
    </dgm:pt>
    <dgm:pt modelId="{E7B8326F-B101-4E42-A529-14903753BE2B}">
      <dgm:prSet phldrT="[Text]" custT="1"/>
      <dgm:spPr>
        <a:solidFill>
          <a:srgbClr val="002060"/>
        </a:solidFill>
      </dgm:spPr>
      <dgm:t>
        <a:bodyPr/>
        <a:lstStyle/>
        <a:p>
          <a:r>
            <a:rPr lang="id-ID" sz="1400" dirty="0"/>
            <a:t>Bidang Pembinaan Kemasyarakatan Desa </a:t>
          </a:r>
        </a:p>
      </dgm:t>
    </dgm:pt>
    <dgm:pt modelId="{77DE5254-85D8-4422-802B-269C4FDAFF2D}" type="parTrans" cxnId="{EF1E66CD-2C28-43BD-A778-03CB7EDE4FA0}">
      <dgm:prSet/>
      <dgm:spPr/>
      <dgm:t>
        <a:bodyPr/>
        <a:lstStyle/>
        <a:p>
          <a:endParaRPr lang="id-ID"/>
        </a:p>
      </dgm:t>
    </dgm:pt>
    <dgm:pt modelId="{2280D530-FC30-42E0-8C25-90D7F32C21E8}" type="sibTrans" cxnId="{EF1E66CD-2C28-43BD-A778-03CB7EDE4FA0}">
      <dgm:prSet/>
      <dgm:spPr/>
      <dgm:t>
        <a:bodyPr/>
        <a:lstStyle/>
        <a:p>
          <a:endParaRPr lang="id-ID"/>
        </a:p>
      </dgm:t>
    </dgm:pt>
    <dgm:pt modelId="{B75FFC4B-8629-4810-B90D-3DAE609F8F73}">
      <dgm:prSet phldrT="[Text]" custT="1"/>
      <dgm:spPr>
        <a:solidFill>
          <a:srgbClr val="FFC000"/>
        </a:solidFill>
      </dgm:spPr>
      <dgm:t>
        <a:bodyPr/>
        <a:lstStyle/>
        <a:p>
          <a:r>
            <a:rPr lang="id-ID" sz="1400" dirty="0"/>
            <a:t>Bidang Pemberdayaan Masyarakat Desa</a:t>
          </a:r>
        </a:p>
      </dgm:t>
    </dgm:pt>
    <dgm:pt modelId="{64EA33B9-AFC2-4CC7-A72A-7D9CCD12F976}" type="parTrans" cxnId="{CB25B8AD-4E27-405D-BF23-8B2332F597C0}">
      <dgm:prSet/>
      <dgm:spPr/>
      <dgm:t>
        <a:bodyPr/>
        <a:lstStyle/>
        <a:p>
          <a:endParaRPr lang="id-ID"/>
        </a:p>
      </dgm:t>
    </dgm:pt>
    <dgm:pt modelId="{713F865E-21B9-42A2-AEA0-86E4B0234768}" type="sibTrans" cxnId="{CB25B8AD-4E27-405D-BF23-8B2332F597C0}">
      <dgm:prSet/>
      <dgm:spPr/>
      <dgm:t>
        <a:bodyPr/>
        <a:lstStyle/>
        <a:p>
          <a:endParaRPr lang="id-ID"/>
        </a:p>
      </dgm:t>
    </dgm:pt>
    <dgm:pt modelId="{680CC985-43F5-40C4-AB35-4FCE3A0BC08F}" type="pres">
      <dgm:prSet presAssocID="{DBB86AE7-0AE7-43D2-B6AE-937CB51E74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2C7088D-ECD2-49F2-ABAE-9942EA73F3CD}" type="pres">
      <dgm:prSet presAssocID="{64D5C829-FD79-4A46-9A68-FA7C69715D1D}" presName="centerShape" presStyleLbl="node0" presStyleIdx="0" presStyleCnt="1" custScaleX="108664"/>
      <dgm:spPr/>
      <dgm:t>
        <a:bodyPr/>
        <a:lstStyle/>
        <a:p>
          <a:endParaRPr lang="id-ID"/>
        </a:p>
      </dgm:t>
    </dgm:pt>
    <dgm:pt modelId="{CA9D43A6-BFFD-48A3-BAA4-E0B95A829A70}" type="pres">
      <dgm:prSet presAssocID="{8353B9CD-4ECC-45C3-BE81-519BDCB639C6}" presName="node" presStyleLbl="node1" presStyleIdx="0" presStyleCnt="4" custScaleX="15596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B41361-8B7E-489D-AB03-4D4B4AD1B669}" type="pres">
      <dgm:prSet presAssocID="{8353B9CD-4ECC-45C3-BE81-519BDCB639C6}" presName="dummy" presStyleCnt="0"/>
      <dgm:spPr/>
    </dgm:pt>
    <dgm:pt modelId="{7CB6D79D-BAAC-4012-AB6E-67C820CA8B50}" type="pres">
      <dgm:prSet presAssocID="{3D284F92-397D-49D7-84EE-0D0883C54D0B}" presName="sibTrans" presStyleLbl="sibTrans2D1" presStyleIdx="0" presStyleCnt="4"/>
      <dgm:spPr/>
      <dgm:t>
        <a:bodyPr/>
        <a:lstStyle/>
        <a:p>
          <a:endParaRPr lang="id-ID"/>
        </a:p>
      </dgm:t>
    </dgm:pt>
    <dgm:pt modelId="{631F6067-C062-4F30-B09B-84995B035C58}" type="pres">
      <dgm:prSet presAssocID="{8D5CC8F4-DEE6-45DB-BAA7-E5228ED5FB59}" presName="node" presStyleLbl="node1" presStyleIdx="1" presStyleCnt="4" custScaleX="139824" custScaleY="13450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A05E33-13AB-4A44-B46F-A3005BBC3AD1}" type="pres">
      <dgm:prSet presAssocID="{8D5CC8F4-DEE6-45DB-BAA7-E5228ED5FB59}" presName="dummy" presStyleCnt="0"/>
      <dgm:spPr/>
    </dgm:pt>
    <dgm:pt modelId="{4687585C-EA49-486F-AA89-CC84101E52BF}" type="pres">
      <dgm:prSet presAssocID="{40B32288-C931-4787-B72E-E35D91978460}" presName="sibTrans" presStyleLbl="sibTrans2D1" presStyleIdx="1" presStyleCnt="4"/>
      <dgm:spPr/>
      <dgm:t>
        <a:bodyPr/>
        <a:lstStyle/>
        <a:p>
          <a:endParaRPr lang="id-ID"/>
        </a:p>
      </dgm:t>
    </dgm:pt>
    <dgm:pt modelId="{90FF959D-FA64-4F43-9323-D3CDF8B8F945}" type="pres">
      <dgm:prSet presAssocID="{E7B8326F-B101-4E42-A529-14903753BE2B}" presName="node" presStyleLbl="node1" presStyleIdx="2" presStyleCnt="4" custScaleX="18731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8612DB-AA52-4FE7-BDC4-B57C4C24DAE8}" type="pres">
      <dgm:prSet presAssocID="{E7B8326F-B101-4E42-A529-14903753BE2B}" presName="dummy" presStyleCnt="0"/>
      <dgm:spPr/>
    </dgm:pt>
    <dgm:pt modelId="{168EB84D-A6E3-40A9-86FD-09876B51ADDE}" type="pres">
      <dgm:prSet presAssocID="{2280D530-FC30-42E0-8C25-90D7F32C21E8}" presName="sibTrans" presStyleLbl="sibTrans2D1" presStyleIdx="2" presStyleCnt="4"/>
      <dgm:spPr/>
      <dgm:t>
        <a:bodyPr/>
        <a:lstStyle/>
        <a:p>
          <a:endParaRPr lang="id-ID"/>
        </a:p>
      </dgm:t>
    </dgm:pt>
    <dgm:pt modelId="{03AEC5F8-5643-4715-A709-0765A38CE03F}" type="pres">
      <dgm:prSet presAssocID="{B75FFC4B-8629-4810-B90D-3DAE609F8F73}" presName="node" presStyleLbl="node1" presStyleIdx="3" presStyleCnt="4" custScaleX="132876" custScaleY="13450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CF605E-E305-4C78-9D8C-FAF8D8F2F423}" type="pres">
      <dgm:prSet presAssocID="{B75FFC4B-8629-4810-B90D-3DAE609F8F73}" presName="dummy" presStyleCnt="0"/>
      <dgm:spPr/>
    </dgm:pt>
    <dgm:pt modelId="{1A7F0F13-5BF9-4182-A1C5-E332B5C67E56}" type="pres">
      <dgm:prSet presAssocID="{713F865E-21B9-42A2-AEA0-86E4B0234768}" presName="sibTrans" presStyleLbl="sibTrans2D1" presStyleIdx="3" presStyleCnt="4"/>
      <dgm:spPr/>
      <dgm:t>
        <a:bodyPr/>
        <a:lstStyle/>
        <a:p>
          <a:endParaRPr lang="id-ID"/>
        </a:p>
      </dgm:t>
    </dgm:pt>
  </dgm:ptLst>
  <dgm:cxnLst>
    <dgm:cxn modelId="{5CFF9752-4BA4-4082-83DD-EAF602E6B9AD}" type="presOf" srcId="{2280D530-FC30-42E0-8C25-90D7F32C21E8}" destId="{168EB84D-A6E3-40A9-86FD-09876B51ADDE}" srcOrd="0" destOrd="0" presId="urn:microsoft.com/office/officeart/2005/8/layout/radial6"/>
    <dgm:cxn modelId="{4DA3A211-8634-492E-8857-4C10F08A53DE}" srcId="{64D5C829-FD79-4A46-9A68-FA7C69715D1D}" destId="{8D5CC8F4-DEE6-45DB-BAA7-E5228ED5FB59}" srcOrd="1" destOrd="0" parTransId="{8EA2A2E3-9661-464A-A0E8-21CD35CF11FE}" sibTransId="{40B32288-C931-4787-B72E-E35D91978460}"/>
    <dgm:cxn modelId="{D8B7241F-5EC0-4C77-AB9D-4550CFF0BDE7}" type="presOf" srcId="{8353B9CD-4ECC-45C3-BE81-519BDCB639C6}" destId="{CA9D43A6-BFFD-48A3-BAA4-E0B95A829A70}" srcOrd="0" destOrd="0" presId="urn:microsoft.com/office/officeart/2005/8/layout/radial6"/>
    <dgm:cxn modelId="{00582B33-B79A-48AC-B9FB-116A39FB560F}" type="presOf" srcId="{E7B8326F-B101-4E42-A529-14903753BE2B}" destId="{90FF959D-FA64-4F43-9323-D3CDF8B8F945}" srcOrd="0" destOrd="0" presId="urn:microsoft.com/office/officeart/2005/8/layout/radial6"/>
    <dgm:cxn modelId="{CB25B8AD-4E27-405D-BF23-8B2332F597C0}" srcId="{64D5C829-FD79-4A46-9A68-FA7C69715D1D}" destId="{B75FFC4B-8629-4810-B90D-3DAE609F8F73}" srcOrd="3" destOrd="0" parTransId="{64EA33B9-AFC2-4CC7-A72A-7D9CCD12F976}" sibTransId="{713F865E-21B9-42A2-AEA0-86E4B0234768}"/>
    <dgm:cxn modelId="{A300BBF5-9781-4943-89F5-A1DF4C73ABB5}" srcId="{DBB86AE7-0AE7-43D2-B6AE-937CB51E7485}" destId="{64D5C829-FD79-4A46-9A68-FA7C69715D1D}" srcOrd="0" destOrd="0" parTransId="{63BDCE18-28B4-4391-86E6-42655C423C41}" sibTransId="{175B493D-9BBB-4811-90DB-10BD37E8FFA8}"/>
    <dgm:cxn modelId="{8330AC4E-5F0C-46A6-8670-7498E3794AB8}" srcId="{64D5C829-FD79-4A46-9A68-FA7C69715D1D}" destId="{8353B9CD-4ECC-45C3-BE81-519BDCB639C6}" srcOrd="0" destOrd="0" parTransId="{3162A804-E4FA-4024-B24E-5F7F850F0438}" sibTransId="{3D284F92-397D-49D7-84EE-0D0883C54D0B}"/>
    <dgm:cxn modelId="{91C3DC05-E795-499F-AB0B-AF79B4118F22}" type="presOf" srcId="{64D5C829-FD79-4A46-9A68-FA7C69715D1D}" destId="{62C7088D-ECD2-49F2-ABAE-9942EA73F3CD}" srcOrd="0" destOrd="0" presId="urn:microsoft.com/office/officeart/2005/8/layout/radial6"/>
    <dgm:cxn modelId="{EF1E66CD-2C28-43BD-A778-03CB7EDE4FA0}" srcId="{64D5C829-FD79-4A46-9A68-FA7C69715D1D}" destId="{E7B8326F-B101-4E42-A529-14903753BE2B}" srcOrd="2" destOrd="0" parTransId="{77DE5254-85D8-4422-802B-269C4FDAFF2D}" sibTransId="{2280D530-FC30-42E0-8C25-90D7F32C21E8}"/>
    <dgm:cxn modelId="{279AAD15-E0D2-44AC-A2D0-81E4D5B114D1}" type="presOf" srcId="{3D284F92-397D-49D7-84EE-0D0883C54D0B}" destId="{7CB6D79D-BAAC-4012-AB6E-67C820CA8B50}" srcOrd="0" destOrd="0" presId="urn:microsoft.com/office/officeart/2005/8/layout/radial6"/>
    <dgm:cxn modelId="{CF274A3E-3AEF-406F-9A7E-8DC5FDC44119}" type="presOf" srcId="{B75FFC4B-8629-4810-B90D-3DAE609F8F73}" destId="{03AEC5F8-5643-4715-A709-0765A38CE03F}" srcOrd="0" destOrd="0" presId="urn:microsoft.com/office/officeart/2005/8/layout/radial6"/>
    <dgm:cxn modelId="{594FE145-BBB8-4E96-9986-93AFF8A19A3B}" type="presOf" srcId="{8D5CC8F4-DEE6-45DB-BAA7-E5228ED5FB59}" destId="{631F6067-C062-4F30-B09B-84995B035C58}" srcOrd="0" destOrd="0" presId="urn:microsoft.com/office/officeart/2005/8/layout/radial6"/>
    <dgm:cxn modelId="{F5F0A865-15D7-425F-A30D-0FAF7B0A023C}" type="presOf" srcId="{40B32288-C931-4787-B72E-E35D91978460}" destId="{4687585C-EA49-486F-AA89-CC84101E52BF}" srcOrd="0" destOrd="0" presId="urn:microsoft.com/office/officeart/2005/8/layout/radial6"/>
    <dgm:cxn modelId="{924B4F2A-A6CD-479A-B185-BCC1B6607418}" type="presOf" srcId="{713F865E-21B9-42A2-AEA0-86E4B0234768}" destId="{1A7F0F13-5BF9-4182-A1C5-E332B5C67E56}" srcOrd="0" destOrd="0" presId="urn:microsoft.com/office/officeart/2005/8/layout/radial6"/>
    <dgm:cxn modelId="{61705041-C39D-4BC4-B8C0-B0D559A64A2E}" type="presOf" srcId="{DBB86AE7-0AE7-43D2-B6AE-937CB51E7485}" destId="{680CC985-43F5-40C4-AB35-4FCE3A0BC08F}" srcOrd="0" destOrd="0" presId="urn:microsoft.com/office/officeart/2005/8/layout/radial6"/>
    <dgm:cxn modelId="{2EB1FD53-7CCE-4DEC-BB41-4072A67B1966}" type="presParOf" srcId="{680CC985-43F5-40C4-AB35-4FCE3A0BC08F}" destId="{62C7088D-ECD2-49F2-ABAE-9942EA73F3CD}" srcOrd="0" destOrd="0" presId="urn:microsoft.com/office/officeart/2005/8/layout/radial6"/>
    <dgm:cxn modelId="{2B9E1502-B266-4FB2-A5E2-8144013C32A5}" type="presParOf" srcId="{680CC985-43F5-40C4-AB35-4FCE3A0BC08F}" destId="{CA9D43A6-BFFD-48A3-BAA4-E0B95A829A70}" srcOrd="1" destOrd="0" presId="urn:microsoft.com/office/officeart/2005/8/layout/radial6"/>
    <dgm:cxn modelId="{C743FAC6-475A-4025-8276-C512E690C987}" type="presParOf" srcId="{680CC985-43F5-40C4-AB35-4FCE3A0BC08F}" destId="{00B41361-8B7E-489D-AB03-4D4B4AD1B669}" srcOrd="2" destOrd="0" presId="urn:microsoft.com/office/officeart/2005/8/layout/radial6"/>
    <dgm:cxn modelId="{07DED990-D91E-418E-AB98-3D481C16E7A1}" type="presParOf" srcId="{680CC985-43F5-40C4-AB35-4FCE3A0BC08F}" destId="{7CB6D79D-BAAC-4012-AB6E-67C820CA8B50}" srcOrd="3" destOrd="0" presId="urn:microsoft.com/office/officeart/2005/8/layout/radial6"/>
    <dgm:cxn modelId="{3ED7CAAA-74A7-43D0-973F-0EC50155410A}" type="presParOf" srcId="{680CC985-43F5-40C4-AB35-4FCE3A0BC08F}" destId="{631F6067-C062-4F30-B09B-84995B035C58}" srcOrd="4" destOrd="0" presId="urn:microsoft.com/office/officeart/2005/8/layout/radial6"/>
    <dgm:cxn modelId="{36E8C76C-59CC-4631-8346-D83D6340C424}" type="presParOf" srcId="{680CC985-43F5-40C4-AB35-4FCE3A0BC08F}" destId="{45A05E33-13AB-4A44-B46F-A3005BBC3AD1}" srcOrd="5" destOrd="0" presId="urn:microsoft.com/office/officeart/2005/8/layout/radial6"/>
    <dgm:cxn modelId="{9D85B739-D46B-4F81-83CA-B389A834C382}" type="presParOf" srcId="{680CC985-43F5-40C4-AB35-4FCE3A0BC08F}" destId="{4687585C-EA49-486F-AA89-CC84101E52BF}" srcOrd="6" destOrd="0" presId="urn:microsoft.com/office/officeart/2005/8/layout/radial6"/>
    <dgm:cxn modelId="{74D4FD75-46B8-4582-B313-AFEFC02F1F14}" type="presParOf" srcId="{680CC985-43F5-40C4-AB35-4FCE3A0BC08F}" destId="{90FF959D-FA64-4F43-9323-D3CDF8B8F945}" srcOrd="7" destOrd="0" presId="urn:microsoft.com/office/officeart/2005/8/layout/radial6"/>
    <dgm:cxn modelId="{9A74B716-B374-4708-9FA9-3A876BE19F77}" type="presParOf" srcId="{680CC985-43F5-40C4-AB35-4FCE3A0BC08F}" destId="{D38612DB-AA52-4FE7-BDC4-B57C4C24DAE8}" srcOrd="8" destOrd="0" presId="urn:microsoft.com/office/officeart/2005/8/layout/radial6"/>
    <dgm:cxn modelId="{AF64B2F6-66C7-4271-9ED8-450C886A9F61}" type="presParOf" srcId="{680CC985-43F5-40C4-AB35-4FCE3A0BC08F}" destId="{168EB84D-A6E3-40A9-86FD-09876B51ADDE}" srcOrd="9" destOrd="0" presId="urn:microsoft.com/office/officeart/2005/8/layout/radial6"/>
    <dgm:cxn modelId="{1E83F9A6-B053-49EF-BF82-21C455BCA0D5}" type="presParOf" srcId="{680CC985-43F5-40C4-AB35-4FCE3A0BC08F}" destId="{03AEC5F8-5643-4715-A709-0765A38CE03F}" srcOrd="10" destOrd="0" presId="urn:microsoft.com/office/officeart/2005/8/layout/radial6"/>
    <dgm:cxn modelId="{A7F2E47C-CDFB-4BB1-99D7-5F49A8F4FD67}" type="presParOf" srcId="{680CC985-43F5-40C4-AB35-4FCE3A0BC08F}" destId="{37CF605E-E305-4C78-9D8C-FAF8D8F2F423}" srcOrd="11" destOrd="0" presId="urn:microsoft.com/office/officeart/2005/8/layout/radial6"/>
    <dgm:cxn modelId="{0DCB7C6B-625F-4C75-9461-2A60DC8EB98A}" type="presParOf" srcId="{680CC985-43F5-40C4-AB35-4FCE3A0BC08F}" destId="{1A7F0F13-5BF9-4182-A1C5-E332B5C67E5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23970-155F-4EE5-BFA9-A807EF14E912}">
      <dsp:nvSpPr>
        <dsp:cNvPr id="0" name=""/>
        <dsp:cNvSpPr/>
      </dsp:nvSpPr>
      <dsp:spPr>
        <a:xfrm>
          <a:off x="-5943603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3312F-945E-4BEC-BC4A-805D16F8F9F5}">
      <dsp:nvSpPr>
        <dsp:cNvPr id="0" name=""/>
        <dsp:cNvSpPr/>
      </dsp:nvSpPr>
      <dsp:spPr>
        <a:xfrm>
          <a:off x="494740" y="328431"/>
          <a:ext cx="7568141" cy="657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UU </a:t>
          </a:r>
          <a:r>
            <a:rPr lang="en-US" sz="2400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Nomor</a:t>
          </a:r>
          <a:r>
            <a:rPr lang="en-US" sz="24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6</a:t>
          </a:r>
          <a:r>
            <a:rPr lang="id-ID" sz="24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Tahun </a:t>
          </a:r>
          <a:r>
            <a:rPr lang="en-US" sz="24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2014</a:t>
          </a:r>
          <a:endParaRPr lang="en-US" sz="2400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494740" y="328431"/>
        <a:ext cx="7568141" cy="657283"/>
      </dsp:txXfrm>
    </dsp:sp>
    <dsp:sp modelId="{F8F24C32-C8BC-439F-B0AC-77F7D06304E7}">
      <dsp:nvSpPr>
        <dsp:cNvPr id="0" name=""/>
        <dsp:cNvSpPr/>
      </dsp:nvSpPr>
      <dsp:spPr>
        <a:xfrm>
          <a:off x="83938" y="246270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52D47-FB9A-4E8D-986C-E353EFC76B1D}">
      <dsp:nvSpPr>
        <dsp:cNvPr id="0" name=""/>
        <dsp:cNvSpPr/>
      </dsp:nvSpPr>
      <dsp:spPr>
        <a:xfrm>
          <a:off x="965730" y="1314040"/>
          <a:ext cx="7097151" cy="657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PP Nomor 43 Tahun 201</a:t>
          </a:r>
          <a:r>
            <a:rPr lang="en-US" sz="2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 </a:t>
          </a:r>
          <a:r>
            <a:rPr lang="en-US" sz="2400" kern="1200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jo</a:t>
          </a:r>
          <a:r>
            <a:rPr lang="en-US" sz="2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PP 47 </a:t>
          </a:r>
          <a:r>
            <a:rPr lang="en-US" sz="2400" kern="1200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Tahun</a:t>
          </a:r>
          <a:r>
            <a:rPr lang="en-US" sz="2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2015</a:t>
          </a:r>
          <a:endParaRPr lang="en-US" sz="2400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965730" y="1314040"/>
        <a:ext cx="7097151" cy="657283"/>
      </dsp:txXfrm>
    </dsp:sp>
    <dsp:sp modelId="{DBF80D5E-52ED-4A3B-BB89-17A37CD0400B}">
      <dsp:nvSpPr>
        <dsp:cNvPr id="0" name=""/>
        <dsp:cNvSpPr/>
      </dsp:nvSpPr>
      <dsp:spPr>
        <a:xfrm>
          <a:off x="554928" y="1231880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5D1DC-FB55-4848-9C18-C6D861DA905F}">
      <dsp:nvSpPr>
        <dsp:cNvPr id="0" name=""/>
        <dsp:cNvSpPr/>
      </dsp:nvSpPr>
      <dsp:spPr>
        <a:xfrm>
          <a:off x="1110286" y="2299650"/>
          <a:ext cx="6952595" cy="657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PP 60 Tahun 2014 Jo PP 22 Tahun 2015</a:t>
          </a:r>
          <a:endParaRPr lang="en-US" sz="2400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1110286" y="2299650"/>
        <a:ext cx="6952595" cy="657283"/>
      </dsp:txXfrm>
    </dsp:sp>
    <dsp:sp modelId="{7A8EB1AA-127C-4392-800A-127154D2340F}">
      <dsp:nvSpPr>
        <dsp:cNvPr id="0" name=""/>
        <dsp:cNvSpPr/>
      </dsp:nvSpPr>
      <dsp:spPr>
        <a:xfrm>
          <a:off x="699484" y="2217489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C3228-D577-4463-BB39-1A7DAE8AE1B6}">
      <dsp:nvSpPr>
        <dsp:cNvPr id="0" name=""/>
        <dsp:cNvSpPr/>
      </dsp:nvSpPr>
      <dsp:spPr>
        <a:xfrm>
          <a:off x="1039752" y="3303249"/>
          <a:ext cx="7097151" cy="657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Permendagri 113 Tahun 2014, etc..</a:t>
          </a:r>
          <a:endParaRPr lang="en-US" sz="2400" kern="1200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sp:txBody>
      <dsp:txXfrm>
        <a:off x="1039752" y="3303249"/>
        <a:ext cx="7097151" cy="657283"/>
      </dsp:txXfrm>
    </dsp:sp>
    <dsp:sp modelId="{8B323B44-1A2B-4C1E-94DA-C0DBE5691D56}">
      <dsp:nvSpPr>
        <dsp:cNvPr id="0" name=""/>
        <dsp:cNvSpPr/>
      </dsp:nvSpPr>
      <dsp:spPr>
        <a:xfrm>
          <a:off x="554928" y="3203099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EA787-84B6-4346-B9FA-5E851E662AF2}">
      <dsp:nvSpPr>
        <dsp:cNvPr id="0" name=""/>
        <dsp:cNvSpPr/>
      </dsp:nvSpPr>
      <dsp:spPr>
        <a:xfrm>
          <a:off x="568762" y="4303378"/>
          <a:ext cx="7568141" cy="657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rgbClr val="FF0000"/>
              </a:solidFill>
            </a:rPr>
            <a:t>Permendes dan PerMenKeu etc..</a:t>
          </a:r>
          <a:endParaRPr lang="id-ID" sz="2400" kern="1200" dirty="0">
            <a:solidFill>
              <a:srgbClr val="FF0000"/>
            </a:solidFill>
          </a:endParaRPr>
        </a:p>
      </dsp:txBody>
      <dsp:txXfrm>
        <a:off x="568762" y="4303378"/>
        <a:ext cx="7568141" cy="657283"/>
      </dsp:txXfrm>
    </dsp:sp>
    <dsp:sp modelId="{D9E0854B-38AC-493F-B1C4-43DA74D2583B}">
      <dsp:nvSpPr>
        <dsp:cNvPr id="0" name=""/>
        <dsp:cNvSpPr/>
      </dsp:nvSpPr>
      <dsp:spPr>
        <a:xfrm>
          <a:off x="83938" y="4188708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F7BB3-F446-461A-A909-F94121CD1792}">
      <dsp:nvSpPr>
        <dsp:cNvPr id="0" name=""/>
        <dsp:cNvSpPr/>
      </dsp:nvSpPr>
      <dsp:spPr>
        <a:xfrm>
          <a:off x="2942782" y="1781712"/>
          <a:ext cx="2798296" cy="2208375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>
              <a:solidFill>
                <a:srgbClr val="FFFF00"/>
              </a:solidFill>
            </a:rPr>
            <a:t>Desa kuat, maju, mandiri, demokratis dan sejahtera </a:t>
          </a:r>
          <a:endParaRPr lang="en-GB" sz="2800" b="1" kern="1200" dirty="0">
            <a:solidFill>
              <a:srgbClr val="FFFF00"/>
            </a:solidFill>
          </a:endParaRPr>
        </a:p>
      </dsp:txBody>
      <dsp:txXfrm>
        <a:off x="3050586" y="1889516"/>
        <a:ext cx="2582688" cy="1992767"/>
      </dsp:txXfrm>
    </dsp:sp>
    <dsp:sp modelId="{444178C6-152B-4324-95E4-20F77E394E90}">
      <dsp:nvSpPr>
        <dsp:cNvPr id="0" name=""/>
        <dsp:cNvSpPr/>
      </dsp:nvSpPr>
      <dsp:spPr>
        <a:xfrm rot="16200000">
          <a:off x="4204873" y="1644654"/>
          <a:ext cx="2741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115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A2870-4C0E-4679-BF52-46C36971677E}">
      <dsp:nvSpPr>
        <dsp:cNvPr id="0" name=""/>
        <dsp:cNvSpPr/>
      </dsp:nvSpPr>
      <dsp:spPr>
        <a:xfrm>
          <a:off x="2723526" y="13167"/>
          <a:ext cx="3236809" cy="1494429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Pemerintahan: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Efektif, profesional,  transparan dan akuntabel</a:t>
          </a:r>
          <a:endParaRPr lang="en-GB" sz="2000" kern="1200" dirty="0"/>
        </a:p>
      </dsp:txBody>
      <dsp:txXfrm>
        <a:off x="2796478" y="86119"/>
        <a:ext cx="3090905" cy="1348525"/>
      </dsp:txXfrm>
    </dsp:sp>
    <dsp:sp modelId="{E07906B1-A41E-414B-945C-5AF1AA81660C}">
      <dsp:nvSpPr>
        <dsp:cNvPr id="0" name=""/>
        <dsp:cNvSpPr/>
      </dsp:nvSpPr>
      <dsp:spPr>
        <a:xfrm rot="45341">
          <a:off x="5741069" y="2905873"/>
          <a:ext cx="230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0290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F3047-F0E5-4C24-8980-6D932FC6028B}">
      <dsp:nvSpPr>
        <dsp:cNvPr id="0" name=""/>
        <dsp:cNvSpPr/>
      </dsp:nvSpPr>
      <dsp:spPr>
        <a:xfrm>
          <a:off x="5971349" y="1641163"/>
          <a:ext cx="2696722" cy="2568027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Pembangunan</a:t>
          </a:r>
          <a:r>
            <a:rPr lang="id-ID" sz="1800" kern="1200" dirty="0" smtClean="0"/>
            <a:t>: peningkatan kualitas hidup manusia, penanggulangan kemiskinan dan  kesejahteraan </a:t>
          </a:r>
          <a:endParaRPr lang="en-GB" sz="1800" kern="1200" dirty="0"/>
        </a:p>
      </dsp:txBody>
      <dsp:txXfrm>
        <a:off x="6096710" y="1766524"/>
        <a:ext cx="2446000" cy="2317305"/>
      </dsp:txXfrm>
    </dsp:sp>
    <dsp:sp modelId="{CA2D8D9A-2A62-4186-919E-F6F9E258F6B7}">
      <dsp:nvSpPr>
        <dsp:cNvPr id="0" name=""/>
        <dsp:cNvSpPr/>
      </dsp:nvSpPr>
      <dsp:spPr>
        <a:xfrm rot="5326776">
          <a:off x="4239079" y="4119183"/>
          <a:ext cx="2582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248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EA81C-066D-4314-B7D8-7F8C94C6EEF7}">
      <dsp:nvSpPr>
        <dsp:cNvPr id="0" name=""/>
        <dsp:cNvSpPr/>
      </dsp:nvSpPr>
      <dsp:spPr>
        <a:xfrm>
          <a:off x="2893292" y="4248278"/>
          <a:ext cx="2987986" cy="153322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Kemasyarakatan: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kern="1200" dirty="0" smtClean="0"/>
            <a:t>kerukunan, kegotongroyongan,solidaritas, swadaya</a:t>
          </a:r>
          <a:r>
            <a:rPr lang="en-US" sz="1800" b="0" kern="1200" dirty="0" smtClean="0"/>
            <a:t>,  </a:t>
          </a:r>
          <a:r>
            <a:rPr lang="id-ID" sz="1800" b="0" kern="1200" dirty="0" smtClean="0"/>
            <a:t>kebersamaan</a:t>
          </a:r>
          <a:endParaRPr lang="en-GB" sz="1800" b="0" kern="1200" dirty="0"/>
        </a:p>
      </dsp:txBody>
      <dsp:txXfrm>
        <a:off x="2968138" y="4323124"/>
        <a:ext cx="2838294" cy="1383534"/>
      </dsp:txXfrm>
    </dsp:sp>
    <dsp:sp modelId="{9CBAA706-3C89-4690-8FDE-0555CCF552BC}">
      <dsp:nvSpPr>
        <dsp:cNvPr id="0" name=""/>
        <dsp:cNvSpPr/>
      </dsp:nvSpPr>
      <dsp:spPr>
        <a:xfrm rot="10855258">
          <a:off x="2728289" y="2861685"/>
          <a:ext cx="2145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507" y="0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D2F8C-2850-49D2-9E40-6CF6DE5CB619}">
      <dsp:nvSpPr>
        <dsp:cNvPr id="0" name=""/>
        <dsp:cNvSpPr/>
      </dsp:nvSpPr>
      <dsp:spPr>
        <a:xfrm>
          <a:off x="0" y="1872514"/>
          <a:ext cx="2728302" cy="193103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Pemberdayaan</a:t>
          </a:r>
          <a:r>
            <a:rPr lang="id-ID" sz="2000" kern="1200" dirty="0" smtClean="0"/>
            <a:t>: kesadaran, kapasitas dan prakarsa lokal </a:t>
          </a:r>
          <a:endParaRPr lang="en-GB" sz="2000" kern="1200" dirty="0"/>
        </a:p>
      </dsp:txBody>
      <dsp:txXfrm>
        <a:off x="94265" y="1966779"/>
        <a:ext cx="2539772" cy="1742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25BAF-E934-4730-85B0-5173B5A2C90D}">
      <dsp:nvSpPr>
        <dsp:cNvPr id="0" name=""/>
        <dsp:cNvSpPr/>
      </dsp:nvSpPr>
      <dsp:spPr>
        <a:xfrm>
          <a:off x="303611" y="-24102"/>
          <a:ext cx="1482338" cy="867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     RPJMDesa</a:t>
          </a:r>
        </a:p>
      </dsp:txBody>
      <dsp:txXfrm>
        <a:off x="303611" y="-24102"/>
        <a:ext cx="1482338" cy="578243"/>
      </dsp:txXfrm>
    </dsp:sp>
    <dsp:sp modelId="{4FF676D7-B0B4-408C-94C9-65DC085CE005}">
      <dsp:nvSpPr>
        <dsp:cNvPr id="0" name=""/>
        <dsp:cNvSpPr/>
      </dsp:nvSpPr>
      <dsp:spPr>
        <a:xfrm flipV="1">
          <a:off x="1135838" y="538018"/>
          <a:ext cx="252694" cy="1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25BAF-E934-4730-85B0-5173B5A2C90D}">
      <dsp:nvSpPr>
        <dsp:cNvPr id="0" name=""/>
        <dsp:cNvSpPr/>
      </dsp:nvSpPr>
      <dsp:spPr>
        <a:xfrm>
          <a:off x="152445" y="-89588"/>
          <a:ext cx="1865887" cy="1199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Penganggaran</a:t>
          </a:r>
          <a:endParaRPr lang="en-US" sz="1100" kern="1200" dirty="0"/>
        </a:p>
      </dsp:txBody>
      <dsp:txXfrm>
        <a:off x="152445" y="-89588"/>
        <a:ext cx="1865887" cy="799354"/>
      </dsp:txXfrm>
    </dsp:sp>
    <dsp:sp modelId="{4FF676D7-B0B4-408C-94C9-65DC085CE005}">
      <dsp:nvSpPr>
        <dsp:cNvPr id="0" name=""/>
        <dsp:cNvSpPr/>
      </dsp:nvSpPr>
      <dsp:spPr>
        <a:xfrm>
          <a:off x="209466" y="599272"/>
          <a:ext cx="1747511" cy="1562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PAD</a:t>
          </a:r>
          <a:r>
            <a:rPr lang="id-ID" sz="1100" kern="1200" dirty="0" smtClean="0"/>
            <a:t>esa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APBN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Bagi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Hasil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Pajak</a:t>
          </a:r>
          <a:r>
            <a:rPr lang="id-ID" sz="1100" kern="1200" dirty="0" smtClean="0"/>
            <a:t>/Retribusi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ADD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Bantuan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Hibah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Lain-lain pendapatan</a:t>
          </a:r>
          <a:endParaRPr lang="en-US" sz="1100" kern="1200" dirty="0"/>
        </a:p>
      </dsp:txBody>
      <dsp:txXfrm>
        <a:off x="255232" y="645038"/>
        <a:ext cx="1655979" cy="14710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25BAF-E934-4730-85B0-5173B5A2C90D}">
      <dsp:nvSpPr>
        <dsp:cNvPr id="0" name=""/>
        <dsp:cNvSpPr/>
      </dsp:nvSpPr>
      <dsp:spPr>
        <a:xfrm>
          <a:off x="327900" y="-1093"/>
          <a:ext cx="1600925" cy="859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RKP Desa</a:t>
          </a:r>
        </a:p>
      </dsp:txBody>
      <dsp:txXfrm>
        <a:off x="327900" y="-1093"/>
        <a:ext cx="1600925" cy="572956"/>
      </dsp:txXfrm>
    </dsp:sp>
    <dsp:sp modelId="{4FF676D7-B0B4-408C-94C9-65DC085CE005}">
      <dsp:nvSpPr>
        <dsp:cNvPr id="0" name=""/>
        <dsp:cNvSpPr/>
      </dsp:nvSpPr>
      <dsp:spPr>
        <a:xfrm flipV="1">
          <a:off x="1226706" y="557583"/>
          <a:ext cx="272909" cy="1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65543-B2A1-46E3-98E8-E7F9119E5278}">
      <dsp:nvSpPr>
        <dsp:cNvPr id="0" name=""/>
        <dsp:cNvSpPr/>
      </dsp:nvSpPr>
      <dsp:spPr>
        <a:xfrm rot="5400000">
          <a:off x="-152355" y="156142"/>
          <a:ext cx="1015706" cy="710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1</a:t>
          </a:r>
          <a:endParaRPr lang="id-ID" sz="2000" kern="1200" dirty="0"/>
        </a:p>
      </dsp:txBody>
      <dsp:txXfrm rot="-5400000">
        <a:off x="1" y="359283"/>
        <a:ext cx="710994" cy="304712"/>
      </dsp:txXfrm>
    </dsp:sp>
    <dsp:sp modelId="{1677BDEF-0D20-4EE2-A0CD-B09EE972D69F}">
      <dsp:nvSpPr>
        <dsp:cNvPr id="0" name=""/>
        <dsp:cNvSpPr/>
      </dsp:nvSpPr>
      <dsp:spPr>
        <a:xfrm rot="5400000">
          <a:off x="4219604" y="-3504823"/>
          <a:ext cx="660209" cy="767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800" kern="1200" dirty="0" smtClean="0"/>
            <a:t>Perencanaan pembangunan desa</a:t>
          </a:r>
          <a:endParaRPr lang="id-ID" sz="3800" kern="1200" dirty="0"/>
        </a:p>
      </dsp:txBody>
      <dsp:txXfrm rot="-5400000">
        <a:off x="710995" y="36015"/>
        <a:ext cx="7645200" cy="595751"/>
      </dsp:txXfrm>
    </dsp:sp>
    <dsp:sp modelId="{00BBC839-6852-4812-91BB-49F85C3A2E80}">
      <dsp:nvSpPr>
        <dsp:cNvPr id="0" name=""/>
        <dsp:cNvSpPr/>
      </dsp:nvSpPr>
      <dsp:spPr>
        <a:xfrm rot="5400000">
          <a:off x="-152355" y="1089718"/>
          <a:ext cx="1015706" cy="710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2</a:t>
          </a:r>
          <a:endParaRPr lang="id-ID" sz="2000" kern="1200" dirty="0"/>
        </a:p>
      </dsp:txBody>
      <dsp:txXfrm rot="-5400000">
        <a:off x="1" y="1292859"/>
        <a:ext cx="710994" cy="304712"/>
      </dsp:txXfrm>
    </dsp:sp>
    <dsp:sp modelId="{BF86E697-35A9-4477-916E-AE7C81290FA2}">
      <dsp:nvSpPr>
        <dsp:cNvPr id="0" name=""/>
        <dsp:cNvSpPr/>
      </dsp:nvSpPr>
      <dsp:spPr>
        <a:xfrm rot="5400000">
          <a:off x="4219604" y="-2571247"/>
          <a:ext cx="660209" cy="767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800" kern="1200" dirty="0" smtClean="0"/>
            <a:t>Pengelolaan Keuangan Desa</a:t>
          </a:r>
          <a:endParaRPr lang="id-ID" sz="3800" kern="1200" dirty="0"/>
        </a:p>
      </dsp:txBody>
      <dsp:txXfrm rot="-5400000">
        <a:off x="710995" y="969591"/>
        <a:ext cx="7645200" cy="595751"/>
      </dsp:txXfrm>
    </dsp:sp>
    <dsp:sp modelId="{870EDE7A-FE2E-451E-9A65-EB921CDF262D}">
      <dsp:nvSpPr>
        <dsp:cNvPr id="0" name=""/>
        <dsp:cNvSpPr/>
      </dsp:nvSpPr>
      <dsp:spPr>
        <a:xfrm rot="5400000">
          <a:off x="-152355" y="2023294"/>
          <a:ext cx="1015706" cy="710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3</a:t>
          </a:r>
          <a:endParaRPr lang="id-ID" sz="2000" kern="1200" dirty="0"/>
        </a:p>
      </dsp:txBody>
      <dsp:txXfrm rot="-5400000">
        <a:off x="1" y="2226435"/>
        <a:ext cx="710994" cy="304712"/>
      </dsp:txXfrm>
    </dsp:sp>
    <dsp:sp modelId="{BE2E4856-A601-4185-8B21-152E93910F41}">
      <dsp:nvSpPr>
        <dsp:cNvPr id="0" name=""/>
        <dsp:cNvSpPr/>
      </dsp:nvSpPr>
      <dsp:spPr>
        <a:xfrm rot="5400000">
          <a:off x="4219604" y="-1637671"/>
          <a:ext cx="660209" cy="767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800" kern="1200" dirty="0" smtClean="0"/>
            <a:t>Penyusunan APBDes</a:t>
          </a:r>
          <a:endParaRPr lang="id-ID" sz="3800" kern="1200" dirty="0"/>
        </a:p>
      </dsp:txBody>
      <dsp:txXfrm rot="-5400000">
        <a:off x="710995" y="1903167"/>
        <a:ext cx="7645200" cy="595751"/>
      </dsp:txXfrm>
    </dsp:sp>
    <dsp:sp modelId="{C1B550D0-E26F-469D-9CB3-178A341D5321}">
      <dsp:nvSpPr>
        <dsp:cNvPr id="0" name=""/>
        <dsp:cNvSpPr/>
      </dsp:nvSpPr>
      <dsp:spPr>
        <a:xfrm rot="5400000">
          <a:off x="-152355" y="2956870"/>
          <a:ext cx="1015706" cy="710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4</a:t>
          </a:r>
          <a:endParaRPr lang="id-ID" sz="2000" kern="1200" dirty="0"/>
        </a:p>
      </dsp:txBody>
      <dsp:txXfrm rot="-5400000">
        <a:off x="1" y="3160011"/>
        <a:ext cx="710994" cy="304712"/>
      </dsp:txXfrm>
    </dsp:sp>
    <dsp:sp modelId="{9592F7CC-900F-4ED9-955C-236EED641B45}">
      <dsp:nvSpPr>
        <dsp:cNvPr id="0" name=""/>
        <dsp:cNvSpPr/>
      </dsp:nvSpPr>
      <dsp:spPr>
        <a:xfrm rot="5400000">
          <a:off x="4219604" y="-704095"/>
          <a:ext cx="660209" cy="767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800" kern="1200" dirty="0" smtClean="0"/>
            <a:t>Pelaksanaan Keuangan Desa</a:t>
          </a:r>
          <a:endParaRPr lang="id-ID" sz="3800" kern="1200" dirty="0"/>
        </a:p>
      </dsp:txBody>
      <dsp:txXfrm rot="-5400000">
        <a:off x="710995" y="2836743"/>
        <a:ext cx="7645200" cy="595751"/>
      </dsp:txXfrm>
    </dsp:sp>
    <dsp:sp modelId="{8B787758-E98A-40AC-AA67-063EC01BE75D}">
      <dsp:nvSpPr>
        <dsp:cNvPr id="0" name=""/>
        <dsp:cNvSpPr/>
      </dsp:nvSpPr>
      <dsp:spPr>
        <a:xfrm rot="5400000">
          <a:off x="-152355" y="3890446"/>
          <a:ext cx="1015706" cy="710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5</a:t>
          </a:r>
          <a:endParaRPr lang="id-ID" sz="2000" kern="1200" dirty="0"/>
        </a:p>
      </dsp:txBody>
      <dsp:txXfrm rot="-5400000">
        <a:off x="1" y="4093587"/>
        <a:ext cx="710994" cy="304712"/>
      </dsp:txXfrm>
    </dsp:sp>
    <dsp:sp modelId="{7C9BAF2B-7798-4575-9807-9F5D8881019C}">
      <dsp:nvSpPr>
        <dsp:cNvPr id="0" name=""/>
        <dsp:cNvSpPr/>
      </dsp:nvSpPr>
      <dsp:spPr>
        <a:xfrm rot="5400000">
          <a:off x="4219604" y="229480"/>
          <a:ext cx="660209" cy="767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800" kern="1200" dirty="0" smtClean="0"/>
            <a:t>Penatausahaan Keuangan Desa</a:t>
          </a:r>
          <a:endParaRPr lang="id-ID" sz="3800" kern="1200" dirty="0"/>
        </a:p>
      </dsp:txBody>
      <dsp:txXfrm rot="-5400000">
        <a:off x="710995" y="3770319"/>
        <a:ext cx="7645200" cy="595751"/>
      </dsp:txXfrm>
    </dsp:sp>
    <dsp:sp modelId="{C28C7CD8-3C8B-452D-973E-0E7EE2AE3286}">
      <dsp:nvSpPr>
        <dsp:cNvPr id="0" name=""/>
        <dsp:cNvSpPr/>
      </dsp:nvSpPr>
      <dsp:spPr>
        <a:xfrm rot="5400000">
          <a:off x="-152355" y="4824022"/>
          <a:ext cx="1015706" cy="710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6</a:t>
          </a:r>
          <a:endParaRPr lang="id-ID" sz="2000" kern="1200" dirty="0"/>
        </a:p>
      </dsp:txBody>
      <dsp:txXfrm rot="-5400000">
        <a:off x="1" y="5027163"/>
        <a:ext cx="710994" cy="304712"/>
      </dsp:txXfrm>
    </dsp:sp>
    <dsp:sp modelId="{1C024D57-7A63-4981-81CB-F16BF41946E6}">
      <dsp:nvSpPr>
        <dsp:cNvPr id="0" name=""/>
        <dsp:cNvSpPr/>
      </dsp:nvSpPr>
      <dsp:spPr>
        <a:xfrm rot="5400000">
          <a:off x="4219604" y="1163056"/>
          <a:ext cx="660209" cy="767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800" kern="1200" dirty="0" smtClean="0"/>
            <a:t>Pelaporan &amp; Pertanggungjawaban</a:t>
          </a:r>
          <a:endParaRPr lang="id-ID" sz="3800" kern="1200" dirty="0"/>
        </a:p>
      </dsp:txBody>
      <dsp:txXfrm rot="-5400000">
        <a:off x="710995" y="4703895"/>
        <a:ext cx="7645200" cy="595751"/>
      </dsp:txXfrm>
    </dsp:sp>
    <dsp:sp modelId="{6758E714-7F40-4C0E-BE40-A2EAF92A89EA}">
      <dsp:nvSpPr>
        <dsp:cNvPr id="0" name=""/>
        <dsp:cNvSpPr/>
      </dsp:nvSpPr>
      <dsp:spPr>
        <a:xfrm rot="5400000">
          <a:off x="-152355" y="5757598"/>
          <a:ext cx="1015706" cy="710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7</a:t>
          </a:r>
          <a:endParaRPr lang="id-ID" sz="2000" kern="1200" dirty="0"/>
        </a:p>
      </dsp:txBody>
      <dsp:txXfrm rot="-5400000">
        <a:off x="1" y="5960739"/>
        <a:ext cx="710994" cy="304712"/>
      </dsp:txXfrm>
    </dsp:sp>
    <dsp:sp modelId="{3334EB6F-BFAC-4BD1-B602-69FC398F2D8D}">
      <dsp:nvSpPr>
        <dsp:cNvPr id="0" name=""/>
        <dsp:cNvSpPr/>
      </dsp:nvSpPr>
      <dsp:spPr>
        <a:xfrm rot="5400000">
          <a:off x="4219604" y="2096632"/>
          <a:ext cx="660209" cy="767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800" kern="1200" dirty="0" smtClean="0"/>
            <a:t>Pengawasan &amp; Pengendalian</a:t>
          </a:r>
          <a:endParaRPr lang="id-ID" sz="3800" kern="1200" dirty="0"/>
        </a:p>
      </dsp:txBody>
      <dsp:txXfrm rot="-5400000">
        <a:off x="710995" y="5637471"/>
        <a:ext cx="7645200" cy="5957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9AADD-1884-48C7-99FE-F12FBC8072C6}">
      <dsp:nvSpPr>
        <dsp:cNvPr id="0" name=""/>
        <dsp:cNvSpPr/>
      </dsp:nvSpPr>
      <dsp:spPr>
        <a:xfrm rot="5400000">
          <a:off x="-133927" y="139472"/>
          <a:ext cx="892851" cy="62499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i="0" kern="1200" baseline="0" dirty="0"/>
        </a:p>
      </dsp:txBody>
      <dsp:txXfrm rot="-5400000">
        <a:off x="2" y="318042"/>
        <a:ext cx="624995" cy="267856"/>
      </dsp:txXfrm>
    </dsp:sp>
    <dsp:sp modelId="{27FB9FF6-A523-4920-BA2D-BA67C946C453}">
      <dsp:nvSpPr>
        <dsp:cNvPr id="0" name=""/>
        <dsp:cNvSpPr/>
      </dsp:nvSpPr>
      <dsp:spPr>
        <a:xfrm rot="5400000">
          <a:off x="4084349" y="-3453808"/>
          <a:ext cx="580353" cy="7499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err="1"/>
            <a:t>Sebagai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pedoman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dalam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menyusun</a:t>
          </a:r>
          <a:r>
            <a:rPr lang="en-US" sz="1400" b="0" i="0" kern="1200" baseline="0" dirty="0"/>
            <a:t> RKP </a:t>
          </a:r>
          <a:r>
            <a:rPr lang="en-US" sz="1400" b="0" i="0" kern="1200" baseline="0" dirty="0" err="1"/>
            <a:t>Desa</a:t>
          </a:r>
          <a:r>
            <a:rPr lang="en-US" sz="1400" b="0" i="0" kern="1200" baseline="0" dirty="0"/>
            <a:t>, </a:t>
          </a:r>
          <a:r>
            <a:rPr lang="en-US" sz="1400" b="0" i="0" kern="1200" baseline="0" dirty="0" err="1"/>
            <a:t>sehingga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menjamin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konsistensi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antara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perencanaan</a:t>
          </a:r>
          <a:r>
            <a:rPr lang="en-US" sz="1400" b="0" i="0" kern="1200" baseline="0" dirty="0"/>
            <a:t>, </a:t>
          </a:r>
          <a:r>
            <a:rPr lang="en-US" sz="1400" b="0" i="0" kern="1200" baseline="0" dirty="0" err="1"/>
            <a:t>penganggaran</a:t>
          </a:r>
          <a:r>
            <a:rPr lang="en-US" sz="1400" b="0" i="0" kern="1200" baseline="0" dirty="0"/>
            <a:t>, </a:t>
          </a:r>
          <a:r>
            <a:rPr lang="en-US" sz="1400" b="0" i="0" kern="1200" baseline="0" dirty="0" err="1"/>
            <a:t>pelaksanaan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serta</a:t>
          </a:r>
          <a:r>
            <a:rPr lang="en-US" sz="1400" b="0" i="0" kern="1200" baseline="0" dirty="0"/>
            <a:t> monitoring </a:t>
          </a:r>
          <a:r>
            <a:rPr lang="en-US" sz="1400" b="0" i="0" kern="1200" baseline="0" dirty="0" err="1"/>
            <a:t>dan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evaluasi</a:t>
          </a:r>
          <a:endParaRPr lang="en-US" sz="1400" kern="1200" dirty="0"/>
        </a:p>
      </dsp:txBody>
      <dsp:txXfrm rot="-5400000">
        <a:off x="624996" y="33875"/>
        <a:ext cx="7470730" cy="523693"/>
      </dsp:txXfrm>
    </dsp:sp>
    <dsp:sp modelId="{E731105C-AA2E-41D1-B4A7-0796BDA7078A}">
      <dsp:nvSpPr>
        <dsp:cNvPr id="0" name=""/>
        <dsp:cNvSpPr/>
      </dsp:nvSpPr>
      <dsp:spPr>
        <a:xfrm rot="5400000">
          <a:off x="-133927" y="1062108"/>
          <a:ext cx="892851" cy="624995"/>
        </a:xfrm>
        <a:prstGeom prst="chevron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-5400000">
        <a:off x="2" y="1240678"/>
        <a:ext cx="624995" cy="267856"/>
      </dsp:txXfrm>
    </dsp:sp>
    <dsp:sp modelId="{9C06B844-085D-4692-B554-19C63E16D63E}">
      <dsp:nvSpPr>
        <dsp:cNvPr id="0" name=""/>
        <dsp:cNvSpPr/>
      </dsp:nvSpPr>
      <dsp:spPr>
        <a:xfrm rot="5400000">
          <a:off x="3959225" y="-2448570"/>
          <a:ext cx="830601" cy="7499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err="1"/>
            <a:t>Mewujudkan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perencanaan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pembangunan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yangsesuai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kebutuhan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dan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keadaan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setempat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dan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dalam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rangka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meningkatkan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kesejahteraan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masyarakat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dan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kualitas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hidup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masyarakat</a:t>
          </a:r>
          <a:r>
            <a:rPr lang="en-US" sz="1400" b="0" i="0" kern="1200" baseline="0" dirty="0"/>
            <a:t>, </a:t>
          </a:r>
          <a:endParaRPr lang="en-US" sz="1400" kern="1200" dirty="0"/>
        </a:p>
      </dsp:txBody>
      <dsp:txXfrm rot="-5400000">
        <a:off x="624996" y="926206"/>
        <a:ext cx="7458513" cy="749507"/>
      </dsp:txXfrm>
    </dsp:sp>
    <dsp:sp modelId="{894419A3-7936-4E9C-91EC-8F1F4EAA26ED}">
      <dsp:nvSpPr>
        <dsp:cNvPr id="0" name=""/>
        <dsp:cNvSpPr/>
      </dsp:nvSpPr>
      <dsp:spPr>
        <a:xfrm rot="5400000">
          <a:off x="-133927" y="1859620"/>
          <a:ext cx="892851" cy="624995"/>
        </a:xfrm>
        <a:prstGeom prst="chevron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-5400000">
        <a:off x="2" y="2038190"/>
        <a:ext cx="624995" cy="267856"/>
      </dsp:txXfrm>
    </dsp:sp>
    <dsp:sp modelId="{D7A3DB32-89DF-4A38-89A4-10455ABAE510}">
      <dsp:nvSpPr>
        <dsp:cNvPr id="0" name=""/>
        <dsp:cNvSpPr/>
      </dsp:nvSpPr>
      <dsp:spPr>
        <a:xfrm rot="5400000">
          <a:off x="4084349" y="-1733660"/>
          <a:ext cx="580353" cy="7499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err="1"/>
            <a:t>Menciptakan</a:t>
          </a:r>
          <a:r>
            <a:rPr lang="en-US" sz="1400" b="0" i="0" kern="1200" baseline="0" dirty="0"/>
            <a:t> rasa </a:t>
          </a:r>
          <a:r>
            <a:rPr lang="en-US" sz="1400" b="0" i="0" kern="1200" baseline="0" dirty="0" err="1"/>
            <a:t>memiliki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dan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tanggungjawab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bersama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terhadap</a:t>
          </a:r>
          <a:r>
            <a:rPr lang="en-US" sz="1400" b="0" i="0" kern="1200" baseline="0" dirty="0"/>
            <a:t> program </a:t>
          </a:r>
          <a:r>
            <a:rPr lang="en-US" sz="1400" b="0" i="0" kern="1200" baseline="0" dirty="0" err="1"/>
            <a:t>pembangunan</a:t>
          </a:r>
          <a:r>
            <a:rPr lang="en-US" sz="1400" b="0" i="0" kern="1200" baseline="0" dirty="0"/>
            <a:t>,</a:t>
          </a:r>
          <a:endParaRPr lang="en-US" sz="1400" kern="1200" dirty="0"/>
        </a:p>
      </dsp:txBody>
      <dsp:txXfrm rot="-5400000">
        <a:off x="624996" y="1754023"/>
        <a:ext cx="7470730" cy="523693"/>
      </dsp:txXfrm>
    </dsp:sp>
    <dsp:sp modelId="{951BA92C-620B-4410-A499-122D770A5E71}">
      <dsp:nvSpPr>
        <dsp:cNvPr id="0" name=""/>
        <dsp:cNvSpPr/>
      </dsp:nvSpPr>
      <dsp:spPr>
        <a:xfrm rot="5400000">
          <a:off x="-133927" y="2657132"/>
          <a:ext cx="892851" cy="624995"/>
        </a:xfrm>
        <a:prstGeom prst="chevron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-5400000">
        <a:off x="2" y="2835702"/>
        <a:ext cx="624995" cy="267856"/>
      </dsp:txXfrm>
    </dsp:sp>
    <dsp:sp modelId="{49EB6F40-CC28-4A39-B2FA-B839774961F7}">
      <dsp:nvSpPr>
        <dsp:cNvPr id="0" name=""/>
        <dsp:cNvSpPr/>
      </dsp:nvSpPr>
      <dsp:spPr>
        <a:xfrm rot="5400000">
          <a:off x="4084349" y="-936149"/>
          <a:ext cx="580353" cy="7499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err="1"/>
            <a:t>Memelihara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dan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mengembangkan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hasil-hasil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pembangunan</a:t>
          </a:r>
          <a:r>
            <a:rPr lang="en-US" sz="1400" b="0" i="0" kern="1200" baseline="0" dirty="0"/>
            <a:t> (</a:t>
          </a:r>
          <a:r>
            <a:rPr lang="en-US" sz="1400" b="0" i="0" kern="1200" baseline="0" dirty="0" err="1"/>
            <a:t>keberlanjutan</a:t>
          </a:r>
          <a:r>
            <a:rPr lang="en-US" sz="1400" b="0" i="0" kern="1200" baseline="0" dirty="0"/>
            <a:t>), </a:t>
          </a:r>
          <a:endParaRPr lang="en-US" sz="1400" kern="1200" dirty="0"/>
        </a:p>
      </dsp:txBody>
      <dsp:txXfrm rot="-5400000">
        <a:off x="624996" y="2551534"/>
        <a:ext cx="7470730" cy="523693"/>
      </dsp:txXfrm>
    </dsp:sp>
    <dsp:sp modelId="{B38629D2-0CFF-4E69-BB21-4A986C4F36E7}">
      <dsp:nvSpPr>
        <dsp:cNvPr id="0" name=""/>
        <dsp:cNvSpPr/>
      </dsp:nvSpPr>
      <dsp:spPr>
        <a:xfrm rot="5400000">
          <a:off x="-133927" y="3454643"/>
          <a:ext cx="892851" cy="624995"/>
        </a:xfrm>
        <a:prstGeom prst="chevron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i="0" kern="1200" baseline="0" dirty="0"/>
        </a:p>
      </dsp:txBody>
      <dsp:txXfrm rot="-5400000">
        <a:off x="2" y="3633213"/>
        <a:ext cx="624995" cy="267856"/>
      </dsp:txXfrm>
    </dsp:sp>
    <dsp:sp modelId="{6DB6F599-0CD2-4F1F-92D8-F822C69E7C49}">
      <dsp:nvSpPr>
        <dsp:cNvPr id="0" name=""/>
        <dsp:cNvSpPr/>
      </dsp:nvSpPr>
      <dsp:spPr>
        <a:xfrm rot="5400000">
          <a:off x="4084349" y="-138637"/>
          <a:ext cx="580353" cy="7499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err="1"/>
            <a:t>Mendorong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dan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menumbuh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kembangkan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partisipasi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dan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keswadayaan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dalam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pembangunan</a:t>
          </a:r>
          <a:endParaRPr lang="en-US" sz="1400" kern="1200" dirty="0"/>
        </a:p>
      </dsp:txBody>
      <dsp:txXfrm rot="-5400000">
        <a:off x="624996" y="3349046"/>
        <a:ext cx="7470730" cy="523693"/>
      </dsp:txXfrm>
    </dsp:sp>
    <dsp:sp modelId="{DA335464-E47A-4FCA-8E00-CAFBC8B3DC19}">
      <dsp:nvSpPr>
        <dsp:cNvPr id="0" name=""/>
        <dsp:cNvSpPr/>
      </dsp:nvSpPr>
      <dsp:spPr>
        <a:xfrm rot="5400000">
          <a:off x="-133927" y="4252155"/>
          <a:ext cx="892851" cy="624995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i="0" kern="1200" baseline="0" dirty="0"/>
        </a:p>
      </dsp:txBody>
      <dsp:txXfrm rot="-5400000">
        <a:off x="2" y="4430725"/>
        <a:ext cx="624995" cy="267856"/>
      </dsp:txXfrm>
    </dsp:sp>
    <dsp:sp modelId="{76078BC5-E3A3-47CE-AB4A-245634D60041}">
      <dsp:nvSpPr>
        <dsp:cNvPr id="0" name=""/>
        <dsp:cNvSpPr/>
      </dsp:nvSpPr>
      <dsp:spPr>
        <a:xfrm rot="5400000">
          <a:off x="4084349" y="658874"/>
          <a:ext cx="580353" cy="7499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err="1"/>
            <a:t>Sebagai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ruang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interaksi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antara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masyarakat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dengan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pemerintah</a:t>
          </a:r>
          <a:r>
            <a:rPr lang="en-US" sz="1400" b="0" i="0" kern="1200" baseline="0" dirty="0"/>
            <a:t> supra </a:t>
          </a:r>
          <a:r>
            <a:rPr lang="en-US" sz="1400" b="0" i="0" kern="1200" baseline="0" dirty="0" err="1"/>
            <a:t>desa</a:t>
          </a:r>
          <a:r>
            <a:rPr lang="en-US" sz="1400" b="0" i="0" kern="1200" baseline="0" dirty="0"/>
            <a:t>.</a:t>
          </a:r>
          <a:endParaRPr lang="en-US" sz="1400" kern="1200" dirty="0"/>
        </a:p>
      </dsp:txBody>
      <dsp:txXfrm rot="-5400000">
        <a:off x="624996" y="4146557"/>
        <a:ext cx="7470730" cy="5236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F0F13-5BF9-4182-A1C5-E332B5C67E56}">
      <dsp:nvSpPr>
        <dsp:cNvPr id="0" name=""/>
        <dsp:cNvSpPr/>
      </dsp:nvSpPr>
      <dsp:spPr>
        <a:xfrm>
          <a:off x="1942633" y="553608"/>
          <a:ext cx="3693383" cy="36933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EB84D-A6E3-40A9-86FD-09876B51ADDE}">
      <dsp:nvSpPr>
        <dsp:cNvPr id="0" name=""/>
        <dsp:cNvSpPr/>
      </dsp:nvSpPr>
      <dsp:spPr>
        <a:xfrm>
          <a:off x="1942633" y="553608"/>
          <a:ext cx="3693383" cy="36933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7585C-EA49-486F-AA89-CC84101E52BF}">
      <dsp:nvSpPr>
        <dsp:cNvPr id="0" name=""/>
        <dsp:cNvSpPr/>
      </dsp:nvSpPr>
      <dsp:spPr>
        <a:xfrm>
          <a:off x="1942633" y="553608"/>
          <a:ext cx="3693383" cy="369338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6D79D-BAAC-4012-AB6E-67C820CA8B50}">
      <dsp:nvSpPr>
        <dsp:cNvPr id="0" name=""/>
        <dsp:cNvSpPr/>
      </dsp:nvSpPr>
      <dsp:spPr>
        <a:xfrm>
          <a:off x="1942633" y="553608"/>
          <a:ext cx="3693383" cy="36933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7088D-ECD2-49F2-ABAE-9942EA73F3CD}">
      <dsp:nvSpPr>
        <dsp:cNvPr id="0" name=""/>
        <dsp:cNvSpPr/>
      </dsp:nvSpPr>
      <dsp:spPr>
        <a:xfrm>
          <a:off x="2865484" y="1550119"/>
          <a:ext cx="1847680" cy="170036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Bidang</a:t>
          </a:r>
          <a:r>
            <a:rPr lang="en-US" sz="2400" kern="1200" dirty="0"/>
            <a:t> RPJM </a:t>
          </a:r>
          <a:r>
            <a:rPr lang="en-US" sz="2400" kern="1200" dirty="0" err="1"/>
            <a:t>Desa</a:t>
          </a:r>
          <a:endParaRPr lang="id-ID" sz="2400" kern="1200" dirty="0"/>
        </a:p>
      </dsp:txBody>
      <dsp:txXfrm>
        <a:off x="3136070" y="1799131"/>
        <a:ext cx="1306508" cy="1202337"/>
      </dsp:txXfrm>
    </dsp:sp>
    <dsp:sp modelId="{CA9D43A6-BFFD-48A3-BAA4-E0B95A829A70}">
      <dsp:nvSpPr>
        <dsp:cNvPr id="0" name=""/>
        <dsp:cNvSpPr/>
      </dsp:nvSpPr>
      <dsp:spPr>
        <a:xfrm>
          <a:off x="2861160" y="1330"/>
          <a:ext cx="1856330" cy="11902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/>
            <a:t>Bidang Penyelenggaraan pemerintahan desa</a:t>
          </a:r>
        </a:p>
      </dsp:txBody>
      <dsp:txXfrm>
        <a:off x="3133013" y="175638"/>
        <a:ext cx="1312624" cy="841636"/>
      </dsp:txXfrm>
    </dsp:sp>
    <dsp:sp modelId="{631F6067-C062-4F30-B09B-84995B035C58}">
      <dsp:nvSpPr>
        <dsp:cNvPr id="0" name=""/>
        <dsp:cNvSpPr/>
      </dsp:nvSpPr>
      <dsp:spPr>
        <a:xfrm>
          <a:off x="4761038" y="1599843"/>
          <a:ext cx="1664259" cy="160091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/>
            <a:t>Bidang Pelaksanaan pembangunan desa</a:t>
          </a:r>
        </a:p>
      </dsp:txBody>
      <dsp:txXfrm>
        <a:off x="5004763" y="1834291"/>
        <a:ext cx="1176809" cy="1132017"/>
      </dsp:txXfrm>
    </dsp:sp>
    <dsp:sp modelId="{90FF959D-FA64-4F43-9323-D3CDF8B8F945}">
      <dsp:nvSpPr>
        <dsp:cNvPr id="0" name=""/>
        <dsp:cNvSpPr/>
      </dsp:nvSpPr>
      <dsp:spPr>
        <a:xfrm>
          <a:off x="2674564" y="3609016"/>
          <a:ext cx="2229522" cy="1190252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/>
            <a:t>Bidang Pembinaan Kemasyarakatan Desa </a:t>
          </a:r>
        </a:p>
      </dsp:txBody>
      <dsp:txXfrm>
        <a:off x="3001070" y="3783324"/>
        <a:ext cx="1576510" cy="841636"/>
      </dsp:txXfrm>
    </dsp:sp>
    <dsp:sp modelId="{03AEC5F8-5643-4715-A709-0765A38CE03F}">
      <dsp:nvSpPr>
        <dsp:cNvPr id="0" name=""/>
        <dsp:cNvSpPr/>
      </dsp:nvSpPr>
      <dsp:spPr>
        <a:xfrm>
          <a:off x="1194702" y="1599843"/>
          <a:ext cx="1581560" cy="160091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/>
            <a:t>Bidang Pemberdayaan Masyarakat Desa</a:t>
          </a:r>
        </a:p>
      </dsp:txBody>
      <dsp:txXfrm>
        <a:off x="1426316" y="1834291"/>
        <a:ext cx="1118332" cy="1132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5BB61-339C-47F0-B233-61F57512485E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A9197-334C-41E0-9068-BC5537F798D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9591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E78DB-BEDF-445E-8A11-61555D36722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6A50F-E103-41B0-B435-2CABC0452929}" type="slidenum">
              <a:rPr lang="id-ID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d-ID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277DD-D738-4B90-A55C-B5FFBCCF51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014BAC-10DA-4DFC-964F-0612E9B072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2498-3A36-4426-9B39-C7BFD3DAB658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92-D4D4-4D2C-A526-830809DBD8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4786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2498-3A36-4426-9B39-C7BFD3DAB658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92-D4D4-4D2C-A526-830809DBD8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738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2498-3A36-4426-9B39-C7BFD3DAB658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92-D4D4-4D2C-A526-830809DBD8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2706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6302-3834-49C6-BD01-AC0671047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91076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Armytha Alistair\Documents\Downloads\logo_depkeu (1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3438" y="165100"/>
            <a:ext cx="6905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E:\HUNT\E\LOGO\garud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88" y="1920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01383E-04FE-4B08-9568-C0429C324516}" type="datetime1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609600" cy="4572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FD0BC015-AC0B-4494-9F92-E5170630C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2869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F6B8A-662E-4BED-90E1-AC9E09825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3706547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2498-3A36-4426-9B39-C7BFD3DAB658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92-D4D4-4D2C-A526-830809DBD8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426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2498-3A36-4426-9B39-C7BFD3DAB658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92-D4D4-4D2C-A526-830809DBD8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07593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2498-3A36-4426-9B39-C7BFD3DAB658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92-D4D4-4D2C-A526-830809DBD8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432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2498-3A36-4426-9B39-C7BFD3DAB658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92-D4D4-4D2C-A526-830809DBD8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4342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2498-3A36-4426-9B39-C7BFD3DAB658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92-D4D4-4D2C-A526-830809DBD8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0919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2498-3A36-4426-9B39-C7BFD3DAB658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92-D4D4-4D2C-A526-830809DBD8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3061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2498-3A36-4426-9B39-C7BFD3DAB658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92-D4D4-4D2C-A526-830809DBD8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4138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2498-3A36-4426-9B39-C7BFD3DAB658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0C92-D4D4-4D2C-A526-830809DBD8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3563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D2498-3A36-4426-9B39-C7BFD3DAB658}" type="datetimeFigureOut">
              <a:rPr lang="id-ID" smtClean="0"/>
              <a:pPr/>
              <a:t>26/03/2021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50C92-D4D4-4D2C-A526-830809DBD8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836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Colors" Target="../diagrams/colors5.xml"/><Relationship Id="rId18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openxmlformats.org/officeDocument/2006/relationships/diagramQuickStyle" Target="../diagrams/quickStyle5.xml"/><Relationship Id="rId1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11" Type="http://schemas.openxmlformats.org/officeDocument/2006/relationships/diagramLayout" Target="../diagrams/layout5.xml"/><Relationship Id="rId5" Type="http://schemas.openxmlformats.org/officeDocument/2006/relationships/diagramColors" Target="../diagrams/colors3.xml"/><Relationship Id="rId10" Type="http://schemas.openxmlformats.org/officeDocument/2006/relationships/diagramData" Target="../diagrams/data5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5AD6BA2-1898-40EF-8813-4E5F75D8FDAB}" type="slidenum">
              <a:rPr lang="en-US" smtClean="0">
                <a:solidFill>
                  <a:schemeClr val="tx2"/>
                </a:solidFill>
              </a:rPr>
              <a:pPr eaLnBrk="1" hangingPunct="1"/>
              <a:t>1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338946" name="Rectangle 2" descr="Blue tissue paper"/>
          <p:cNvSpPr>
            <a:spLocks noChangeArrowheads="1"/>
          </p:cNvSpPr>
          <p:nvPr/>
        </p:nvSpPr>
        <p:spPr bwMode="auto">
          <a:xfrm>
            <a:off x="1785938" y="631825"/>
            <a:ext cx="5500687" cy="27257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PENGELOLAAN</a:t>
            </a:r>
          </a:p>
          <a:p>
            <a:pPr algn="ctr"/>
            <a:r>
              <a:rPr lang="en-U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KEUANGAN </a:t>
            </a:r>
            <a:r>
              <a:rPr lang="id-ID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 I</a:t>
            </a:r>
            <a:endParaRPr lang="sv-SE" sz="36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148138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2268538" y="5229225"/>
            <a:ext cx="47863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d-ID" sz="2000">
              <a:solidFill>
                <a:srgbClr val="FF0000"/>
              </a:solidFill>
            </a:endParaRPr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1000125" y="3857625"/>
            <a:ext cx="67389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d-ID"/>
          </a:p>
        </p:txBody>
      </p:sp>
      <p:pic>
        <p:nvPicPr>
          <p:cNvPr id="338952" name="Picture 8" descr="id_flag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85788"/>
            <a:ext cx="1800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732631" y="3714753"/>
            <a:ext cx="7858125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id-ID" b="1" dirty="0" smtClean="0">
              <a:latin typeface="Calibri" pitchFamily="34" charset="0"/>
            </a:endParaRPr>
          </a:p>
          <a:p>
            <a:pPr algn="ctr" eaLnBrk="1" hangingPunct="1"/>
            <a:r>
              <a:rPr lang="id-ID" sz="2800" b="1" dirty="0" smtClean="0">
                <a:latin typeface="Calibri" pitchFamily="34" charset="0"/>
              </a:rPr>
              <a:t>Drs. Hartono, M.Si</a:t>
            </a:r>
          </a:p>
          <a:p>
            <a:pPr algn="ctr" eaLnBrk="1" hangingPunct="1"/>
            <a:r>
              <a:rPr lang="id-ID" sz="2800" b="1" dirty="0" smtClean="0">
                <a:latin typeface="Calibri" pitchFamily="34" charset="0"/>
              </a:rPr>
              <a:t>Ir. Christine Sri Widiputranti, M.P.</a:t>
            </a:r>
          </a:p>
          <a:p>
            <a:pPr algn="ctr" eaLnBrk="1" hangingPunct="1"/>
            <a:endParaRPr lang="id-ID" b="1" dirty="0" smtClean="0">
              <a:latin typeface="Calibri" pitchFamily="34" charset="0"/>
            </a:endParaRPr>
          </a:p>
          <a:p>
            <a:pPr algn="ctr" eaLnBrk="1" hangingPunct="1"/>
            <a:endParaRPr lang="id-ID" b="1" dirty="0" smtClean="0">
              <a:latin typeface="Calibri" pitchFamily="34" charset="0"/>
            </a:endParaRPr>
          </a:p>
          <a:p>
            <a:pPr algn="ctr" eaLnBrk="1" hangingPunct="1"/>
            <a:r>
              <a:rPr lang="id-ID" b="1" dirty="0" smtClean="0">
                <a:latin typeface="Calibri" pitchFamily="34" charset="0"/>
              </a:rPr>
              <a:t>BAHAN </a:t>
            </a:r>
            <a:r>
              <a:rPr lang="id-ID" b="1" dirty="0" smtClean="0">
                <a:latin typeface="Calibri" pitchFamily="34" charset="0"/>
              </a:rPr>
              <a:t>KULIAN  PERTAMA </a:t>
            </a:r>
            <a:endParaRPr lang="id-ID" b="1" dirty="0">
              <a:latin typeface="Calibri" pitchFamily="34" charset="0"/>
            </a:endParaRPr>
          </a:p>
          <a:p>
            <a:pPr algn="ctr" eaLnBrk="1" hangingPunct="1"/>
            <a:r>
              <a:rPr lang="id-ID" dirty="0">
                <a:latin typeface="Calibri" pitchFamily="34" charset="0"/>
              </a:rPr>
              <a:t>PRODI PMD – </a:t>
            </a:r>
            <a:r>
              <a:rPr lang="id-ID" dirty="0" smtClean="0">
                <a:latin typeface="Calibri" pitchFamily="34" charset="0"/>
              </a:rPr>
              <a:t>D3</a:t>
            </a:r>
          </a:p>
          <a:p>
            <a:pPr algn="ctr" eaLnBrk="1" hangingPunct="1"/>
            <a:r>
              <a:rPr lang="id-ID" dirty="0" smtClean="0">
                <a:latin typeface="Calibri" pitchFamily="34" charset="0"/>
              </a:rPr>
              <a:t>SEKOLAH TINGGI PEMBANGUNAN MASYARAKAT DESA </a:t>
            </a:r>
            <a:endParaRPr lang="id-ID" dirty="0">
              <a:latin typeface="Calibri" pitchFamily="34" charset="0"/>
            </a:endParaRPr>
          </a:p>
          <a:p>
            <a:pPr algn="ctr" eaLnBrk="1" hangingPunct="1"/>
            <a:r>
              <a:rPr lang="id-ID" dirty="0">
                <a:latin typeface="Calibri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xmlns="" val="295946997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8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animBg="1" autoUpdateAnimBg="0"/>
      <p:bldP spid="338949" grpId="0" autoUpdateAnimBg="0"/>
      <p:bldP spid="3389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04800" y="1676400"/>
            <a:ext cx="8382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90563" indent="-342900">
              <a:buFont typeface="Calibri" pitchFamily="34" charset="0"/>
              <a:buAutoNum type="arabicPeriod"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KEWENANGAN YG SUDAH ADA BERDASARKAN HAK ASAL USUL  (SEPERTI TANAH KAS DESA, ORGANISASI MASY ADAT, PRANATA DAN HUKUM ADAT, KELEMBAGAAN  MASY).</a:t>
            </a:r>
          </a:p>
          <a:p>
            <a:pPr marL="690563" indent="-342900">
              <a:buFont typeface="Calibri" pitchFamily="34" charset="0"/>
              <a:buAutoNum type="arabicPeriod"/>
            </a:pPr>
            <a:endParaRPr lang="en-US" sz="800">
              <a:solidFill>
                <a:schemeClr val="tx2"/>
              </a:solidFill>
              <a:latin typeface="Calibri" pitchFamily="34" charset="0"/>
            </a:endParaRPr>
          </a:p>
          <a:p>
            <a:pPr marL="690563" indent="-342900">
              <a:buFont typeface="Calibri" pitchFamily="34" charset="0"/>
              <a:buAutoNum type="arabicPeriod"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KEWENANGAN LOKAL BERSKALA DESA (SEPERTI PASAR DESA, SALURAN IRIGASI, JALAN DESA, TAMBATAN PERAHU).</a:t>
            </a:r>
          </a:p>
          <a:p>
            <a:pPr marL="690563" indent="-342900">
              <a:buFont typeface="Calibri" pitchFamily="34" charset="0"/>
              <a:buAutoNum type="arabicPeriod"/>
            </a:pPr>
            <a:endParaRPr lang="en-US" sz="800">
              <a:solidFill>
                <a:schemeClr val="tx2"/>
              </a:solidFill>
              <a:latin typeface="Calibri" pitchFamily="34" charset="0"/>
            </a:endParaRPr>
          </a:p>
          <a:p>
            <a:pPr marL="690563" indent="-342900"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KEWENANGAN  YANG DITUGASKAN  PEMERINTAH, PEMERINTAH PROV, PEMERINTAH KAB/KOTA</a:t>
            </a:r>
          </a:p>
          <a:p>
            <a:pPr marL="690563" indent="-342900">
              <a:buFont typeface="Calibri" pitchFamily="34" charset="0"/>
              <a:buAutoNum type="arabicPeriod"/>
            </a:pPr>
            <a:endParaRPr lang="en-US" sz="800">
              <a:latin typeface="Calibri" pitchFamily="34" charset="0"/>
            </a:endParaRPr>
          </a:p>
          <a:p>
            <a:pPr marL="690563" indent="-342900"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KEWENANGAN LAINNYA YANG DITUGASKAN PEMERINTAH, PEMERINTAH PROV, PEMERINTAH KAB/KOTA SESUAI PERATURAN PERUNDANGAN</a:t>
            </a:r>
          </a:p>
          <a:p>
            <a:pPr marL="690563" indent="-342900"/>
            <a:endParaRPr lang="en-US" sz="1000">
              <a:solidFill>
                <a:schemeClr val="tx2"/>
              </a:solidFill>
              <a:latin typeface="Calibri" pitchFamily="34" charset="0"/>
            </a:endParaRPr>
          </a:p>
          <a:p>
            <a:pPr marL="690563" indent="-342900" algn="just"/>
            <a:r>
              <a:rPr lang="en-US" i="1" u="sng">
                <a:solidFill>
                  <a:srgbClr val="C00000"/>
                </a:solidFill>
                <a:latin typeface="Calibri" pitchFamily="34" charset="0"/>
              </a:rPr>
              <a:t>CATATAN</a:t>
            </a:r>
            <a:r>
              <a:rPr lang="en-US" i="1">
                <a:solidFill>
                  <a:srgbClr val="C00000"/>
                </a:solidFill>
                <a:latin typeface="Calibri" pitchFamily="34" charset="0"/>
              </a:rPr>
              <a:t>:</a:t>
            </a:r>
            <a:endParaRPr lang="en-US" i="1">
              <a:latin typeface="Calibri" pitchFamily="34" charset="0"/>
            </a:endParaRPr>
          </a:p>
          <a:p>
            <a:pPr marL="690563" indent="-342900" algn="just">
              <a:buFont typeface="Wingdings" pitchFamily="2" charset="2"/>
              <a:buChar char="§"/>
            </a:pPr>
            <a:r>
              <a:rPr lang="en-US" sz="1400" i="1">
                <a:solidFill>
                  <a:schemeClr val="tx2"/>
                </a:solidFill>
                <a:latin typeface="Calibri" pitchFamily="34" charset="0"/>
              </a:rPr>
              <a:t>KEWENANGAN NOMOR 1 DAN 2, DIATUR DAN DIURUS OLEH DESA</a:t>
            </a:r>
          </a:p>
          <a:p>
            <a:pPr marL="690563" indent="-342900" algn="just">
              <a:buFont typeface="Wingdings" pitchFamily="2" charset="2"/>
              <a:buChar char="§"/>
            </a:pPr>
            <a:r>
              <a:rPr lang="en-US" sz="1400" i="1">
                <a:latin typeface="Calibri" pitchFamily="34" charset="0"/>
              </a:rPr>
              <a:t> KEWENANGAN NOMOR 3 DAN 4, DIURUS OLEH DESA. ( PENUGASAN  INI DISERTAI BIAYA</a:t>
            </a:r>
            <a:r>
              <a:rPr lang="id-ID" sz="1400" i="1">
                <a:latin typeface="Calibri" pitchFamily="34" charset="0"/>
              </a:rPr>
              <a:t> )</a:t>
            </a:r>
            <a:endParaRPr lang="en-US" sz="1400" i="1">
              <a:latin typeface="Calibri" pitchFamily="34" charset="0"/>
            </a:endParaRPr>
          </a:p>
        </p:txBody>
      </p:sp>
      <p:grpSp>
        <p:nvGrpSpPr>
          <p:cNvPr id="21507" name="Group 15"/>
          <p:cNvGrpSpPr>
            <a:grpSpLocks/>
          </p:cNvGrpSpPr>
          <p:nvPr/>
        </p:nvGrpSpPr>
        <p:grpSpPr bwMode="auto">
          <a:xfrm>
            <a:off x="-14288" y="396875"/>
            <a:ext cx="9158288" cy="376238"/>
            <a:chOff x="0" y="1828839"/>
            <a:chExt cx="9144000" cy="304855"/>
          </a:xfrm>
        </p:grpSpPr>
        <p:sp>
          <p:nvSpPr>
            <p:cNvPr id="18" name="Rectangle 17"/>
            <p:cNvSpPr/>
            <p:nvPr/>
          </p:nvSpPr>
          <p:spPr>
            <a:xfrm>
              <a:off x="0" y="1828839"/>
              <a:ext cx="9144000" cy="153071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1981910"/>
              <a:ext cx="9144000" cy="15178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209800" y="533400"/>
            <a:ext cx="4724400" cy="75247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61938" indent="-2619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KEWENANGAN DESA</a:t>
            </a:r>
          </a:p>
        </p:txBody>
      </p:sp>
      <p:sp>
        <p:nvSpPr>
          <p:cNvPr id="21509" name="Slide Number Placeholder 13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1667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1D50DD0-E350-4903-870C-190EE5EE37C0}" type="slidenum">
              <a:rPr lang="en-US" smtClean="0">
                <a:solidFill>
                  <a:schemeClr val="tx2"/>
                </a:solidFill>
              </a:rPr>
              <a:pPr eaLnBrk="1" hangingPunct="1"/>
              <a:t>10</a:t>
            </a:fld>
            <a:endParaRPr lang="en-US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007754"/>
      </p:ext>
    </p:extLst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50106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HUBUNGAN KEWENANGAN DESA</a:t>
            </a:r>
            <a:br>
              <a:rPr lang="en-US" sz="3200" dirty="0" smtClean="0"/>
            </a:br>
            <a:r>
              <a:rPr lang="en-US" sz="3200" dirty="0" smtClean="0"/>
              <a:t>DAN PENDANAAN</a:t>
            </a:r>
            <a:endParaRPr lang="id-ID" sz="3200" dirty="0"/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0800"/>
            <a:ext cx="609600" cy="45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7BE21A-500E-4F64-96C1-8D0A38047F77}" type="slidenum">
              <a:rPr lang="en-US" smtClean="0">
                <a:solidFill>
                  <a:srgbClr val="FFFFFF"/>
                </a:solidFill>
              </a:rPr>
              <a:pPr eaLnBrk="1" hangingPunct="1"/>
              <a:t>11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25" y="1268413"/>
            <a:ext cx="2016125" cy="13303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Kewenangan berdasarkan hak asal usul</a:t>
            </a:r>
          </a:p>
        </p:txBody>
      </p:sp>
      <p:sp>
        <p:nvSpPr>
          <p:cNvPr id="7" name="Rectangle 6"/>
          <p:cNvSpPr/>
          <p:nvPr/>
        </p:nvSpPr>
        <p:spPr>
          <a:xfrm>
            <a:off x="34925" y="2628900"/>
            <a:ext cx="2016125" cy="12969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Kewenangan lokal berskala Desa</a:t>
            </a:r>
          </a:p>
        </p:txBody>
      </p:sp>
      <p:sp>
        <p:nvSpPr>
          <p:cNvPr id="8" name="Rectangle 7"/>
          <p:cNvSpPr/>
          <p:nvPr/>
        </p:nvSpPr>
        <p:spPr>
          <a:xfrm>
            <a:off x="34925" y="3973513"/>
            <a:ext cx="2016125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Kewenangan yg ditugaskan Pemerintah, Pemda Provinsi atau Pemda Kab./Kota</a:t>
            </a:r>
          </a:p>
        </p:txBody>
      </p:sp>
      <p:sp>
        <p:nvSpPr>
          <p:cNvPr id="9" name="Rectangle 8"/>
          <p:cNvSpPr/>
          <p:nvPr/>
        </p:nvSpPr>
        <p:spPr>
          <a:xfrm>
            <a:off x="34925" y="5373688"/>
            <a:ext cx="2016125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Kewenangan lain yg ditugaskan Pemerintah, Pemda Provinsi atau Pemda Kab./Kota sesuai ketentuan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2275" y="2205038"/>
            <a:ext cx="358775" cy="369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2275" y="3563938"/>
            <a:ext cx="358775" cy="369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2275" y="4932363"/>
            <a:ext cx="358775" cy="3683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2275" y="6372225"/>
            <a:ext cx="358775" cy="3698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288" y="908050"/>
            <a:ext cx="1385887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Kewenangan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21513" y="1509713"/>
            <a:ext cx="2087562" cy="45164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50" dirty="0" err="1"/>
              <a:t>Pendapatan</a:t>
            </a:r>
            <a:r>
              <a:rPr lang="en-US" sz="1250" dirty="0"/>
              <a:t> </a:t>
            </a:r>
            <a:r>
              <a:rPr lang="en-US" sz="1250" dirty="0" err="1"/>
              <a:t>Asli</a:t>
            </a:r>
            <a:r>
              <a:rPr lang="en-US" sz="1250" dirty="0"/>
              <a:t> </a:t>
            </a:r>
            <a:r>
              <a:rPr lang="en-US" sz="1250" dirty="0" err="1"/>
              <a:t>Desa</a:t>
            </a:r>
            <a:r>
              <a:rPr lang="en-US" sz="1250" dirty="0"/>
              <a:t>, </a:t>
            </a:r>
            <a:r>
              <a:rPr lang="en-US" sz="1250" dirty="0" err="1"/>
              <a:t>terdiri</a:t>
            </a:r>
            <a:r>
              <a:rPr lang="en-US" sz="1250" dirty="0"/>
              <a:t> </a:t>
            </a:r>
            <a:r>
              <a:rPr lang="en-US" sz="1250" dirty="0" err="1"/>
              <a:t>atas</a:t>
            </a:r>
            <a:r>
              <a:rPr lang="en-US" sz="1250" dirty="0"/>
              <a:t> </a:t>
            </a:r>
            <a:r>
              <a:rPr lang="en-US" sz="1250" dirty="0" err="1"/>
              <a:t>hasil</a:t>
            </a:r>
            <a:r>
              <a:rPr lang="en-US" sz="1250" dirty="0"/>
              <a:t> </a:t>
            </a:r>
            <a:r>
              <a:rPr lang="en-US" sz="1250" dirty="0" err="1"/>
              <a:t>usaha</a:t>
            </a:r>
            <a:r>
              <a:rPr lang="en-US" sz="1250" dirty="0"/>
              <a:t>, </a:t>
            </a:r>
            <a:r>
              <a:rPr lang="en-US" sz="1250" dirty="0" err="1"/>
              <a:t>hasil</a:t>
            </a:r>
            <a:r>
              <a:rPr lang="en-US" sz="1250" dirty="0"/>
              <a:t> </a:t>
            </a:r>
            <a:r>
              <a:rPr lang="en-US" sz="1250" dirty="0" err="1"/>
              <a:t>aset</a:t>
            </a:r>
            <a:r>
              <a:rPr lang="en-US" sz="1250" dirty="0"/>
              <a:t>, </a:t>
            </a:r>
            <a:r>
              <a:rPr lang="en-US" sz="1250" dirty="0" err="1"/>
              <a:t>swadaya</a:t>
            </a:r>
            <a:r>
              <a:rPr lang="en-US" sz="1250" dirty="0"/>
              <a:t> </a:t>
            </a:r>
            <a:r>
              <a:rPr lang="en-US" sz="1250" dirty="0" err="1"/>
              <a:t>dan</a:t>
            </a:r>
            <a:r>
              <a:rPr lang="en-US" sz="1250" dirty="0"/>
              <a:t> </a:t>
            </a:r>
            <a:r>
              <a:rPr lang="en-US" sz="1250" dirty="0" err="1"/>
              <a:t>partisipasi</a:t>
            </a:r>
            <a:r>
              <a:rPr lang="en-US" sz="1250" dirty="0"/>
              <a:t>, </a:t>
            </a:r>
            <a:r>
              <a:rPr lang="en-US" sz="1250" dirty="0" err="1"/>
              <a:t>gotong</a:t>
            </a:r>
            <a:r>
              <a:rPr lang="en-US" sz="1250" dirty="0"/>
              <a:t> </a:t>
            </a:r>
            <a:r>
              <a:rPr lang="en-US" sz="1250" dirty="0" err="1"/>
              <a:t>royong</a:t>
            </a:r>
            <a:r>
              <a:rPr lang="en-US" sz="1250" dirty="0"/>
              <a:t>, </a:t>
            </a:r>
            <a:r>
              <a:rPr lang="en-US" sz="1250" dirty="0" err="1"/>
              <a:t>dan</a:t>
            </a:r>
            <a:r>
              <a:rPr lang="en-US" sz="1250" dirty="0"/>
              <a:t> lain-lain </a:t>
            </a:r>
            <a:r>
              <a:rPr lang="en-US" sz="1250" dirty="0" err="1"/>
              <a:t>pendapatan</a:t>
            </a:r>
            <a:r>
              <a:rPr lang="en-US" sz="1250" dirty="0"/>
              <a:t> </a:t>
            </a:r>
            <a:r>
              <a:rPr lang="en-US" sz="1250" dirty="0" err="1"/>
              <a:t>asli</a:t>
            </a:r>
            <a:r>
              <a:rPr lang="en-US" sz="1250" dirty="0"/>
              <a:t> </a:t>
            </a:r>
            <a:r>
              <a:rPr lang="en-US" sz="1250" dirty="0" err="1"/>
              <a:t>Desa</a:t>
            </a:r>
            <a:r>
              <a:rPr lang="en-US" sz="1250" dirty="0"/>
              <a:t>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50" dirty="0" err="1"/>
              <a:t>Alokasi</a:t>
            </a:r>
            <a:r>
              <a:rPr lang="en-US" sz="1250" dirty="0"/>
              <a:t> APBN;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50" dirty="0" err="1"/>
              <a:t>Bagian</a:t>
            </a:r>
            <a:r>
              <a:rPr lang="en-US" sz="1250" dirty="0"/>
              <a:t> </a:t>
            </a:r>
            <a:r>
              <a:rPr lang="en-US" sz="1250" dirty="0" err="1"/>
              <a:t>dari</a:t>
            </a:r>
            <a:r>
              <a:rPr lang="en-US" sz="1250" dirty="0"/>
              <a:t> </a:t>
            </a:r>
            <a:r>
              <a:rPr lang="en-US" sz="1250" dirty="0" err="1"/>
              <a:t>hasil</a:t>
            </a:r>
            <a:r>
              <a:rPr lang="en-US" sz="1250" dirty="0"/>
              <a:t> </a:t>
            </a:r>
            <a:r>
              <a:rPr lang="en-US" sz="1250" dirty="0" err="1"/>
              <a:t>Pajak</a:t>
            </a:r>
            <a:r>
              <a:rPr lang="en-US" sz="1250" dirty="0"/>
              <a:t> Daerah </a:t>
            </a:r>
            <a:r>
              <a:rPr lang="en-US" sz="1250" dirty="0" err="1"/>
              <a:t>dan</a:t>
            </a:r>
            <a:r>
              <a:rPr lang="en-US" sz="1250" dirty="0"/>
              <a:t> </a:t>
            </a:r>
            <a:r>
              <a:rPr lang="en-US" sz="1250" dirty="0" err="1"/>
              <a:t>Retribusi</a:t>
            </a:r>
            <a:r>
              <a:rPr lang="en-US" sz="1250" dirty="0"/>
              <a:t> Daerah </a:t>
            </a:r>
            <a:r>
              <a:rPr lang="en-US" sz="1250" dirty="0" err="1"/>
              <a:t>Kab</a:t>
            </a:r>
            <a:r>
              <a:rPr lang="en-US" sz="1250" dirty="0"/>
              <a:t>./Kota;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50" dirty="0" err="1"/>
              <a:t>Alokasi</a:t>
            </a:r>
            <a:r>
              <a:rPr lang="en-US" sz="1250" dirty="0"/>
              <a:t> Dana </a:t>
            </a:r>
            <a:r>
              <a:rPr lang="en-US" sz="1250" dirty="0" err="1"/>
              <a:t>Desa</a:t>
            </a:r>
            <a:r>
              <a:rPr lang="en-US" sz="1250" dirty="0"/>
              <a:t> yang </a:t>
            </a:r>
            <a:r>
              <a:rPr lang="en-US" sz="1250" dirty="0" err="1"/>
              <a:t>merupakan</a:t>
            </a:r>
            <a:r>
              <a:rPr lang="en-US" sz="1250" dirty="0"/>
              <a:t> </a:t>
            </a:r>
            <a:r>
              <a:rPr lang="en-US" sz="1250" dirty="0" err="1"/>
              <a:t>bagian</a:t>
            </a:r>
            <a:r>
              <a:rPr lang="en-US" sz="1250" dirty="0"/>
              <a:t> </a:t>
            </a:r>
            <a:r>
              <a:rPr lang="en-US" sz="1250" dirty="0" err="1"/>
              <a:t>dari</a:t>
            </a:r>
            <a:r>
              <a:rPr lang="en-US" sz="1250" dirty="0"/>
              <a:t> </a:t>
            </a:r>
            <a:r>
              <a:rPr lang="en-US" sz="1250" dirty="0" err="1"/>
              <a:t>dana</a:t>
            </a:r>
            <a:r>
              <a:rPr lang="en-US" sz="1250" dirty="0"/>
              <a:t> </a:t>
            </a:r>
            <a:r>
              <a:rPr lang="en-US" sz="1250" dirty="0" err="1"/>
              <a:t>perimbangan</a:t>
            </a:r>
            <a:r>
              <a:rPr lang="en-US" sz="1250" dirty="0"/>
              <a:t> yang </a:t>
            </a:r>
            <a:r>
              <a:rPr lang="en-US" sz="1250" dirty="0" err="1"/>
              <a:t>diterima</a:t>
            </a:r>
            <a:r>
              <a:rPr lang="en-US" sz="1250" dirty="0"/>
              <a:t> </a:t>
            </a:r>
            <a:r>
              <a:rPr lang="en-US" sz="1250" dirty="0" err="1"/>
              <a:t>Kab</a:t>
            </a:r>
            <a:r>
              <a:rPr lang="en-US" sz="1250" dirty="0"/>
              <a:t>./Kota;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50" dirty="0" err="1"/>
              <a:t>Bantuan</a:t>
            </a:r>
            <a:r>
              <a:rPr lang="en-US" sz="1250" dirty="0"/>
              <a:t> </a:t>
            </a:r>
            <a:r>
              <a:rPr lang="en-US" sz="1250" dirty="0" err="1"/>
              <a:t>keuangan</a:t>
            </a:r>
            <a:r>
              <a:rPr lang="en-US" sz="1250" dirty="0"/>
              <a:t> </a:t>
            </a:r>
            <a:r>
              <a:rPr lang="en-US" sz="1250" dirty="0" err="1"/>
              <a:t>dari</a:t>
            </a:r>
            <a:r>
              <a:rPr lang="en-US" sz="1250" dirty="0"/>
              <a:t> APBD </a:t>
            </a:r>
            <a:r>
              <a:rPr lang="en-US" sz="1250" dirty="0" err="1"/>
              <a:t>Provinsi</a:t>
            </a:r>
            <a:r>
              <a:rPr lang="en-US" sz="1250" dirty="0"/>
              <a:t> </a:t>
            </a:r>
            <a:r>
              <a:rPr lang="en-US" sz="1250" dirty="0" err="1"/>
              <a:t>dan</a:t>
            </a:r>
            <a:r>
              <a:rPr lang="en-US" sz="1250" dirty="0"/>
              <a:t> APBD </a:t>
            </a:r>
            <a:r>
              <a:rPr lang="en-US" sz="1250" dirty="0" err="1"/>
              <a:t>Kab</a:t>
            </a:r>
            <a:r>
              <a:rPr lang="en-US" sz="1250" dirty="0"/>
              <a:t>./Kota;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50" dirty="0" err="1"/>
              <a:t>Hibah</a:t>
            </a:r>
            <a:r>
              <a:rPr lang="en-US" sz="1250" dirty="0"/>
              <a:t> </a:t>
            </a:r>
            <a:r>
              <a:rPr lang="en-US" sz="1250" dirty="0" err="1"/>
              <a:t>dan</a:t>
            </a:r>
            <a:r>
              <a:rPr lang="en-US" sz="1250" dirty="0"/>
              <a:t> </a:t>
            </a:r>
            <a:r>
              <a:rPr lang="en-US" sz="1250" dirty="0" err="1"/>
              <a:t>sumbangan</a:t>
            </a:r>
            <a:r>
              <a:rPr lang="en-US" sz="1250" dirty="0"/>
              <a:t> yang </a:t>
            </a:r>
            <a:r>
              <a:rPr lang="en-US" sz="1250" dirty="0" err="1"/>
              <a:t>tidak</a:t>
            </a:r>
            <a:r>
              <a:rPr lang="en-US" sz="1250" dirty="0"/>
              <a:t> </a:t>
            </a:r>
            <a:r>
              <a:rPr lang="en-US" sz="1250" dirty="0" err="1"/>
              <a:t>mengikat</a:t>
            </a:r>
            <a:r>
              <a:rPr lang="en-US" sz="1250" dirty="0"/>
              <a:t> </a:t>
            </a:r>
            <a:r>
              <a:rPr lang="en-US" sz="1250" dirty="0" err="1"/>
              <a:t>dari</a:t>
            </a:r>
            <a:r>
              <a:rPr lang="en-US" sz="1250" dirty="0"/>
              <a:t> </a:t>
            </a:r>
            <a:r>
              <a:rPr lang="en-US" sz="1250" dirty="0" err="1"/>
              <a:t>pihak</a:t>
            </a:r>
            <a:r>
              <a:rPr lang="en-US" sz="1250" dirty="0"/>
              <a:t> </a:t>
            </a:r>
            <a:r>
              <a:rPr lang="en-US" sz="1250" dirty="0" err="1"/>
              <a:t>ketiga</a:t>
            </a:r>
            <a:r>
              <a:rPr lang="en-US" sz="1250" dirty="0"/>
              <a:t>; </a:t>
            </a:r>
            <a:r>
              <a:rPr lang="en-US" sz="1250" dirty="0" err="1"/>
              <a:t>dan</a:t>
            </a:r>
            <a:endParaRPr lang="en-US" sz="125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50" dirty="0"/>
              <a:t>Lain-lain </a:t>
            </a:r>
            <a:r>
              <a:rPr lang="en-US" sz="1250" dirty="0" err="1"/>
              <a:t>pendapatan</a:t>
            </a:r>
            <a:r>
              <a:rPr lang="en-US" sz="1250" dirty="0"/>
              <a:t> </a:t>
            </a:r>
            <a:r>
              <a:rPr lang="en-US" sz="1250" dirty="0" err="1"/>
              <a:t>Desa</a:t>
            </a:r>
            <a:r>
              <a:rPr lang="en-US" sz="1250" dirty="0"/>
              <a:t> yang </a:t>
            </a:r>
            <a:r>
              <a:rPr lang="en-US" sz="1250" dirty="0" err="1"/>
              <a:t>sah</a:t>
            </a:r>
            <a:r>
              <a:rPr lang="en-US" sz="125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50" dirty="0"/>
          </a:p>
        </p:txBody>
      </p:sp>
      <p:sp>
        <p:nvSpPr>
          <p:cNvPr id="31" name="Pentagon 30"/>
          <p:cNvSpPr/>
          <p:nvPr/>
        </p:nvSpPr>
        <p:spPr>
          <a:xfrm>
            <a:off x="2051050" y="1227138"/>
            <a:ext cx="3541713" cy="1306512"/>
          </a:xfrm>
          <a:prstGeom prst="homePlate">
            <a:avLst>
              <a:gd name="adj" fmla="val 3903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Hak</a:t>
            </a:r>
            <a:r>
              <a:rPr lang="en-US" sz="1400" dirty="0"/>
              <a:t> </a:t>
            </a:r>
            <a:r>
              <a:rPr lang="en-US" sz="1400" dirty="0" err="1"/>
              <a:t>asal-usul</a:t>
            </a:r>
            <a:r>
              <a:rPr lang="en-US" sz="1400" dirty="0"/>
              <a:t> :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warisan</a:t>
            </a:r>
            <a:r>
              <a:rPr lang="en-US" sz="1400" dirty="0"/>
              <a:t> </a:t>
            </a:r>
            <a:r>
              <a:rPr lang="en-US" sz="1400" dirty="0" err="1"/>
              <a:t>yg</a:t>
            </a:r>
            <a:r>
              <a:rPr lang="en-US" sz="1400" dirty="0"/>
              <a:t> </a:t>
            </a:r>
            <a:r>
              <a:rPr lang="en-US" sz="1400" dirty="0" err="1"/>
              <a:t>masih</a:t>
            </a:r>
            <a:r>
              <a:rPr lang="en-US" sz="1400" dirty="0"/>
              <a:t> </a:t>
            </a:r>
            <a:r>
              <a:rPr lang="en-US" sz="1400" dirty="0" err="1"/>
              <a:t>hidup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prakarsa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prakarsa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perkembangan</a:t>
            </a:r>
            <a:r>
              <a:rPr lang="en-US" sz="1400" dirty="0"/>
              <a:t> </a:t>
            </a:r>
            <a:r>
              <a:rPr lang="en-US" sz="1400" dirty="0" err="1"/>
              <a:t>kehidupan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endParaRPr lang="id-ID" sz="1400" dirty="0"/>
          </a:p>
        </p:txBody>
      </p:sp>
      <p:sp>
        <p:nvSpPr>
          <p:cNvPr id="32" name="Pentagon 31"/>
          <p:cNvSpPr/>
          <p:nvPr/>
        </p:nvSpPr>
        <p:spPr>
          <a:xfrm>
            <a:off x="2058988" y="2574925"/>
            <a:ext cx="3533775" cy="1358900"/>
          </a:xfrm>
          <a:prstGeom prst="homePlate">
            <a:avLst>
              <a:gd name="adj" fmla="val 3903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Kewenangan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mengatur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mengurus</a:t>
            </a:r>
            <a:r>
              <a:rPr lang="en-US" sz="1400" dirty="0"/>
              <a:t> </a:t>
            </a:r>
            <a:r>
              <a:rPr lang="en-US" sz="1400" dirty="0" err="1"/>
              <a:t>kepentingan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 yang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dijalankan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efektif</a:t>
            </a:r>
            <a:r>
              <a:rPr lang="en-US" sz="1400" dirty="0"/>
              <a:t> </a:t>
            </a:r>
            <a:r>
              <a:rPr lang="en-US" sz="1400" dirty="0" err="1"/>
              <a:t>dijalankan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yang </a:t>
            </a:r>
            <a:r>
              <a:rPr lang="en-US" sz="1400" dirty="0" err="1"/>
              <a:t>muncul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perkembangan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prakarsa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endParaRPr lang="id-ID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2435225" y="908050"/>
            <a:ext cx="2249488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Cakupan Kewenangan</a:t>
            </a:r>
          </a:p>
        </p:txBody>
      </p:sp>
      <p:sp>
        <p:nvSpPr>
          <p:cNvPr id="21" name="Pentagon 20"/>
          <p:cNvSpPr/>
          <p:nvPr/>
        </p:nvSpPr>
        <p:spPr>
          <a:xfrm>
            <a:off x="2058988" y="3971925"/>
            <a:ext cx="3551237" cy="2770188"/>
          </a:xfrm>
          <a:prstGeom prst="homePlate">
            <a:avLst>
              <a:gd name="adj" fmla="val 2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/>
              <a:t>Penugasan</a:t>
            </a:r>
            <a:r>
              <a:rPr lang="en-US" sz="1400" dirty="0"/>
              <a:t> </a:t>
            </a:r>
            <a:r>
              <a:rPr lang="en-US" sz="1400" dirty="0" err="1"/>
              <a:t>meliputi</a:t>
            </a:r>
            <a:r>
              <a:rPr lang="en-US" sz="1400" dirty="0"/>
              <a:t> </a:t>
            </a:r>
            <a:r>
              <a:rPr lang="en-US" sz="1400" dirty="0" err="1"/>
              <a:t>penyelenggaraan</a:t>
            </a:r>
            <a:r>
              <a:rPr lang="en-US" sz="1400" dirty="0"/>
              <a:t> </a:t>
            </a:r>
            <a:r>
              <a:rPr lang="en-US" sz="1400" dirty="0" err="1"/>
              <a:t>pemerintahan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, </a:t>
            </a:r>
            <a:r>
              <a:rPr lang="en-US" sz="1400" dirty="0" err="1"/>
              <a:t>pelaksanaan</a:t>
            </a:r>
            <a:r>
              <a:rPr lang="en-US" sz="1400" dirty="0"/>
              <a:t> </a:t>
            </a:r>
            <a:r>
              <a:rPr lang="en-US" sz="1400" dirty="0" err="1"/>
              <a:t>pembangunan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, </a:t>
            </a:r>
            <a:r>
              <a:rPr lang="en-US" sz="1400" dirty="0" err="1"/>
              <a:t>pembinaan</a:t>
            </a:r>
            <a:r>
              <a:rPr lang="en-US" sz="1400" dirty="0"/>
              <a:t> </a:t>
            </a:r>
            <a:r>
              <a:rPr lang="en-US" sz="1400" dirty="0" err="1"/>
              <a:t>kemasyarakatan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pemberdayaan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 </a:t>
            </a:r>
            <a:r>
              <a:rPr lang="en-US" sz="1400" dirty="0" err="1"/>
              <a:t>Desa</a:t>
            </a:r>
            <a:r>
              <a:rPr lang="en-US" sz="1400" dirty="0"/>
              <a:t>.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/>
              <a:t>Penugasan</a:t>
            </a:r>
            <a:r>
              <a:rPr lang="en-US" sz="1400" dirty="0"/>
              <a:t> </a:t>
            </a:r>
            <a:r>
              <a:rPr lang="en-US" sz="1400" dirty="0" err="1"/>
              <a:t>diserta</a:t>
            </a:r>
            <a:r>
              <a:rPr lang="id-ID" sz="1400" dirty="0"/>
              <a:t>i </a:t>
            </a:r>
            <a:r>
              <a:rPr lang="en-US" sz="1400" dirty="0" err="1"/>
              <a:t>biaya</a:t>
            </a:r>
            <a:r>
              <a:rPr lang="en-US" sz="1400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     </a:t>
            </a:r>
            <a:r>
              <a:rPr lang="en-US" sz="1400" dirty="0" err="1"/>
              <a:t>Pemerintah</a:t>
            </a:r>
            <a:r>
              <a:rPr lang="en-US" sz="1400" dirty="0"/>
              <a:t>  </a:t>
            </a:r>
            <a:endParaRPr lang="en-US" sz="1400" dirty="0">
              <a:sym typeface="Wingdings" pitchFamily="2" charset="2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ym typeface="Wingdings" pitchFamily="2" charset="2"/>
              </a:rPr>
              <a:t>     </a:t>
            </a:r>
            <a:r>
              <a:rPr lang="en-US" sz="1400" dirty="0" err="1">
                <a:sym typeface="Wingdings" pitchFamily="2" charset="2"/>
              </a:rPr>
              <a:t>Pemda</a:t>
            </a:r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 err="1">
                <a:sym typeface="Wingdings" pitchFamily="2" charset="2"/>
              </a:rPr>
              <a:t>Prov</a:t>
            </a:r>
            <a:r>
              <a:rPr lang="en-US" sz="1400" dirty="0">
                <a:sym typeface="Wingdings" pitchFamily="2" charset="2"/>
              </a:rPr>
              <a:t> 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ym typeface="Wingdings" pitchFamily="2" charset="2"/>
              </a:rPr>
              <a:t>     </a:t>
            </a:r>
            <a:r>
              <a:rPr lang="en-US" sz="1400" dirty="0" err="1">
                <a:sym typeface="Wingdings" pitchFamily="2" charset="2"/>
              </a:rPr>
              <a:t>Pemda</a:t>
            </a:r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 err="1">
                <a:sym typeface="Wingdings" pitchFamily="2" charset="2"/>
              </a:rPr>
              <a:t>Kab</a:t>
            </a:r>
            <a:r>
              <a:rPr lang="en-US" sz="1400" dirty="0">
                <a:sym typeface="Wingdings" pitchFamily="2" charset="2"/>
              </a:rPr>
              <a:t>/</a:t>
            </a:r>
            <a:r>
              <a:rPr lang="en-US" sz="1400" dirty="0" err="1">
                <a:sym typeface="Wingdings" pitchFamily="2" charset="2"/>
              </a:rPr>
              <a:t>kota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466013" y="928688"/>
            <a:ext cx="1233487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Pendanaan</a:t>
            </a:r>
            <a:endParaRPr lang="id-ID" dirty="0"/>
          </a:p>
        </p:txBody>
      </p:sp>
      <p:sp>
        <p:nvSpPr>
          <p:cNvPr id="26" name="Rectangle 25"/>
          <p:cNvSpPr/>
          <p:nvPr/>
        </p:nvSpPr>
        <p:spPr>
          <a:xfrm>
            <a:off x="5668963" y="1282700"/>
            <a:ext cx="1314450" cy="26368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Diatur dan diurus oleh Desa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51500" y="908050"/>
            <a:ext cx="1344613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/>
              <a:t>Pelaksanaan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59438" y="3978275"/>
            <a:ext cx="1323975" cy="2763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Diurus oleh Desa (berdasarkan penugasan dari Pemerintah, Pemda Provinsi atau Pemda Kab./Kota </a:t>
            </a:r>
          </a:p>
        </p:txBody>
      </p:sp>
    </p:spTree>
    <p:extLst>
      <p:ext uri="{BB962C8B-B14F-4D97-AF65-F5344CB8AC3E}">
        <p14:creationId xmlns:p14="http://schemas.microsoft.com/office/powerpoint/2010/main" xmlns="" val="338557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71438" y="134938"/>
            <a:ext cx="8893175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Tujuan UU Desa</a:t>
            </a:r>
          </a:p>
        </p:txBody>
      </p:sp>
      <p:sp>
        <p:nvSpPr>
          <p:cNvPr id="1925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B3C5C83-A1AF-45D7-B177-3E775C327B0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52400" y="1066800"/>
          <a:ext cx="8668072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5724525" y="728663"/>
            <a:ext cx="173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(psl 4 UU 6/14)</a:t>
            </a:r>
            <a:endParaRPr lang="id-ID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512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sz="3200" b="1" smtClean="0">
                <a:solidFill>
                  <a:srgbClr val="00B0F0"/>
                </a:solidFill>
              </a:rPr>
              <a:t>ADMINISTRASI KEUANGAN DESA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 rtlCol="0">
            <a:normAutofit fontScale="70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SEGALA BENTUK PEMBUKUAN YANG DIGUNAKAN UNTUK PETATAUSAHAAN KEUANGAN DESA SERTA DIGUNAKAN SEBAGAI BUKTI PENGELOLAAN KEUANGAN DESA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KEGIATAN PENCATATAN DATA DAN INFORMASI MENGENAI PENGELOLAAN KEUANGAN DESA YANG DITUANGKAN KE DALAM BUKU ADMINISTRASI DESA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ADMINISTRASI DALAM ARTI SEMPIT --- PEMBUKUAN KEUANGAN DESA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ADMINISTRASI DALAM ARTI LUAS----- MELIPUTI KEGIATAN PERENCANAAN, PENGGUNAAN, PENCATATAN, PELAPORAN DAN PERTANGGUNGJAWABAN PENGELOLAAN KEUANGAN DESA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211333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latin typeface="+mn-lt"/>
                <a:ea typeface="+mn-ea"/>
                <a:cs typeface="+mn-cs"/>
              </a:rPr>
              <a:t>Pengertian Pengelolaan Keuangan Desa </a:t>
            </a:r>
            <a:br>
              <a:rPr lang="id-ID" sz="3200" b="1" dirty="0" smtClean="0">
                <a:latin typeface="+mn-lt"/>
                <a:ea typeface="+mn-ea"/>
                <a:cs typeface="+mn-cs"/>
              </a:rPr>
            </a:br>
            <a:endParaRPr lang="id-ID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B75E233-47FE-4827-A951-BDDB14BBC4B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5604" name="Content Placeholder 2"/>
          <p:cNvSpPr>
            <a:spLocks noGrp="1"/>
          </p:cNvSpPr>
          <p:nvPr>
            <p:ph sz="quarter" idx="1"/>
          </p:nvPr>
        </p:nvSpPr>
        <p:spPr>
          <a:xfrm>
            <a:off x="214313" y="1071563"/>
            <a:ext cx="8929687" cy="5500687"/>
          </a:xfrm>
        </p:spPr>
        <p:txBody>
          <a:bodyPr/>
          <a:lstStyle/>
          <a:p>
            <a:pPr eaLnBrk="1" hangingPunct="1"/>
            <a:r>
              <a:rPr lang="id-ID" sz="2000" smtClean="0"/>
              <a:t>Keuangan desa adalah</a:t>
            </a:r>
            <a:r>
              <a:rPr lang="id-ID" sz="2000" i="1" smtClean="0"/>
              <a:t>semua hak &amp;kewajiban desa yg dapat dinilai dengan uang, serta barang/uang yang dijadikan milik desa terkait denganpelaksanaan hak&amp;kewajiban</a:t>
            </a:r>
          </a:p>
          <a:p>
            <a:pPr eaLnBrk="1" hangingPunct="1"/>
            <a:endParaRPr lang="id-ID" sz="2000" smtClean="0"/>
          </a:p>
          <a:p>
            <a:pPr eaLnBrk="1" hangingPunct="1"/>
            <a:r>
              <a:rPr lang="id-ID" sz="2000" smtClean="0"/>
              <a:t>Pengelolaan keuangandesa adalah </a:t>
            </a:r>
            <a:r>
              <a:rPr lang="id-ID" sz="2000" i="1" smtClean="0"/>
              <a:t>keseluruhan kegiatan yang meliputi </a:t>
            </a:r>
            <a:r>
              <a:rPr lang="id-ID" sz="2000" i="1" smtClean="0">
                <a:solidFill>
                  <a:srgbClr val="FF0000"/>
                </a:solidFill>
              </a:rPr>
              <a:t>perencanaan, penganggaran, penata-usahaan, pelaporan, pertanggungjawaban &amp; pengawasan keuangandesa.</a:t>
            </a:r>
          </a:p>
          <a:p>
            <a:pPr eaLnBrk="1" hangingPunct="1"/>
            <a:endParaRPr lang="id-ID" sz="2000" smtClean="0"/>
          </a:p>
          <a:p>
            <a:pPr eaLnBrk="1" hangingPunct="1"/>
            <a:r>
              <a:rPr lang="id-ID" sz="2000" smtClean="0"/>
              <a:t>Penganggaran adalah </a:t>
            </a:r>
            <a:r>
              <a:rPr lang="id-ID" sz="2000" i="1" smtClean="0"/>
              <a:t>metode pengalokasian sumber penerimaan dan pengeluaran desa dalam jangka waktu tertentu (biasanya 1 tahun yg disebut APBDes)</a:t>
            </a:r>
          </a:p>
          <a:p>
            <a:pPr eaLnBrk="1" hangingPunct="1"/>
            <a:endParaRPr lang="id-ID" sz="2000" smtClean="0"/>
          </a:p>
          <a:p>
            <a:pPr eaLnBrk="1" hangingPunct="1"/>
            <a:r>
              <a:rPr lang="id-ID" sz="2000" smtClean="0"/>
              <a:t>Anggaran Pendapatan dan Belanja Desa, selanjutnya disingkat APBDesa adalah </a:t>
            </a:r>
            <a:r>
              <a:rPr lang="id-ID" sz="2000" i="1" smtClean="0"/>
              <a:t>rencana keuangan tahunan pemerintahan desa yang dibahas dan disetujui bersama oleh pemerintah desa dan Badan Permusyawaratan Desa, dan ditetapkan dengan peraturan desa</a:t>
            </a:r>
          </a:p>
        </p:txBody>
      </p:sp>
    </p:spTree>
    <p:extLst>
      <p:ext uri="{BB962C8B-B14F-4D97-AF65-F5344CB8AC3E}">
        <p14:creationId xmlns:p14="http://schemas.microsoft.com/office/powerpoint/2010/main" xmlns="" val="2554599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sz="2800" b="1" smtClean="0"/>
              <a:t>UNSUR ADMINISTRASI KEUANGAN DESA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1643063"/>
            <a:ext cx="8643938" cy="4452937"/>
          </a:xfrm>
        </p:spPr>
        <p:txBody>
          <a:bodyPr rtlCol="0"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b="1" i="1" dirty="0" smtClean="0"/>
              <a:t>UNSUR PENGUASAAN 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d-ID" dirty="0" smtClean="0"/>
              <a:t>	terdiridari penguasaan anggaran desa dan tindakan untuk memberi perintah menangih dan perintah membayar . Akibat dari tindakan ini membawa akibat pengeluaran dan mendatangkan penerimaan guna menutup pengeluaran desa. 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endParaRPr lang="id-ID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i="1" dirty="0" smtClean="0"/>
              <a:t>UNSUR KEWAJIBAN </a:t>
            </a:r>
            <a:endParaRPr lang="id-ID" i="1" dirty="0"/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d-ID" dirty="0" smtClean="0"/>
              <a:t>	Unsur ini berkaitan dengan kewajiban untuk  nenerima,meyimpan dan mengeluarkan uang dan kemudian mempertanggungjawabkannya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535096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3200" dirty="0" smtClean="0">
                <a:latin typeface="+mn-lt"/>
                <a:ea typeface="+mn-ea"/>
                <a:cs typeface="+mn-cs"/>
              </a:rPr>
              <a:t>Para Pihak Yang Terlibat dalam Perencanaan &amp; Penganggaran Desa</a:t>
            </a:r>
            <a:br>
              <a:rPr lang="da-DK" sz="3200" dirty="0" smtClean="0">
                <a:latin typeface="+mn-lt"/>
                <a:ea typeface="+mn-ea"/>
                <a:cs typeface="+mn-cs"/>
              </a:rPr>
            </a:b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CD5B0B9-3580-4640-91E8-E46B696B8A9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7652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1571625"/>
            <a:ext cx="8572500" cy="4524375"/>
          </a:xfrm>
        </p:spPr>
        <p:txBody>
          <a:bodyPr/>
          <a:lstStyle/>
          <a:p>
            <a:pPr eaLnBrk="1" hangingPunct="1"/>
            <a:r>
              <a:rPr lang="id-ID" sz="2800" smtClean="0"/>
              <a:t>-Pemerintah Desa sebagai pihak eksekutif desa</a:t>
            </a:r>
          </a:p>
          <a:p>
            <a:pPr eaLnBrk="1" hangingPunct="1"/>
            <a:r>
              <a:rPr lang="id-ID" sz="2800" smtClean="0"/>
              <a:t>-Badan Permusyawaratan Desa / BPD sebagai pihak legislatif desa</a:t>
            </a:r>
          </a:p>
          <a:p>
            <a:pPr eaLnBrk="1" hangingPunct="1"/>
            <a:r>
              <a:rPr lang="id-ID" sz="2800" smtClean="0"/>
              <a:t>-Lembaga Perencanaan Masyarakat Desa sebagai Badan Perencanaan pembangunan Desa</a:t>
            </a:r>
          </a:p>
          <a:p>
            <a:pPr eaLnBrk="1" hangingPunct="1"/>
            <a:r>
              <a:rPr lang="id-ID" sz="2800" smtClean="0"/>
              <a:t>-Perwakilan dari kelompok-kelompok masyarakat sebagai unsur yang akan terlibat dalam pengawasan perencanaan dan pelaksanaan pembangunan di tingkat desa</a:t>
            </a:r>
          </a:p>
        </p:txBody>
      </p:sp>
    </p:spTree>
    <p:extLst>
      <p:ext uri="{BB962C8B-B14F-4D97-AF65-F5344CB8AC3E}">
        <p14:creationId xmlns:p14="http://schemas.microsoft.com/office/powerpoint/2010/main" xmlns="" val="23801821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762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>
                <a:latin typeface="+mn-lt"/>
                <a:ea typeface="+mn-ea"/>
                <a:cs typeface="+mn-cs"/>
              </a:rPr>
              <a:t>Arena</a:t>
            </a:r>
            <a:br>
              <a:rPr lang="id-ID" dirty="0" smtClean="0">
                <a:latin typeface="+mn-lt"/>
                <a:ea typeface="+mn-ea"/>
                <a:cs typeface="+mn-cs"/>
              </a:rPr>
            </a:b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9EA801F-FE35-48C5-B094-9068FDACE4C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8676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57313"/>
            <a:ext cx="7772400" cy="4738687"/>
          </a:xfrm>
        </p:spPr>
        <p:txBody>
          <a:bodyPr/>
          <a:lstStyle/>
          <a:p>
            <a:pPr eaLnBrk="1" hangingPunct="1"/>
            <a:r>
              <a:rPr lang="id-ID" smtClean="0"/>
              <a:t>•Forum Musyawarah Desa (Musdes); di tingkat dusun dan desa</a:t>
            </a:r>
          </a:p>
          <a:p>
            <a:pPr eaLnBrk="1" hangingPunct="1"/>
            <a:r>
              <a:rPr lang="id-ID" smtClean="0"/>
              <a:t>•Forum Musyawarah Pembangunan Desa (Musrenbangdes)di tingkat dusun maupun desa</a:t>
            </a:r>
          </a:p>
          <a:p>
            <a:pPr eaLnBrk="1" hangingPunct="1"/>
            <a:r>
              <a:rPr lang="id-ID" smtClean="0"/>
              <a:t>•Forum-forum musyawarah kelompok-kelompok masyarakat sebagai sarana sinkronisasi perencanaan program pembangunan dan penganggaran</a:t>
            </a:r>
          </a:p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xmlns="" val="2525107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6718" y="152400"/>
            <a:ext cx="1219200" cy="914400"/>
          </a:xfrm>
          <a:prstGeom prst="rect">
            <a:avLst/>
          </a:prstGeom>
          <a:solidFill>
            <a:srgbClr val="F7351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reflection blurRad="6350" stA="55000" endA="50" endPos="85000" dist="29997" dir="5400000" sy="-100000" algn="bl" rotWithShape="0"/>
                </a:effectLst>
                <a:latin typeface="Agency FB" pitchFamily="34" charset="0"/>
              </a:rPr>
              <a:t>PERENCANAAN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71670" y="609600"/>
            <a:ext cx="1214446" cy="685800"/>
          </a:xfrm>
          <a:prstGeom prst="rect">
            <a:avLst/>
          </a:prstGeom>
          <a:solidFill>
            <a:srgbClr val="F7351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reflection blurRad="6350" stA="60000" endA="900" endPos="60000" dist="29997" dir="5400000" sy="-100000" algn="bl" rotWithShape="0"/>
                </a:effectLst>
                <a:latin typeface="Agency FB" pitchFamily="34" charset="0"/>
              </a:rPr>
              <a:t>PENGANGGARAN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224474" y="1295400"/>
            <a:ext cx="990600" cy="609600"/>
          </a:xfrm>
          <a:prstGeom prst="rect">
            <a:avLst/>
          </a:prstGeom>
          <a:solidFill>
            <a:srgbClr val="F7351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reflection blurRad="6350" stA="55000" endA="50" endPos="85000" dist="29997" dir="5400000" sy="-100000" algn="bl" rotWithShape="0"/>
                </a:effectLst>
                <a:latin typeface="Agency FB" pitchFamily="34" charset="0"/>
              </a:rPr>
              <a:t>PENATA</a:t>
            </a:r>
            <a:endParaRPr lang="id-ID" sz="1600" dirty="0">
              <a:effectLst>
                <a:reflection blurRad="6350" stA="55000" endA="50" endPos="85000" dist="29997" dir="5400000" sy="-100000" algn="bl" rotWithShape="0"/>
              </a:effectLst>
              <a:latin typeface="Agency FB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reflection blurRad="6350" stA="55000" endA="50" endPos="85000" dist="29997" dir="5400000" sy="-100000" algn="bl" rotWithShape="0"/>
                </a:effectLst>
                <a:latin typeface="Agency FB" pitchFamily="34" charset="0"/>
              </a:rPr>
              <a:t>USAHAAN</a:t>
            </a:r>
          </a:p>
        </p:txBody>
      </p:sp>
      <p:sp>
        <p:nvSpPr>
          <p:cNvPr id="7" name="Rectangle 6"/>
          <p:cNvSpPr/>
          <p:nvPr/>
        </p:nvSpPr>
        <p:spPr>
          <a:xfrm>
            <a:off x="6572264" y="1600200"/>
            <a:ext cx="1000132" cy="762000"/>
          </a:xfrm>
          <a:prstGeom prst="rect">
            <a:avLst/>
          </a:prstGeom>
          <a:solidFill>
            <a:srgbClr val="F7351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reflection blurRad="6350" stA="55000" endA="50" endPos="85000" dist="29997" dir="5400000" sy="-100000" algn="bl" rotWithShape="0"/>
                </a:effectLst>
                <a:latin typeface="Agency FB" pitchFamily="34" charset="0"/>
              </a:rPr>
              <a:t>PELAPORAN</a:t>
            </a:r>
          </a:p>
        </p:txBody>
      </p:sp>
      <p:sp>
        <p:nvSpPr>
          <p:cNvPr id="8" name="Rectangle 7"/>
          <p:cNvSpPr/>
          <p:nvPr/>
        </p:nvSpPr>
        <p:spPr>
          <a:xfrm>
            <a:off x="7858156" y="1981200"/>
            <a:ext cx="1143000" cy="685800"/>
          </a:xfrm>
          <a:prstGeom prst="rect">
            <a:avLst/>
          </a:prstGeom>
          <a:solidFill>
            <a:srgbClr val="F7351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reflection blurRad="6350" stA="55000" endA="50" endPos="85000" dist="29997" dir="5400000" sy="-100000" algn="bl" rotWithShape="0"/>
                </a:effectLst>
                <a:latin typeface="Agency FB" pitchFamily="34" charset="0"/>
              </a:rPr>
              <a:t>PERTANGGUNG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reflection blurRad="6350" stA="55000" endA="50" endPos="85000" dist="29997" dir="5400000" sy="-100000" algn="bl" rotWithShape="0"/>
                </a:effectLst>
                <a:latin typeface="Agency FB" pitchFamily="34" charset="0"/>
              </a:rPr>
              <a:t>JAWABAN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1847850" y="533400"/>
            <a:ext cx="152400" cy="304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iped Right Arrow 9"/>
          <p:cNvSpPr/>
          <p:nvPr/>
        </p:nvSpPr>
        <p:spPr>
          <a:xfrm>
            <a:off x="3343275" y="928688"/>
            <a:ext cx="228600" cy="3667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>
            <a:off x="4919663" y="1524000"/>
            <a:ext cx="152400" cy="304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>
            <a:off x="7634288" y="2057400"/>
            <a:ext cx="152400" cy="304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385888" y="3048000"/>
            <a:ext cx="685800" cy="457200"/>
          </a:xfrm>
          <a:prstGeom prst="downArrow">
            <a:avLst>
              <a:gd name="adj1" fmla="val 50000"/>
              <a:gd name="adj2" fmla="val 556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214438" y="1357313"/>
            <a:ext cx="685800" cy="457200"/>
          </a:xfrm>
          <a:prstGeom prst="downArrow">
            <a:avLst>
              <a:gd name="adj1" fmla="val 50000"/>
              <a:gd name="adj2" fmla="val 556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20" name="Diagram 19"/>
          <p:cNvGraphicFramePr/>
          <p:nvPr/>
        </p:nvGraphicFramePr>
        <p:xfrm>
          <a:off x="714348" y="2000240"/>
          <a:ext cx="1785950" cy="81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Down Arrow 23"/>
          <p:cNvSpPr/>
          <p:nvPr/>
        </p:nvSpPr>
        <p:spPr>
          <a:xfrm>
            <a:off x="2528888" y="1447800"/>
            <a:ext cx="685800" cy="609600"/>
          </a:xfrm>
          <a:prstGeom prst="downArrow">
            <a:avLst>
              <a:gd name="adj1" fmla="val 50000"/>
              <a:gd name="adj2" fmla="val 556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31" name="Diagram 30"/>
          <p:cNvGraphicFramePr/>
          <p:nvPr/>
        </p:nvGraphicFramePr>
        <p:xfrm>
          <a:off x="2438400" y="2286000"/>
          <a:ext cx="20574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3" name="Oval 32"/>
          <p:cNvSpPr/>
          <p:nvPr/>
        </p:nvSpPr>
        <p:spPr>
          <a:xfrm>
            <a:off x="3286125" y="1243013"/>
            <a:ext cx="1600200" cy="685800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gency FB" pitchFamily="34" charset="0"/>
              </a:rPr>
              <a:t>PELAKSANAAN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gency FB" pitchFamily="34" charset="0"/>
              </a:rPr>
              <a:t>KEGIATAN</a:t>
            </a:r>
          </a:p>
        </p:txBody>
      </p:sp>
      <p:sp>
        <p:nvSpPr>
          <p:cNvPr id="37" name="Striped Right Arrow 36"/>
          <p:cNvSpPr/>
          <p:nvPr/>
        </p:nvSpPr>
        <p:spPr>
          <a:xfrm rot="5400000">
            <a:off x="6543675" y="2828925"/>
            <a:ext cx="914400" cy="285750"/>
          </a:xfrm>
          <a:prstGeom prst="stripedRightArrow">
            <a:avLst>
              <a:gd name="adj1" fmla="val 55634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215074" y="3429000"/>
            <a:ext cx="1571636" cy="88105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31775" indent="-2317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d-ID" sz="1400" dirty="0"/>
              <a:t>Semester  I;</a:t>
            </a:r>
          </a:p>
          <a:p>
            <a:pPr marL="231775" indent="-2317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d-ID" sz="1400" dirty="0"/>
              <a:t>Semester  A.T</a:t>
            </a:r>
          </a:p>
        </p:txBody>
      </p:sp>
      <p:sp>
        <p:nvSpPr>
          <p:cNvPr id="39" name="Striped Right Arrow 38"/>
          <p:cNvSpPr/>
          <p:nvPr/>
        </p:nvSpPr>
        <p:spPr>
          <a:xfrm rot="5400000">
            <a:off x="8093869" y="2802731"/>
            <a:ext cx="547688" cy="428625"/>
          </a:xfrm>
          <a:prstGeom prst="stripedRightArrow">
            <a:avLst>
              <a:gd name="adj1" fmla="val 55634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781956" y="3286124"/>
            <a:ext cx="1219200" cy="3619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31775" indent="-2317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d-ID" sz="1400" dirty="0"/>
          </a:p>
          <a:p>
            <a:pPr marL="231775" indent="-23177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400" dirty="0" err="1"/>
              <a:t>Perdes</a:t>
            </a:r>
            <a:endParaRPr lang="en-US" sz="1400" dirty="0"/>
          </a:p>
          <a:p>
            <a:pPr marL="231775" indent="-2317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9717" name="Subtitle 2"/>
          <p:cNvSpPr txBox="1">
            <a:spLocks/>
          </p:cNvSpPr>
          <p:nvPr/>
        </p:nvSpPr>
        <p:spPr bwMode="auto">
          <a:xfrm>
            <a:off x="5562600" y="76200"/>
            <a:ext cx="3429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>
                <a:solidFill>
                  <a:srgbClr val="CCFF33"/>
                </a:solidFill>
                <a:latin typeface="Bernard MT Condensed" pitchFamily="18" charset="0"/>
              </a:rPr>
              <a:t>Pengelolaan </a:t>
            </a:r>
            <a:endParaRPr lang="id-ID" sz="2800">
              <a:solidFill>
                <a:srgbClr val="CCFF33"/>
              </a:solidFill>
              <a:latin typeface="Bernard MT Condensed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800">
                <a:solidFill>
                  <a:srgbClr val="CCFF33"/>
                </a:solidFill>
                <a:latin typeface="Bernard MT Condensed" pitchFamily="18" charset="0"/>
              </a:rPr>
              <a:t>Keuangan  Desa</a:t>
            </a:r>
          </a:p>
        </p:txBody>
      </p:sp>
      <p:sp>
        <p:nvSpPr>
          <p:cNvPr id="27" name="Striped Right Arrow 26"/>
          <p:cNvSpPr/>
          <p:nvPr/>
        </p:nvSpPr>
        <p:spPr>
          <a:xfrm rot="5400000">
            <a:off x="5438775" y="1790700"/>
            <a:ext cx="228600" cy="6096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28" name="Rounded Rectangle 27"/>
          <p:cNvSpPr/>
          <p:nvPr/>
        </p:nvSpPr>
        <p:spPr>
          <a:xfrm>
            <a:off x="4643438" y="2285992"/>
            <a:ext cx="1928826" cy="107157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1200" dirty="0"/>
              <a:t>Buku Kas Umum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1200" dirty="0"/>
              <a:t>Buku   Pembantu Pajak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1200" dirty="0"/>
              <a:t>Buku  Bank </a:t>
            </a:r>
          </a:p>
        </p:txBody>
      </p:sp>
      <p:sp>
        <p:nvSpPr>
          <p:cNvPr id="30" name="Striped Right Arrow 29"/>
          <p:cNvSpPr/>
          <p:nvPr/>
        </p:nvSpPr>
        <p:spPr>
          <a:xfrm>
            <a:off x="6357938" y="1695450"/>
            <a:ext cx="152400" cy="304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Down Arrow 40"/>
          <p:cNvSpPr/>
          <p:nvPr/>
        </p:nvSpPr>
        <p:spPr>
          <a:xfrm rot="994121">
            <a:off x="3155950" y="4641850"/>
            <a:ext cx="533400" cy="304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2" name="Rounded Rectangle 41"/>
          <p:cNvSpPr/>
          <p:nvPr/>
        </p:nvSpPr>
        <p:spPr>
          <a:xfrm>
            <a:off x="1752592" y="5024454"/>
            <a:ext cx="1676400" cy="762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/>
              <a:t>Rancangan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/>
              <a:t>APBDesa</a:t>
            </a:r>
          </a:p>
        </p:txBody>
      </p:sp>
      <p:sp>
        <p:nvSpPr>
          <p:cNvPr id="32" name="Bent-Up Arrow 31"/>
          <p:cNvSpPr/>
          <p:nvPr/>
        </p:nvSpPr>
        <p:spPr>
          <a:xfrm rot="5400000">
            <a:off x="1052513" y="4805363"/>
            <a:ext cx="571500" cy="533400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cxnSp>
        <p:nvCxnSpPr>
          <p:cNvPr id="53" name="Straight Connector 52"/>
          <p:cNvCxnSpPr>
            <a:endCxn id="4" idx="1"/>
          </p:cNvCxnSpPr>
          <p:nvPr/>
        </p:nvCxnSpPr>
        <p:spPr>
          <a:xfrm>
            <a:off x="490538" y="6096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9001125" y="2357438"/>
            <a:ext cx="66675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 flipV="1">
            <a:off x="6172200" y="6019800"/>
            <a:ext cx="2895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-2205037" y="33147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lowchart: Preparation 78"/>
          <p:cNvSpPr/>
          <p:nvPr/>
        </p:nvSpPr>
        <p:spPr>
          <a:xfrm>
            <a:off x="3248036" y="5400676"/>
            <a:ext cx="2895600" cy="1314472"/>
          </a:xfrm>
          <a:prstGeom prst="flowChartPreparation">
            <a:avLst/>
          </a:prstGeom>
          <a:solidFill>
            <a:srgbClr val="12741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/>
              <a:t>PERBUP/WALKOT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/>
              <a:t>TENTANG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/>
              <a:t>PENGELOLAAN KEUANGAN DESA</a:t>
            </a:r>
          </a:p>
        </p:txBody>
      </p:sp>
      <p:cxnSp>
        <p:nvCxnSpPr>
          <p:cNvPr id="83" name="Straight Connector 82"/>
          <p:cNvCxnSpPr/>
          <p:nvPr/>
        </p:nvCxnSpPr>
        <p:spPr>
          <a:xfrm rot="5400000">
            <a:off x="7239000" y="41910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Diagram 35"/>
          <p:cNvGraphicFramePr/>
          <p:nvPr/>
        </p:nvGraphicFramePr>
        <p:xfrm>
          <a:off x="642910" y="3714752"/>
          <a:ext cx="1928826" cy="85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48" name="Straight Arrow Connector 47"/>
          <p:cNvCxnSpPr/>
          <p:nvPr/>
        </p:nvCxnSpPr>
        <p:spPr>
          <a:xfrm>
            <a:off x="500063" y="6000750"/>
            <a:ext cx="2571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642938" y="2428875"/>
            <a:ext cx="357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642938" y="4143375"/>
            <a:ext cx="357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-215106" y="3285331"/>
            <a:ext cx="1714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>
            <a:off x="428625" y="3214688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1438" y="1500188"/>
            <a:ext cx="357187" cy="3416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</a:t>
            </a: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</a:t>
            </a: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</a:t>
            </a: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</a:t>
            </a: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</a:t>
            </a: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</a:t>
            </a: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</a:t>
            </a: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</a:t>
            </a: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</a:t>
            </a:r>
            <a:endParaRPr lang="id-ID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xmlns="" val="1519285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val 2"/>
          <p:cNvSpPr>
            <a:spLocks noChangeArrowheads="1"/>
          </p:cNvSpPr>
          <p:nvPr/>
        </p:nvSpPr>
        <p:spPr bwMode="auto">
          <a:xfrm>
            <a:off x="227013" y="981075"/>
            <a:ext cx="1752600" cy="14478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latin typeface="Tahoma" pitchFamily="34" charset="0"/>
                <a:cs typeface="+mn-cs"/>
              </a:rPr>
              <a:t>LEGENDA DAN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latin typeface="Tahoma" pitchFamily="34" charset="0"/>
                <a:cs typeface="+mn-cs"/>
              </a:rPr>
              <a:t>SEJARAH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latin typeface="Tahoma" pitchFamily="34" charset="0"/>
                <a:cs typeface="+mn-cs"/>
              </a:rPr>
              <a:t>PEMBANGUNAN DESA</a:t>
            </a:r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2133600" y="990600"/>
            <a:ext cx="1933575" cy="14478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  <a:cs typeface="+mn-cs"/>
              </a:rPr>
              <a:t>KONDISI SAAT INI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  <a:cs typeface="+mn-cs"/>
              </a:rPr>
              <a:t>MASALAH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  <a:cs typeface="+mn-cs"/>
              </a:rPr>
              <a:t>DAN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  <a:cs typeface="+mn-cs"/>
              </a:rPr>
              <a:t>POTENSI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  <a:cs typeface="+mn-cs"/>
              </a:rPr>
              <a:t>DESA</a:t>
            </a:r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6357938" y="928688"/>
            <a:ext cx="1703387" cy="14478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latin typeface="Tahoma" pitchFamily="34" charset="0"/>
                <a:cs typeface="+mn-cs"/>
              </a:rPr>
              <a:t>KONDISI YANG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latin typeface="Tahoma" pitchFamily="34" charset="0"/>
                <a:cs typeface="+mn-cs"/>
              </a:rPr>
              <a:t>DIHARAPKAN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latin typeface="Tahoma" pitchFamily="34" charset="0"/>
                <a:cs typeface="+mn-cs"/>
              </a:rPr>
              <a:t>VISI- MISI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latin typeface="Tahoma" pitchFamily="34" charset="0"/>
                <a:cs typeface="+mn-cs"/>
              </a:rPr>
              <a:t>DESA</a:t>
            </a: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4267200" y="1828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114800" y="1295400"/>
            <a:ext cx="1708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ahoma" pitchFamily="34" charset="0"/>
              </a:rPr>
              <a:t>KESENJANGAN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3733800" y="2514600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886200" y="2057400"/>
            <a:ext cx="256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</a:rPr>
              <a:t>JEMBATAN PERENCANAAN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886200" y="2590800"/>
            <a:ext cx="2647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Tahoma" pitchFamily="34" charset="0"/>
              </a:rPr>
              <a:t>RPJMD / 5 TAHUN</a:t>
            </a:r>
          </a:p>
        </p:txBody>
      </p:sp>
      <p:graphicFrame>
        <p:nvGraphicFramePr>
          <p:cNvPr id="56330" name="Group 10"/>
          <p:cNvGraphicFramePr>
            <a:graphicFrameLocks noGrp="1"/>
          </p:cNvGraphicFramePr>
          <p:nvPr>
            <p:ph type="tbl" idx="1"/>
          </p:nvPr>
        </p:nvGraphicFramePr>
        <p:xfrm>
          <a:off x="3563938" y="3141663"/>
          <a:ext cx="3630612" cy="831850"/>
        </p:xfrm>
        <a:graphic>
          <a:graphicData uri="http://schemas.openxmlformats.org/drawingml/2006/table">
            <a:tbl>
              <a:tblPr/>
              <a:tblGrid>
                <a:gridCol w="725487"/>
                <a:gridCol w="727075"/>
                <a:gridCol w="725488"/>
                <a:gridCol w="727075"/>
                <a:gridCol w="725487"/>
              </a:tblGrid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 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 II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 III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 IV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 V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142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50" name="Line 30"/>
          <p:cNvSpPr>
            <a:spLocks noChangeShapeType="1"/>
          </p:cNvSpPr>
          <p:nvPr/>
        </p:nvSpPr>
        <p:spPr bwMode="auto">
          <a:xfrm>
            <a:off x="4067175" y="3500438"/>
            <a:ext cx="0" cy="15081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6351" name="Line 31"/>
          <p:cNvSpPr>
            <a:spLocks noChangeShapeType="1"/>
          </p:cNvSpPr>
          <p:nvPr/>
        </p:nvSpPr>
        <p:spPr bwMode="auto">
          <a:xfrm>
            <a:off x="4067175" y="5013325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6352" name="Line 32"/>
          <p:cNvSpPr>
            <a:spLocks noChangeShapeType="1"/>
          </p:cNvSpPr>
          <p:nvPr/>
        </p:nvSpPr>
        <p:spPr bwMode="auto">
          <a:xfrm>
            <a:off x="5795963" y="5013325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6353" name="Rectangle 33"/>
          <p:cNvSpPr>
            <a:spLocks noChangeArrowheads="1"/>
          </p:cNvSpPr>
          <p:nvPr/>
        </p:nvSpPr>
        <p:spPr bwMode="auto">
          <a:xfrm>
            <a:off x="5364163" y="5589588"/>
            <a:ext cx="1828800" cy="6096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1426"/>
              </a:gs>
            </a:gsLst>
            <a:lin ang="5400000" scaled="1"/>
          </a:gra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RKP Desa</a:t>
            </a: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4038600" y="4267200"/>
            <a:ext cx="1746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>
                <a:latin typeface="Tahoma" pitchFamily="34" charset="0"/>
              </a:rPr>
              <a:t>RENCANA TAHUNAN</a:t>
            </a:r>
          </a:p>
        </p:txBody>
      </p:sp>
      <p:sp>
        <p:nvSpPr>
          <p:cNvPr id="56355" name="Line 35"/>
          <p:cNvSpPr>
            <a:spLocks noChangeShapeType="1"/>
          </p:cNvSpPr>
          <p:nvPr/>
        </p:nvSpPr>
        <p:spPr bwMode="auto">
          <a:xfrm>
            <a:off x="685800" y="31242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1447800" y="2590800"/>
            <a:ext cx="1058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</a:rPr>
              <a:t>REFLEKSI</a:t>
            </a:r>
          </a:p>
        </p:txBody>
      </p:sp>
    </p:spTree>
    <p:extLst>
      <p:ext uri="{BB962C8B-B14F-4D97-AF65-F5344CB8AC3E}">
        <p14:creationId xmlns:p14="http://schemas.microsoft.com/office/powerpoint/2010/main" xmlns="" val="690697583"/>
      </p:ext>
    </p:extLst>
  </p:cSld>
  <p:clrMapOvr>
    <a:masterClrMapping/>
  </p:clrMapOvr>
  <p:transition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500"/>
                                        <p:tgtEl>
                                          <p:spTgt spid="5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500"/>
                                        <p:tgtEl>
                                          <p:spTgt spid="5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"/>
                                        <p:tgtEl>
                                          <p:spTgt spid="5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500"/>
                                        <p:tgtEl>
                                          <p:spTgt spid="5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  <p:bldP spid="56323" grpId="0" animBg="1" autoUpdateAnimBg="0"/>
      <p:bldP spid="56324" grpId="0" animBg="1" autoUpdateAnimBg="0"/>
      <p:bldP spid="56325" grpId="0" animBg="1"/>
      <p:bldP spid="56326" grpId="0" autoUpdateAnimBg="0"/>
      <p:bldP spid="56327" grpId="0" animBg="1"/>
      <p:bldP spid="56328" grpId="0" autoUpdateAnimBg="0"/>
      <p:bldP spid="56329" grpId="0" autoUpdateAnimBg="0"/>
      <p:bldP spid="56350" grpId="0" animBg="1"/>
      <p:bldP spid="56351" grpId="0" animBg="1"/>
      <p:bldP spid="56352" grpId="0" animBg="1"/>
      <p:bldP spid="56353" grpId="0" animBg="1" autoUpdateAnimBg="0"/>
      <p:bldP spid="56354" grpId="0" autoUpdateAnimBg="0"/>
      <p:bldP spid="56355" grpId="0" animBg="1"/>
      <p:bldP spid="5635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3E2D865-D55B-429F-80F0-AD883BBCD74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123" name="Rectangle 3"/>
          <p:cNvSpPr>
            <a:spLocks noGrp="1"/>
          </p:cNvSpPr>
          <p:nvPr>
            <p:ph sz="quarter" idx="1"/>
          </p:nvPr>
        </p:nvSpPr>
        <p:spPr>
          <a:xfrm>
            <a:off x="533400" y="214313"/>
            <a:ext cx="8305800" cy="6034087"/>
          </a:xfrm>
        </p:spPr>
        <p:txBody>
          <a:bodyPr rtlCol="0">
            <a:normAutofit lnSpcReduction="10000"/>
          </a:bodyPr>
          <a:lstStyle/>
          <a:p>
            <a:pPr marL="533400" indent="-533400" eaLnBrk="1" fontAlgn="auto" hangingPunct="1">
              <a:spcBef>
                <a:spcPts val="500"/>
              </a:spcBef>
              <a:spcAft>
                <a:spcPts val="0"/>
              </a:spcAft>
              <a:buFont typeface="Wingdings" pitchFamily="2" charset="2"/>
              <a:buNone/>
              <a:tabLst>
                <a:tab pos="1252538" algn="l"/>
              </a:tabLst>
              <a:defRPr/>
            </a:pPr>
            <a:endParaRPr lang="en-US" sz="2800" b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3400" indent="-533400" eaLnBrk="1" fontAlgn="auto" hangingPunct="1">
              <a:spcBef>
                <a:spcPts val="500"/>
              </a:spcBef>
              <a:spcAft>
                <a:spcPts val="0"/>
              </a:spcAft>
              <a:buFont typeface="Wingdings" pitchFamily="2" charset="2"/>
              <a:buNone/>
              <a:tabLst>
                <a:tab pos="1252538" algn="l"/>
              </a:tabLst>
              <a:defRPr/>
            </a:pPr>
            <a:r>
              <a:rPr lang="id-ID" sz="28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TUJUAN	:</a:t>
            </a:r>
            <a:endParaRPr lang="en-US" sz="2800" b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3400" indent="-533400" eaLnBrk="1" fontAlgn="auto" hangingPunct="1">
              <a:spcBef>
                <a:spcPts val="500"/>
              </a:spcBef>
              <a:spcAft>
                <a:spcPts val="0"/>
              </a:spcAft>
              <a:buFont typeface="Wingdings" pitchFamily="2" charset="2"/>
              <a:buAutoNum type="arabicPeriod"/>
              <a:tabLst>
                <a:tab pos="1252538" algn="l"/>
              </a:tabLst>
              <a:defRPr/>
            </a:pPr>
            <a:r>
              <a:rPr lang="en-U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Menjelaskan pengertian keuangan desa</a:t>
            </a:r>
            <a:r>
              <a:rPr lang="id-ID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dan pengelolaannya </a:t>
            </a:r>
          </a:p>
          <a:p>
            <a:pPr marL="533400" indent="-533400" eaLnBrk="1" fontAlgn="auto" hangingPunct="1">
              <a:spcBef>
                <a:spcPts val="500"/>
              </a:spcBef>
              <a:spcAft>
                <a:spcPts val="0"/>
              </a:spcAft>
              <a:buFont typeface="Wingdings" pitchFamily="2" charset="2"/>
              <a:buAutoNum type="arabicPeriod"/>
              <a:tabLst>
                <a:tab pos="1252538" algn="l"/>
              </a:tabLst>
              <a:defRPr/>
            </a:pPr>
            <a:r>
              <a:rPr lang="id-ID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Menjelaskan  siklus dan struktur pengelola keuangan desa</a:t>
            </a:r>
          </a:p>
          <a:p>
            <a:pPr marL="533400" indent="-533400" eaLnBrk="1" fontAlgn="auto" hangingPunct="1">
              <a:spcBef>
                <a:spcPts val="500"/>
              </a:spcBef>
              <a:spcAft>
                <a:spcPts val="0"/>
              </a:spcAft>
              <a:buFont typeface="Wingdings" pitchFamily="2" charset="2"/>
              <a:buAutoNum type="arabicPeriod"/>
              <a:tabLst>
                <a:tab pos="1252538" algn="l"/>
              </a:tabLst>
              <a:defRPr/>
            </a:pPr>
            <a:r>
              <a:rPr lang="id-ID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Siklus  dan struktur APBDesa  </a:t>
            </a:r>
            <a:endParaRPr lang="en-US" sz="28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3400" indent="-533400" eaLnBrk="1" fontAlgn="auto" hangingPunct="1">
              <a:spcBef>
                <a:spcPts val="500"/>
              </a:spcBef>
              <a:spcAft>
                <a:spcPts val="0"/>
              </a:spcAft>
              <a:buFont typeface="Wingdings" pitchFamily="2" charset="2"/>
              <a:buAutoNum type="arabicPeriod"/>
              <a:tabLst>
                <a:tab pos="1252538" algn="l"/>
              </a:tabLst>
              <a:defRPr/>
            </a:pPr>
            <a:r>
              <a:rPr lang="en-U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Menjelaskan sumber-sumber pendapatan desa.</a:t>
            </a:r>
          </a:p>
          <a:p>
            <a:pPr marL="533400" indent="-533400" eaLnBrk="1" fontAlgn="auto" hangingPunct="1">
              <a:spcBef>
                <a:spcPts val="500"/>
              </a:spcBef>
              <a:spcAft>
                <a:spcPts val="0"/>
              </a:spcAft>
              <a:buFont typeface="Wingdings" pitchFamily="2" charset="2"/>
              <a:buAutoNum type="arabicPeriod"/>
              <a:tabLst>
                <a:tab pos="1252538" algn="l"/>
              </a:tabLst>
              <a:defRPr/>
            </a:pPr>
            <a:r>
              <a:rPr lang="en-U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Menjelaskan Pola Pengelolaan Keuangan Desa.</a:t>
            </a:r>
          </a:p>
          <a:p>
            <a:pPr marL="533400" indent="-533400" eaLnBrk="1" fontAlgn="auto" hangingPunct="1">
              <a:spcBef>
                <a:spcPts val="500"/>
              </a:spcBef>
              <a:spcAft>
                <a:spcPts val="0"/>
              </a:spcAft>
              <a:buFont typeface="Wingdings" pitchFamily="2" charset="2"/>
              <a:buAutoNum type="arabicPeriod"/>
              <a:tabLst>
                <a:tab pos="1252538" algn="l"/>
              </a:tabLst>
              <a:defRPr/>
            </a:pPr>
            <a:r>
              <a:rPr lang="en-US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Menjelaskan Pola Pengelolaan Anggaran Pendapatan dan Belanja Desa.</a:t>
            </a:r>
            <a:endParaRPr lang="id-ID" sz="28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3400" indent="-533400" eaLnBrk="1" fontAlgn="auto" hangingPunct="1">
              <a:spcBef>
                <a:spcPts val="500"/>
              </a:spcBef>
              <a:spcAft>
                <a:spcPts val="0"/>
              </a:spcAft>
              <a:buFont typeface="Wingdings" pitchFamily="2" charset="2"/>
              <a:buAutoNum type="arabicPeriod"/>
              <a:tabLst>
                <a:tab pos="1252538" algn="l"/>
              </a:tabLst>
              <a:defRPr/>
            </a:pPr>
            <a:r>
              <a:rPr lang="id-ID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Sistem pelaporan dan pertanggungjawaban penggunaan anggaran/keuangan </a:t>
            </a:r>
            <a:endParaRPr lang="en-US" sz="28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3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391400" cy="457200"/>
          </a:xfrm>
        </p:spPr>
        <p:txBody>
          <a:bodyPr/>
          <a:lstStyle/>
          <a:p>
            <a:pPr eaLnBrk="1" hangingPunct="1"/>
            <a:r>
              <a:rPr lang="en-US" sz="2400" b="1" smtClean="0"/>
              <a:t>PROSES / ALUR PENYUSUNAN RPJM DESA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611313" y="1495425"/>
            <a:ext cx="914400" cy="457200"/>
          </a:xfrm>
          <a:prstGeom prst="rect">
            <a:avLst/>
          </a:prstGeom>
          <a:solidFill>
            <a:srgbClr val="DBE9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  <a:latin typeface="Calibri" pitchFamily="34" charset="0"/>
              </a:rPr>
              <a:t>musdus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943225" y="1495425"/>
            <a:ext cx="914400" cy="457200"/>
          </a:xfrm>
          <a:prstGeom prst="rect">
            <a:avLst/>
          </a:prstGeom>
          <a:solidFill>
            <a:srgbClr val="DBE9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  <a:latin typeface="Calibri" pitchFamily="34" charset="0"/>
              </a:rPr>
              <a:t>musdus</a:t>
            </a: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2051050" y="19161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3419475" y="19161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2028825" y="2133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4162425" y="962025"/>
            <a:ext cx="1828800" cy="1600200"/>
          </a:xfrm>
          <a:prstGeom prst="ellipse">
            <a:avLst/>
          </a:prstGeom>
          <a:solidFill>
            <a:srgbClr val="F4AAED"/>
          </a:solidFill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Penjaringan</a:t>
            </a:r>
          </a:p>
          <a:p>
            <a:pPr algn="ctr"/>
            <a:r>
              <a:rPr lang="en-US">
                <a:latin typeface="Calibri" pitchFamily="34" charset="0"/>
              </a:rPr>
              <a:t>Masalah dan </a:t>
            </a:r>
          </a:p>
          <a:p>
            <a:pPr algn="ctr"/>
            <a:r>
              <a:rPr lang="en-US">
                <a:latin typeface="Calibri" pitchFamily="34" charset="0"/>
              </a:rPr>
              <a:t>Potensi</a:t>
            </a: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2698750" y="216693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2181225" y="2867025"/>
            <a:ext cx="1143000" cy="457200"/>
          </a:xfrm>
          <a:prstGeom prst="rect">
            <a:avLst/>
          </a:prstGeom>
          <a:solidFill>
            <a:srgbClr val="DBE9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FF3300"/>
                </a:solidFill>
                <a:latin typeface="Calibri" pitchFamily="34" charset="0"/>
              </a:rPr>
              <a:t>Lokarya</a:t>
            </a:r>
          </a:p>
          <a:p>
            <a:pPr algn="ctr"/>
            <a:r>
              <a:rPr lang="en-US" sz="1600">
                <a:solidFill>
                  <a:srgbClr val="FF3300"/>
                </a:solidFill>
                <a:latin typeface="Calibri" pitchFamily="34" charset="0"/>
              </a:rPr>
              <a:t>desa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3629025" y="2867025"/>
            <a:ext cx="1143000" cy="457200"/>
          </a:xfrm>
          <a:prstGeom prst="rect">
            <a:avLst/>
          </a:prstGeom>
          <a:solidFill>
            <a:srgbClr val="DBE9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  <a:latin typeface="Calibri" pitchFamily="34" charset="0"/>
              </a:rPr>
              <a:t>Musdes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5076825" y="2867025"/>
            <a:ext cx="114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Musyawarah</a:t>
            </a:r>
          </a:p>
          <a:p>
            <a:pPr algn="ctr"/>
            <a:r>
              <a:rPr lang="en-US" sz="1400">
                <a:latin typeface="Calibri" pitchFamily="34" charset="0"/>
              </a:rPr>
              <a:t>BPD</a:t>
            </a: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3324225" y="30956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4848225" y="30956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6296025" y="30956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6524625" y="2867025"/>
            <a:ext cx="1143000" cy="457200"/>
          </a:xfrm>
          <a:prstGeom prst="rect">
            <a:avLst/>
          </a:prstGeom>
          <a:solidFill>
            <a:srgbClr val="D5C2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Calibri" pitchFamily="34" charset="0"/>
              </a:rPr>
              <a:t>PERDES</a:t>
            </a:r>
          </a:p>
          <a:p>
            <a:pPr algn="ctr"/>
            <a:r>
              <a:rPr lang="en-US" sz="1400">
                <a:latin typeface="Calibri" pitchFamily="34" charset="0"/>
              </a:rPr>
              <a:t>RPJMD</a:t>
            </a:r>
          </a:p>
        </p:txBody>
      </p:sp>
      <p:sp>
        <p:nvSpPr>
          <p:cNvPr id="58385" name="Oval 17"/>
          <p:cNvSpPr>
            <a:spLocks noChangeArrowheads="1"/>
          </p:cNvSpPr>
          <p:nvPr/>
        </p:nvSpPr>
        <p:spPr bwMode="auto">
          <a:xfrm>
            <a:off x="2195513" y="3573463"/>
            <a:ext cx="2232025" cy="1524000"/>
          </a:xfrm>
          <a:prstGeom prst="ellipse">
            <a:avLst/>
          </a:prstGeom>
          <a:solidFill>
            <a:srgbClr val="F4AAED"/>
          </a:solidFill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Calibri" pitchFamily="34" charset="0"/>
            </a:endParaRPr>
          </a:p>
          <a:p>
            <a:pPr algn="ctr"/>
            <a:r>
              <a:rPr lang="en-US" sz="1400">
                <a:latin typeface="Calibri" pitchFamily="34" charset="0"/>
              </a:rPr>
              <a:t>PENGELOMPOKAN</a:t>
            </a:r>
          </a:p>
          <a:p>
            <a:pPr algn="ctr"/>
            <a:r>
              <a:rPr lang="en-US" sz="1400">
                <a:latin typeface="Calibri" pitchFamily="34" charset="0"/>
              </a:rPr>
              <a:t>SEJARAH DESA</a:t>
            </a:r>
          </a:p>
          <a:p>
            <a:pPr algn="ctr"/>
            <a:r>
              <a:rPr lang="en-US" sz="1400">
                <a:latin typeface="Calibri" pitchFamily="34" charset="0"/>
              </a:rPr>
              <a:t>VISI MISI</a:t>
            </a:r>
          </a:p>
          <a:p>
            <a:pPr algn="ctr"/>
            <a:r>
              <a:rPr lang="en-US" sz="1400">
                <a:latin typeface="Calibri" pitchFamily="34" charset="0"/>
              </a:rPr>
              <a:t>ANALISIS</a:t>
            </a:r>
          </a:p>
          <a:p>
            <a:pPr algn="ctr"/>
            <a:r>
              <a:rPr lang="en-US" sz="1400">
                <a:latin typeface="Calibri" pitchFamily="34" charset="0"/>
              </a:rPr>
              <a:t>SKORING</a:t>
            </a:r>
          </a:p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58386" name="AutoShape 18"/>
          <p:cNvSpPr>
            <a:spLocks noChangeArrowheads="1"/>
          </p:cNvSpPr>
          <p:nvPr/>
        </p:nvSpPr>
        <p:spPr bwMode="auto">
          <a:xfrm>
            <a:off x="1230313" y="3019425"/>
            <a:ext cx="749300" cy="1704975"/>
          </a:xfrm>
          <a:prstGeom prst="curvedRightArrow">
            <a:avLst>
              <a:gd name="adj1" fmla="val 45508"/>
              <a:gd name="adj2" fmla="val 91017"/>
              <a:gd name="adj3" fmla="val 537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865638"/>
      </p:ext>
    </p:extLst>
  </p:cSld>
  <p:clrMapOvr>
    <a:masterClrMapping/>
  </p:clrMapOvr>
  <p:transition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animBg="1"/>
      <p:bldP spid="58372" grpId="0" animBg="1"/>
      <p:bldP spid="58373" grpId="0" animBg="1"/>
      <p:bldP spid="58374" grpId="0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  <p:bldP spid="58381" grpId="0" animBg="1"/>
      <p:bldP spid="58382" grpId="0" animBg="1"/>
      <p:bldP spid="58383" grpId="0" animBg="1"/>
      <p:bldP spid="58384" grpId="0" animBg="1"/>
      <p:bldP spid="58385" grpId="0" animBg="1"/>
      <p:bldP spid="583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16632"/>
          <a:ext cx="838842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647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9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d-ID" sz="3600" b="1" dirty="0" smtClean="0"/>
              <a:t>PERENCANAAN PEMBANGUNAN DESA</a:t>
            </a:r>
            <a:endParaRPr lang="id-ID" sz="3600" b="1" dirty="0"/>
          </a:p>
        </p:txBody>
      </p:sp>
      <p:grpSp>
        <p:nvGrpSpPr>
          <p:cNvPr id="33795" name="Group 15"/>
          <p:cNvGrpSpPr>
            <a:grpSpLocks/>
          </p:cNvGrpSpPr>
          <p:nvPr/>
        </p:nvGrpSpPr>
        <p:grpSpPr bwMode="auto">
          <a:xfrm>
            <a:off x="609600" y="1844675"/>
            <a:ext cx="7620000" cy="4654550"/>
            <a:chOff x="3048" y="8382"/>
            <a:chExt cx="81194" cy="54482"/>
          </a:xfrm>
        </p:grpSpPr>
        <p:sp>
          <p:nvSpPr>
            <p:cNvPr id="33796" name="Rounded Rectangle 22"/>
            <p:cNvSpPr>
              <a:spLocks noChangeArrowheads="1"/>
            </p:cNvSpPr>
            <p:nvPr/>
          </p:nvSpPr>
          <p:spPr bwMode="auto">
            <a:xfrm>
              <a:off x="36062" y="13718"/>
              <a:ext cx="17524" cy="6100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tIns="182880" anchor="ctr"/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RPJM Desa</a:t>
              </a:r>
              <a:endParaRPr lang="en-US" sz="1400">
                <a:latin typeface="Calibri" pitchFamily="34" charset="0"/>
                <a:ea typeface="Times New Roman" pitchFamily="18" charset="0"/>
                <a:cs typeface="Calibri" pitchFamily="34" charset="0"/>
              </a:endParaRPr>
            </a:p>
            <a:p>
              <a:pPr algn="ctr" eaLnBrk="0" hangingPunct="0"/>
              <a:r>
                <a:rPr lang="en-US" sz="1400" b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6 tahun</a:t>
              </a:r>
              <a:endParaRPr lang="en-US" sz="1400">
                <a:latin typeface="Calibri" pitchFamily="34" charset="0"/>
                <a:ea typeface="Times New Roman" pitchFamily="18" charset="0"/>
              </a:endParaRPr>
            </a:p>
          </p:txBody>
        </p:sp>
        <p:sp>
          <p:nvSpPr>
            <p:cNvPr id="33797" name="Rounded Rectangle 23"/>
            <p:cNvSpPr>
              <a:spLocks noChangeArrowheads="1"/>
            </p:cNvSpPr>
            <p:nvPr/>
          </p:nvSpPr>
          <p:spPr bwMode="auto">
            <a:xfrm>
              <a:off x="35478" y="19818"/>
              <a:ext cx="17524" cy="6846"/>
            </a:xfrm>
            <a:prstGeom prst="roundRect">
              <a:avLst>
                <a:gd name="adj" fmla="val 16667"/>
              </a:avLst>
            </a:prstGeom>
            <a:solidFill>
              <a:srgbClr val="953735"/>
            </a:solidFill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RKP Desa</a:t>
              </a:r>
              <a:endParaRPr lang="en-US" sz="1400">
                <a:latin typeface="Calibri" pitchFamily="34" charset="0"/>
                <a:ea typeface="Times New Roman" pitchFamily="18" charset="0"/>
                <a:cs typeface="Calibri" pitchFamily="34" charset="0"/>
              </a:endParaRPr>
            </a:p>
            <a:p>
              <a:pPr algn="ctr" eaLnBrk="0" hangingPunct="0"/>
              <a:r>
                <a:rPr lang="en-US" sz="1400" b="1">
                  <a:solidFill>
                    <a:srgbClr val="FFFF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Jun-Sept</a:t>
              </a:r>
              <a:endParaRPr lang="en-US" sz="1400">
                <a:latin typeface="Calibri" pitchFamily="34" charset="0"/>
                <a:ea typeface="Times New Roman" pitchFamily="18" charset="0"/>
              </a:endParaRPr>
            </a:p>
          </p:txBody>
        </p:sp>
        <p:sp>
          <p:nvSpPr>
            <p:cNvPr id="33798" name="Rounded Rectangle 24"/>
            <p:cNvSpPr>
              <a:spLocks noChangeArrowheads="1"/>
            </p:cNvSpPr>
            <p:nvPr/>
          </p:nvSpPr>
          <p:spPr bwMode="auto">
            <a:xfrm>
              <a:off x="68241" y="37338"/>
              <a:ext cx="15239" cy="6099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25400">
              <a:solidFill>
                <a:srgbClr val="8C3836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APBDes</a:t>
              </a:r>
              <a:endParaRPr lang="en-US" sz="1400">
                <a:ea typeface="Times New Roman" pitchFamily="18" charset="0"/>
                <a:cs typeface="Calibri" pitchFamily="34" charset="0"/>
              </a:endParaRPr>
            </a:p>
            <a:p>
              <a:pPr algn="ctr" eaLnBrk="0" hangingPunct="0"/>
              <a:r>
                <a:rPr lang="en-US" sz="1400" b="1">
                  <a:solidFill>
                    <a:srgbClr val="FFFF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Okt-Des</a:t>
              </a:r>
              <a:endParaRPr lang="en-US" sz="1400">
                <a:ea typeface="Times New Roman" pitchFamily="18" charset="0"/>
              </a:endParaRPr>
            </a:p>
          </p:txBody>
        </p:sp>
        <p:sp>
          <p:nvSpPr>
            <p:cNvPr id="33799" name="Rounded Rectangle 25"/>
            <p:cNvSpPr>
              <a:spLocks noChangeArrowheads="1"/>
            </p:cNvSpPr>
            <p:nvPr/>
          </p:nvSpPr>
          <p:spPr bwMode="auto">
            <a:xfrm>
              <a:off x="36239" y="51809"/>
              <a:ext cx="17525" cy="8386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25400">
              <a:solidFill>
                <a:srgbClr val="8C3836"/>
              </a:solidFill>
              <a:round/>
              <a:headEnd/>
              <a:tailEnd/>
            </a:ln>
          </p:spPr>
          <p:txBody>
            <a:bodyPr lIns="0" tIns="91440" rIns="0" bIns="0" anchor="ctr"/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Pelaksanaan Pengawasan</a:t>
              </a:r>
              <a:endParaRPr lang="en-US" sz="1400">
                <a:ea typeface="Times New Roman" pitchFamily="18" charset="0"/>
                <a:cs typeface="Calibri" pitchFamily="34" charset="0"/>
              </a:endParaRPr>
            </a:p>
            <a:p>
              <a:pPr algn="ctr" eaLnBrk="0" hangingPunct="0"/>
              <a:r>
                <a:rPr lang="en-US" sz="1400" b="1">
                  <a:solidFill>
                    <a:srgbClr val="FFFF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Jan-Des</a:t>
              </a:r>
              <a:endParaRPr lang="en-US" sz="1400">
                <a:ea typeface="Times New Roman" pitchFamily="18" charset="0"/>
              </a:endParaRPr>
            </a:p>
          </p:txBody>
        </p:sp>
        <p:sp>
          <p:nvSpPr>
            <p:cNvPr id="33800" name="Rounded Rectangle 26"/>
            <p:cNvSpPr>
              <a:spLocks noChangeArrowheads="1"/>
            </p:cNvSpPr>
            <p:nvPr/>
          </p:nvSpPr>
          <p:spPr bwMode="auto">
            <a:xfrm>
              <a:off x="3048" y="33526"/>
              <a:ext cx="19477" cy="11436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25400">
              <a:solidFill>
                <a:srgbClr val="8C3836"/>
              </a:solidFill>
              <a:round/>
              <a:headEnd/>
              <a:tailEnd/>
            </a:ln>
          </p:spPr>
          <p:txBody>
            <a:bodyPr lIns="0" tIns="182880" rIns="0" bIns="0" anchor="ctr"/>
            <a:lstStyle/>
            <a:p>
              <a:pPr algn="ctr"/>
              <a:r>
                <a:rPr lang="en-US" sz="140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Laporan &amp; Pertangjwbn RKP Desa &amp; APBDes</a:t>
              </a:r>
              <a:endParaRPr lang="en-US" sz="1400">
                <a:ea typeface="Times New Roman" pitchFamily="18" charset="0"/>
                <a:cs typeface="Calibri" pitchFamily="34" charset="0"/>
              </a:endParaRPr>
            </a:p>
            <a:p>
              <a:pPr algn="ctr" eaLnBrk="0" hangingPunct="0"/>
              <a:r>
                <a:rPr lang="en-US" sz="1400">
                  <a:solidFill>
                    <a:srgbClr val="FFFF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Juli &amp; Jan</a:t>
              </a:r>
              <a:endParaRPr lang="en-US" sz="1400">
                <a:ea typeface="Times New Roman" pitchFamily="18" charset="0"/>
              </a:endParaRPr>
            </a:p>
          </p:txBody>
        </p:sp>
        <p:cxnSp>
          <p:nvCxnSpPr>
            <p:cNvPr id="33801" name="Curved Connector 27"/>
            <p:cNvCxnSpPr>
              <a:cxnSpLocks noChangeShapeType="1"/>
            </p:cNvCxnSpPr>
            <p:nvPr/>
          </p:nvCxnSpPr>
          <p:spPr bwMode="auto">
            <a:xfrm>
              <a:off x="53002" y="23233"/>
              <a:ext cx="22858" cy="14105"/>
            </a:xfrm>
            <a:prstGeom prst="curvedConnector2">
              <a:avLst/>
            </a:prstGeom>
            <a:noFill/>
            <a:ln w="41275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802" name="Curved Connector 28"/>
            <p:cNvCxnSpPr>
              <a:cxnSpLocks noChangeShapeType="1"/>
            </p:cNvCxnSpPr>
            <p:nvPr/>
          </p:nvCxnSpPr>
          <p:spPr bwMode="auto">
            <a:xfrm rot="5400000">
              <a:off x="58529" y="38672"/>
              <a:ext cx="12565" cy="22096"/>
            </a:xfrm>
            <a:prstGeom prst="curvedConnector2">
              <a:avLst/>
            </a:prstGeom>
            <a:noFill/>
            <a:ln w="41275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803" name="Curved Connector 29"/>
            <p:cNvCxnSpPr>
              <a:cxnSpLocks noChangeShapeType="1"/>
            </p:cNvCxnSpPr>
            <p:nvPr/>
          </p:nvCxnSpPr>
          <p:spPr bwMode="auto">
            <a:xfrm rot="10800000">
              <a:off x="12778" y="44962"/>
              <a:ext cx="23461" cy="11040"/>
            </a:xfrm>
            <a:prstGeom prst="curvedConnector2">
              <a:avLst/>
            </a:prstGeom>
            <a:noFill/>
            <a:ln w="41275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804" name="Curved Connector 30"/>
            <p:cNvCxnSpPr>
              <a:cxnSpLocks noChangeShapeType="1"/>
            </p:cNvCxnSpPr>
            <p:nvPr/>
          </p:nvCxnSpPr>
          <p:spPr bwMode="auto">
            <a:xfrm rot="5400000" flipH="1" flipV="1">
              <a:off x="18981" y="17030"/>
              <a:ext cx="10293" cy="22699"/>
            </a:xfrm>
            <a:prstGeom prst="curvedConnector2">
              <a:avLst/>
            </a:prstGeom>
            <a:noFill/>
            <a:ln w="41275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805" name="Oval 31"/>
            <p:cNvSpPr>
              <a:spLocks noChangeArrowheads="1"/>
            </p:cNvSpPr>
            <p:nvPr/>
          </p:nvSpPr>
          <p:spPr bwMode="auto">
            <a:xfrm>
              <a:off x="65955" y="8382"/>
              <a:ext cx="18287" cy="5336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00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Perenc Kab/Kota</a:t>
              </a:r>
              <a:endParaRPr lang="en-US" sz="1000">
                <a:ea typeface="Times New Roman" pitchFamily="18" charset="0"/>
                <a:cs typeface="Calibri" pitchFamily="34" charset="0"/>
              </a:endParaRPr>
            </a:p>
          </p:txBody>
        </p:sp>
        <p:cxnSp>
          <p:nvCxnSpPr>
            <p:cNvPr id="33806" name="Curved Connector 32"/>
            <p:cNvCxnSpPr>
              <a:cxnSpLocks noChangeShapeType="1"/>
            </p:cNvCxnSpPr>
            <p:nvPr/>
          </p:nvCxnSpPr>
          <p:spPr bwMode="auto">
            <a:xfrm flipV="1">
              <a:off x="53002" y="13718"/>
              <a:ext cx="22096" cy="9515"/>
            </a:xfrm>
            <a:prstGeom prst="curvedConnector2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807" name="Rounded Rectangle 33"/>
            <p:cNvSpPr>
              <a:spLocks noChangeArrowheads="1"/>
            </p:cNvSpPr>
            <p:nvPr/>
          </p:nvSpPr>
          <p:spPr bwMode="auto">
            <a:xfrm>
              <a:off x="17270" y="57527"/>
              <a:ext cx="14477" cy="5337"/>
            </a:xfrm>
            <a:prstGeom prst="roundRect">
              <a:avLst>
                <a:gd name="adj" fmla="val 16667"/>
              </a:avLst>
            </a:prstGeom>
            <a:solidFill>
              <a:srgbClr val="953735"/>
            </a:solidFill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lIns="0" tIns="182880" rIns="0" bIns="0" anchor="ctr"/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APBDes – P</a:t>
              </a:r>
              <a:endParaRPr lang="en-US" sz="1400"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33808" name="Cloud Callout 34"/>
            <p:cNvSpPr>
              <a:spLocks noChangeArrowheads="1"/>
            </p:cNvSpPr>
            <p:nvPr/>
          </p:nvSpPr>
          <p:spPr bwMode="auto">
            <a:xfrm>
              <a:off x="31246" y="33523"/>
              <a:ext cx="26303" cy="10666"/>
            </a:xfrm>
            <a:prstGeom prst="cloudCallout">
              <a:avLst>
                <a:gd name="adj1" fmla="val -6634"/>
                <a:gd name="adj2" fmla="val 31731"/>
              </a:avLst>
            </a:prstGeom>
            <a:gradFill rotWithShape="1">
              <a:gsLst>
                <a:gs pos="0">
                  <a:srgbClr val="2787A0"/>
                </a:gs>
                <a:gs pos="80000">
                  <a:srgbClr val="36B1D2"/>
                </a:gs>
                <a:gs pos="100000">
                  <a:srgbClr val="34B3D6"/>
                </a:gs>
              </a:gsLst>
              <a:lin ang="16200000"/>
            </a:gradFill>
            <a:ln>
              <a:noFill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1400" b="1">
                  <a:solidFill>
                    <a:srgbClr val="FFFF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Siklus Perencanaan Pembangunan Desa</a:t>
              </a:r>
              <a:endParaRPr lang="en-US" sz="1400">
                <a:ea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861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34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400" b="1" dirty="0" smtClean="0"/>
              <a:t>.......................................    PERENCANAAN </a:t>
            </a:r>
            <a:r>
              <a:rPr lang="id-ID" sz="2400" b="1" dirty="0"/>
              <a:t>PEMBANGUNAN DESA</a:t>
            </a:r>
            <a:endParaRPr lang="id-ID" sz="2400" dirty="0"/>
          </a:p>
        </p:txBody>
      </p:sp>
      <p:pic>
        <p:nvPicPr>
          <p:cNvPr id="34819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79914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468313" y="1125538"/>
            <a:ext cx="784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d-ID" b="1">
                <a:latin typeface="Calibri" pitchFamily="34" charset="0"/>
              </a:rPr>
              <a:t>TABEL SIKLUS KEUANGAN DESA</a:t>
            </a:r>
          </a:p>
        </p:txBody>
      </p:sp>
    </p:spTree>
    <p:extLst>
      <p:ext uri="{BB962C8B-B14F-4D97-AF65-F5344CB8AC3E}">
        <p14:creationId xmlns:p14="http://schemas.microsoft.com/office/powerpoint/2010/main" xmlns="" val="28992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124056" cy="50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43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400" b="1" dirty="0" smtClean="0"/>
              <a:t>.......................................    PERENCANAAN </a:t>
            </a:r>
            <a:r>
              <a:rPr lang="id-ID" sz="2400" b="1" dirty="0"/>
              <a:t>PEMBANGUNAN DESA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xmlns="" val="21545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6868" name="Object 8"/>
          <p:cNvGraphicFramePr>
            <a:graphicFrameLocks noChangeAspect="1"/>
          </p:cNvGraphicFramePr>
          <p:nvPr/>
        </p:nvGraphicFramePr>
        <p:xfrm>
          <a:off x="0" y="1146175"/>
          <a:ext cx="9144000" cy="5726113"/>
        </p:xfrm>
        <a:graphic>
          <a:graphicData uri="http://schemas.openxmlformats.org/presentationml/2006/ole">
            <p:oleObj spid="_x0000_s1027" name="Slide" r:id="rId3" imgW="3998919" imgH="2999110" progId="PowerPoint.Slide.12">
              <p:embed/>
            </p:oleObj>
          </a:graphicData>
        </a:graphic>
      </p:graphicFrame>
      <p:sp>
        <p:nvSpPr>
          <p:cNvPr id="36869" name="Slide Number Placeholder 3"/>
          <p:cNvSpPr txBox="1">
            <a:spLocks/>
          </p:cNvSpPr>
          <p:nvPr/>
        </p:nvSpPr>
        <p:spPr bwMode="auto">
          <a:xfrm>
            <a:off x="8610600" y="6418263"/>
            <a:ext cx="5334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A7179132-8043-4DE3-8213-B3ECEDD1DF41}" type="slidenum">
              <a:rPr lang="en-US" altLang="en-US" sz="1200"/>
              <a:pPr algn="ctr" eaLnBrk="1" hangingPunct="1"/>
              <a:t>25</a:t>
            </a:fld>
            <a:endParaRPr lang="en-US" altLang="en-US" sz="12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43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400" b="1" dirty="0" smtClean="0"/>
              <a:t>.......................................    PERENCANAAN </a:t>
            </a:r>
            <a:r>
              <a:rPr lang="id-ID" sz="2400" b="1" dirty="0"/>
              <a:t>PEMBANGUNAN DESA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xmlns="" val="11178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43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400" b="1" dirty="0" smtClean="0"/>
              <a:t>.......................................    PERENCANAAN </a:t>
            </a:r>
            <a:r>
              <a:rPr lang="id-ID" sz="2400" b="1" dirty="0"/>
              <a:t>PEMBANGUNAN DESA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xmlns="" val="39093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524000"/>
            <a:ext cx="2362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latin typeface="+mn-lt"/>
                <a:cs typeface="+mn-cs"/>
              </a:rPr>
              <a:t>Musyawarah Desa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362200"/>
            <a:ext cx="2362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latin typeface="+mn-lt"/>
                <a:cs typeface="+mn-cs"/>
              </a:rPr>
              <a:t>RPJM Desa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124200"/>
            <a:ext cx="2362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latin typeface="+mn-lt"/>
                <a:cs typeface="+mn-cs"/>
              </a:rPr>
              <a:t>Pagu Indikatif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297269"/>
            <a:ext cx="23622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program/</a:t>
            </a:r>
            <a:r>
              <a:rPr lang="en-US" dirty="0" err="1">
                <a:latin typeface="+mn-lt"/>
                <a:cs typeface="+mn-cs"/>
              </a:rPr>
              <a:t>kegiatan</a:t>
            </a:r>
            <a:r>
              <a:rPr lang="en-US" dirty="0">
                <a:latin typeface="+mn-lt"/>
                <a:cs typeface="+mn-cs"/>
              </a:rPr>
              <a:t> (</a:t>
            </a:r>
            <a:r>
              <a:rPr lang="en-US" dirty="0" err="1">
                <a:latin typeface="+mn-lt"/>
                <a:cs typeface="+mn-cs"/>
              </a:rPr>
              <a:t>Kec</a:t>
            </a:r>
            <a:r>
              <a:rPr lang="en-US" dirty="0">
                <a:latin typeface="+mn-lt"/>
                <a:cs typeface="+mn-cs"/>
              </a:rPr>
              <a:t>, </a:t>
            </a:r>
            <a:r>
              <a:rPr lang="en-US" dirty="0" err="1">
                <a:latin typeface="+mn-lt"/>
                <a:cs typeface="+mn-cs"/>
              </a:rPr>
              <a:t>Kab</a:t>
            </a:r>
            <a:r>
              <a:rPr lang="en-US" dirty="0">
                <a:latin typeface="+mn-lt"/>
                <a:cs typeface="+mn-cs"/>
              </a:rPr>
              <a:t>. Prop, </a:t>
            </a:r>
            <a:r>
              <a:rPr lang="en-US" dirty="0" err="1">
                <a:latin typeface="+mn-lt"/>
                <a:cs typeface="+mn-cs"/>
              </a:rPr>
              <a:t>Nas</a:t>
            </a:r>
            <a:r>
              <a:rPr lang="en-US" dirty="0">
                <a:latin typeface="+mn-lt"/>
                <a:cs typeface="+mn-cs"/>
              </a:rPr>
              <a:t>) </a:t>
            </a:r>
            <a:r>
              <a:rPr lang="en-US" dirty="0" err="1">
                <a:latin typeface="+mn-lt"/>
                <a:cs typeface="+mn-cs"/>
              </a:rPr>
              <a:t>masuk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ke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Desa</a:t>
            </a:r>
            <a:endParaRPr lang="id-ID" dirty="0">
              <a:latin typeface="+mn-lt"/>
              <a:cs typeface="+mn-cs"/>
            </a:endParaRPr>
          </a:p>
        </p:txBody>
      </p:sp>
      <p:sp>
        <p:nvSpPr>
          <p:cNvPr id="38926" name="TextBox 9"/>
          <p:cNvSpPr txBox="1">
            <a:spLocks noChangeArrowheads="1"/>
          </p:cNvSpPr>
          <p:nvPr/>
        </p:nvSpPr>
        <p:spPr bwMode="auto">
          <a:xfrm>
            <a:off x="762000" y="3505200"/>
            <a:ext cx="2286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2075" indent="-92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2" algn="just" eaLnBrk="1" hangingPunct="1">
              <a:buFont typeface="Arial" pitchFamily="34" charset="0"/>
              <a:buChar char="•"/>
            </a:pPr>
            <a:r>
              <a:rPr lang="id-ID" sz="1200">
                <a:latin typeface="Calibri" pitchFamily="34" charset="0"/>
              </a:rPr>
              <a:t>rencana dana Desa yang bersumber dari APBN;</a:t>
            </a:r>
          </a:p>
          <a:p>
            <a:pPr lvl="2" algn="just" eaLnBrk="1" hangingPunct="1">
              <a:buFont typeface="Arial" pitchFamily="34" charset="0"/>
              <a:buChar char="•"/>
            </a:pPr>
            <a:r>
              <a:rPr lang="id-ID" sz="1200">
                <a:latin typeface="Calibri" pitchFamily="34" charset="0"/>
              </a:rPr>
              <a:t>rencana alokasi dana Desa (ADD)</a:t>
            </a:r>
          </a:p>
          <a:p>
            <a:pPr lvl="2" algn="just" eaLnBrk="1" hangingPunct="1">
              <a:buFont typeface="Arial" pitchFamily="34" charset="0"/>
              <a:buChar char="•"/>
            </a:pPr>
            <a:r>
              <a:rPr lang="id-ID" sz="1200">
                <a:latin typeface="Calibri" pitchFamily="34" charset="0"/>
              </a:rPr>
              <a:t>rencana bagian dari hasil pajak daerah dan retribusi daerah</a:t>
            </a:r>
          </a:p>
          <a:p>
            <a:pPr lvl="2" algn="just" eaLnBrk="1" hangingPunct="1">
              <a:buFont typeface="Arial" pitchFamily="34" charset="0"/>
              <a:buChar char="•"/>
            </a:pPr>
            <a:r>
              <a:rPr lang="id-ID" sz="1200">
                <a:latin typeface="Calibri" pitchFamily="34" charset="0"/>
              </a:rPr>
              <a:t>rencana bantuan keuangan</a:t>
            </a:r>
          </a:p>
        </p:txBody>
      </p:sp>
      <p:sp>
        <p:nvSpPr>
          <p:cNvPr id="38927" name="TextBox 10"/>
          <p:cNvSpPr txBox="1">
            <a:spLocks noChangeArrowheads="1"/>
          </p:cNvSpPr>
          <p:nvPr/>
        </p:nvSpPr>
        <p:spPr bwMode="auto">
          <a:xfrm>
            <a:off x="609600" y="8382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d-ID">
                <a:latin typeface="Calibri" pitchFamily="34" charset="0"/>
              </a:rPr>
              <a:t>BAHAN</a:t>
            </a:r>
          </a:p>
        </p:txBody>
      </p:sp>
      <p:sp>
        <p:nvSpPr>
          <p:cNvPr id="38928" name="TextBox 11"/>
          <p:cNvSpPr txBox="1">
            <a:spLocks noChangeArrowheads="1"/>
          </p:cNvSpPr>
          <p:nvPr/>
        </p:nvSpPr>
        <p:spPr bwMode="auto">
          <a:xfrm>
            <a:off x="5029200" y="8382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d-ID">
                <a:latin typeface="Calibri" pitchFamily="34" charset="0"/>
              </a:rPr>
              <a:t>Penyusunan RKP Desa</a:t>
            </a:r>
          </a:p>
        </p:txBody>
      </p:sp>
      <p:sp>
        <p:nvSpPr>
          <p:cNvPr id="38929" name="TextBox 12"/>
          <p:cNvSpPr txBox="1">
            <a:spLocks noChangeArrowheads="1"/>
          </p:cNvSpPr>
          <p:nvPr/>
        </p:nvSpPr>
        <p:spPr bwMode="auto">
          <a:xfrm>
            <a:off x="3810000" y="1463675"/>
            <a:ext cx="4953000" cy="47085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d-ID">
              <a:latin typeface="Calibri" pitchFamily="34" charset="0"/>
            </a:endParaRPr>
          </a:p>
          <a:p>
            <a:pPr eaLnBrk="1" hangingPunct="1"/>
            <a:endParaRPr lang="id-ID">
              <a:latin typeface="Calibri" pitchFamily="34" charset="0"/>
            </a:endParaRPr>
          </a:p>
          <a:p>
            <a:pPr eaLnBrk="1" hangingPunct="1"/>
            <a:endParaRPr lang="id-ID">
              <a:latin typeface="Calibri" pitchFamily="34" charset="0"/>
            </a:endParaRPr>
          </a:p>
          <a:p>
            <a:pPr eaLnBrk="1" hangingPunct="1"/>
            <a:endParaRPr lang="id-ID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endParaRPr lang="id-ID" sz="1200">
              <a:latin typeface="Calibri" pitchFamily="34" charset="0"/>
            </a:endParaRPr>
          </a:p>
          <a:p>
            <a:pPr eaLnBrk="1" hangingPunct="1"/>
            <a:r>
              <a:rPr lang="en-US" sz="1200">
                <a:latin typeface="Calibri" pitchFamily="34" charset="0"/>
              </a:rPr>
              <a:t> </a:t>
            </a:r>
            <a:endParaRPr lang="id-ID">
              <a:latin typeface="Calibri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200400" y="2057400"/>
            <a:ext cx="457200" cy="29718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4191000" y="1600200"/>
            <a:ext cx="43434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penyusunan</a:t>
            </a:r>
            <a:r>
              <a:rPr lang="en-US" sz="1200" dirty="0">
                <a:latin typeface="+mn-lt"/>
                <a:cs typeface="+mn-cs"/>
              </a:rPr>
              <a:t>  </a:t>
            </a:r>
            <a:r>
              <a:rPr lang="en-US" sz="1200" dirty="0" err="1">
                <a:latin typeface="+mn-lt"/>
                <a:cs typeface="+mn-cs"/>
              </a:rPr>
              <a:t>perencanaan</a:t>
            </a:r>
            <a:r>
              <a:rPr lang="en-US" sz="1200" dirty="0">
                <a:latin typeface="+mn-lt"/>
                <a:cs typeface="+mn-cs"/>
              </a:rPr>
              <a:t>  </a:t>
            </a:r>
            <a:r>
              <a:rPr lang="en-US" sz="1200" dirty="0" err="1">
                <a:latin typeface="+mn-lt"/>
                <a:cs typeface="+mn-cs"/>
              </a:rPr>
              <a:t>pembangunan</a:t>
            </a:r>
            <a:r>
              <a:rPr lang="en-US" sz="1200" dirty="0">
                <a:latin typeface="+mn-lt"/>
                <a:cs typeface="+mn-cs"/>
              </a:rPr>
              <a:t>  </a:t>
            </a:r>
            <a:r>
              <a:rPr lang="en-US" sz="1200" dirty="0" err="1">
                <a:latin typeface="+mn-lt"/>
                <a:cs typeface="+mn-cs"/>
              </a:rPr>
              <a:t>Desa</a:t>
            </a:r>
            <a:r>
              <a:rPr lang="en-US" sz="1200" dirty="0">
                <a:latin typeface="+mn-lt"/>
                <a:cs typeface="+mn-cs"/>
              </a:rPr>
              <a:t>  </a:t>
            </a:r>
            <a:r>
              <a:rPr lang="en-US" sz="1200" dirty="0" err="1">
                <a:latin typeface="+mn-lt"/>
                <a:cs typeface="+mn-cs"/>
              </a:rPr>
              <a:t>melalui</a:t>
            </a:r>
            <a:r>
              <a:rPr lang="en-US" sz="1200" dirty="0">
                <a:latin typeface="+mn-lt"/>
                <a:cs typeface="+mn-cs"/>
              </a:rPr>
              <a:t>  </a:t>
            </a:r>
            <a:r>
              <a:rPr lang="en-US" sz="1200" dirty="0" err="1">
                <a:latin typeface="+mn-lt"/>
                <a:cs typeface="+mn-cs"/>
              </a:rPr>
              <a:t>musyawarah</a:t>
            </a:r>
            <a:r>
              <a:rPr lang="id-ID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Desa</a:t>
            </a:r>
            <a:endParaRPr lang="id-ID" sz="1200" dirty="0"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2209800"/>
            <a:ext cx="434340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pembentukan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tim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penyusun</a:t>
            </a:r>
            <a:r>
              <a:rPr lang="en-US" sz="1200" dirty="0">
                <a:latin typeface="+mn-lt"/>
                <a:cs typeface="+mn-cs"/>
              </a:rPr>
              <a:t> RKP </a:t>
            </a:r>
            <a:r>
              <a:rPr lang="en-US" sz="1200" dirty="0" err="1">
                <a:latin typeface="+mn-lt"/>
                <a:cs typeface="+mn-cs"/>
              </a:rPr>
              <a:t>Desa</a:t>
            </a:r>
            <a:endParaRPr lang="id-ID" sz="1200" dirty="0"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2667000"/>
            <a:ext cx="43434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pencermatan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pagu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indikatif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Desa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dan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penyelarasan</a:t>
            </a:r>
            <a:r>
              <a:rPr lang="id-ID" sz="1200" dirty="0">
                <a:latin typeface="+mn-lt"/>
                <a:cs typeface="+mn-cs"/>
              </a:rPr>
              <a:t> </a:t>
            </a:r>
            <a:r>
              <a:rPr lang="en-US" sz="1200" dirty="0">
                <a:latin typeface="+mn-lt"/>
                <a:cs typeface="+mn-cs"/>
              </a:rPr>
              <a:t>program/</a:t>
            </a:r>
            <a:r>
              <a:rPr lang="en-US" sz="1200" dirty="0" err="1">
                <a:latin typeface="+mn-lt"/>
                <a:cs typeface="+mn-cs"/>
              </a:rPr>
              <a:t>kegiatan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masuk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ke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Desa</a:t>
            </a:r>
            <a:endParaRPr lang="id-ID" sz="1200" dirty="0">
              <a:latin typeface="+mn-l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3276600"/>
            <a:ext cx="434340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pencermatan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ulang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dokumen</a:t>
            </a:r>
            <a:r>
              <a:rPr lang="en-US" sz="1200" dirty="0">
                <a:latin typeface="+mn-lt"/>
                <a:cs typeface="+mn-cs"/>
              </a:rPr>
              <a:t> RPJM </a:t>
            </a:r>
            <a:r>
              <a:rPr lang="en-US" sz="1200" dirty="0" err="1">
                <a:latin typeface="+mn-lt"/>
                <a:cs typeface="+mn-cs"/>
              </a:rPr>
              <a:t>Desa</a:t>
            </a:r>
            <a:endParaRPr lang="id-ID" sz="1200" dirty="0"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0" y="3733800"/>
            <a:ext cx="434340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penyusunan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rancangan</a:t>
            </a:r>
            <a:r>
              <a:rPr lang="en-US" sz="1200" dirty="0">
                <a:latin typeface="+mn-lt"/>
                <a:cs typeface="+mn-cs"/>
              </a:rPr>
              <a:t> RKP </a:t>
            </a:r>
            <a:r>
              <a:rPr lang="en-US" sz="1200" dirty="0" err="1">
                <a:latin typeface="+mn-lt"/>
                <a:cs typeface="+mn-cs"/>
              </a:rPr>
              <a:t>Desa</a:t>
            </a:r>
            <a:endParaRPr lang="id-ID" sz="1200" dirty="0"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0" y="4191000"/>
            <a:ext cx="43434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penyusunan</a:t>
            </a:r>
            <a:r>
              <a:rPr lang="en-US" sz="1200" dirty="0">
                <a:latin typeface="+mn-lt"/>
                <a:cs typeface="+mn-cs"/>
              </a:rPr>
              <a:t> RKP </a:t>
            </a:r>
            <a:r>
              <a:rPr lang="en-US" sz="1200" dirty="0" err="1">
                <a:latin typeface="+mn-lt"/>
                <a:cs typeface="+mn-cs"/>
              </a:rPr>
              <a:t>Desa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melalui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musyawarah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perencanaan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pembangunan</a:t>
            </a:r>
            <a:r>
              <a:rPr lang="id-ID" sz="1200" dirty="0">
                <a:latin typeface="+mn-lt"/>
                <a:cs typeface="+mn-cs"/>
              </a:rPr>
              <a:t> Desa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1000" y="4872335"/>
            <a:ext cx="434340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penetapan</a:t>
            </a:r>
            <a:r>
              <a:rPr lang="en-US" sz="1200" dirty="0">
                <a:latin typeface="+mn-lt"/>
                <a:cs typeface="+mn-cs"/>
              </a:rPr>
              <a:t> RKP </a:t>
            </a:r>
            <a:r>
              <a:rPr lang="en-US" sz="1200" dirty="0" err="1">
                <a:latin typeface="+mn-lt"/>
                <a:cs typeface="+mn-cs"/>
              </a:rPr>
              <a:t>Desa</a:t>
            </a:r>
            <a:r>
              <a:rPr lang="en-US" sz="1200" dirty="0">
                <a:latin typeface="+mn-lt"/>
                <a:cs typeface="+mn-cs"/>
              </a:rPr>
              <a:t>;</a:t>
            </a:r>
            <a:endParaRPr lang="id-ID" sz="1200" dirty="0"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1000" y="5334000"/>
            <a:ext cx="434340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perubahan</a:t>
            </a:r>
            <a:r>
              <a:rPr lang="en-US" sz="1200" dirty="0">
                <a:latin typeface="+mn-lt"/>
                <a:cs typeface="+mn-cs"/>
              </a:rPr>
              <a:t> RKP </a:t>
            </a:r>
            <a:r>
              <a:rPr lang="en-US" sz="1200" dirty="0" err="1">
                <a:latin typeface="+mn-lt"/>
                <a:cs typeface="+mn-cs"/>
              </a:rPr>
              <a:t>Desa</a:t>
            </a:r>
            <a:endParaRPr lang="id-ID" sz="1200" dirty="0">
              <a:latin typeface="+mn-lt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1000" y="5791200"/>
            <a:ext cx="434340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pengajuan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daftar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usulan</a:t>
            </a:r>
            <a:r>
              <a:rPr lang="en-US" sz="1200" dirty="0">
                <a:latin typeface="+mn-lt"/>
                <a:cs typeface="+mn-cs"/>
              </a:rPr>
              <a:t> RKP </a:t>
            </a:r>
            <a:r>
              <a:rPr lang="en-US" sz="1200" dirty="0" err="1">
                <a:latin typeface="+mn-lt"/>
                <a:cs typeface="+mn-cs"/>
              </a:rPr>
              <a:t>Desa</a:t>
            </a:r>
            <a:endParaRPr lang="id-ID" sz="1200" dirty="0">
              <a:latin typeface="+mn-lt"/>
              <a:cs typeface="+mn-cs"/>
            </a:endParaRPr>
          </a:p>
        </p:txBody>
      </p:sp>
      <p:sp>
        <p:nvSpPr>
          <p:cNvPr id="38958" name="Slide Number Placeholder 8"/>
          <p:cNvSpPr>
            <a:spLocks noGrp="1"/>
          </p:cNvSpPr>
          <p:nvPr/>
        </p:nvSpPr>
        <p:spPr bwMode="auto">
          <a:xfrm>
            <a:off x="8610600" y="6584950"/>
            <a:ext cx="5334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727BE9E5-0138-43E4-8B67-B2432AA3A694}" type="slidenum">
              <a:rPr lang="en-US" sz="1200">
                <a:latin typeface="Calibri" pitchFamily="34" charset="0"/>
              </a:rPr>
              <a:pPr algn="ctr"/>
              <a:t>27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70643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400" b="1" dirty="0" smtClean="0"/>
              <a:t>.......................................    PERENCANAAN </a:t>
            </a:r>
            <a:r>
              <a:rPr lang="id-ID" sz="2400" b="1" dirty="0"/>
              <a:t>PEMBANGUNAN DESA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xmlns="" val="17586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586740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800" dirty="0"/>
              <a:t>Format </a:t>
            </a:r>
            <a:r>
              <a:rPr lang="en-US" sz="2800" dirty="0" err="1"/>
              <a:t>Rancangan</a:t>
            </a:r>
            <a:r>
              <a:rPr lang="en-US" sz="2800" dirty="0"/>
              <a:t> </a:t>
            </a:r>
            <a:r>
              <a:rPr lang="id-ID" sz="2800" dirty="0"/>
              <a:t>RKP</a:t>
            </a:r>
            <a:r>
              <a:rPr lang="en-US" sz="2800" dirty="0"/>
              <a:t> </a:t>
            </a:r>
            <a:r>
              <a:rPr lang="en-US" sz="2800" dirty="0" err="1"/>
              <a:t>Desa</a:t>
            </a:r>
            <a:endParaRPr lang="en-US" sz="2800" dirty="0"/>
          </a:p>
        </p:txBody>
      </p:sp>
      <p:sp>
        <p:nvSpPr>
          <p:cNvPr id="3993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IAI Wilayah Jawa Timur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9" t="14583" r="16252" b="12500"/>
          <a:stretch>
            <a:fillRect/>
          </a:stretch>
        </p:blipFill>
        <p:spPr bwMode="auto">
          <a:xfrm>
            <a:off x="0" y="990600"/>
            <a:ext cx="90519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Slide Number Placeholder 3"/>
          <p:cNvSpPr txBox="1">
            <a:spLocks/>
          </p:cNvSpPr>
          <p:nvPr/>
        </p:nvSpPr>
        <p:spPr bwMode="auto">
          <a:xfrm>
            <a:off x="8610600" y="6418263"/>
            <a:ext cx="5334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82283241-844D-4F94-A2F2-0A54F933CF57}" type="slidenum">
              <a:rPr lang="en-US" altLang="en-US" sz="1200"/>
              <a:pPr algn="ctr"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xmlns="" val="24850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620713"/>
            <a:ext cx="3311525" cy="647700"/>
          </a:xfrm>
          <a:solidFill>
            <a:srgbClr val="FFFFCC"/>
          </a:solidFill>
          <a:ln w="12700">
            <a:solidFill>
              <a:srgbClr val="FF0066"/>
            </a:solidFill>
          </a:ln>
          <a:effectLst>
            <a:outerShdw dist="35921" dir="2700000" algn="ctr" rotWithShape="0">
              <a:srgbClr val="00FF99"/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000" b="1" smtClean="0">
                <a:solidFill>
                  <a:srgbClr val="0000CC"/>
                </a:solidFill>
                <a:latin typeface="Arial" charset="0"/>
              </a:rPr>
              <a:t>AZAS PENGELOLAAN</a:t>
            </a:r>
            <a:br>
              <a:rPr lang="id-ID" sz="2000" b="1" smtClean="0">
                <a:solidFill>
                  <a:srgbClr val="0000CC"/>
                </a:solidFill>
                <a:latin typeface="Arial" charset="0"/>
              </a:rPr>
            </a:br>
            <a:r>
              <a:rPr lang="id-ID" sz="2000" b="1" smtClean="0">
                <a:solidFill>
                  <a:srgbClr val="0000CC"/>
                </a:solidFill>
                <a:latin typeface="Arial" charset="0"/>
              </a:rPr>
              <a:t>KEUANGAN </a:t>
            </a:r>
            <a:r>
              <a:rPr lang="en-US" sz="2000" b="1" smtClean="0">
                <a:solidFill>
                  <a:srgbClr val="0000CC"/>
                </a:solidFill>
                <a:latin typeface="Arial" charset="0"/>
              </a:rPr>
              <a:t>DESA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964A53F-91DE-4543-AF6F-8A11181DC2DF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096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00113" y="1701800"/>
            <a:ext cx="7478712" cy="2663825"/>
          </a:xfrm>
          <a:solidFill>
            <a:srgbClr val="FFFFCC"/>
          </a:solidFill>
          <a:ln w="12700">
            <a:solidFill>
              <a:srgbClr val="FF0066"/>
            </a:solidFill>
            <a:miter lim="800000"/>
            <a:headEnd/>
            <a:tailEnd/>
          </a:ln>
          <a:effectLst>
            <a:outerShdw dist="35921" dir="2700000" algn="ctr" rotWithShape="0">
              <a:srgbClr val="020202"/>
            </a:outerShdw>
          </a:effectLst>
        </p:spPr>
        <p:txBody>
          <a:bodyPr/>
          <a:lstStyle/>
          <a:p>
            <a:pPr marL="609600" indent="-609600" algn="just" eaLnBrk="1" hangingPunct="1">
              <a:spcBef>
                <a:spcPct val="10000"/>
              </a:spcBef>
              <a:buSzPct val="90000"/>
              <a:buFont typeface="Wingdings" pitchFamily="2" charset="2"/>
              <a:buBlip>
                <a:blip r:embed="rId2"/>
              </a:buBlip>
            </a:pPr>
            <a:r>
              <a:rPr lang="id-ID" sz="2000" b="1" smtClean="0">
                <a:latin typeface="Albertus"/>
              </a:rPr>
              <a:t>KEUANGAN DESA DIKELOLA BERDASARKAN </a:t>
            </a:r>
            <a:r>
              <a:rPr lang="id-ID" sz="2000" b="1" smtClean="0">
                <a:solidFill>
                  <a:srgbClr val="CC3300"/>
                </a:solidFill>
                <a:latin typeface="Albertus"/>
              </a:rPr>
              <a:t>AZAS-AZAS TRANSPARAN, AKUNTABEL, PARTISIPATIF SERTA DILAKUKAN DENGAN TERTIB DAN DISIPLIN ANGGARAN; </a:t>
            </a:r>
          </a:p>
          <a:p>
            <a:pPr marL="609600" indent="-609600" algn="just" eaLnBrk="1" hangingPunct="1">
              <a:spcBef>
                <a:spcPct val="10000"/>
              </a:spcBef>
              <a:buSzPct val="90000"/>
              <a:buFont typeface="Wingdings" pitchFamily="2" charset="2"/>
              <a:buBlip>
                <a:blip r:embed="rId2"/>
              </a:buBlip>
            </a:pPr>
            <a:r>
              <a:rPr lang="id-ID" sz="2000" b="1" smtClean="0">
                <a:latin typeface="Albertus"/>
              </a:rPr>
              <a:t>PENGELOLAAN KEUANGAN DESA, DILAKSANAKAN DALAM MASA 1 (SATU) TAHUN ANGGARAN, YAKNI MULAI TANGGAL 1 JANUARI SAMPAI DENGAN TANGGAL 31 DESEMBER.</a:t>
            </a:r>
            <a:endParaRPr lang="pt-BR" sz="2000" b="1" smtClean="0">
              <a:latin typeface="Albertu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100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000125"/>
          </a:xfrm>
        </p:spPr>
        <p:txBody>
          <a:bodyPr/>
          <a:lstStyle/>
          <a:p>
            <a:pPr eaLnBrk="1" hangingPunct="1"/>
            <a:r>
              <a:rPr lang="id-ID" smtClean="0"/>
              <a:t>Latar Belakang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C283515-B510-43DF-ADD3-115BE0002F2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4340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4438"/>
            <a:ext cx="9144000" cy="5643562"/>
          </a:xfrm>
        </p:spPr>
        <p:txBody>
          <a:bodyPr/>
          <a:lstStyle/>
          <a:p>
            <a:pPr eaLnBrk="1" hangingPunct="1"/>
            <a:r>
              <a:rPr lang="id-ID" sz="2400" smtClean="0"/>
              <a:t>Adanya tuntutan pelaksanaan uu desa --- otonomi desa</a:t>
            </a:r>
          </a:p>
          <a:p>
            <a:pPr eaLnBrk="1" hangingPunct="1"/>
            <a:r>
              <a:rPr lang="id-ID" sz="2400" smtClean="0"/>
              <a:t>Semakin bervariasi macam dan jenis sumber keuangan  sebagai sumber dana dalam melaksanakan kegiatan pemerintahan, pembangunan maupun kemasyarakatan dalam rangka meningkatkan kesejahteraan masyarakat</a:t>
            </a:r>
          </a:p>
          <a:p>
            <a:pPr eaLnBrk="1" hangingPunct="1"/>
            <a:r>
              <a:rPr lang="id-ID" sz="2400" smtClean="0"/>
              <a:t>Banyaknya tuntutan kebutuhan yang semakinmeningkat baik pemerintah dan masyarakat</a:t>
            </a:r>
          </a:p>
          <a:p>
            <a:pPr eaLnBrk="1" hangingPunct="1"/>
            <a:r>
              <a:rPr lang="id-ID" sz="2400" smtClean="0"/>
              <a:t>Kemampuan aparat yang terbatas </a:t>
            </a:r>
          </a:p>
          <a:p>
            <a:pPr eaLnBrk="1" hangingPunct="1"/>
            <a:r>
              <a:rPr lang="id-ID" sz="2400" smtClean="0"/>
              <a:t>Adanya tuntutan prinsip dan asas dalam pengelolaan keuangan yang baik</a:t>
            </a:r>
          </a:p>
          <a:p>
            <a:pPr eaLnBrk="1" hangingPunct="1"/>
            <a:r>
              <a:rPr lang="id-ID" sz="2400" smtClean="0"/>
              <a:t>Dll </a:t>
            </a:r>
          </a:p>
        </p:txBody>
      </p:sp>
    </p:spTree>
    <p:extLst>
      <p:ext uri="{BB962C8B-B14F-4D97-AF65-F5344CB8AC3E}">
        <p14:creationId xmlns:p14="http://schemas.microsoft.com/office/powerpoint/2010/main" xmlns="" val="338780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7772400" cy="857250"/>
          </a:xfrm>
        </p:spPr>
        <p:txBody>
          <a:bodyPr/>
          <a:lstStyle/>
          <a:p>
            <a:pPr eaLnBrk="1" hangingPunct="1"/>
            <a:r>
              <a:rPr lang="id-ID" sz="2400" b="1" smtClean="0"/>
              <a:t>Azas  dalam pengelolaan kauangan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357188" y="1143000"/>
          <a:ext cx="8372475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109"/>
                <a:gridCol w="4302541"/>
                <a:gridCol w="2790825"/>
              </a:tblGrid>
              <a:tr h="366221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Asas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Penunjuk Perwujutan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Mengapa penting</a:t>
                      </a:r>
                      <a:endParaRPr lang="id-ID" sz="1800" dirty="0"/>
                    </a:p>
                  </a:txBody>
                  <a:tcPr/>
                </a:tc>
              </a:tr>
              <a:tr h="1190218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Transparan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1. Memudahkan akses publik terhadap informasi</a:t>
                      </a:r>
                    </a:p>
                    <a:p>
                      <a:r>
                        <a:rPr lang="id-ID" sz="1800" dirty="0" smtClean="0"/>
                        <a:t>2. Penyebartahuan</a:t>
                      </a:r>
                      <a:r>
                        <a:rPr lang="id-ID" sz="1800" baseline="0" dirty="0" smtClean="0"/>
                        <a:t> informasi terkait pengelokaan keuangan Desa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id-ID" sz="1800" dirty="0" smtClean="0"/>
                        <a:t>Memenuhi hak masyarakat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d-ID" sz="1800" dirty="0" smtClean="0"/>
                        <a:t>Menghidari konflik</a:t>
                      </a:r>
                      <a:r>
                        <a:rPr lang="id-ID" sz="1800" baseline="0" dirty="0" smtClean="0"/>
                        <a:t> </a:t>
                      </a:r>
                      <a:endParaRPr lang="id-ID" sz="1800" dirty="0"/>
                    </a:p>
                  </a:txBody>
                  <a:tcPr/>
                </a:tc>
              </a:tr>
              <a:tr h="1190218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Akuntabel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- Laporan pertanggungjawaban</a:t>
                      </a:r>
                      <a:r>
                        <a:rPr lang="id-ID" sz="1800" baseline="0" dirty="0" smtClean="0"/>
                        <a:t> </a:t>
                      </a:r>
                    </a:p>
                    <a:p>
                      <a:r>
                        <a:rPr lang="id-ID" sz="1800" baseline="0" dirty="0" smtClean="0"/>
                        <a:t>- Informasi kepada publik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Mendapatkan legitimasi masyarakat</a:t>
                      </a:r>
                    </a:p>
                    <a:p>
                      <a:r>
                        <a:rPr lang="id-ID" sz="1800" dirty="0" smtClean="0"/>
                        <a:t>Mendapatkana kepercayaan publik</a:t>
                      </a:r>
                      <a:r>
                        <a:rPr lang="id-ID" sz="1800" baseline="0" dirty="0" smtClean="0"/>
                        <a:t> </a:t>
                      </a:r>
                      <a:endParaRPr lang="id-ID" sz="1800" dirty="0"/>
                    </a:p>
                  </a:txBody>
                  <a:tcPr/>
                </a:tc>
              </a:tr>
              <a:tr h="1190218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Partisipatif</a:t>
                      </a:r>
                      <a:r>
                        <a:rPr lang="id-ID" sz="1800" baseline="0" dirty="0" smtClean="0"/>
                        <a:t>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-keterlibatan efektif </a:t>
                      </a:r>
                      <a:r>
                        <a:rPr lang="id-ID" sz="1800" baseline="0" dirty="0" smtClean="0"/>
                        <a:t> masyarakat</a:t>
                      </a:r>
                    </a:p>
                    <a:p>
                      <a:r>
                        <a:rPr lang="id-ID" sz="1800" baseline="0" dirty="0" smtClean="0"/>
                        <a:t>- Membuka ruang bagi peran serta masyarakat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id-ID" sz="1800" dirty="0" smtClean="0"/>
                        <a:t>Memenuhi hak masyarakat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d-ID" sz="1800" dirty="0" smtClean="0"/>
                        <a:t>- menumbuhkan rasa</a:t>
                      </a:r>
                      <a:r>
                        <a:rPr lang="id-ID" sz="1800" baseline="0" dirty="0" smtClean="0"/>
                        <a:t> </a:t>
                      </a:r>
                      <a:r>
                        <a:rPr lang="id-ID" sz="1800" dirty="0" smtClean="0"/>
                        <a:t>memiliki masyarakat </a:t>
                      </a:r>
                      <a:endParaRPr lang="id-ID" sz="1800" dirty="0"/>
                    </a:p>
                  </a:txBody>
                  <a:tcPr/>
                </a:tc>
              </a:tr>
              <a:tr h="1190218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Tertib dan Disiplin Anggaran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id-ID" sz="1800" dirty="0" smtClean="0"/>
                        <a:t>Taat hukum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d-ID" sz="1800" baseline="0" dirty="0" smtClean="0"/>
                        <a:t>Tepat waktu, tepat jumlah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d-ID" sz="1800" baseline="0" dirty="0" smtClean="0"/>
                        <a:t> sesuai prosedur </a:t>
                      </a:r>
                    </a:p>
                    <a:p>
                      <a:pPr>
                        <a:buFontTx/>
                        <a:buChar char="-"/>
                      </a:pP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id-ID" sz="1800" dirty="0" smtClean="0"/>
                        <a:t>- Menghidari penyimpangan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d-ID" sz="1800" dirty="0" smtClean="0"/>
                        <a:t>- meningkatkan profesionalisme</a:t>
                      </a:r>
                      <a:endParaRPr lang="id-ID" sz="1800" dirty="0"/>
                    </a:p>
                  </a:txBody>
                  <a:tcPr/>
                </a:tc>
              </a:tr>
              <a:tr h="587907">
                <a:tc>
                  <a:txBody>
                    <a:bodyPr/>
                    <a:lstStyle/>
                    <a:p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id-ID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0666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A5DE677-8E97-40D6-83DA-511353ACD553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2700338" y="371475"/>
            <a:ext cx="3768725" cy="447675"/>
          </a:xfrm>
          <a:prstGeom prst="rect">
            <a:avLst/>
          </a:prstGeom>
          <a:solidFill>
            <a:srgbClr val="CCECFF"/>
          </a:solidFill>
          <a:ln w="12700">
            <a:solidFill>
              <a:srgbClr val="FF0066"/>
            </a:solidFill>
            <a:miter lim="800000"/>
            <a:headEnd/>
            <a:tailEnd/>
          </a:ln>
          <a:effectLst>
            <a:outerShdw dist="35921" dir="2700000" algn="ctr" rotWithShape="0">
              <a:srgbClr val="00FF99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>
                <a:latin typeface="Arial" charset="0"/>
                <a:cs typeface="+mn-cs"/>
              </a:rPr>
              <a:t>PENGELOLA KEUANGAN </a:t>
            </a:r>
            <a:r>
              <a:rPr lang="en-US">
                <a:latin typeface="Arial" charset="0"/>
                <a:cs typeface="+mn-cs"/>
              </a:rPr>
              <a:t>DESA</a:t>
            </a: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684213" y="1012825"/>
            <a:ext cx="7848600" cy="4792663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66"/>
            </a:solidFill>
            <a:miter lim="800000"/>
            <a:headEnd/>
            <a:tailEnd/>
          </a:ln>
          <a:effectLst>
            <a:outerShdw dist="35921" dir="2700000" algn="ctr" rotWithShape="0">
              <a:srgbClr val="020202"/>
            </a:outerShdw>
          </a:effectLst>
        </p:spPr>
        <p:txBody>
          <a:bodyPr/>
          <a:lstStyle/>
          <a:p>
            <a:pPr marL="609600" indent="-609600" algn="just">
              <a:lnSpc>
                <a:spcPct val="110000"/>
              </a:lnSpc>
              <a:spcBef>
                <a:spcPct val="10000"/>
              </a:spcBef>
              <a:buSzPct val="90000"/>
              <a:buFont typeface="Wingdings" pitchFamily="2" charset="2"/>
              <a:buAutoNum type="arabicPeriod"/>
            </a:pPr>
            <a:r>
              <a:rPr lang="id-ID" sz="1600"/>
              <a:t>Pemegang Kekuasaan Pengelolaan Keuangan Desa adalah </a:t>
            </a:r>
            <a:r>
              <a:rPr lang="id-ID" sz="1600">
                <a:solidFill>
                  <a:srgbClr val="990000"/>
                </a:solidFill>
              </a:rPr>
              <a:t>Kepala Desa,  yang karena jabatannya mempunyai kewenangan menyelenggarakan keseluruhan pengelolaan keuangan desa.</a:t>
            </a:r>
          </a:p>
          <a:p>
            <a:pPr marL="609600" indent="-609600" algn="just">
              <a:lnSpc>
                <a:spcPct val="110000"/>
              </a:lnSpc>
              <a:spcBef>
                <a:spcPct val="10000"/>
              </a:spcBef>
              <a:buSzPct val="90000"/>
            </a:pPr>
            <a:r>
              <a:rPr lang="id-ID" sz="1600"/>
              <a:t>	Kepala Desa sebagai Kepala Pemerintah Desa </a:t>
            </a:r>
            <a:r>
              <a:rPr lang="id-ID" sz="1600">
                <a:solidFill>
                  <a:srgbClr val="0000CC"/>
                </a:solidFill>
              </a:rPr>
              <a:t>dan sebagai Pemegang Kekuasaan Pengelolaan Keuangan Desa,</a:t>
            </a:r>
            <a:r>
              <a:rPr lang="id-ID" sz="1600"/>
              <a:t> </a:t>
            </a:r>
            <a:r>
              <a:rPr lang="id-ID" sz="1600">
                <a:solidFill>
                  <a:srgbClr val="990000"/>
                </a:solidFill>
              </a:rPr>
              <a:t>mewakili Pemerintah Desa dalam kepemilikan kekayaan desa yang dipisahkan.</a:t>
            </a:r>
          </a:p>
          <a:p>
            <a:pPr marL="609600" indent="-609600">
              <a:lnSpc>
                <a:spcPct val="110000"/>
              </a:lnSpc>
              <a:spcBef>
                <a:spcPct val="10000"/>
              </a:spcBef>
              <a:buFontTx/>
              <a:buAutoNum type="arabicPeriod"/>
            </a:pPr>
            <a:r>
              <a:rPr lang="id-ID" sz="1600"/>
              <a:t>Kepala Desa dalam melaksanakan pengelolaan keuangan desa, </a:t>
            </a:r>
            <a:r>
              <a:rPr lang="id-ID" sz="1600">
                <a:solidFill>
                  <a:srgbClr val="0000CC"/>
                </a:solidFill>
              </a:rPr>
              <a:t>dibantu oleh Pelaksana Teknis Pengelolaan Keuangan Desa (PTPKD).</a:t>
            </a:r>
          </a:p>
          <a:p>
            <a:pPr marL="609600" indent="-609600">
              <a:lnSpc>
                <a:spcPct val="110000"/>
              </a:lnSpc>
              <a:spcBef>
                <a:spcPct val="10000"/>
              </a:spcBef>
              <a:buFontTx/>
              <a:buAutoNum type="arabicPeriod" startAt="4"/>
            </a:pPr>
            <a:r>
              <a:rPr lang="id-ID" sz="1600">
                <a:solidFill>
                  <a:srgbClr val="0000CC"/>
                </a:solidFill>
              </a:rPr>
              <a:t>Pelaksana Teknis Pengelolaan Keuangan Desa (PTPKD) adalah Perangkat Desa yang ditunjuk oleh Kepala Desa untuk melaksanakan pengelolaan keuangan desa, yakni: </a:t>
            </a:r>
            <a:r>
              <a:rPr lang="id-ID" sz="1600">
                <a:solidFill>
                  <a:srgbClr val="990000"/>
                </a:solidFill>
              </a:rPr>
              <a:t>(a) Sekretaris Desa; dan (b) Perang-kat Desa lainnya.</a:t>
            </a:r>
          </a:p>
          <a:p>
            <a:pPr marL="609600" indent="-609600">
              <a:lnSpc>
                <a:spcPct val="110000"/>
              </a:lnSpc>
              <a:spcBef>
                <a:spcPct val="10000"/>
              </a:spcBef>
              <a:buFontTx/>
              <a:buAutoNum type="arabicPeriod" startAt="4"/>
            </a:pPr>
            <a:r>
              <a:rPr lang="id-ID" sz="1600"/>
              <a:t>Sekretaris Desa berkedudukan selaku </a:t>
            </a:r>
            <a:r>
              <a:rPr lang="id-ID" sz="1600">
                <a:solidFill>
                  <a:srgbClr val="990000"/>
                </a:solidFill>
              </a:rPr>
              <a:t>koordinator pelaksanaan penge-lolaan Keuangan Desa, </a:t>
            </a:r>
            <a:r>
              <a:rPr lang="id-ID" sz="1600">
                <a:solidFill>
                  <a:srgbClr val="0000CC"/>
                </a:solidFill>
              </a:rPr>
              <a:t>juga berperan selaku Kuasa Penggunaan Anggaran/Barang Desa,</a:t>
            </a:r>
            <a:r>
              <a:rPr lang="id-ID" sz="1600">
                <a:solidFill>
                  <a:srgbClr val="990000"/>
                </a:solidFill>
              </a:rPr>
              <a:t> dan bertanggung jawab kepada Kepala Desa.</a:t>
            </a:r>
          </a:p>
        </p:txBody>
      </p:sp>
    </p:spTree>
    <p:extLst>
      <p:ext uri="{BB962C8B-B14F-4D97-AF65-F5344CB8AC3E}">
        <p14:creationId xmlns:p14="http://schemas.microsoft.com/office/powerpoint/2010/main" xmlns="" val="2709295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 descr="Parchment"/>
          <p:cNvSpPr>
            <a:spLocks noGrp="1" noChangeArrowheads="1"/>
          </p:cNvSpPr>
          <p:nvPr>
            <p:ph type="title"/>
          </p:nvPr>
        </p:nvSpPr>
        <p:spPr>
          <a:xfrm>
            <a:off x="2411413" y="219075"/>
            <a:ext cx="4211637" cy="622300"/>
          </a:xfr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66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fi-FI" sz="1800" b="1" smtClean="0">
                <a:latin typeface="Arial" pitchFamily="34" charset="0"/>
              </a:rPr>
              <a:t>PEMEGANG KEKUASAAN </a:t>
            </a:r>
            <a:br>
              <a:rPr lang="fi-FI" sz="1800" b="1" smtClean="0">
                <a:latin typeface="Arial" pitchFamily="34" charset="0"/>
              </a:rPr>
            </a:br>
            <a:r>
              <a:rPr lang="fi-FI" sz="1800" b="1" smtClean="0">
                <a:latin typeface="Arial" pitchFamily="34" charset="0"/>
              </a:rPr>
              <a:t>PENGELOLAAN KEUANGAN DESA</a:t>
            </a:r>
            <a:endParaRPr lang="en-US" sz="1800" b="1" smtClean="0">
              <a:latin typeface="Arial" pitchFamily="34" charset="0"/>
            </a:endParaRP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fld id="{A9232E8C-48E1-4939-930F-FA54305EF7D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128588" y="1477963"/>
            <a:ext cx="3429000" cy="2057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85738" indent="-185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5000"/>
              </a:spcBef>
            </a:pPr>
            <a:r>
              <a:rPr lang="fi-FI" sz="2000">
                <a:latin typeface="Albertus"/>
              </a:rPr>
              <a:t>Kepala Desa</a:t>
            </a:r>
          </a:p>
          <a:p>
            <a:pPr algn="just" eaLnBrk="1" hangingPunct="1">
              <a:lnSpc>
                <a:spcPct val="95000"/>
              </a:lnSpc>
              <a:spcBef>
                <a:spcPct val="5000"/>
              </a:spcBef>
              <a:buFontTx/>
              <a:buBlip>
                <a:blip r:embed="rId3"/>
              </a:buBlip>
            </a:pPr>
            <a:r>
              <a:rPr lang="fi-FI" sz="1600">
                <a:latin typeface="Albertus"/>
              </a:rPr>
              <a:t>pemegang kekuasaan penge-lolaan keuangan desa (Pasal 75 ayat 1 PP 72/2005). </a:t>
            </a:r>
          </a:p>
          <a:p>
            <a:pPr algn="just" eaLnBrk="1" hangingPunct="1">
              <a:lnSpc>
                <a:spcPct val="95000"/>
              </a:lnSpc>
              <a:spcBef>
                <a:spcPct val="5000"/>
              </a:spcBef>
              <a:buFontTx/>
              <a:buBlip>
                <a:blip r:embed="rId3"/>
              </a:buBlip>
            </a:pPr>
            <a:r>
              <a:rPr lang="fi-FI" sz="1600">
                <a:latin typeface="Albertus"/>
              </a:rPr>
              <a:t>mewakili pemdes dalam kepemilikan kekayaan desa yang dipisahkan (seperti    BUM-Desa).</a:t>
            </a:r>
            <a:endParaRPr lang="en-US" sz="1600">
              <a:latin typeface="Albertus"/>
            </a:endParaRP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4202113" y="957263"/>
            <a:ext cx="4400550" cy="31337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57188" indent="-242888"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95000"/>
              </a:lnSpc>
            </a:pPr>
            <a:r>
              <a:rPr lang="fi-FI" sz="1600">
                <a:latin typeface="Albertus"/>
              </a:rPr>
              <a:t>mempunyai kewenangan menetapkan :</a:t>
            </a:r>
          </a:p>
          <a:p>
            <a:pPr lvl="1" algn="just" eaLnBrk="1" hangingPunct="1">
              <a:lnSpc>
                <a:spcPct val="95000"/>
              </a:lnSpc>
              <a:buFontTx/>
              <a:buBlip>
                <a:blip r:embed="rId4"/>
              </a:buBlip>
            </a:pPr>
            <a:r>
              <a:rPr lang="fi-FI" sz="1600">
                <a:latin typeface="Albertus"/>
              </a:rPr>
              <a:t>kebijakan pelaksanaan APB-Des;</a:t>
            </a:r>
          </a:p>
          <a:p>
            <a:pPr lvl="1" algn="just" eaLnBrk="1" hangingPunct="1">
              <a:lnSpc>
                <a:spcPct val="95000"/>
              </a:lnSpc>
              <a:buFontTx/>
              <a:buBlip>
                <a:blip r:embed="rId4"/>
              </a:buBlip>
            </a:pPr>
            <a:r>
              <a:rPr lang="fi-FI" sz="1600">
                <a:latin typeface="Albertus"/>
              </a:rPr>
              <a:t>kebijakan pengelolaan kekayaan desa;</a:t>
            </a:r>
            <a:endParaRPr lang="sv-SE" sz="1600">
              <a:latin typeface="Albertus"/>
            </a:endParaRPr>
          </a:p>
          <a:p>
            <a:pPr lvl="1" algn="just" eaLnBrk="1" hangingPunct="1">
              <a:lnSpc>
                <a:spcPct val="95000"/>
              </a:lnSpc>
              <a:buFontTx/>
              <a:buBlip>
                <a:blip r:embed="rId4"/>
              </a:buBlip>
            </a:pPr>
            <a:r>
              <a:rPr lang="sv-SE" sz="1600">
                <a:latin typeface="Albertus"/>
              </a:rPr>
              <a:t>kuasa pengguna anggaran/pengguna barang</a:t>
            </a:r>
            <a:endParaRPr lang="es-ES" sz="1600">
              <a:latin typeface="Albertus"/>
            </a:endParaRPr>
          </a:p>
          <a:p>
            <a:pPr lvl="1" algn="just" eaLnBrk="1" hangingPunct="1">
              <a:lnSpc>
                <a:spcPct val="95000"/>
              </a:lnSpc>
              <a:buFontTx/>
              <a:buBlip>
                <a:blip r:embed="rId4"/>
              </a:buBlip>
            </a:pPr>
            <a:r>
              <a:rPr lang="es-ES" sz="1600">
                <a:latin typeface="Albertus"/>
              </a:rPr>
              <a:t>bendahara penerimaan dan/atau bendahara pengeluaran;</a:t>
            </a:r>
          </a:p>
          <a:p>
            <a:pPr lvl="1" algn="just" eaLnBrk="1" hangingPunct="1">
              <a:lnSpc>
                <a:spcPct val="95000"/>
              </a:lnSpc>
              <a:buFontTx/>
              <a:buBlip>
                <a:blip r:embed="rId4"/>
              </a:buBlip>
            </a:pPr>
            <a:r>
              <a:rPr lang="es-ES" sz="1600">
                <a:latin typeface="Albertus"/>
              </a:rPr>
              <a:t>pejabat yg melakukan  penerimaan desa;</a:t>
            </a:r>
            <a:endParaRPr lang="fi-FI" sz="1600">
              <a:latin typeface="Albertus"/>
            </a:endParaRPr>
          </a:p>
          <a:p>
            <a:pPr lvl="1" algn="just" eaLnBrk="1" hangingPunct="1">
              <a:lnSpc>
                <a:spcPct val="95000"/>
              </a:lnSpc>
              <a:buFontTx/>
              <a:buBlip>
                <a:blip r:embed="rId4"/>
              </a:buBlip>
            </a:pPr>
            <a:r>
              <a:rPr lang="fi-FI" sz="1600">
                <a:latin typeface="Albertus"/>
              </a:rPr>
              <a:t>pejabat yang mengelola barang milik desa; </a:t>
            </a:r>
          </a:p>
          <a:p>
            <a:pPr lvl="1" algn="just" eaLnBrk="1" hangingPunct="1">
              <a:lnSpc>
                <a:spcPct val="95000"/>
              </a:lnSpc>
              <a:buFontTx/>
              <a:buBlip>
                <a:blip r:embed="rId4"/>
              </a:buBlip>
            </a:pPr>
            <a:r>
              <a:rPr lang="fi-FI" sz="1600">
                <a:latin typeface="Albertus"/>
              </a:rPr>
              <a:t>pejabat yang menguji tagihan dan  memerintahkan pembayaran.</a:t>
            </a:r>
            <a:endParaRPr lang="en-US" sz="1600">
              <a:latin typeface="Albertus"/>
            </a:endParaRP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161925" y="4275138"/>
            <a:ext cx="3546475" cy="17684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5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85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85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85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85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5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5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5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5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i-FI">
                <a:latin typeface="Albertus"/>
              </a:rPr>
              <a:t>Melimpahkan sebagian atau </a:t>
            </a:r>
          </a:p>
          <a:p>
            <a:pPr algn="ctr" eaLnBrk="1" hangingPunct="1"/>
            <a:r>
              <a:rPr lang="fi-FI">
                <a:latin typeface="Albertus"/>
              </a:rPr>
              <a:t>seluruh kekuasaannya kepada</a:t>
            </a:r>
          </a:p>
          <a:p>
            <a:pPr algn="ctr" eaLnBrk="1" hangingPunct="1"/>
            <a:r>
              <a:rPr lang="sv-SE">
                <a:latin typeface="Albertus"/>
              </a:rPr>
              <a:t>Sekretaris Desa selaku     koordinator  pengelola keuangan desa (Pasal 75   ayat 2 PP 72/2005)</a:t>
            </a:r>
            <a:endParaRPr lang="fi-FI">
              <a:latin typeface="Albertus"/>
            </a:endParaRPr>
          </a:p>
        </p:txBody>
      </p:sp>
      <p:sp>
        <p:nvSpPr>
          <p:cNvPr id="44039" name="AutoShape 6"/>
          <p:cNvSpPr>
            <a:spLocks noChangeArrowheads="1"/>
          </p:cNvSpPr>
          <p:nvPr/>
        </p:nvSpPr>
        <p:spPr bwMode="auto">
          <a:xfrm>
            <a:off x="3633788" y="1963738"/>
            <a:ext cx="457200" cy="1143000"/>
          </a:xfrm>
          <a:prstGeom prst="rightArrow">
            <a:avLst>
              <a:gd name="adj1" fmla="val 50000"/>
              <a:gd name="adj2" fmla="val 48264"/>
            </a:avLst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/>
            <a:endParaRPr lang="en-US">
              <a:latin typeface="Albertus"/>
            </a:endParaRPr>
          </a:p>
        </p:txBody>
      </p:sp>
      <p:sp>
        <p:nvSpPr>
          <p:cNvPr id="372743" name="AutoShape 7"/>
          <p:cNvSpPr>
            <a:spLocks noChangeArrowheads="1"/>
          </p:cNvSpPr>
          <p:nvPr/>
        </p:nvSpPr>
        <p:spPr bwMode="auto">
          <a:xfrm>
            <a:off x="1295400" y="3602038"/>
            <a:ext cx="1066800" cy="609600"/>
          </a:xfrm>
          <a:prstGeom prst="downArrow">
            <a:avLst>
              <a:gd name="adj1" fmla="val 62500"/>
              <a:gd name="adj2" fmla="val 55468"/>
            </a:avLst>
          </a:prstGeom>
          <a:solidFill>
            <a:srgbClr val="FFFF6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4041" name="Text Box 8"/>
          <p:cNvSpPr txBox="1">
            <a:spLocks noChangeArrowheads="1"/>
          </p:cNvSpPr>
          <p:nvPr/>
        </p:nvSpPr>
        <p:spPr bwMode="auto">
          <a:xfrm>
            <a:off x="4532313" y="4643438"/>
            <a:ext cx="3733800" cy="149383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92075" indent="-92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fi-FI">
                <a:latin typeface="Albertus"/>
              </a:rPr>
              <a:t> berdasarkan prinsip pemisahan kewenangan antara yang memerintahkan, menguji, dan yang menerima atau mengeluarkan uang.</a:t>
            </a:r>
            <a:endParaRPr lang="en-US">
              <a:latin typeface="Albertus"/>
            </a:endParaRPr>
          </a:p>
        </p:txBody>
      </p:sp>
      <p:sp>
        <p:nvSpPr>
          <p:cNvPr id="372745" name="AutoShape 9"/>
          <p:cNvSpPr>
            <a:spLocks noChangeArrowheads="1"/>
          </p:cNvSpPr>
          <p:nvPr/>
        </p:nvSpPr>
        <p:spPr bwMode="auto">
          <a:xfrm>
            <a:off x="3770313" y="4618038"/>
            <a:ext cx="609600" cy="1066800"/>
          </a:xfrm>
          <a:prstGeom prst="lef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4043" name="AutoShape 10"/>
          <p:cNvSpPr>
            <a:spLocks noChangeArrowheads="1"/>
          </p:cNvSpPr>
          <p:nvPr/>
        </p:nvSpPr>
        <p:spPr bwMode="auto">
          <a:xfrm>
            <a:off x="5689600" y="4170363"/>
            <a:ext cx="1223963" cy="4619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27432" tIns="18288" rIns="27432" bIns="18288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720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800" b="1" dirty="0" smtClean="0"/>
              <a:t>KEKUASAAN PENGELOLAAN KEUANGAN DESA</a:t>
            </a:r>
            <a:r>
              <a:rPr lang="id-ID" sz="2800" dirty="0" smtClean="0"/>
              <a:t/>
            </a:r>
            <a:br>
              <a:rPr lang="id-ID" sz="2800" dirty="0" smtClean="0"/>
            </a:br>
            <a:endParaRPr lang="id-ID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8229600" cy="5357812"/>
          </a:xfrm>
        </p:spPr>
        <p:txBody>
          <a:bodyPr rtlCol="0">
            <a:normAutofit fontScale="6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Pasal </a:t>
            </a:r>
            <a:r>
              <a:rPr lang="id-ID" dirty="0"/>
              <a:t>3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/>
              <a:t>(1) Kepala Desa adalah pemegang kekuasaan pengelolaan keuangan desa </a:t>
            </a:r>
            <a:r>
              <a:rPr lang="id-ID" dirty="0" smtClean="0"/>
              <a:t>dan mewakili </a:t>
            </a:r>
            <a:r>
              <a:rPr lang="id-ID" dirty="0"/>
              <a:t>Pemerintah Desa dalam kepemilikan kekayaan milik desa </a:t>
            </a:r>
            <a:r>
              <a:rPr lang="id-ID" dirty="0" smtClean="0"/>
              <a:t>yang dipisahkan.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endParaRPr lang="id-ID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/>
              <a:t>(2) Kepala Desa sebagai pemegang kekuasaan pengelolaan keuangan desa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d-ID" dirty="0" smtClean="0"/>
              <a:t>	sebagaimana </a:t>
            </a:r>
            <a:r>
              <a:rPr lang="id-ID" dirty="0"/>
              <a:t>dimaksud pada ayat (1), mempunyai kewenangan:</a:t>
            </a:r>
          </a:p>
          <a:p>
            <a:pPr marL="320040" indent="-6985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fi-FI" dirty="0"/>
              <a:t>a. menetapkan kebijakan tentang pelaksanaan APBDesa;</a:t>
            </a:r>
          </a:p>
          <a:p>
            <a:pPr marL="320040" indent="-6985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/>
              <a:t>b. menetapkan PTPKD;</a:t>
            </a:r>
          </a:p>
          <a:p>
            <a:pPr marL="320040" indent="-6985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/>
              <a:t>c. menetapkan petugas yang melakukan pemungutan penerimaan desa;</a:t>
            </a:r>
          </a:p>
          <a:p>
            <a:pPr marL="320040" indent="-6985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/>
              <a:t>d. menyetujui pengeluaran atas kegiatan yang ditetapkan dalam APBDesa;</a:t>
            </a:r>
          </a:p>
          <a:p>
            <a:pPr marL="320040" indent="-698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d-ID" dirty="0" smtClean="0"/>
              <a:t>	     Dan . </a:t>
            </a:r>
            <a:r>
              <a:rPr lang="id-ID" dirty="0"/>
              <a:t>melakukan tindakan yang mengakibatkan pengeluaran atas </a:t>
            </a:r>
            <a:r>
              <a:rPr lang="id-ID" dirty="0" smtClean="0"/>
              <a:t>beban</a:t>
            </a:r>
          </a:p>
          <a:p>
            <a:pPr marL="320040" indent="-698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d-ID" dirty="0" smtClean="0"/>
              <a:t>      APBDesa.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v-SE" dirty="0" smtClean="0"/>
              <a:t>(</a:t>
            </a:r>
            <a:r>
              <a:rPr lang="sv-SE" dirty="0"/>
              <a:t>3) Kepala Desa dalam melaksanakan pengelolaan keuangan desa, dibantu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d-ID" dirty="0" smtClean="0"/>
              <a:t>             oleh </a:t>
            </a:r>
            <a:r>
              <a:rPr lang="id-ID" dirty="0"/>
              <a:t>PTPKD.</a:t>
            </a:r>
          </a:p>
        </p:txBody>
      </p:sp>
    </p:spTree>
    <p:extLst>
      <p:ext uri="{BB962C8B-B14F-4D97-AF65-F5344CB8AC3E}">
        <p14:creationId xmlns:p14="http://schemas.microsoft.com/office/powerpoint/2010/main" xmlns="" val="1834538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id-ID" sz="2800" b="1" dirty="0" smtClean="0"/>
              <a:t>Pelaksana Teknis Pengelola Keuangan Desa (PTPKD)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8229600" cy="5643562"/>
          </a:xfrm>
        </p:spPr>
        <p:txBody>
          <a:bodyPr rtlCol="0">
            <a:normAutofit fontScale="47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>
                <a:latin typeface="Albertus Extra Bold"/>
              </a:rPr>
              <a:t>(1) PTPKD sebagaimana dimaksud dalam Pasal 3 ayat (3) berasal dari </a:t>
            </a:r>
            <a:r>
              <a:rPr lang="id-ID" dirty="0" smtClean="0">
                <a:latin typeface="Albertus Extra Bold"/>
              </a:rPr>
              <a:t>unsur Perangkat </a:t>
            </a:r>
            <a:r>
              <a:rPr lang="id-ID" dirty="0">
                <a:latin typeface="Albertus Extra Bold"/>
              </a:rPr>
              <a:t>Desa,terdiri dari</a:t>
            </a:r>
            <a:r>
              <a:rPr lang="id-ID" dirty="0" smtClean="0">
                <a:latin typeface="Albertus Extra Bold"/>
              </a:rPr>
              <a:t>: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endParaRPr lang="id-ID" dirty="0">
              <a:latin typeface="Albertus Extra Bold"/>
            </a:endParaRPr>
          </a:p>
          <a:p>
            <a:pPr marL="531813" indent="-17621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>
                <a:latin typeface="Albertus Extra Bold"/>
              </a:rPr>
              <a:t>a. Sekretaris Desa;</a:t>
            </a:r>
          </a:p>
          <a:p>
            <a:pPr marL="531813" indent="-17621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>
                <a:latin typeface="Albertus Extra Bold"/>
              </a:rPr>
              <a:t>b. Kepala Seksi; dan</a:t>
            </a:r>
          </a:p>
          <a:p>
            <a:pPr marL="531813" indent="-17621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>
                <a:latin typeface="Albertus Extra Bold"/>
              </a:rPr>
              <a:t>c. Bendahara</a:t>
            </a:r>
            <a:r>
              <a:rPr lang="id-ID" dirty="0" smtClean="0">
                <a:latin typeface="Albertus Extra Bold"/>
              </a:rPr>
              <a:t>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dirty="0">
              <a:latin typeface="Albertus Extra Bold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v-SE" dirty="0">
                <a:latin typeface="Albertus Extra Bold"/>
              </a:rPr>
              <a:t>(2) PTPKD sebagaimana dimaksud pada ayat (1) ditetapkan dengan </a:t>
            </a:r>
            <a:r>
              <a:rPr lang="sv-SE" dirty="0" smtClean="0">
                <a:latin typeface="Albertus Extra Bold"/>
              </a:rPr>
              <a:t>Keputusan</a:t>
            </a:r>
            <a:r>
              <a:rPr lang="id-ID" dirty="0" smtClean="0">
                <a:latin typeface="Albertus Extra Bold"/>
              </a:rPr>
              <a:t> Kepala </a:t>
            </a:r>
            <a:r>
              <a:rPr lang="id-ID" dirty="0">
                <a:latin typeface="Albertus Extra Bold"/>
              </a:rPr>
              <a:t>Desa.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dirty="0" smtClean="0">
              <a:latin typeface="Albertus Extra Bold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>
                <a:latin typeface="Albertus Extra Bold"/>
              </a:rPr>
              <a:t>(</a:t>
            </a:r>
            <a:r>
              <a:rPr lang="id-ID" dirty="0">
                <a:latin typeface="Albertus Extra Bold"/>
              </a:rPr>
              <a:t>1) Sekretaris Desa sebagaimana dimaksud dalam Pasal 4 ayat ( 1) huruf </a:t>
            </a:r>
            <a:r>
              <a:rPr lang="id-ID" dirty="0" smtClean="0">
                <a:latin typeface="Albertus Extra Bold"/>
              </a:rPr>
              <a:t>a  bertindak </a:t>
            </a:r>
            <a:r>
              <a:rPr lang="id-ID" dirty="0">
                <a:latin typeface="Albertus Extra Bold"/>
              </a:rPr>
              <a:t>selaku koordinator pelaksana teknis pengelolaan keuangan desa</a:t>
            </a:r>
            <a:r>
              <a:rPr lang="id-ID" dirty="0" smtClean="0">
                <a:latin typeface="Albertus Extra Bold"/>
              </a:rPr>
              <a:t>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dirty="0">
              <a:latin typeface="Albertus Extra Bold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v-SE" dirty="0">
                <a:latin typeface="Albertus Extra Bold"/>
              </a:rPr>
              <a:t>(2) Sekretaris Desa selaku koordinator pelaksana teknis pengelolaan </a:t>
            </a:r>
            <a:r>
              <a:rPr lang="sv-SE" dirty="0" smtClean="0">
                <a:latin typeface="Albertus Extra Bold"/>
              </a:rPr>
              <a:t>keuangan</a:t>
            </a:r>
            <a:r>
              <a:rPr lang="id-ID" dirty="0" smtClean="0">
                <a:latin typeface="Albertus Extra Bold"/>
              </a:rPr>
              <a:t> desa </a:t>
            </a:r>
            <a:r>
              <a:rPr lang="id-ID" dirty="0">
                <a:latin typeface="Albertus Extra Bold"/>
              </a:rPr>
              <a:t>sebagaimana dimaksud pada ayat (1) mempunyai tugas</a:t>
            </a:r>
            <a:r>
              <a:rPr lang="id-ID" dirty="0" smtClean="0">
                <a:latin typeface="Albertus Extra Bold"/>
              </a:rPr>
              <a:t>:</a:t>
            </a:r>
          </a:p>
          <a:p>
            <a:pPr marL="531813" indent="-17621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dirty="0" smtClean="0">
              <a:latin typeface="Albertus Extra Bold"/>
            </a:endParaRPr>
          </a:p>
          <a:p>
            <a:pPr marL="531813" indent="-17621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fi-FI" dirty="0" smtClean="0">
                <a:latin typeface="Albertus Extra Bold"/>
              </a:rPr>
              <a:t>a</a:t>
            </a:r>
            <a:r>
              <a:rPr lang="fi-FI" dirty="0">
                <a:latin typeface="Albertus Extra Bold"/>
              </a:rPr>
              <a:t>. menyusun dan melaksanakan Kebijakan Pengelolaan APBDesa;</a:t>
            </a:r>
          </a:p>
          <a:p>
            <a:pPr marL="531813" indent="-17621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>
                <a:latin typeface="Albertus Extra Bold"/>
              </a:rPr>
              <a:t>b. menyusun Rancangan Peraturan Desa tentang APBDesa, </a:t>
            </a:r>
            <a:r>
              <a:rPr lang="id-ID" dirty="0" smtClean="0">
                <a:latin typeface="Albertus Extra Bold"/>
              </a:rPr>
              <a:t>perubahan </a:t>
            </a:r>
            <a:r>
              <a:rPr lang="es-ES" dirty="0" err="1" smtClean="0">
                <a:latin typeface="Albertus Extra Bold"/>
              </a:rPr>
              <a:t>APBDesa</a:t>
            </a:r>
            <a:r>
              <a:rPr lang="es-ES" dirty="0" smtClean="0">
                <a:latin typeface="Albertus Extra Bold"/>
              </a:rPr>
              <a:t> </a:t>
            </a:r>
            <a:r>
              <a:rPr lang="es-ES" dirty="0">
                <a:latin typeface="Albertus Extra Bold"/>
              </a:rPr>
              <a:t>dan </a:t>
            </a:r>
            <a:r>
              <a:rPr lang="es-ES" dirty="0" err="1">
                <a:latin typeface="Albertus Extra Bold"/>
              </a:rPr>
              <a:t>pertanggung</a:t>
            </a:r>
            <a:r>
              <a:rPr lang="es-ES" dirty="0">
                <a:latin typeface="Albertus Extra Bold"/>
              </a:rPr>
              <a:t> </a:t>
            </a:r>
            <a:r>
              <a:rPr lang="es-ES" dirty="0" err="1">
                <a:latin typeface="Albertus Extra Bold"/>
              </a:rPr>
              <a:t>jawaban</a:t>
            </a:r>
            <a:r>
              <a:rPr lang="es-ES" dirty="0">
                <a:latin typeface="Albertus Extra Bold"/>
              </a:rPr>
              <a:t> </a:t>
            </a:r>
            <a:r>
              <a:rPr lang="es-ES" dirty="0" err="1">
                <a:latin typeface="Albertus Extra Bold"/>
              </a:rPr>
              <a:t>pelaksanaan</a:t>
            </a:r>
            <a:r>
              <a:rPr lang="es-ES" dirty="0">
                <a:latin typeface="Albertus Extra Bold"/>
              </a:rPr>
              <a:t> </a:t>
            </a:r>
            <a:r>
              <a:rPr lang="es-ES" dirty="0" err="1">
                <a:latin typeface="Albertus Extra Bold"/>
              </a:rPr>
              <a:t>APBDesa</a:t>
            </a:r>
            <a:r>
              <a:rPr lang="es-ES" dirty="0">
                <a:latin typeface="Albertus Extra Bold"/>
              </a:rPr>
              <a:t>;</a:t>
            </a:r>
          </a:p>
          <a:p>
            <a:pPr marL="531813" indent="-17621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>
                <a:latin typeface="Albertus Extra Bold"/>
              </a:rPr>
              <a:t>c. melakukan pengendalian terhadap pelaksanaan kegiatan yang </a:t>
            </a:r>
            <a:r>
              <a:rPr lang="id-ID" dirty="0" smtClean="0">
                <a:latin typeface="Albertus Extra Bold"/>
              </a:rPr>
              <a:t>telah ditetapkan </a:t>
            </a:r>
            <a:r>
              <a:rPr lang="id-ID" dirty="0">
                <a:latin typeface="Albertus Extra Bold"/>
              </a:rPr>
              <a:t>dalam APBDesa;</a:t>
            </a:r>
          </a:p>
          <a:p>
            <a:pPr marL="531813" indent="-17621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>
                <a:latin typeface="Albertus Extra Bold"/>
              </a:rPr>
              <a:t>d. menyusun pelaporan dan pertanggungjawaban pelaksanaan APBDesa</a:t>
            </a:r>
            <a:r>
              <a:rPr lang="id-ID" dirty="0" smtClean="0">
                <a:latin typeface="Albertus Extra Bold"/>
              </a:rPr>
              <a:t>; dan</a:t>
            </a:r>
            <a:endParaRPr lang="id-ID" dirty="0">
              <a:latin typeface="Albertus Extra Bold"/>
            </a:endParaRPr>
          </a:p>
          <a:p>
            <a:pPr marL="531813" indent="-17621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>
                <a:latin typeface="Albertus Extra Bold"/>
              </a:rPr>
              <a:t>e. melakukan verifikasi terhadap bukti-bukti penerimaan dan pengeluaran</a:t>
            </a:r>
          </a:p>
          <a:p>
            <a:pPr marL="531813" indent="-17621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>
                <a:latin typeface="Albertus Extra Bold"/>
              </a:rPr>
              <a:t>APBDesa</a:t>
            </a:r>
            <a:r>
              <a:rPr lang="id-ID" dirty="0" smtClean="0">
                <a:latin typeface="Albertus Extra Bold"/>
              </a:rPr>
              <a:t>.</a:t>
            </a:r>
            <a:endParaRPr lang="id-ID" dirty="0">
              <a:latin typeface="Albertus Extra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448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id-ID" sz="2400" smtClean="0"/>
              <a:t>Anggota PTPKD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57250"/>
            <a:ext cx="8229600" cy="5715000"/>
          </a:xfrm>
        </p:spPr>
        <p:txBody>
          <a:bodyPr rtlCol="0">
            <a:normAutofit fontScale="6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(1) Kepala Seksi sebagaimana dimaksud dalam Pasal 4 ayat (1) huruf b bertindak sebagai pelaksana kegiatan sesuai dengan bidangnya.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(2) Kepala Seksi sebagaimana dimaksud pada ayat (1) mempunyai tugas: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endParaRPr lang="id-ID" dirty="0" smtClean="0"/>
          </a:p>
          <a:p>
            <a:pPr marL="627063" indent="-27146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a. menyusun rencana pelaksanaan kegiatan yang menjadi tanggung jawabnya;</a:t>
            </a:r>
          </a:p>
          <a:p>
            <a:pPr marL="627063" indent="-27146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b. melaksanakan kegiatan dan/atau bersama Lembaga Kemasyarakatan Desa yang telah ditetapkan di dalam APBDesa;</a:t>
            </a:r>
          </a:p>
          <a:p>
            <a:pPr marL="627063" indent="-27146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c. melakukan tindakan pengeluaran yang menyebabkan atas beban anggaran belanja kegiatan;</a:t>
            </a:r>
          </a:p>
          <a:p>
            <a:pPr marL="627063" indent="-27146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d. mengendalikan pelaksanaan kegiatan;</a:t>
            </a:r>
          </a:p>
          <a:p>
            <a:pPr marL="627063" indent="-27146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e. melaporkan perkembangan pelaksanaan kegiatan kepada Kepala Desa;</a:t>
            </a:r>
          </a:p>
          <a:p>
            <a:pPr marL="627063" indent="-27146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dan</a:t>
            </a:r>
          </a:p>
          <a:p>
            <a:pPr marL="627063" indent="-271463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f. menyiapkan dokumen anggaran atas beban pengeluaran pelaksanaan kegiatan.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19224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id-ID" sz="2800" smtClean="0"/>
              <a:t>TUGAS BENDAHARA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8229600" cy="4911725"/>
          </a:xfrm>
        </p:spPr>
        <p:txBody>
          <a:bodyPr rtlCol="0"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/>
              <a:t>(1) Bendahara sebagaimana dimaksud dalam Pasal 4 ayat (1) huruf c di </a:t>
            </a:r>
            <a:r>
              <a:rPr lang="id-ID" dirty="0" smtClean="0"/>
              <a:t>jabat</a:t>
            </a:r>
            <a:r>
              <a:rPr lang="fi-FI" dirty="0"/>
              <a:t> oleh staf pada Urusan Keuangan</a:t>
            </a:r>
            <a:r>
              <a:rPr lang="fi-FI" dirty="0" smtClean="0"/>
              <a:t>.</a:t>
            </a:r>
            <a:endParaRPr lang="id-ID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fi-FI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/>
              <a:t>(2) Bendahara sebagaimana dimaksud pada ayat (1) mempunyai tugas</a:t>
            </a:r>
            <a:r>
              <a:rPr lang="id-ID" dirty="0" smtClean="0"/>
              <a:t>: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endParaRPr lang="id-ID" dirty="0"/>
          </a:p>
          <a:p>
            <a:pPr marL="723900" indent="-36830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/>
              <a:t>menerima, menyimpan, menyetorkan/membayar, menatausahakan, dan</a:t>
            </a:r>
          </a:p>
          <a:p>
            <a:pPr marL="723900" indent="-36830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" dirty="0" err="1"/>
              <a:t>mempertanggungjawabkan</a:t>
            </a:r>
            <a:r>
              <a:rPr lang="es-ES" dirty="0"/>
              <a:t> </a:t>
            </a:r>
            <a:r>
              <a:rPr lang="es-ES" dirty="0" err="1"/>
              <a:t>penerimaan</a:t>
            </a:r>
            <a:r>
              <a:rPr lang="es-ES" dirty="0"/>
              <a:t> </a:t>
            </a:r>
            <a:r>
              <a:rPr lang="es-ES" dirty="0" err="1"/>
              <a:t>pendapatan</a:t>
            </a:r>
            <a:r>
              <a:rPr lang="es-ES" dirty="0"/>
              <a:t> </a:t>
            </a:r>
            <a:r>
              <a:rPr lang="es-ES" dirty="0" err="1"/>
              <a:t>desa</a:t>
            </a:r>
            <a:r>
              <a:rPr lang="es-ES" dirty="0"/>
              <a:t> dan </a:t>
            </a:r>
            <a:r>
              <a:rPr lang="es-ES" dirty="0" err="1"/>
              <a:t>pengeluaran</a:t>
            </a:r>
            <a:endParaRPr lang="es-ES" dirty="0"/>
          </a:p>
          <a:p>
            <a:pPr marL="723900" indent="-36830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/>
              <a:t>pendapatan desa dalam rangka pelaksanaan APBDesa.</a:t>
            </a:r>
          </a:p>
        </p:txBody>
      </p:sp>
    </p:spTree>
    <p:extLst>
      <p:ext uri="{BB962C8B-B14F-4D97-AF65-F5344CB8AC3E}">
        <p14:creationId xmlns:p14="http://schemas.microsoft.com/office/powerpoint/2010/main" xmlns="" val="3887322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 descr="Parchment"/>
          <p:cNvSpPr>
            <a:spLocks noGrp="1" noChangeArrowheads="1"/>
          </p:cNvSpPr>
          <p:nvPr>
            <p:ph type="title"/>
          </p:nvPr>
        </p:nvSpPr>
        <p:spPr>
          <a:xfrm>
            <a:off x="1997075" y="390525"/>
            <a:ext cx="4879975" cy="1022350"/>
          </a:xfr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1600" b="1" smtClean="0">
                <a:solidFill>
                  <a:srgbClr val="0000FF"/>
                </a:solidFill>
                <a:latin typeface="Arial" pitchFamily="34" charset="0"/>
              </a:rPr>
              <a:t>HUBUNGAN ANTARA KEWENANGAN DESA </a:t>
            </a:r>
            <a:br>
              <a:rPr lang="en-US" sz="1600" b="1" smtClean="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1600" b="1" smtClean="0">
                <a:solidFill>
                  <a:srgbClr val="CC3300"/>
                </a:solidFill>
                <a:latin typeface="Arial" pitchFamily="34" charset="0"/>
              </a:rPr>
              <a:t>DENGAN </a:t>
            </a:r>
            <a:r>
              <a:rPr lang="en-US" sz="1600" b="1" smtClean="0">
                <a:latin typeface="Arial" pitchFamily="34" charset="0"/>
              </a:rPr>
              <a:t>SUMBER-SUMBER KEUANGAN DESA</a:t>
            </a:r>
            <a:br>
              <a:rPr lang="en-US" sz="1600" b="1" smtClean="0">
                <a:latin typeface="Arial" pitchFamily="34" charset="0"/>
              </a:rPr>
            </a:br>
            <a:r>
              <a:rPr lang="en-US" sz="1600" b="1" smtClean="0">
                <a:solidFill>
                  <a:srgbClr val="336600"/>
                </a:solidFill>
                <a:latin typeface="Arial" pitchFamily="34" charset="0"/>
              </a:rPr>
              <a:t>(PRINSIP </a:t>
            </a:r>
            <a:r>
              <a:rPr lang="en-US" sz="1600" b="1" i="1" smtClean="0">
                <a:solidFill>
                  <a:srgbClr val="336600"/>
                </a:solidFill>
                <a:latin typeface="Arial" pitchFamily="34" charset="0"/>
              </a:rPr>
              <a:t>MONEY FOLLOW FUNCTION</a:t>
            </a:r>
            <a:r>
              <a:rPr lang="en-US" sz="1600" b="1" smtClean="0">
                <a:solidFill>
                  <a:srgbClr val="336600"/>
                </a:solidFill>
                <a:latin typeface="Arial" pitchFamily="34" charset="0"/>
              </a:rPr>
              <a:t>)</a:t>
            </a:r>
            <a:r>
              <a:rPr lang="id-ID" sz="1600" b="1" smtClean="0">
                <a:solidFill>
                  <a:srgbClr val="336600"/>
                </a:solidFill>
                <a:latin typeface="Arial" pitchFamily="34" charset="0"/>
              </a:rPr>
              <a:t/>
            </a:r>
            <a:br>
              <a:rPr lang="id-ID" sz="1600" b="1" smtClean="0">
                <a:solidFill>
                  <a:srgbClr val="336600"/>
                </a:solidFill>
                <a:latin typeface="Arial" pitchFamily="34" charset="0"/>
              </a:rPr>
            </a:br>
            <a:r>
              <a:rPr lang="id-ID" sz="1600" b="1" smtClean="0">
                <a:solidFill>
                  <a:srgbClr val="0000FF"/>
                </a:solidFill>
                <a:latin typeface="Arial" pitchFamily="34" charset="0"/>
              </a:rPr>
              <a:t>SESUAI UU. NOMOR 32 TAHUN 2004</a:t>
            </a:r>
            <a:endParaRPr lang="en-US" sz="1600" b="1" smtClean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0B3FF4C-C696-4B12-A3B4-94D3AF423A2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9156" name="AutoShape 3"/>
          <p:cNvSpPr>
            <a:spLocks noChangeArrowheads="1"/>
          </p:cNvSpPr>
          <p:nvPr/>
        </p:nvSpPr>
        <p:spPr bwMode="auto">
          <a:xfrm>
            <a:off x="611188" y="2247900"/>
            <a:ext cx="3168650" cy="715963"/>
          </a:xfrm>
          <a:prstGeom prst="flowChartAlternateProcess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63550" indent="-463550" algn="just">
              <a:lnSpc>
                <a:spcPct val="95000"/>
              </a:lnSpc>
              <a:buFontTx/>
              <a:buAutoNum type="arabicPeriod"/>
            </a:pPr>
            <a:r>
              <a:rPr lang="en-US" sz="1300"/>
              <a:t>KEWENANGAN YG SUDAH ADA</a:t>
            </a:r>
            <a:endParaRPr lang="en-US" sz="1300">
              <a:solidFill>
                <a:srgbClr val="FF0066"/>
              </a:solidFill>
            </a:endParaRPr>
          </a:p>
          <a:p>
            <a:pPr marL="463550" indent="-463550" algn="just">
              <a:lnSpc>
                <a:spcPct val="95000"/>
              </a:lnSpc>
            </a:pPr>
            <a:r>
              <a:rPr lang="en-US" sz="1300">
                <a:solidFill>
                  <a:srgbClr val="FF0066"/>
                </a:solidFill>
              </a:rPr>
              <a:t>           BERDASARKAN   HAK     ASAL</a:t>
            </a:r>
          </a:p>
          <a:p>
            <a:pPr marL="463550" indent="-463550" algn="just">
              <a:lnSpc>
                <a:spcPct val="95000"/>
              </a:lnSpc>
            </a:pPr>
            <a:r>
              <a:rPr lang="en-US" sz="1300">
                <a:solidFill>
                  <a:srgbClr val="FF0066"/>
                </a:solidFill>
              </a:rPr>
              <a:t>           USUL DESA.</a:t>
            </a:r>
          </a:p>
        </p:txBody>
      </p:sp>
      <p:sp>
        <p:nvSpPr>
          <p:cNvPr id="49157" name="AutoShape 4"/>
          <p:cNvSpPr>
            <a:spLocks noChangeArrowheads="1"/>
          </p:cNvSpPr>
          <p:nvPr/>
        </p:nvSpPr>
        <p:spPr bwMode="auto">
          <a:xfrm>
            <a:off x="1258888" y="1603375"/>
            <a:ext cx="1512887" cy="490538"/>
          </a:xfrm>
          <a:prstGeom prst="flowChartAlternateProcess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63550" indent="-463550" algn="ctr">
              <a:lnSpc>
                <a:spcPct val="95000"/>
              </a:lnSpc>
            </a:pPr>
            <a:r>
              <a:rPr lang="en-US" sz="1400">
                <a:solidFill>
                  <a:srgbClr val="CC3300"/>
                </a:solidFill>
              </a:rPr>
              <a:t>KEWENANGAN</a:t>
            </a:r>
          </a:p>
          <a:p>
            <a:pPr marL="463550" indent="-463550" algn="ctr">
              <a:lnSpc>
                <a:spcPct val="95000"/>
              </a:lnSpc>
            </a:pPr>
            <a:r>
              <a:rPr lang="en-US" sz="1400">
                <a:solidFill>
                  <a:srgbClr val="CC3300"/>
                </a:solidFill>
              </a:rPr>
              <a:t> DESA</a:t>
            </a:r>
          </a:p>
        </p:txBody>
      </p:sp>
      <p:sp>
        <p:nvSpPr>
          <p:cNvPr id="49158" name="AutoShape 5"/>
          <p:cNvSpPr>
            <a:spLocks noChangeArrowheads="1"/>
          </p:cNvSpPr>
          <p:nvPr/>
        </p:nvSpPr>
        <p:spPr bwMode="auto">
          <a:xfrm>
            <a:off x="601663" y="3314700"/>
            <a:ext cx="3159125" cy="604838"/>
          </a:xfrm>
          <a:prstGeom prst="flowChartAlternateProcess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63550" indent="-463550" algn="just">
              <a:lnSpc>
                <a:spcPct val="95000"/>
              </a:lnSpc>
              <a:buFontTx/>
              <a:buAutoNum type="arabicPeriod" startAt="2"/>
            </a:pPr>
            <a:r>
              <a:rPr lang="en-US" sz="1300"/>
              <a:t>KEWENANGAN </a:t>
            </a:r>
            <a:r>
              <a:rPr lang="id-ID" sz="1300"/>
              <a:t>bersekala desa </a:t>
            </a:r>
            <a:r>
              <a:rPr lang="en-US" sz="13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49159" name="AutoShape 6"/>
          <p:cNvSpPr>
            <a:spLocks noChangeArrowheads="1"/>
          </p:cNvSpPr>
          <p:nvPr/>
        </p:nvSpPr>
        <p:spPr bwMode="auto">
          <a:xfrm>
            <a:off x="611188" y="4319588"/>
            <a:ext cx="3168650" cy="604837"/>
          </a:xfrm>
          <a:prstGeom prst="flowChartAlternateProcess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63550" indent="-463550" algn="just">
              <a:lnSpc>
                <a:spcPct val="95000"/>
              </a:lnSpc>
              <a:buFontTx/>
              <a:buAutoNum type="arabicPeriod" startAt="3"/>
            </a:pPr>
            <a:r>
              <a:rPr lang="en-US" sz="1300"/>
              <a:t>TUGAS PEMBANTUAN </a:t>
            </a:r>
            <a:r>
              <a:rPr lang="en-US" sz="1300">
                <a:solidFill>
                  <a:srgbClr val="FF0066"/>
                </a:solidFill>
              </a:rPr>
              <a:t>DARI </a:t>
            </a:r>
          </a:p>
          <a:p>
            <a:pPr marL="463550" indent="-463550" algn="just">
              <a:lnSpc>
                <a:spcPct val="95000"/>
              </a:lnSpc>
            </a:pPr>
            <a:r>
              <a:rPr lang="en-US" sz="1300">
                <a:solidFill>
                  <a:srgbClr val="FF0066"/>
                </a:solidFill>
              </a:rPr>
              <a:t>            PEMERINTAH, PROVINSI, </a:t>
            </a:r>
          </a:p>
          <a:p>
            <a:pPr marL="463550" indent="-463550" algn="just">
              <a:lnSpc>
                <a:spcPct val="95000"/>
              </a:lnSpc>
            </a:pPr>
            <a:r>
              <a:rPr lang="en-US" sz="1300">
                <a:solidFill>
                  <a:srgbClr val="FF0066"/>
                </a:solidFill>
              </a:rPr>
              <a:t>            DAN  KAB/KOTA.</a:t>
            </a:r>
          </a:p>
        </p:txBody>
      </p:sp>
      <p:sp>
        <p:nvSpPr>
          <p:cNvPr id="49160" name="AutoShape 7"/>
          <p:cNvSpPr>
            <a:spLocks noChangeArrowheads="1"/>
          </p:cNvSpPr>
          <p:nvPr/>
        </p:nvSpPr>
        <p:spPr bwMode="auto">
          <a:xfrm>
            <a:off x="539750" y="5199063"/>
            <a:ext cx="3240088" cy="822325"/>
          </a:xfrm>
          <a:prstGeom prst="flowChartAlternateProcess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63550" indent="-463550" algn="just">
              <a:lnSpc>
                <a:spcPct val="95000"/>
              </a:lnSpc>
              <a:buFontTx/>
              <a:buAutoNum type="arabicPeriod" startAt="4"/>
            </a:pPr>
            <a:r>
              <a:rPr lang="en-US" sz="1300"/>
              <a:t>URUSAN PEMERINTAHAN LAIN-</a:t>
            </a:r>
          </a:p>
          <a:p>
            <a:pPr marL="463550" indent="-463550" algn="just">
              <a:lnSpc>
                <a:spcPct val="95000"/>
              </a:lnSpc>
            </a:pPr>
            <a:r>
              <a:rPr lang="en-US" sz="1300"/>
              <a:t>           NYA </a:t>
            </a:r>
            <a:r>
              <a:rPr lang="en-US" sz="1300">
                <a:solidFill>
                  <a:srgbClr val="FF0066"/>
                </a:solidFill>
              </a:rPr>
              <a:t>YANG  OLEH  PERATURAN</a:t>
            </a:r>
          </a:p>
          <a:p>
            <a:pPr marL="463550" indent="-463550" algn="just">
              <a:lnSpc>
                <a:spcPct val="95000"/>
              </a:lnSpc>
            </a:pPr>
            <a:r>
              <a:rPr lang="en-US" sz="1300">
                <a:solidFill>
                  <a:srgbClr val="FF0066"/>
                </a:solidFill>
              </a:rPr>
              <a:t>           PERUNDANG-UNDANGAN DISE-</a:t>
            </a:r>
          </a:p>
          <a:p>
            <a:pPr marL="463550" indent="-463550" algn="just">
              <a:lnSpc>
                <a:spcPct val="95000"/>
              </a:lnSpc>
            </a:pPr>
            <a:r>
              <a:rPr lang="en-US" sz="1300">
                <a:solidFill>
                  <a:srgbClr val="FF0066"/>
                </a:solidFill>
              </a:rPr>
              <a:t>           RAHKAN KEPADA DESA.</a:t>
            </a:r>
          </a:p>
        </p:txBody>
      </p:sp>
      <p:sp>
        <p:nvSpPr>
          <p:cNvPr id="49161" name="AutoShape 8"/>
          <p:cNvSpPr>
            <a:spLocks noChangeArrowheads="1"/>
          </p:cNvSpPr>
          <p:nvPr/>
        </p:nvSpPr>
        <p:spPr bwMode="auto">
          <a:xfrm>
            <a:off x="4681538" y="4722813"/>
            <a:ext cx="3922712" cy="484187"/>
          </a:xfrm>
          <a:prstGeom prst="flowChartAlternateProcess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just">
              <a:buFontTx/>
              <a:buAutoNum type="arabicPeriod" startAt="5"/>
            </a:pPr>
            <a:r>
              <a:rPr lang="en-US" sz="1300">
                <a:solidFill>
                  <a:srgbClr val="FF3300"/>
                </a:solidFill>
              </a:rPr>
              <a:t>BANTUAN  KEUANGAN </a:t>
            </a:r>
            <a:r>
              <a:rPr lang="en-US" sz="1300"/>
              <a:t> DARI PEMERIN-</a:t>
            </a:r>
          </a:p>
          <a:p>
            <a:pPr marL="457200" indent="-457200" algn="just"/>
            <a:r>
              <a:rPr lang="en-US" sz="1300"/>
              <a:t>           TAH PUSAT, PROVINSI, DAN KAB/KOTA</a:t>
            </a:r>
          </a:p>
        </p:txBody>
      </p:sp>
      <p:sp>
        <p:nvSpPr>
          <p:cNvPr id="49162" name="AutoShape 9"/>
          <p:cNvSpPr>
            <a:spLocks noChangeArrowheads="1"/>
          </p:cNvSpPr>
          <p:nvPr/>
        </p:nvSpPr>
        <p:spPr bwMode="auto">
          <a:xfrm>
            <a:off x="4673600" y="3316288"/>
            <a:ext cx="2562225" cy="503237"/>
          </a:xfrm>
          <a:prstGeom prst="flowChartAlternateProcess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just">
              <a:buFontTx/>
              <a:buAutoNum type="arabicPeriod" startAt="3"/>
            </a:pPr>
            <a:r>
              <a:rPr lang="en-US" sz="1300">
                <a:solidFill>
                  <a:srgbClr val="3333FF"/>
                </a:solidFill>
              </a:rPr>
              <a:t>BAGI HASIL RETRIBUSI  </a:t>
            </a:r>
          </a:p>
          <a:p>
            <a:pPr marL="457200" indent="-457200" algn="just"/>
            <a:r>
              <a:rPr lang="en-US" sz="1300">
                <a:solidFill>
                  <a:srgbClr val="3333FF"/>
                </a:solidFill>
              </a:rPr>
              <a:t>           DAERAH KAB/KOTA;</a:t>
            </a:r>
          </a:p>
        </p:txBody>
      </p:sp>
      <p:sp>
        <p:nvSpPr>
          <p:cNvPr id="49163" name="AutoShape 10"/>
          <p:cNvSpPr>
            <a:spLocks noChangeArrowheads="1"/>
          </p:cNvSpPr>
          <p:nvPr/>
        </p:nvSpPr>
        <p:spPr bwMode="auto">
          <a:xfrm>
            <a:off x="4689475" y="5394325"/>
            <a:ext cx="2752725" cy="431800"/>
          </a:xfrm>
          <a:prstGeom prst="flowChartAlternateProcess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just">
              <a:buFontTx/>
              <a:buAutoNum type="arabicPeriod" startAt="6"/>
            </a:pPr>
            <a:r>
              <a:rPr lang="en-US" sz="1300">
                <a:solidFill>
                  <a:srgbClr val="CC3300"/>
                </a:solidFill>
              </a:rPr>
              <a:t>HIBAH DAN SUMBANGAN </a:t>
            </a:r>
          </a:p>
          <a:p>
            <a:pPr marL="457200" indent="-457200" algn="just"/>
            <a:r>
              <a:rPr lang="en-US" sz="1300">
                <a:solidFill>
                  <a:srgbClr val="CC3300"/>
                </a:solidFill>
              </a:rPr>
              <a:t>           DARI PIHAK KETIGA.</a:t>
            </a:r>
          </a:p>
        </p:txBody>
      </p:sp>
      <p:sp>
        <p:nvSpPr>
          <p:cNvPr id="49164" name="AutoShape 11"/>
          <p:cNvSpPr>
            <a:spLocks noChangeArrowheads="1"/>
          </p:cNvSpPr>
          <p:nvPr/>
        </p:nvSpPr>
        <p:spPr bwMode="auto">
          <a:xfrm>
            <a:off x="4664075" y="2417763"/>
            <a:ext cx="2768600" cy="287337"/>
          </a:xfrm>
          <a:prstGeom prst="flowChartAlternateProcess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just">
              <a:buFontTx/>
              <a:buAutoNum type="arabicPeriod"/>
            </a:pPr>
            <a:r>
              <a:rPr lang="en-US" sz="1300"/>
              <a:t>PENDAPATAN ASLI DESA;</a:t>
            </a:r>
          </a:p>
        </p:txBody>
      </p:sp>
      <p:sp>
        <p:nvSpPr>
          <p:cNvPr id="49165" name="AutoShape 12"/>
          <p:cNvSpPr>
            <a:spLocks noChangeArrowheads="1"/>
          </p:cNvSpPr>
          <p:nvPr/>
        </p:nvSpPr>
        <p:spPr bwMode="auto">
          <a:xfrm>
            <a:off x="4668838" y="2820988"/>
            <a:ext cx="2998787" cy="431800"/>
          </a:xfrm>
          <a:prstGeom prst="flowChartAlternateProcess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just">
              <a:buFontTx/>
              <a:buAutoNum type="arabicPeriod" startAt="2"/>
            </a:pPr>
            <a:r>
              <a:rPr lang="en-US" sz="1300">
                <a:solidFill>
                  <a:srgbClr val="FF3300"/>
                </a:solidFill>
              </a:rPr>
              <a:t>BAGI HASIL PAJAK DAERAH </a:t>
            </a:r>
          </a:p>
          <a:p>
            <a:pPr marL="457200" indent="-457200" algn="just"/>
            <a:r>
              <a:rPr lang="en-US" sz="1300">
                <a:solidFill>
                  <a:srgbClr val="FF3300"/>
                </a:solidFill>
              </a:rPr>
              <a:t>           KAB/KOTA </a:t>
            </a:r>
            <a:r>
              <a:rPr lang="en-US" sz="1300"/>
              <a:t>(10% UTK DESA)</a:t>
            </a:r>
          </a:p>
        </p:txBody>
      </p:sp>
      <p:sp>
        <p:nvSpPr>
          <p:cNvPr id="49166" name="AutoShape 13"/>
          <p:cNvSpPr>
            <a:spLocks noChangeArrowheads="1"/>
          </p:cNvSpPr>
          <p:nvPr/>
        </p:nvSpPr>
        <p:spPr bwMode="auto">
          <a:xfrm>
            <a:off x="4672013" y="3890963"/>
            <a:ext cx="3787775" cy="720725"/>
          </a:xfrm>
          <a:prstGeom prst="flowChartAlternateProcess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just">
              <a:buFontTx/>
              <a:buAutoNum type="arabicPeriod" startAt="4"/>
            </a:pPr>
            <a:r>
              <a:rPr lang="en-US" sz="1300">
                <a:solidFill>
                  <a:srgbClr val="A50021"/>
                </a:solidFill>
              </a:rPr>
              <a:t>ALOKASI DANA DESA</a:t>
            </a:r>
            <a:r>
              <a:rPr lang="en-US" sz="1300">
                <a:solidFill>
                  <a:srgbClr val="0000CC"/>
                </a:solidFill>
              </a:rPr>
              <a:t> </a:t>
            </a:r>
            <a:r>
              <a:rPr lang="en-US" sz="1300"/>
              <a:t>(BAGIAN DARI</a:t>
            </a:r>
          </a:p>
          <a:p>
            <a:pPr marL="457200" indent="-457200" algn="just"/>
            <a:r>
              <a:rPr lang="en-US" sz="1300"/>
              <a:t>           DANA PERIMBANGAN KEUANGAN YG </a:t>
            </a:r>
          </a:p>
          <a:p>
            <a:pPr marL="457200" indent="-457200" algn="just"/>
            <a:r>
              <a:rPr lang="en-US" sz="1300"/>
              <a:t>           DITERIMA KAB/KOTA 10% UTK DESA)</a:t>
            </a:r>
          </a:p>
        </p:txBody>
      </p:sp>
      <p:sp>
        <p:nvSpPr>
          <p:cNvPr id="49167" name="AutoShape 14"/>
          <p:cNvSpPr>
            <a:spLocks noChangeArrowheads="1"/>
          </p:cNvSpPr>
          <p:nvPr/>
        </p:nvSpPr>
        <p:spPr bwMode="auto">
          <a:xfrm>
            <a:off x="5202238" y="1603375"/>
            <a:ext cx="1833562" cy="522288"/>
          </a:xfrm>
          <a:prstGeom prst="flowChartAlternateProcess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en-US" sz="1400">
                <a:solidFill>
                  <a:srgbClr val="CC3300"/>
                </a:solidFill>
              </a:rPr>
              <a:t>SUMBER-SUMBER </a:t>
            </a:r>
          </a:p>
          <a:p>
            <a:pPr marL="457200" indent="-457200" algn="ctr"/>
            <a:r>
              <a:rPr lang="en-US" sz="1400">
                <a:solidFill>
                  <a:srgbClr val="CC3300"/>
                </a:solidFill>
              </a:rPr>
              <a:t>KEUANGAN DESA</a:t>
            </a:r>
          </a:p>
        </p:txBody>
      </p:sp>
      <p:sp>
        <p:nvSpPr>
          <p:cNvPr id="49168" name="Line 15"/>
          <p:cNvSpPr>
            <a:spLocks noChangeShapeType="1"/>
          </p:cNvSpPr>
          <p:nvPr/>
        </p:nvSpPr>
        <p:spPr bwMode="auto">
          <a:xfrm flipV="1">
            <a:off x="3770313" y="3108325"/>
            <a:ext cx="863600" cy="4318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27432" tIns="18288" rIns="27432" bIns="18288">
            <a:spAutoFit/>
          </a:bodyPr>
          <a:lstStyle/>
          <a:p>
            <a:endParaRPr lang="id-ID"/>
          </a:p>
        </p:txBody>
      </p:sp>
      <p:sp>
        <p:nvSpPr>
          <p:cNvPr id="49169" name="Line 16"/>
          <p:cNvSpPr>
            <a:spLocks noChangeShapeType="1"/>
          </p:cNvSpPr>
          <p:nvPr/>
        </p:nvSpPr>
        <p:spPr bwMode="auto">
          <a:xfrm>
            <a:off x="3770313" y="3563938"/>
            <a:ext cx="8636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27432" tIns="18288" rIns="27432" bIns="18288">
            <a:spAutoFit/>
          </a:bodyPr>
          <a:lstStyle/>
          <a:p>
            <a:endParaRPr lang="id-ID"/>
          </a:p>
        </p:txBody>
      </p:sp>
      <p:sp>
        <p:nvSpPr>
          <p:cNvPr id="49170" name="Line 17"/>
          <p:cNvSpPr>
            <a:spLocks noChangeShapeType="1"/>
          </p:cNvSpPr>
          <p:nvPr/>
        </p:nvSpPr>
        <p:spPr bwMode="auto">
          <a:xfrm>
            <a:off x="3770313" y="3594100"/>
            <a:ext cx="863600" cy="57626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27432" tIns="18288" rIns="27432" bIns="18288">
            <a:spAutoFit/>
          </a:bodyPr>
          <a:lstStyle/>
          <a:p>
            <a:endParaRPr lang="id-ID"/>
          </a:p>
        </p:txBody>
      </p:sp>
      <p:sp>
        <p:nvSpPr>
          <p:cNvPr id="49171" name="Line 18"/>
          <p:cNvSpPr>
            <a:spLocks noChangeShapeType="1"/>
          </p:cNvSpPr>
          <p:nvPr/>
        </p:nvSpPr>
        <p:spPr bwMode="auto">
          <a:xfrm>
            <a:off x="3789363" y="2578100"/>
            <a:ext cx="863600" cy="3024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27432" tIns="18288" rIns="27432" bIns="18288">
            <a:spAutoFit/>
          </a:bodyPr>
          <a:lstStyle/>
          <a:p>
            <a:endParaRPr lang="id-ID"/>
          </a:p>
        </p:txBody>
      </p:sp>
      <p:sp>
        <p:nvSpPr>
          <p:cNvPr id="49172" name="Line 19"/>
          <p:cNvSpPr>
            <a:spLocks noChangeShapeType="1"/>
          </p:cNvSpPr>
          <p:nvPr/>
        </p:nvSpPr>
        <p:spPr bwMode="auto">
          <a:xfrm>
            <a:off x="3789363" y="255111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27432" tIns="18288" rIns="27432" bIns="18288">
            <a:spAutoFit/>
          </a:bodyPr>
          <a:lstStyle/>
          <a:p>
            <a:endParaRPr lang="id-ID"/>
          </a:p>
        </p:txBody>
      </p:sp>
      <p:sp>
        <p:nvSpPr>
          <p:cNvPr id="49173" name="Line 20"/>
          <p:cNvSpPr>
            <a:spLocks noChangeShapeType="1"/>
          </p:cNvSpPr>
          <p:nvPr/>
        </p:nvSpPr>
        <p:spPr bwMode="auto">
          <a:xfrm flipV="1">
            <a:off x="3802063" y="4170363"/>
            <a:ext cx="863600" cy="1441450"/>
          </a:xfrm>
          <a:prstGeom prst="line">
            <a:avLst/>
          </a:prstGeom>
          <a:noFill/>
          <a:ln w="19050">
            <a:solidFill>
              <a:srgbClr val="3366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27432" tIns="18288" rIns="27432" bIns="18288">
            <a:spAutoFit/>
          </a:bodyPr>
          <a:lstStyle/>
          <a:p>
            <a:endParaRPr lang="id-ID"/>
          </a:p>
        </p:txBody>
      </p:sp>
      <p:sp>
        <p:nvSpPr>
          <p:cNvPr id="49174" name="Line 21"/>
          <p:cNvSpPr>
            <a:spLocks noChangeShapeType="1"/>
          </p:cNvSpPr>
          <p:nvPr/>
        </p:nvSpPr>
        <p:spPr bwMode="auto">
          <a:xfrm flipV="1">
            <a:off x="3798888" y="4900613"/>
            <a:ext cx="863600" cy="863600"/>
          </a:xfrm>
          <a:prstGeom prst="line">
            <a:avLst/>
          </a:prstGeom>
          <a:noFill/>
          <a:ln w="19050">
            <a:solidFill>
              <a:srgbClr val="3366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27432" tIns="18288" rIns="27432" bIns="18288">
            <a:spAutoFit/>
          </a:bodyPr>
          <a:lstStyle/>
          <a:p>
            <a:endParaRPr lang="id-ID"/>
          </a:p>
        </p:txBody>
      </p:sp>
      <p:sp>
        <p:nvSpPr>
          <p:cNvPr id="49175" name="Line 22"/>
          <p:cNvSpPr>
            <a:spLocks noChangeShapeType="1"/>
          </p:cNvSpPr>
          <p:nvPr/>
        </p:nvSpPr>
        <p:spPr bwMode="auto">
          <a:xfrm>
            <a:off x="3792538" y="4589463"/>
            <a:ext cx="863600" cy="288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27432" tIns="18288" rIns="27432" bIns="18288"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32948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857233"/>
          </a:xfrm>
        </p:spPr>
        <p:txBody>
          <a:bodyPr/>
          <a:lstStyle/>
          <a:p>
            <a:pPr eaLnBrk="1" hangingPunct="1"/>
            <a:r>
              <a:rPr lang="es-ES" sz="3200" dirty="0" err="1" smtClean="0"/>
              <a:t>Anggaran</a:t>
            </a:r>
            <a:r>
              <a:rPr lang="es-ES" sz="3200" dirty="0" smtClean="0"/>
              <a:t> </a:t>
            </a:r>
            <a:r>
              <a:rPr lang="es-ES" sz="3200" dirty="0" err="1" smtClean="0"/>
              <a:t>Pendapatan</a:t>
            </a:r>
            <a:r>
              <a:rPr lang="es-ES" sz="3200" dirty="0" smtClean="0"/>
              <a:t> dan </a:t>
            </a:r>
            <a:r>
              <a:rPr lang="es-ES" sz="3200" dirty="0" err="1" smtClean="0"/>
              <a:t>Belanja</a:t>
            </a:r>
            <a:r>
              <a:rPr lang="es-ES" sz="3200" dirty="0" smtClean="0"/>
              <a:t> </a:t>
            </a:r>
            <a:r>
              <a:rPr lang="es-ES" sz="3200" dirty="0" err="1" smtClean="0"/>
              <a:t>Desa</a:t>
            </a:r>
            <a:endParaRPr lang="id-ID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FB2940B-FE89-4D59-896A-DDCC08884A62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142985"/>
            <a:ext cx="8358216" cy="5500704"/>
          </a:xfrm>
        </p:spPr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" sz="1800" dirty="0" err="1" smtClean="0"/>
              <a:t>Anggaran</a:t>
            </a:r>
            <a:r>
              <a:rPr lang="es-ES" sz="1800" dirty="0" smtClean="0"/>
              <a:t> </a:t>
            </a:r>
            <a:r>
              <a:rPr lang="es-ES" sz="1800" dirty="0" err="1" smtClean="0"/>
              <a:t>Pendapatan</a:t>
            </a:r>
            <a:r>
              <a:rPr lang="es-ES" sz="1800" dirty="0" smtClean="0"/>
              <a:t> dan </a:t>
            </a:r>
            <a:r>
              <a:rPr lang="es-ES" sz="1800" dirty="0" err="1" smtClean="0"/>
              <a:t>Belanja</a:t>
            </a:r>
            <a:r>
              <a:rPr lang="es-ES" sz="1800" dirty="0" smtClean="0"/>
              <a:t> </a:t>
            </a:r>
            <a:r>
              <a:rPr lang="es-ES" sz="1800" dirty="0" err="1" smtClean="0"/>
              <a:t>Desa</a:t>
            </a:r>
            <a:r>
              <a:rPr lang="es-ES" sz="1800" dirty="0" smtClean="0"/>
              <a:t>, </a:t>
            </a:r>
            <a:r>
              <a:rPr lang="es-ES" sz="1800" dirty="0" err="1" smtClean="0"/>
              <a:t>selanjutnya</a:t>
            </a:r>
            <a:r>
              <a:rPr lang="es-ES" sz="1800" dirty="0" smtClean="0"/>
              <a:t> </a:t>
            </a:r>
            <a:r>
              <a:rPr lang="es-ES" sz="1800" dirty="0" err="1" smtClean="0"/>
              <a:t>disebut</a:t>
            </a:r>
            <a:r>
              <a:rPr lang="es-ES" sz="1800" dirty="0" smtClean="0"/>
              <a:t> </a:t>
            </a:r>
            <a:r>
              <a:rPr lang="es-ES" sz="1800" dirty="0" err="1" smtClean="0"/>
              <a:t>APBDesa</a:t>
            </a:r>
            <a:r>
              <a:rPr lang="es-ES" sz="1800" dirty="0" smtClean="0"/>
              <a:t>,</a:t>
            </a:r>
            <a:r>
              <a:rPr lang="id-ID" sz="1800" dirty="0" smtClean="0"/>
              <a:t>adalah rencana keuangan tahunan Pemerintahan Desa.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sz="1800" dirty="0" smtClean="0"/>
              <a:t>1) APBDesa,terdiri atas:</a:t>
            </a:r>
          </a:p>
          <a:p>
            <a:pPr marL="363538" indent="26035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sz="1800" dirty="0" smtClean="0"/>
              <a:t>a. Pendapatan Desa;</a:t>
            </a:r>
          </a:p>
          <a:p>
            <a:pPr marL="363538" indent="26035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sz="1800" dirty="0" smtClean="0"/>
              <a:t>b. Belanja Desa; dan</a:t>
            </a:r>
          </a:p>
          <a:p>
            <a:pPr marL="363538" indent="26035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sz="1800" dirty="0" smtClean="0"/>
              <a:t>c. Pembiayaan Desa.</a:t>
            </a:r>
          </a:p>
          <a:p>
            <a:pPr marL="363538" indent="26035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sz="1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sz="1800" dirty="0" smtClean="0"/>
              <a:t>(2) Pendapatan Desa  adalah meliputi semua penerimaaan uang melalui rekening yang merupakan hak desa dalam satutahun anggaran yang tidak perlu dibayarkan kembali oleh desa . Pendapatan desa diklasifikasikan menutut kelompok dan jenis .sebagaimana dimaksud pada ayat (1) huruf a </a:t>
            </a:r>
            <a:r>
              <a:rPr lang="fi-FI" sz="1800" dirty="0" smtClean="0"/>
              <a:t>diklasifikasikan menurut kelompok dan jenis.</a:t>
            </a:r>
            <a:endParaRPr lang="id-ID" sz="1800" dirty="0" smtClean="0"/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endParaRPr lang="fi-FI" sz="1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sz="1800" dirty="0" smtClean="0"/>
              <a:t>(3) Belanja Desa meliputi semua pengeluaran dari rekenin desa merupakan semua kewajiban desa dalam satu tahun anggaran yang tidak akan diperoleh pembayarannya kembali oleh desa . Belanja desa dipergunakan dalam rangka mendanai penyelenggaraan kewenangan desa . sebagaimana dimaksud pada ayat (1) huruf b diklasifikasikan menurut kelompok, kegiatan, dan jenis.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3304836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6CC9F90-2BD4-4E69-8955-4FE646519397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5120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857232"/>
            <a:ext cx="8153400" cy="5238768"/>
          </a:xfrm>
        </p:spPr>
        <p:txBody>
          <a:bodyPr/>
          <a:lstStyle/>
          <a:p>
            <a:pPr eaLnBrk="1" hangingPunct="1">
              <a:buNone/>
            </a:pPr>
            <a:r>
              <a:rPr lang="id-ID" dirty="0" smtClean="0"/>
              <a:t> (4) </a:t>
            </a:r>
            <a:r>
              <a:rPr lang="id-ID" sz="2400" dirty="0" smtClean="0"/>
              <a:t>Pembiayaan senmua penerimaan yang perlu dibayarkan kembalidan atau pengeluaran yang akn diterima kembali, baik pada tahun anggaran yang bersangjkutan maupun tahun-tahun berikutnya .Pembiyaan desa terdiri atas penerimaan dan pengeluaran , Pembiayaan sebagaimana dimaksud pada ayat (1) huruf c diklasifikasikan menurut kelompok dan jenis.</a:t>
            </a:r>
          </a:p>
          <a:p>
            <a:pPr eaLnBrk="1" hangingPunct="1"/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xmlns="" val="4151531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smtClean="0"/>
              <a:t>KEPUSTAKAAN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0B1F2F2-7FA4-4328-B82A-628F2781E63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5364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00188"/>
            <a:ext cx="7772400" cy="45958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d-ID" smtClean="0"/>
              <a:t>UU no 6 tahun 2014 tenang Desa</a:t>
            </a:r>
          </a:p>
          <a:p>
            <a:pPr eaLnBrk="1" hangingPunct="1"/>
            <a:r>
              <a:rPr lang="id-ID" smtClean="0"/>
              <a:t>PP  pelaksanaan UU Desa</a:t>
            </a:r>
          </a:p>
          <a:p>
            <a:pPr eaLnBrk="1" hangingPunct="1"/>
            <a:r>
              <a:rPr lang="id-ID" smtClean="0"/>
              <a:t>Permendagri no 113</a:t>
            </a:r>
          </a:p>
          <a:p>
            <a:pPr eaLnBrk="1" hangingPunct="1"/>
            <a:r>
              <a:rPr lang="id-ID" smtClean="0"/>
              <a:t>Pertumbuhan &amp;Penyelenggaraan Pem Des– Hanif Nurcholis</a:t>
            </a:r>
          </a:p>
          <a:p>
            <a:pPr eaLnBrk="1" hangingPunct="1"/>
            <a:r>
              <a:rPr lang="id-ID" smtClean="0"/>
              <a:t>Pedoman Standrat Pelayanan Publik Pem Des---- Komisi Informasi Prop Jatim</a:t>
            </a:r>
          </a:p>
          <a:p>
            <a:pPr eaLnBrk="1" hangingPunct="1"/>
            <a:r>
              <a:rPr lang="id-ID" smtClean="0"/>
              <a:t>Pedoman Asistensi Akutansi Keuangan Desa dll</a:t>
            </a:r>
          </a:p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xmlns="" val="3319982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12775" y="0"/>
            <a:ext cx="8153400" cy="1219200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prinsip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akuntansi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bukan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merupakan</a:t>
            </a:r>
            <a:r>
              <a:rPr lang="en-US" sz="3600" b="1" dirty="0" smtClean="0"/>
              <a:t> parameter </a:t>
            </a:r>
            <a:r>
              <a:rPr lang="en-US" sz="3600" b="1" dirty="0" err="1" smtClean="0"/>
              <a:t>wajib</a:t>
            </a:r>
            <a:r>
              <a:rPr lang="en-US" sz="3600" b="1" dirty="0" smtClean="0"/>
              <a:t>.</a:t>
            </a:r>
            <a:endParaRPr lang="id-ID" sz="3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None/>
              <a:defRPr/>
            </a:pPr>
            <a:r>
              <a:rPr lang="id-ID" dirty="0" smtClean="0"/>
              <a:t>P</a:t>
            </a:r>
            <a:r>
              <a:rPr lang="en-US" dirty="0" err="1" smtClean="0"/>
              <a:t>rinsip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parameter </a:t>
            </a:r>
            <a:r>
              <a:rPr lang="en-US" dirty="0" err="1" smtClean="0"/>
              <a:t>wajib</a:t>
            </a:r>
            <a:r>
              <a:rPr lang="en-US" dirty="0" smtClean="0"/>
              <a:t>. Hal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hakikatnya</a:t>
            </a:r>
            <a:r>
              <a:rPr lang="en-US" dirty="0" smtClean="0"/>
              <a:t> </a:t>
            </a:r>
            <a:r>
              <a:rPr lang="en-US" dirty="0" err="1" smtClean="0"/>
              <a:t>mengawasi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rambu-rambu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yang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kebenarannya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mematuhi</a:t>
            </a:r>
            <a:r>
              <a:rPr lang="en-US" dirty="0" smtClean="0"/>
              <a:t> </a:t>
            </a:r>
            <a:r>
              <a:rPr lang="en-US" dirty="0" err="1" smtClean="0"/>
              <a:t>prinsip-prinsip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1277827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en-US" sz="2800" b="1" smtClean="0"/>
              <a:t>2 </a:t>
            </a:r>
            <a:r>
              <a:rPr lang="en-US" sz="2800" b="1" dirty="0" err="1" smtClean="0"/>
              <a:t>aspek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karakteristik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akuntansi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keuangan</a:t>
            </a:r>
            <a:endParaRPr lang="id-ID" sz="2800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8229600" cy="5643562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endParaRPr lang="id-ID" dirty="0" smtClean="0"/>
          </a:p>
          <a:p>
            <a:pPr eaLnBrk="1" hangingPunct="1">
              <a:defRPr/>
            </a:pPr>
            <a:r>
              <a:rPr lang="en-US" sz="3600" dirty="0" err="1" smtClean="0"/>
              <a:t>diantaranya</a:t>
            </a:r>
            <a:r>
              <a:rPr lang="en-US" sz="3600" dirty="0" smtClean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smtClean="0"/>
              <a:t>:</a:t>
            </a:r>
            <a:endParaRPr lang="id-ID" sz="3600" dirty="0" smtClean="0"/>
          </a:p>
          <a:p>
            <a:pPr eaLnBrk="1" hangingPunct="1">
              <a:defRPr/>
            </a:pPr>
            <a:endParaRPr lang="id-ID" sz="3600" dirty="0"/>
          </a:p>
          <a:p>
            <a:pPr eaLnBrk="1" hangingPunct="1">
              <a:defRPr/>
            </a:pPr>
            <a:r>
              <a:rPr lang="en-US" sz="3600" dirty="0" err="1"/>
              <a:t>Aspek</a:t>
            </a:r>
            <a:r>
              <a:rPr lang="en-US" sz="3600" dirty="0"/>
              <a:t> </a:t>
            </a:r>
            <a:r>
              <a:rPr lang="en-US" sz="3600" dirty="0" err="1"/>
              <a:t>Fungsi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/>
              <a:t>Akuntansi</a:t>
            </a:r>
            <a:r>
              <a:rPr lang="en-US" sz="3600" dirty="0"/>
              <a:t> </a:t>
            </a:r>
            <a:r>
              <a:rPr lang="en-US" sz="3600" dirty="0" err="1"/>
              <a:t>menyajikan</a:t>
            </a:r>
            <a:r>
              <a:rPr lang="en-US" sz="3600" dirty="0"/>
              <a:t> </a:t>
            </a:r>
            <a:r>
              <a:rPr lang="en-US" sz="3600" dirty="0" err="1"/>
              <a:t>informasi</a:t>
            </a:r>
            <a:r>
              <a:rPr lang="en-US" sz="3600" dirty="0"/>
              <a:t> </a:t>
            </a:r>
            <a:r>
              <a:rPr lang="en-US" sz="3600" dirty="0" err="1"/>
              <a:t>kepada</a:t>
            </a:r>
            <a:r>
              <a:rPr lang="en-US" sz="3600" dirty="0"/>
              <a:t> </a:t>
            </a:r>
            <a:r>
              <a:rPr lang="en-US" sz="3600" dirty="0" err="1"/>
              <a:t>suatu</a:t>
            </a:r>
            <a:r>
              <a:rPr lang="en-US" sz="3600" dirty="0"/>
              <a:t> </a:t>
            </a:r>
            <a:r>
              <a:rPr lang="en-US" sz="3600" dirty="0" err="1"/>
              <a:t>entitas</a:t>
            </a:r>
            <a:r>
              <a:rPr lang="en-US" sz="3600" dirty="0"/>
              <a:t> (</a:t>
            </a:r>
            <a:r>
              <a:rPr lang="en-US" sz="3600" dirty="0" err="1"/>
              <a:t>misalnya</a:t>
            </a:r>
            <a:r>
              <a:rPr lang="en-US" sz="3600" dirty="0"/>
              <a:t> </a:t>
            </a:r>
            <a:r>
              <a:rPr lang="en-US" sz="3600" dirty="0" err="1"/>
              <a:t>pemerintahan</a:t>
            </a:r>
            <a:r>
              <a:rPr lang="en-US" sz="3600" dirty="0"/>
              <a:t> </a:t>
            </a:r>
            <a:r>
              <a:rPr lang="en-US" sz="3600" dirty="0" err="1"/>
              <a:t>Desa</a:t>
            </a:r>
            <a:r>
              <a:rPr lang="en-US" sz="3600" dirty="0"/>
              <a:t>)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melakukan</a:t>
            </a:r>
            <a:r>
              <a:rPr lang="en-US" sz="3600" dirty="0"/>
              <a:t> </a:t>
            </a:r>
            <a:r>
              <a:rPr lang="en-US" sz="3600" dirty="0" err="1"/>
              <a:t>tindakan</a:t>
            </a:r>
            <a:r>
              <a:rPr lang="en-US" sz="3600" dirty="0"/>
              <a:t> yang </a:t>
            </a:r>
            <a:r>
              <a:rPr lang="en-US" sz="3600" dirty="0" err="1"/>
              <a:t>efektif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efisien</a:t>
            </a:r>
            <a:r>
              <a:rPr lang="en-US" sz="3600" dirty="0"/>
              <a:t>. </a:t>
            </a:r>
            <a:r>
              <a:rPr lang="en-US" sz="3600" dirty="0" err="1"/>
              <a:t>Fungsi</a:t>
            </a:r>
            <a:r>
              <a:rPr lang="en-US" sz="3600" dirty="0"/>
              <a:t> </a:t>
            </a:r>
            <a:r>
              <a:rPr lang="en-US" sz="3600" dirty="0" err="1"/>
              <a:t>tindakan</a:t>
            </a:r>
            <a:r>
              <a:rPr lang="en-US" sz="3600" dirty="0"/>
              <a:t> </a:t>
            </a:r>
            <a:r>
              <a:rPr lang="en-US" sz="3600" dirty="0" err="1"/>
              <a:t>tersebut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melakukan</a:t>
            </a:r>
            <a:r>
              <a:rPr lang="en-US" sz="3600" dirty="0"/>
              <a:t> </a:t>
            </a:r>
            <a:r>
              <a:rPr lang="en-US" sz="3600" dirty="0" err="1"/>
              <a:t>perencanaan</a:t>
            </a:r>
            <a:r>
              <a:rPr lang="en-US" sz="3600" dirty="0"/>
              <a:t>, </a:t>
            </a:r>
            <a:r>
              <a:rPr lang="en-US" sz="3600" dirty="0" err="1"/>
              <a:t>pengawasan</a:t>
            </a:r>
            <a:r>
              <a:rPr lang="en-US" sz="3600" dirty="0"/>
              <a:t>,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menghasilkan</a:t>
            </a:r>
            <a:r>
              <a:rPr lang="en-US" sz="3600" dirty="0"/>
              <a:t> </a:t>
            </a:r>
            <a:r>
              <a:rPr lang="en-US" sz="3600" dirty="0" err="1"/>
              <a:t>keputusan</a:t>
            </a:r>
            <a:r>
              <a:rPr lang="en-US" sz="3600" dirty="0"/>
              <a:t> </a:t>
            </a:r>
            <a:r>
              <a:rPr lang="en-US" sz="3600" dirty="0" err="1"/>
              <a:t>bagi</a:t>
            </a:r>
            <a:r>
              <a:rPr lang="en-US" sz="3600" dirty="0"/>
              <a:t> </a:t>
            </a:r>
            <a:r>
              <a:rPr lang="en-US" sz="3600" dirty="0" err="1"/>
              <a:t>pimpinan</a:t>
            </a:r>
            <a:r>
              <a:rPr lang="en-US" sz="3600" dirty="0"/>
              <a:t> </a:t>
            </a:r>
            <a:r>
              <a:rPr lang="en-US" sz="3600" dirty="0" err="1"/>
              <a:t>entitas</a:t>
            </a:r>
            <a:r>
              <a:rPr lang="en-US" sz="3600" dirty="0"/>
              <a:t> (</a:t>
            </a:r>
            <a:r>
              <a:rPr lang="en-US" sz="3600" dirty="0" err="1"/>
              <a:t>misalnya</a:t>
            </a:r>
            <a:r>
              <a:rPr lang="en-US" sz="3600" dirty="0"/>
              <a:t> </a:t>
            </a:r>
            <a:r>
              <a:rPr lang="en-US" sz="3600" dirty="0" err="1"/>
              <a:t>Kepala</a:t>
            </a:r>
            <a:r>
              <a:rPr lang="en-US" sz="3600" dirty="0"/>
              <a:t> </a:t>
            </a:r>
            <a:r>
              <a:rPr lang="en-US" sz="3600" dirty="0" err="1"/>
              <a:t>Desa</a:t>
            </a:r>
            <a:r>
              <a:rPr lang="en-US" sz="3600" dirty="0"/>
              <a:t>) yang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dimanfaat</a:t>
            </a:r>
            <a:r>
              <a:rPr lang="en-US" sz="3600" dirty="0"/>
              <a:t> </a:t>
            </a:r>
            <a:r>
              <a:rPr lang="en-US" sz="3600" dirty="0" err="1"/>
              <a:t>baik</a:t>
            </a:r>
            <a:r>
              <a:rPr lang="en-US" sz="3600" dirty="0"/>
              <a:t> </a:t>
            </a:r>
            <a:r>
              <a:rPr lang="en-US" sz="3600" dirty="0" err="1"/>
              <a:t>oleh</a:t>
            </a:r>
            <a:r>
              <a:rPr lang="en-US" sz="3600" dirty="0"/>
              <a:t> </a:t>
            </a:r>
            <a:r>
              <a:rPr lang="en-US" sz="3600" dirty="0" err="1"/>
              <a:t>pihak</a:t>
            </a:r>
            <a:r>
              <a:rPr lang="en-US" sz="3600" dirty="0"/>
              <a:t> internal </a:t>
            </a:r>
            <a:r>
              <a:rPr lang="en-US" sz="3600" dirty="0" err="1"/>
              <a:t>maupun</a:t>
            </a:r>
            <a:r>
              <a:rPr lang="en-US" sz="3600" dirty="0"/>
              <a:t> </a:t>
            </a:r>
            <a:r>
              <a:rPr lang="en-US" sz="3600" dirty="0" err="1"/>
              <a:t>eksternal</a:t>
            </a:r>
            <a:r>
              <a:rPr lang="en-US" sz="3600" dirty="0"/>
              <a:t>. </a:t>
            </a:r>
            <a:endParaRPr lang="id-ID" sz="3600" dirty="0" smtClean="0"/>
          </a:p>
          <a:p>
            <a:pPr eaLnBrk="1" hangingPunct="1">
              <a:defRPr/>
            </a:pPr>
            <a:endParaRPr lang="id-ID" sz="3600" dirty="0"/>
          </a:p>
          <a:p>
            <a:pPr eaLnBrk="1" hangingPunct="1">
              <a:defRPr/>
            </a:pPr>
            <a:r>
              <a:rPr lang="en-US" sz="3600" dirty="0" err="1"/>
              <a:t>Aspek</a:t>
            </a:r>
            <a:r>
              <a:rPr lang="en-US" sz="3600" dirty="0"/>
              <a:t> </a:t>
            </a:r>
            <a:r>
              <a:rPr lang="en-US" sz="3600" dirty="0" err="1"/>
              <a:t>Aktivitas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/>
              <a:t>Suatu</a:t>
            </a:r>
            <a:r>
              <a:rPr lang="en-US" sz="3600" dirty="0"/>
              <a:t> </a:t>
            </a:r>
            <a:r>
              <a:rPr lang="en-US" sz="3600" dirty="0" err="1"/>
              <a:t>proses</a:t>
            </a:r>
            <a:r>
              <a:rPr lang="en-US" sz="3600" dirty="0"/>
              <a:t> yang </a:t>
            </a:r>
            <a:r>
              <a:rPr lang="en-US" sz="3600" dirty="0" err="1"/>
              <a:t>dilakukan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mengidentifkasi</a:t>
            </a:r>
            <a:r>
              <a:rPr lang="en-US" sz="3600" dirty="0"/>
              <a:t> data, </a:t>
            </a:r>
            <a:r>
              <a:rPr lang="en-US" sz="3600" dirty="0" err="1"/>
              <a:t>menjadi</a:t>
            </a:r>
            <a:r>
              <a:rPr lang="en-US" sz="3600" dirty="0"/>
              <a:t> </a:t>
            </a:r>
            <a:r>
              <a:rPr lang="en-US" sz="3600" dirty="0" err="1"/>
              <a:t>sebuah</a:t>
            </a:r>
            <a:r>
              <a:rPr lang="en-US" sz="3600" dirty="0"/>
              <a:t> data yang </a:t>
            </a:r>
            <a:r>
              <a:rPr lang="en-US" sz="3600" dirty="0" err="1"/>
              <a:t>relevan</a:t>
            </a:r>
            <a:r>
              <a:rPr lang="en-US" sz="3600" dirty="0"/>
              <a:t>, yang </a:t>
            </a:r>
            <a:r>
              <a:rPr lang="en-US" sz="3600" dirty="0" err="1"/>
              <a:t>kemudian</a:t>
            </a:r>
            <a:r>
              <a:rPr lang="en-US" sz="3600" dirty="0"/>
              <a:t> </a:t>
            </a:r>
            <a:r>
              <a:rPr lang="en-US" sz="3600" dirty="0" err="1"/>
              <a:t>dianalisis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diubah</a:t>
            </a:r>
            <a:r>
              <a:rPr lang="en-US" sz="3600" dirty="0"/>
              <a:t> </a:t>
            </a:r>
            <a:r>
              <a:rPr lang="en-US" sz="3600" dirty="0" err="1"/>
              <a:t>menjadi</a:t>
            </a:r>
            <a:r>
              <a:rPr lang="en-US" sz="3600" dirty="0"/>
              <a:t> </a:t>
            </a:r>
            <a:r>
              <a:rPr lang="en-US" sz="3600" dirty="0" err="1"/>
              <a:t>sebuah</a:t>
            </a:r>
            <a:r>
              <a:rPr lang="en-US" sz="3600" dirty="0"/>
              <a:t> </a:t>
            </a:r>
            <a:r>
              <a:rPr lang="en-US" sz="3600" dirty="0" err="1"/>
              <a:t>informasi</a:t>
            </a:r>
            <a:r>
              <a:rPr lang="en-US" sz="3600" dirty="0"/>
              <a:t> yang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digunakan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pengambilan</a:t>
            </a:r>
            <a:r>
              <a:rPr lang="en-US" sz="3600" dirty="0"/>
              <a:t> </a:t>
            </a:r>
            <a:r>
              <a:rPr lang="en-US" sz="3600" dirty="0" err="1"/>
              <a:t>keputusan</a:t>
            </a:r>
            <a:r>
              <a:rPr lang="en-US" sz="3600" dirty="0"/>
              <a:t>. </a:t>
            </a:r>
            <a:r>
              <a:rPr lang="en-US" sz="3600" dirty="0" err="1"/>
              <a:t>Karakteristik</a:t>
            </a:r>
            <a:r>
              <a:rPr lang="en-US" sz="3600" dirty="0"/>
              <a:t> </a:t>
            </a:r>
            <a:r>
              <a:rPr lang="en-US" sz="3600" dirty="0" err="1"/>
              <a:t>penting</a:t>
            </a:r>
            <a:r>
              <a:rPr lang="en-US" sz="3600" dirty="0"/>
              <a:t> </a:t>
            </a:r>
            <a:r>
              <a:rPr lang="en-US" sz="3600" dirty="0" err="1"/>
              <a:t>akuntansi</a:t>
            </a:r>
            <a:r>
              <a:rPr lang="en-US" sz="3600" dirty="0"/>
              <a:t>, </a:t>
            </a:r>
            <a:r>
              <a:rPr lang="en-US" sz="3600" dirty="0" err="1"/>
              <a:t>meliputi</a:t>
            </a:r>
            <a:r>
              <a:rPr lang="en-US" sz="3600" dirty="0"/>
              <a:t> : </a:t>
            </a:r>
            <a:endParaRPr lang="id-ID" sz="3600" dirty="0" smtClean="0"/>
          </a:p>
          <a:p>
            <a:pPr eaLnBrk="1" hangingPunct="1">
              <a:defRPr/>
            </a:pPr>
            <a:endParaRPr lang="id-ID" sz="3600" dirty="0"/>
          </a:p>
          <a:p>
            <a:pPr lvl="1" eaLnBrk="1" hangingPunct="1">
              <a:defRPr/>
            </a:pPr>
            <a:r>
              <a:rPr lang="en-US" sz="3600" b="1" dirty="0" err="1"/>
              <a:t>Pengidentifikasian</a:t>
            </a:r>
            <a:r>
              <a:rPr lang="en-US" sz="3600" b="1" dirty="0"/>
              <a:t>, </a:t>
            </a:r>
            <a:r>
              <a:rPr lang="en-US" sz="3600" b="1" dirty="0" err="1"/>
              <a:t>pengukuran</a:t>
            </a:r>
            <a:r>
              <a:rPr lang="en-US" sz="3600" b="1" dirty="0"/>
              <a:t>,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pengkomunikasian</a:t>
            </a:r>
            <a:r>
              <a:rPr lang="en-US" sz="3600" b="1" dirty="0"/>
              <a:t> </a:t>
            </a:r>
            <a:r>
              <a:rPr lang="en-US" sz="3600" b="1" dirty="0" err="1"/>
              <a:t>informasi</a:t>
            </a:r>
            <a:r>
              <a:rPr lang="en-US" sz="3600" b="1" dirty="0"/>
              <a:t> </a:t>
            </a:r>
            <a:r>
              <a:rPr lang="en-US" sz="3600" b="1" dirty="0" err="1"/>
              <a:t>keuangan</a:t>
            </a:r>
            <a:r>
              <a:rPr lang="en-US" sz="3600" b="1" dirty="0"/>
              <a:t> </a:t>
            </a:r>
            <a:endParaRPr lang="id-ID" sz="3600" b="1" dirty="0"/>
          </a:p>
          <a:p>
            <a:pPr lvl="1" eaLnBrk="1" hangingPunct="1">
              <a:defRPr/>
            </a:pPr>
            <a:r>
              <a:rPr lang="en-US" sz="3600" b="1" dirty="0" err="1"/>
              <a:t>Akuntansi</a:t>
            </a:r>
            <a:r>
              <a:rPr lang="en-US" sz="3600" b="1" dirty="0"/>
              <a:t> </a:t>
            </a:r>
            <a:r>
              <a:rPr lang="en-US" sz="3600" b="1" dirty="0" err="1"/>
              <a:t>sebagai</a:t>
            </a:r>
            <a:r>
              <a:rPr lang="en-US" sz="3600" b="1" dirty="0"/>
              <a:t> </a:t>
            </a:r>
            <a:r>
              <a:rPr lang="en-US" sz="3600" b="1" dirty="0" err="1"/>
              <a:t>suatu</a:t>
            </a:r>
            <a:r>
              <a:rPr lang="en-US" sz="3600" b="1" dirty="0"/>
              <a:t> </a:t>
            </a:r>
            <a:r>
              <a:rPr lang="en-US" sz="3600" b="1" dirty="0" err="1"/>
              <a:t>sistem</a:t>
            </a:r>
            <a:r>
              <a:rPr lang="en-US" sz="3600" b="1" dirty="0"/>
              <a:t> </a:t>
            </a:r>
            <a:r>
              <a:rPr lang="en-US" sz="3600" b="1" dirty="0" err="1"/>
              <a:t>dengan</a:t>
            </a:r>
            <a:r>
              <a:rPr lang="en-US" sz="3600" b="1" dirty="0"/>
              <a:t> input data/</a:t>
            </a:r>
            <a:r>
              <a:rPr lang="en-US" sz="3600" b="1" dirty="0" err="1"/>
              <a:t>informasi</a:t>
            </a:r>
            <a:r>
              <a:rPr lang="en-US" sz="3600" b="1" dirty="0"/>
              <a:t> </a:t>
            </a:r>
            <a:r>
              <a:rPr lang="en-US" sz="3600" b="1" dirty="0" err="1"/>
              <a:t>dengan</a:t>
            </a:r>
            <a:r>
              <a:rPr lang="en-US" sz="3600" b="1" dirty="0"/>
              <a:t> output </a:t>
            </a:r>
            <a:r>
              <a:rPr lang="en-US" sz="3600" b="1" dirty="0" err="1"/>
              <a:t>informasi</a:t>
            </a:r>
            <a:r>
              <a:rPr lang="en-US" sz="3600" b="1" dirty="0"/>
              <a:t>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laporan</a:t>
            </a:r>
            <a:r>
              <a:rPr lang="en-US" sz="3600" b="1" dirty="0"/>
              <a:t> </a:t>
            </a:r>
            <a:r>
              <a:rPr lang="en-US" sz="3600" b="1" dirty="0" err="1"/>
              <a:t>keuangan</a:t>
            </a:r>
            <a:r>
              <a:rPr lang="en-US" sz="3600" b="1" dirty="0"/>
              <a:t> </a:t>
            </a:r>
            <a:endParaRPr lang="id-ID" sz="3600" b="1" dirty="0"/>
          </a:p>
          <a:p>
            <a:pPr lvl="1" eaLnBrk="1" hangingPunct="1">
              <a:defRPr/>
            </a:pPr>
            <a:r>
              <a:rPr lang="en-US" sz="3600" b="1" dirty="0" err="1"/>
              <a:t>Informasi</a:t>
            </a:r>
            <a:r>
              <a:rPr lang="en-US" sz="3600" b="1" dirty="0"/>
              <a:t> </a:t>
            </a:r>
            <a:r>
              <a:rPr lang="en-US" sz="3600" b="1" dirty="0" err="1"/>
              <a:t>keuangan</a:t>
            </a:r>
            <a:r>
              <a:rPr lang="en-US" sz="3600" b="1" dirty="0"/>
              <a:t> </a:t>
            </a:r>
            <a:r>
              <a:rPr lang="en-US" sz="3600" b="1" dirty="0" err="1"/>
              <a:t>terkait</a:t>
            </a:r>
            <a:r>
              <a:rPr lang="en-US" sz="3600" b="1" dirty="0"/>
              <a:t> </a:t>
            </a:r>
            <a:r>
              <a:rPr lang="en-US" sz="3600" b="1" dirty="0" err="1"/>
              <a:t>suatu</a:t>
            </a:r>
            <a:r>
              <a:rPr lang="en-US" sz="3600" b="1" dirty="0"/>
              <a:t> </a:t>
            </a:r>
            <a:r>
              <a:rPr lang="en-US" sz="3600" b="1" dirty="0" err="1"/>
              <a:t>entitas</a:t>
            </a:r>
            <a:r>
              <a:rPr lang="en-US" sz="3600" b="1" dirty="0"/>
              <a:t> </a:t>
            </a:r>
            <a:endParaRPr lang="id-ID" sz="3600" b="1" dirty="0"/>
          </a:p>
          <a:p>
            <a:pPr lvl="1" eaLnBrk="1" hangingPunct="1">
              <a:defRPr/>
            </a:pPr>
            <a:r>
              <a:rPr lang="en-US" sz="3600" b="1" dirty="0" err="1"/>
              <a:t>Informasi</a:t>
            </a:r>
            <a:r>
              <a:rPr lang="en-US" sz="3600" b="1" dirty="0"/>
              <a:t> </a:t>
            </a:r>
            <a:r>
              <a:rPr lang="en-US" sz="3600" b="1" dirty="0" err="1"/>
              <a:t>dikomunikasikan</a:t>
            </a:r>
            <a:r>
              <a:rPr lang="en-US" sz="3600" b="1" dirty="0"/>
              <a:t> </a:t>
            </a:r>
            <a:r>
              <a:rPr lang="en-US" sz="3600" b="1" dirty="0" err="1"/>
              <a:t>untuk</a:t>
            </a:r>
            <a:r>
              <a:rPr lang="en-US" sz="3600" b="1" dirty="0"/>
              <a:t> </a:t>
            </a:r>
            <a:r>
              <a:rPr lang="en-US" sz="3600" b="1" dirty="0" err="1"/>
              <a:t>pemakai</a:t>
            </a:r>
            <a:r>
              <a:rPr lang="en-US" sz="3600" b="1" dirty="0"/>
              <a:t> </a:t>
            </a:r>
            <a:r>
              <a:rPr lang="en-US" sz="3600" b="1" dirty="0" err="1"/>
              <a:t>dalam</a:t>
            </a:r>
            <a:r>
              <a:rPr lang="en-US" sz="3600" b="1" dirty="0"/>
              <a:t> </a:t>
            </a:r>
            <a:r>
              <a:rPr lang="en-US" sz="3600" b="1" dirty="0" err="1"/>
              <a:t>pengambilan</a:t>
            </a:r>
            <a:r>
              <a:rPr lang="en-US" sz="3600" b="1" dirty="0"/>
              <a:t> </a:t>
            </a:r>
            <a:r>
              <a:rPr lang="en-US" sz="3600" b="1" dirty="0" err="1"/>
              <a:t>keputusan</a:t>
            </a:r>
            <a:r>
              <a:rPr lang="en-US" sz="3600" b="1" dirty="0"/>
              <a:t>. </a:t>
            </a:r>
            <a:endParaRPr lang="id-ID" sz="3600" b="1" dirty="0"/>
          </a:p>
          <a:p>
            <a:pPr eaLnBrk="1" hangingPunct="1">
              <a:defRPr/>
            </a:pP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xmlns="" val="3770686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12775" y="142852"/>
            <a:ext cx="8153400" cy="6429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b="1" dirty="0" smtClean="0"/>
              <a:t>P</a:t>
            </a:r>
            <a:r>
              <a:rPr lang="en-US" b="1" dirty="0" err="1" smtClean="0"/>
              <a:t>rinsip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endParaRPr 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71563"/>
            <a:ext cx="9144000" cy="578643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beberapa</a:t>
            </a:r>
            <a:r>
              <a:rPr lang="en-US" b="1" dirty="0"/>
              <a:t> </a:t>
            </a:r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akuntansi</a:t>
            </a:r>
            <a:r>
              <a:rPr lang="en-US" b="1" dirty="0"/>
              <a:t> yang </a:t>
            </a:r>
            <a:r>
              <a:rPr lang="en-US" b="1" dirty="0" err="1"/>
              <a:t>digunakan</a:t>
            </a:r>
            <a:r>
              <a:rPr lang="en-US" b="1" dirty="0"/>
              <a:t> : </a:t>
            </a:r>
            <a:endParaRPr lang="id-ID" b="1" dirty="0" smtClean="0"/>
          </a:p>
          <a:p>
            <a:pPr eaLnBrk="1" hangingPunct="1">
              <a:defRPr/>
            </a:pPr>
            <a:endParaRPr lang="id-ID" dirty="0"/>
          </a:p>
          <a:p>
            <a:pPr eaLnBrk="1" hangingPunct="1">
              <a:defRPr/>
            </a:pPr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Harga</a:t>
            </a:r>
            <a:r>
              <a:rPr lang="en-US" b="1" dirty="0"/>
              <a:t> </a:t>
            </a:r>
            <a:r>
              <a:rPr lang="en-US" b="1" dirty="0" err="1"/>
              <a:t>Perolehan</a:t>
            </a:r>
            <a:endParaRPr lang="id-ID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id-ID" dirty="0" smtClean="0"/>
              <a:t>	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harta</a:t>
            </a:r>
            <a:r>
              <a:rPr lang="en-US" dirty="0"/>
              <a:t> (</a:t>
            </a:r>
            <a:r>
              <a:rPr lang="en-US" dirty="0" err="1"/>
              <a:t>aset</a:t>
            </a:r>
            <a:r>
              <a:rPr lang="en-US" dirty="0"/>
              <a:t>), </a:t>
            </a:r>
            <a:r>
              <a:rPr lang="en-US" dirty="0" err="1"/>
              <a:t>kewajiban</a:t>
            </a:r>
            <a:r>
              <a:rPr lang="en-US" dirty="0"/>
              <a:t>/</a:t>
            </a:r>
            <a:r>
              <a:rPr lang="en-US" dirty="0" err="1"/>
              <a:t>utang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belah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bertransaksi</a:t>
            </a:r>
            <a:r>
              <a:rPr lang="en-US" dirty="0"/>
              <a:t>.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objektif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r>
              <a:rPr lang="en-US" dirty="0"/>
              <a:t>/</a:t>
            </a:r>
            <a:r>
              <a:rPr lang="en-US" dirty="0" err="1"/>
              <a:t>dibayarkan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/bank. </a:t>
            </a:r>
            <a:endParaRPr lang="id-ID" dirty="0" smtClean="0"/>
          </a:p>
          <a:p>
            <a:pPr eaLnBrk="1" hangingPunct="1">
              <a:defRPr/>
            </a:pPr>
            <a:endParaRPr lang="id-ID" b="1" dirty="0" smtClean="0"/>
          </a:p>
          <a:p>
            <a:pPr eaLnBrk="1" hangingPunct="1">
              <a:defRPr/>
            </a:pPr>
            <a:r>
              <a:rPr lang="en-US" b="1" dirty="0" err="1" smtClean="0"/>
              <a:t>Prinsip</a:t>
            </a:r>
            <a:r>
              <a:rPr lang="en-US" b="1" dirty="0" smtClean="0"/>
              <a:t> </a:t>
            </a:r>
            <a:r>
              <a:rPr lang="en-US" b="1" dirty="0" err="1" smtClean="0"/>
              <a:t>Realisasi</a:t>
            </a:r>
            <a:r>
              <a:rPr lang="en-US" b="1" dirty="0" smtClean="0"/>
              <a:t> </a:t>
            </a:r>
            <a:r>
              <a:rPr lang="en-US" b="1" dirty="0" err="1" smtClean="0"/>
              <a:t>Pendapatan</a:t>
            </a:r>
            <a:r>
              <a:rPr lang="en-US" b="1" dirty="0" smtClean="0"/>
              <a:t> </a:t>
            </a:r>
            <a:endParaRPr lang="id-ID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id-ID" dirty="0" smtClean="0"/>
              <a:t>	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.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harta</a:t>
            </a:r>
            <a:r>
              <a:rPr lang="en-US" dirty="0"/>
              <a:t> (</a:t>
            </a:r>
            <a:r>
              <a:rPr lang="en-US" dirty="0" err="1"/>
              <a:t>aset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berkurangnya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bertambahnya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.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.</a:t>
            </a:r>
            <a:endParaRPr lang="id-ID" dirty="0"/>
          </a:p>
          <a:p>
            <a:pPr eaLnBrk="1" hangingPunct="1">
              <a:defRPr/>
            </a:pPr>
            <a:endParaRPr lang="id-ID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37719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id-ID" b="1" dirty="0" smtClean="0"/>
              <a:t>P</a:t>
            </a:r>
            <a:r>
              <a:rPr lang="en-US" b="1" dirty="0" err="1" smtClean="0"/>
              <a:t>rinsip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r>
              <a:rPr lang="id-ID" b="1" dirty="0" smtClean="0"/>
              <a:t> (lanjutan)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214974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b="1" dirty="0" err="1" smtClean="0"/>
              <a:t>Prinsip</a:t>
            </a:r>
            <a:r>
              <a:rPr lang="en-US" b="1" dirty="0" smtClean="0"/>
              <a:t> </a:t>
            </a:r>
            <a:r>
              <a:rPr lang="en-US" b="1" dirty="0" err="1" smtClean="0"/>
              <a:t>Objektif</a:t>
            </a:r>
            <a:r>
              <a:rPr lang="en-US" b="1" dirty="0" smtClean="0"/>
              <a:t> </a:t>
            </a:r>
            <a:endParaRPr lang="id-ID" dirty="0" smtClean="0"/>
          </a:p>
          <a:p>
            <a:pPr>
              <a:buNone/>
              <a:defRPr/>
            </a:pPr>
            <a:r>
              <a:rPr lang="id-ID" dirty="0" smtClean="0"/>
              <a:t>	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merujuk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yang </a:t>
            </a:r>
            <a:r>
              <a:rPr lang="en-US" dirty="0" err="1" smtClean="0"/>
              <a:t>didukung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bukti-bukti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.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intern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kecurangan-kecurangan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memanipulasi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pencatatannya</a:t>
            </a:r>
            <a:r>
              <a:rPr lang="en-US" dirty="0" smtClean="0"/>
              <a:t>. </a:t>
            </a:r>
            <a:endParaRPr lang="id-ID" dirty="0" smtClean="0"/>
          </a:p>
          <a:p>
            <a:pPr>
              <a:defRPr/>
            </a:pPr>
            <a:endParaRPr lang="id-ID" b="1" dirty="0" smtClean="0"/>
          </a:p>
          <a:p>
            <a:pPr>
              <a:defRPr/>
            </a:pPr>
            <a:r>
              <a:rPr lang="en-US" b="1" dirty="0" err="1" smtClean="0"/>
              <a:t>Prinsip</a:t>
            </a:r>
            <a:r>
              <a:rPr lang="en-US" b="1" dirty="0" smtClean="0"/>
              <a:t> </a:t>
            </a:r>
            <a:r>
              <a:rPr lang="en-US" b="1" dirty="0" err="1" smtClean="0"/>
              <a:t>Pengungkapan</a:t>
            </a:r>
            <a:r>
              <a:rPr lang="en-US" b="1" dirty="0" smtClean="0"/>
              <a:t> </a:t>
            </a:r>
            <a:r>
              <a:rPr lang="en-US" b="1" dirty="0" err="1" smtClean="0"/>
              <a:t>Penuh</a:t>
            </a:r>
            <a:r>
              <a:rPr lang="en-US" b="1" dirty="0" smtClean="0"/>
              <a:t> </a:t>
            </a:r>
            <a:endParaRPr lang="id-ID" dirty="0" smtClean="0"/>
          </a:p>
          <a:p>
            <a:pPr>
              <a:buNone/>
              <a:defRPr/>
            </a:pPr>
            <a:r>
              <a:rPr lang="id-ID" dirty="0" smtClean="0"/>
              <a:t>	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hendaknya</a:t>
            </a:r>
            <a:r>
              <a:rPr lang="en-US" dirty="0" smtClean="0"/>
              <a:t> </a:t>
            </a:r>
            <a:r>
              <a:rPr lang="en-US" dirty="0" err="1" smtClean="0"/>
              <a:t>mengungkapkan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yang </a:t>
            </a:r>
            <a:r>
              <a:rPr lang="en-US" dirty="0" err="1" smtClean="0"/>
              <a:t>tersaji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kualitatif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kuatitatif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. </a:t>
            </a:r>
            <a:endParaRPr lang="id-ID" dirty="0" smtClean="0"/>
          </a:p>
          <a:p>
            <a:pPr>
              <a:defRPr/>
            </a:pPr>
            <a:endParaRPr lang="id-ID" b="1" dirty="0" smtClean="0"/>
          </a:p>
          <a:p>
            <a:pPr>
              <a:defRPr/>
            </a:pPr>
            <a:r>
              <a:rPr lang="en-US" b="1" dirty="0" err="1" smtClean="0"/>
              <a:t>Prinsip</a:t>
            </a:r>
            <a:r>
              <a:rPr lang="en-US" b="1" dirty="0" smtClean="0"/>
              <a:t> </a:t>
            </a:r>
            <a:r>
              <a:rPr lang="en-US" b="1" dirty="0" err="1" smtClean="0"/>
              <a:t>Konsistensi</a:t>
            </a:r>
            <a:endParaRPr lang="id-ID" dirty="0" smtClean="0"/>
          </a:p>
          <a:p>
            <a:pPr>
              <a:buNone/>
              <a:defRPr/>
            </a:pPr>
            <a:r>
              <a:rPr lang="id-ID" dirty="0" smtClean="0"/>
              <a:t>	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konsistensi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, </a:t>
            </a:r>
            <a:r>
              <a:rPr lang="en-US" dirty="0" err="1" smtClean="0"/>
              <a:t>pedoman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pembuatannya</a:t>
            </a:r>
            <a:r>
              <a:rPr lang="en-US" dirty="0" smtClean="0"/>
              <a:t>.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banding, yang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 smtClean="0"/>
              <a:t>. 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en-US" sz="2400" b="1" dirty="0" err="1" smtClean="0"/>
              <a:t>Ada</a:t>
            </a:r>
            <a:r>
              <a:rPr lang="en-US" sz="2400" b="1" dirty="0" smtClean="0"/>
              <a:t> 6 </a:t>
            </a:r>
            <a:r>
              <a:rPr lang="en-US" sz="2400" b="1" dirty="0" err="1" smtClean="0"/>
              <a:t>unsur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mengenai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pengelolaan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keuangan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desa</a:t>
            </a:r>
            <a:endParaRPr lang="id-ID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1563"/>
            <a:ext cx="8229600" cy="5786437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dirty="0" err="1"/>
              <a:t>Ada</a:t>
            </a:r>
            <a:r>
              <a:rPr lang="en-US" dirty="0"/>
              <a:t> 6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ke-6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tentunya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kira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bendahara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.</a:t>
            </a:r>
            <a:br>
              <a:rPr lang="en-US" dirty="0"/>
            </a:br>
            <a:endParaRPr lang="id-ID" sz="2800" dirty="0"/>
          </a:p>
          <a:p>
            <a:pPr eaLnBrk="1" hangingPunct="1">
              <a:defRPr/>
            </a:pPr>
            <a:r>
              <a:rPr lang="id-ID" b="1" i="1" dirty="0" smtClean="0"/>
              <a:t>1. </a:t>
            </a:r>
            <a:r>
              <a:rPr lang="en-US" b="1" i="1" dirty="0" err="1" smtClean="0"/>
              <a:t>Aset</a:t>
            </a:r>
            <a:r>
              <a:rPr lang="en-US" b="1" i="1" dirty="0" smtClean="0"/>
              <a:t> </a:t>
            </a:r>
            <a:r>
              <a:rPr lang="en-US" b="1" i="1" dirty="0" err="1"/>
              <a:t>Desa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yang </a:t>
            </a:r>
            <a:r>
              <a:rPr lang="en-US" dirty="0" err="1"/>
              <a:t>dikuasai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dimasa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.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dikelompokkan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: </a:t>
            </a:r>
            <a:endParaRPr lang="id-ID" sz="2800" dirty="0"/>
          </a:p>
          <a:p>
            <a:pPr lvl="1" eaLnBrk="1" hangingPunct="1">
              <a:defRPr/>
            </a:pPr>
            <a:r>
              <a:rPr lang="en-US" dirty="0" err="1">
                <a:solidFill>
                  <a:srgbClr val="C00000"/>
                </a:solidFill>
              </a:rPr>
              <a:t>Aset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Lancar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yaitu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aset</a:t>
            </a:r>
            <a:r>
              <a:rPr lang="en-US" dirty="0">
                <a:solidFill>
                  <a:srgbClr val="C00000"/>
                </a:solidFill>
              </a:rPr>
              <a:t> yang </a:t>
            </a:r>
            <a:r>
              <a:rPr lang="en-US" dirty="0" err="1">
                <a:solidFill>
                  <a:srgbClr val="C00000"/>
                </a:solidFill>
              </a:rPr>
              <a:t>dalam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periode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waktu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tertentu</a:t>
            </a:r>
            <a:r>
              <a:rPr lang="en-US" dirty="0">
                <a:solidFill>
                  <a:srgbClr val="C00000"/>
                </a:solidFill>
              </a:rPr>
              <a:t> (</a:t>
            </a:r>
            <a:r>
              <a:rPr lang="en-US" dirty="0" err="1">
                <a:solidFill>
                  <a:srgbClr val="C00000"/>
                </a:solidFill>
              </a:rPr>
              <a:t>tidak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lebih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dari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satu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tahun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 err="1">
                <a:solidFill>
                  <a:srgbClr val="C00000"/>
                </a:solidFill>
              </a:rPr>
              <a:t>dapat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dicairkan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menjadi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uang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kas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atau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menjadi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bentuk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aset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lainnya.Misalnya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Kas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Piutang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Persediaan</a:t>
            </a:r>
            <a:r>
              <a:rPr lang="en-US" dirty="0">
                <a:solidFill>
                  <a:srgbClr val="C00000"/>
                </a:solidFill>
              </a:rPr>
              <a:t>. </a:t>
            </a:r>
            <a:endParaRPr lang="id-ID" sz="2400" dirty="0">
              <a:solidFill>
                <a:srgbClr val="C00000"/>
              </a:solidFill>
            </a:endParaRPr>
          </a:p>
          <a:p>
            <a:pPr lvl="1" eaLnBrk="1" hangingPunct="1">
              <a:defRPr/>
            </a:pPr>
            <a:r>
              <a:rPr lang="en-US" dirty="0" err="1">
                <a:solidFill>
                  <a:srgbClr val="C00000"/>
                </a:solidFill>
              </a:rPr>
              <a:t>Aset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Tidak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Lancar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yaitu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aset</a:t>
            </a:r>
            <a:r>
              <a:rPr lang="en-US" dirty="0">
                <a:solidFill>
                  <a:srgbClr val="C00000"/>
                </a:solidFill>
              </a:rPr>
              <a:t> yang </a:t>
            </a:r>
            <a:r>
              <a:rPr lang="en-US" dirty="0" err="1">
                <a:solidFill>
                  <a:srgbClr val="C00000"/>
                </a:solidFill>
              </a:rPr>
              <a:t>mempunyai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nilai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ekonomis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lebih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dari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satu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tahun</a:t>
            </a:r>
            <a:r>
              <a:rPr lang="en-US" dirty="0">
                <a:solidFill>
                  <a:srgbClr val="C00000"/>
                </a:solidFill>
              </a:rPr>
              <a:t>. </a:t>
            </a:r>
            <a:r>
              <a:rPr lang="en-US" dirty="0" err="1">
                <a:solidFill>
                  <a:srgbClr val="C00000"/>
                </a:solidFill>
              </a:rPr>
              <a:t>Misalnya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Investasi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Permanen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Aset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Tetap</a:t>
            </a:r>
            <a:r>
              <a:rPr lang="en-US" dirty="0">
                <a:solidFill>
                  <a:srgbClr val="C00000"/>
                </a:solidFill>
              </a:rPr>
              <a:t>, Dana </a:t>
            </a:r>
            <a:r>
              <a:rPr lang="en-US" dirty="0" err="1">
                <a:solidFill>
                  <a:srgbClr val="C00000"/>
                </a:solidFill>
              </a:rPr>
              <a:t>Cadangan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Aset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Tidak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Lancar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Lainnya</a:t>
            </a:r>
            <a:r>
              <a:rPr lang="en-US" dirty="0">
                <a:solidFill>
                  <a:srgbClr val="C00000"/>
                </a:solidFill>
              </a:rPr>
              <a:t>. </a:t>
            </a:r>
            <a:endParaRPr lang="id-ID" dirty="0" smtClean="0">
              <a:solidFill>
                <a:srgbClr val="C00000"/>
              </a:solidFill>
            </a:endParaRPr>
          </a:p>
          <a:p>
            <a:pPr lvl="1" eaLnBrk="1" hangingPunct="1">
              <a:defRPr/>
            </a:pPr>
            <a:endParaRPr lang="id-ID" sz="2400" dirty="0"/>
          </a:p>
          <a:p>
            <a:pPr eaLnBrk="1" hangingPunct="1">
              <a:defRPr/>
            </a:pPr>
            <a:r>
              <a:rPr lang="id-ID" b="1" i="1" dirty="0" smtClean="0"/>
              <a:t>2. </a:t>
            </a:r>
            <a:r>
              <a:rPr lang="en-US" b="1" i="1" dirty="0" err="1" smtClean="0"/>
              <a:t>Kewajiban</a:t>
            </a:r>
            <a:r>
              <a:rPr lang="en-US" b="1" i="1" dirty="0" smtClean="0"/>
              <a:t> </a:t>
            </a:r>
            <a:r>
              <a:rPr lang="en-US" b="1" i="1" dirty="0" err="1" smtClean="0"/>
              <a:t>Desa</a:t>
            </a:r>
            <a:endParaRPr lang="id-ID" b="1" i="1" dirty="0" smtClean="0"/>
          </a:p>
          <a:p>
            <a:pPr eaLnBrk="1" hangingPunct="1">
              <a:buNone/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yang </a:t>
            </a:r>
            <a:r>
              <a:rPr lang="en-US" dirty="0" err="1"/>
              <a:t>penyelesaian-nya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dayaekonomi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.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, </a:t>
            </a: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Pemotongan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, </a:t>
            </a: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Cicilan</a:t>
            </a:r>
            <a:r>
              <a:rPr lang="en-US" dirty="0"/>
              <a:t> </a:t>
            </a:r>
            <a:r>
              <a:rPr lang="en-US" dirty="0" err="1"/>
              <a:t>Pinjaman</a:t>
            </a:r>
            <a:r>
              <a:rPr lang="en-US" dirty="0"/>
              <a:t>, </a:t>
            </a:r>
            <a:r>
              <a:rPr lang="en-US" dirty="0" err="1"/>
              <a:t>Pinjaman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endParaRPr lang="id-ID" sz="2800" dirty="0"/>
          </a:p>
          <a:p>
            <a:pPr eaLnBrk="1" hangingPunct="1">
              <a:defRPr/>
            </a:pPr>
            <a:endParaRPr lang="id-ID" dirty="0" smtClean="0"/>
          </a:p>
          <a:p>
            <a:pPr eaLnBrk="1" hangingPunct="1">
              <a:defRPr/>
            </a:pPr>
            <a:r>
              <a:rPr lang="id-ID" b="1" i="1" dirty="0" smtClean="0"/>
              <a:t>3. </a:t>
            </a:r>
            <a:r>
              <a:rPr lang="en-US" b="1" i="1" dirty="0" err="1" smtClean="0"/>
              <a:t>Kekayaan</a:t>
            </a:r>
            <a:r>
              <a:rPr lang="en-US" b="1" i="1" dirty="0" smtClean="0"/>
              <a:t> </a:t>
            </a:r>
            <a:r>
              <a:rPr lang="en-US" b="1" i="1" dirty="0" err="1"/>
              <a:t>Bersih</a:t>
            </a:r>
            <a:r>
              <a:rPr lang="en-US" b="1" i="1" dirty="0"/>
              <a:t> </a:t>
            </a:r>
            <a:r>
              <a:rPr lang="en-US" b="1" i="1" dirty="0" err="1"/>
              <a:t>Desa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selisih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kewajiban.yang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dipenuhi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31 </a:t>
            </a:r>
            <a:r>
              <a:rPr lang="en-US" dirty="0" err="1"/>
              <a:t>Desember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tahun</a:t>
            </a:r>
            <a:endParaRPr lang="id-ID" sz="2800" dirty="0"/>
          </a:p>
          <a:p>
            <a:pPr eaLnBrk="1" hangingPunct="1">
              <a:defRPr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xmlns="" val="24162099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500042"/>
            <a:ext cx="8153400" cy="5857916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id-ID" b="1" i="1" dirty="0" smtClean="0"/>
              <a:t>4. </a:t>
            </a:r>
            <a:r>
              <a:rPr lang="en-US" b="1" i="1" dirty="0" err="1" smtClean="0"/>
              <a:t>Pendapatan</a:t>
            </a:r>
            <a:r>
              <a:rPr lang="en-US" b="1" i="1" dirty="0" smtClean="0"/>
              <a:t> </a:t>
            </a:r>
            <a:r>
              <a:rPr lang="en-US" b="1" i="1" dirty="0" err="1" smtClean="0"/>
              <a:t>Desa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penerimaaan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. </a:t>
            </a:r>
            <a:endParaRPr lang="id-ID" sz="2800" dirty="0" smtClean="0"/>
          </a:p>
          <a:p>
            <a:pPr eaLnBrk="1" hangingPunct="1">
              <a:defRPr/>
            </a:pPr>
            <a:endParaRPr lang="id-ID" dirty="0" smtClean="0"/>
          </a:p>
          <a:p>
            <a:pPr eaLnBrk="1" hangingPunct="1">
              <a:defRPr/>
            </a:pPr>
            <a:r>
              <a:rPr lang="id-ID" b="1" i="1" dirty="0" smtClean="0"/>
              <a:t>5. </a:t>
            </a:r>
            <a:r>
              <a:rPr lang="en-US" b="1" i="1" dirty="0" err="1" smtClean="0"/>
              <a:t>Belanja</a:t>
            </a:r>
            <a:r>
              <a:rPr lang="en-US" b="1" i="1" dirty="0" smtClean="0"/>
              <a:t> </a:t>
            </a:r>
            <a:r>
              <a:rPr lang="en-US" b="1" i="1" dirty="0" err="1" smtClean="0"/>
              <a:t>Desa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Bendahara</a:t>
            </a:r>
            <a:r>
              <a:rPr lang="en-US" dirty="0" smtClean="0"/>
              <a:t> yang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pembayarannya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. </a:t>
            </a:r>
            <a:endParaRPr lang="id-ID" sz="2800" dirty="0" smtClean="0"/>
          </a:p>
          <a:p>
            <a:pPr eaLnBrk="1" hangingPunct="1">
              <a:defRPr/>
            </a:pPr>
            <a:endParaRPr lang="id-ID" dirty="0" smtClean="0"/>
          </a:p>
          <a:p>
            <a:pPr eaLnBrk="1" hangingPunct="1">
              <a:defRPr/>
            </a:pPr>
            <a:r>
              <a:rPr lang="id-ID" b="1" i="1" dirty="0" smtClean="0"/>
              <a:t>6. </a:t>
            </a:r>
            <a:r>
              <a:rPr lang="en-US" b="1" i="1" dirty="0" err="1" smtClean="0"/>
              <a:t>Pembiayaan</a:t>
            </a:r>
            <a:r>
              <a:rPr lang="en-US" b="1" i="1" dirty="0" smtClean="0"/>
              <a:t> </a:t>
            </a:r>
            <a:r>
              <a:rPr lang="en-US" b="1" i="1" dirty="0" err="1" smtClean="0"/>
              <a:t>Desa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/</a:t>
            </a:r>
            <a:r>
              <a:rPr lang="en-US" dirty="0" err="1" smtClean="0"/>
              <a:t>pengeluaran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bersih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tahun-tahun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berikutnya</a:t>
            </a:r>
            <a:r>
              <a:rPr lang="en-US" dirty="0" smtClean="0"/>
              <a:t>, yang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penganggaran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dimaksudkan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menutup</a:t>
            </a:r>
            <a:r>
              <a:rPr lang="en-US" dirty="0" smtClean="0"/>
              <a:t> </a:t>
            </a:r>
            <a:r>
              <a:rPr lang="en-US" dirty="0" err="1" smtClean="0"/>
              <a:t>defisit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surplus </a:t>
            </a:r>
            <a:r>
              <a:rPr lang="en-US" dirty="0" err="1" smtClean="0"/>
              <a:t>anggaran</a:t>
            </a:r>
            <a:endParaRPr lang="id-ID" sz="2800" dirty="0" smtClean="0"/>
          </a:p>
          <a:p>
            <a:pPr eaLnBrk="1" hangingPunct="1">
              <a:defRPr/>
            </a:pPr>
            <a:endParaRPr lang="id-ID" dirty="0" smtClean="0"/>
          </a:p>
          <a:p>
            <a:pPr eaLnBrk="1" hangingPunct="1"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9373907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612775" y="214290"/>
            <a:ext cx="8153400" cy="71438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Cacatan penting </a:t>
            </a:r>
            <a:br>
              <a:rPr lang="id-ID" dirty="0" smtClean="0"/>
            </a:br>
            <a:endParaRPr 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None/>
              <a:defRPr/>
            </a:pPr>
            <a:r>
              <a:rPr lang="id-ID" dirty="0" smtClean="0"/>
              <a:t>Cacatan penting :</a:t>
            </a:r>
          </a:p>
          <a:p>
            <a:pPr eaLnBrk="1" hangingPunct="1">
              <a:defRPr/>
            </a:pP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kal</a:t>
            </a:r>
            <a:r>
              <a:rPr lang="id-ID" dirty="0" smtClean="0"/>
              <a:t>au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diingat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kucuran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1 </a:t>
            </a:r>
            <a:r>
              <a:rPr lang="en-US" dirty="0" err="1" smtClean="0"/>
              <a:t>milyar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bukanlah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semata-mata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titipan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rakyat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mandiri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akhirnya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.</a:t>
            </a:r>
            <a:endParaRPr lang="id-ID" dirty="0" smtClean="0"/>
          </a:p>
          <a:p>
            <a:pPr eaLnBrk="1" hangingPunct="1">
              <a:buNone/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3408878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Penatausahaan</a:t>
            </a:r>
            <a:endParaRPr lang="id-ID" b="1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1493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.</a:t>
            </a:r>
            <a:endParaRPr lang="id-ID" dirty="0" smtClean="0"/>
          </a:p>
          <a:p>
            <a:pPr eaLnBrk="1" hangingPunct="1">
              <a:defRPr/>
            </a:pP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id-ID" dirty="0" smtClean="0"/>
              <a:t> ini </a:t>
            </a:r>
            <a:r>
              <a:rPr lang="en-US" dirty="0" smtClean="0"/>
              <a:t>yang </a:t>
            </a:r>
            <a:r>
              <a:rPr lang="en-US" dirty="0" err="1" smtClean="0"/>
              <a:t>nyaris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. </a:t>
            </a:r>
            <a:endParaRPr lang="id-ID" dirty="0" smtClean="0"/>
          </a:p>
          <a:p>
            <a:pPr eaLnBrk="1" hangingPunct="1">
              <a:defRPr/>
            </a:pP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berrtupu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tanggungjawab</a:t>
            </a:r>
            <a:r>
              <a:rPr lang="en-US" dirty="0" smtClean="0"/>
              <a:t> </a:t>
            </a:r>
            <a:r>
              <a:rPr lang="en-US" dirty="0" err="1" smtClean="0"/>
              <a:t>Bendahara</a:t>
            </a:r>
            <a:r>
              <a:rPr lang="en-US" dirty="0" smtClean="0"/>
              <a:t>. </a:t>
            </a:r>
            <a:endParaRPr lang="id-ID" dirty="0" smtClean="0"/>
          </a:p>
          <a:p>
            <a:pPr eaLnBrk="1" hangingPunct="1">
              <a:defRPr/>
            </a:pPr>
            <a:r>
              <a:rPr lang="en-US" dirty="0" err="1" smtClean="0"/>
              <a:t>Ketekunan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ketelitian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 </a:t>
            </a:r>
            <a:endParaRPr lang="id-ID" dirty="0" smtClean="0"/>
          </a:p>
          <a:p>
            <a:pPr eaLnBrk="1" hangingPunct="1">
              <a:defRPr/>
            </a:pPr>
            <a:r>
              <a:rPr lang="en-US" dirty="0" err="1" smtClean="0"/>
              <a:t>ketentuan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dipatuhi</a:t>
            </a:r>
            <a:r>
              <a:rPr lang="en-US" dirty="0" smtClean="0"/>
              <a:t>,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Pengelola</a:t>
            </a:r>
            <a:r>
              <a:rPr lang="en-US" dirty="0" smtClean="0"/>
              <a:t>,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penatausahaan</a:t>
            </a:r>
            <a:r>
              <a:rPr lang="en-US" dirty="0" smtClean="0"/>
              <a:t> </a:t>
            </a:r>
            <a:r>
              <a:rPr lang="en-US" dirty="0" err="1" smtClean="0"/>
              <a:t>dipaparkan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rinci</a:t>
            </a:r>
            <a:r>
              <a:rPr lang="en-US" dirty="0" smtClean="0"/>
              <a:t> </a:t>
            </a:r>
            <a:endParaRPr lang="id-ID" dirty="0" smtClean="0"/>
          </a:p>
          <a:p>
            <a:pPr eaLnBrk="1" hangingPunct="1">
              <a:defRPr/>
            </a:pPr>
            <a:r>
              <a:rPr lang="en-US" dirty="0" err="1" smtClean="0"/>
              <a:t>Bendahara</a:t>
            </a:r>
            <a:r>
              <a:rPr lang="en-US" dirty="0" smtClean="0"/>
              <a:t>,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 </a:t>
            </a:r>
            <a:r>
              <a:rPr lang="en-US" dirty="0" err="1" smtClean="0"/>
              <a:t>pokok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 </a:t>
            </a:r>
            <a:r>
              <a:rPr lang="en-US" dirty="0" err="1" smtClean="0"/>
              <a:t>Penatausahaan</a:t>
            </a:r>
            <a:r>
              <a:rPr lang="en-US" dirty="0" smtClean="0"/>
              <a:t>,  agar  </a:t>
            </a:r>
            <a:r>
              <a:rPr lang="en-US" dirty="0" err="1" smtClean="0"/>
              <a:t>kegiatan</a:t>
            </a:r>
            <a:r>
              <a:rPr lang="en-US" dirty="0" smtClean="0"/>
              <a:t>  </a:t>
            </a:r>
            <a:r>
              <a:rPr lang="en-US" dirty="0" err="1" smtClean="0"/>
              <a:t>Penatausahaan</a:t>
            </a:r>
            <a:r>
              <a:rPr lang="en-US" dirty="0" smtClean="0"/>
              <a:t>  </a:t>
            </a:r>
            <a:r>
              <a:rPr lang="en-US" dirty="0" err="1" smtClean="0"/>
              <a:t>berlangsung</a:t>
            </a:r>
            <a:r>
              <a:rPr lang="en-US" dirty="0" smtClean="0"/>
              <a:t> 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tertib</a:t>
            </a:r>
            <a:r>
              <a:rPr lang="en-US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970345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smtClean="0"/>
              <a:t>	</a:t>
            </a:r>
            <a:r>
              <a:rPr lang="id-ID" b="1" smtClean="0"/>
              <a:t>PENATAUSAHAAN</a:t>
            </a:r>
            <a:r>
              <a:rPr lang="id-ID" smtClean="0"/>
              <a:t> 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571500" y="1500188"/>
            <a:ext cx="8229600" cy="4525962"/>
          </a:xfrm>
        </p:spPr>
        <p:txBody>
          <a:bodyPr/>
          <a:lstStyle/>
          <a:p>
            <a:pPr eaLnBrk="1" hangingPunct="1"/>
            <a:r>
              <a:rPr lang="id-ID" smtClean="0"/>
              <a:t> anggaran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625" y="1571625"/>
            <a:ext cx="2071688" cy="1143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PELAKSANAAN </a:t>
            </a:r>
          </a:p>
          <a:p>
            <a:pPr algn="ctr">
              <a:defRPr/>
            </a:pPr>
            <a:r>
              <a:rPr lang="id-ID" b="1" dirty="0"/>
              <a:t>ANGGARAN PENDAPATAN DESA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0438" y="1571625"/>
            <a:ext cx="2357437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schemeClr val="tx1"/>
                </a:solidFill>
              </a:rPr>
              <a:t>PELAKSANAAN </a:t>
            </a:r>
          </a:p>
          <a:p>
            <a:pPr algn="ctr">
              <a:defRPr/>
            </a:pPr>
            <a:r>
              <a:rPr lang="id-ID" dirty="0">
                <a:solidFill>
                  <a:schemeClr val="tx1"/>
                </a:solidFill>
              </a:rPr>
              <a:t>ANGGARAN BELANJA</a:t>
            </a:r>
          </a:p>
        </p:txBody>
      </p:sp>
      <p:sp>
        <p:nvSpPr>
          <p:cNvPr id="7" name="Rectangle 6"/>
          <p:cNvSpPr/>
          <p:nvPr/>
        </p:nvSpPr>
        <p:spPr>
          <a:xfrm>
            <a:off x="6500813" y="1500188"/>
            <a:ext cx="2428875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PELAKSANAAN </a:t>
            </a:r>
          </a:p>
          <a:p>
            <a:pPr algn="ctr">
              <a:defRPr/>
            </a:pPr>
            <a:r>
              <a:rPr lang="id-ID" b="1" dirty="0"/>
              <a:t>ANGGARAN BIAYA</a:t>
            </a:r>
          </a:p>
          <a:p>
            <a:pPr algn="ctr">
              <a:defRPr/>
            </a:pP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285750" y="6357938"/>
            <a:ext cx="314325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PERTANGGUNGJAWABAN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9375" y="4572000"/>
            <a:ext cx="1928813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PENATAUSAHAAN</a:t>
            </a:r>
          </a:p>
          <a:p>
            <a:pPr algn="ctr">
              <a:defRPr/>
            </a:pPr>
            <a:r>
              <a:rPr lang="id-ID" dirty="0"/>
              <a:t>PENGELUARAN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500" y="4714875"/>
            <a:ext cx="1928813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PENATAUSAHAAN</a:t>
            </a:r>
          </a:p>
          <a:p>
            <a:pPr algn="ctr">
              <a:defRPr/>
            </a:pPr>
            <a:r>
              <a:rPr lang="id-ID" dirty="0"/>
              <a:t>PENERIMAAN</a:t>
            </a:r>
          </a:p>
        </p:txBody>
      </p:sp>
      <p:sp>
        <p:nvSpPr>
          <p:cNvPr id="11" name="Oval 10"/>
          <p:cNvSpPr/>
          <p:nvPr/>
        </p:nvSpPr>
        <p:spPr>
          <a:xfrm>
            <a:off x="2928938" y="3429000"/>
            <a:ext cx="3143250" cy="1214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b="1" dirty="0" smtClean="0"/>
              <a:t>PENATAUSAHAAN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6215063" y="6143625"/>
            <a:ext cx="264318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PERTANGGUNG JAWABAN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357313" y="3357563"/>
            <a:ext cx="6429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2"/>
          </p:cNvCxnSpPr>
          <p:nvPr/>
        </p:nvCxnSpPr>
        <p:spPr>
          <a:xfrm rot="5400000">
            <a:off x="1160463" y="2982912"/>
            <a:ext cx="571500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</p:cNvCxnSpPr>
          <p:nvPr/>
        </p:nvCxnSpPr>
        <p:spPr>
          <a:xfrm rot="10800000" flipV="1">
            <a:off x="1285875" y="4037013"/>
            <a:ext cx="1643063" cy="606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6"/>
            <a:endCxn id="9" idx="0"/>
          </p:cNvCxnSpPr>
          <p:nvPr/>
        </p:nvCxnSpPr>
        <p:spPr>
          <a:xfrm>
            <a:off x="6072188" y="4037013"/>
            <a:ext cx="1322387" cy="5349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</p:cNvCxnSpPr>
          <p:nvPr/>
        </p:nvCxnSpPr>
        <p:spPr>
          <a:xfrm rot="16200000" flipH="1">
            <a:off x="4375150" y="3017838"/>
            <a:ext cx="642938" cy="36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26191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dirty="0" smtClean="0"/>
              <a:t>ALUR PENATAUSAHAAN 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id-ID" smtClean="0"/>
              <a:t>PENERIMAAN </a:t>
            </a:r>
          </a:p>
          <a:p>
            <a:pPr eaLnBrk="1" hangingPunct="1"/>
            <a:endParaRPr lang="id-ID" smtClean="0"/>
          </a:p>
          <a:p>
            <a:pPr eaLnBrk="1" hangingPunct="1"/>
            <a:r>
              <a:rPr lang="id-ID" smtClean="0"/>
              <a:t>ANTYU</a:t>
            </a:r>
          </a:p>
          <a:p>
            <a:pPr eaLnBrk="1" hangingPunct="1"/>
            <a:endParaRPr lang="id-ID" smtClean="0"/>
          </a:p>
          <a:p>
            <a:pPr eaLnBrk="1" hangingPunct="1"/>
            <a:r>
              <a:rPr lang="id-ID" smtClean="0"/>
              <a:t>PENGELUARAN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14313" y="1785938"/>
            <a:ext cx="8072437" cy="250031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5" name="Right Arrow 4"/>
          <p:cNvSpPr/>
          <p:nvPr/>
        </p:nvSpPr>
        <p:spPr>
          <a:xfrm>
            <a:off x="214313" y="3929063"/>
            <a:ext cx="8429625" cy="271462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61446" name="TextBox 6"/>
          <p:cNvSpPr txBox="1">
            <a:spLocks noChangeArrowheads="1"/>
          </p:cNvSpPr>
          <p:nvPr/>
        </p:nvSpPr>
        <p:spPr bwMode="auto">
          <a:xfrm>
            <a:off x="1152525" y="236696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61447" name="TextBox 7"/>
          <p:cNvSpPr txBox="1">
            <a:spLocks noChangeArrowheads="1"/>
          </p:cNvSpPr>
          <p:nvPr/>
        </p:nvSpPr>
        <p:spPr bwMode="auto">
          <a:xfrm>
            <a:off x="1304925" y="251936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61448" name="TextBox 8"/>
          <p:cNvSpPr txBox="1">
            <a:spLocks noChangeArrowheads="1"/>
          </p:cNvSpPr>
          <p:nvPr/>
        </p:nvSpPr>
        <p:spPr bwMode="auto">
          <a:xfrm>
            <a:off x="3429000" y="250031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7" name="Rounded Rectangle 16"/>
          <p:cNvSpPr/>
          <p:nvPr/>
        </p:nvSpPr>
        <p:spPr>
          <a:xfrm>
            <a:off x="214313" y="2357438"/>
            <a:ext cx="1643062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TRANSAKSI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14563" y="2428875"/>
            <a:ext cx="1571625" cy="1214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BUKU KAS UMUM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43375" y="2428875"/>
            <a:ext cx="1500188" cy="1214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BUKU KAS </a:t>
            </a:r>
            <a:r>
              <a:rPr lang="id-ID" sz="1600" dirty="0"/>
              <a:t>HARIAN  PEMBANTU OBYEK PENERIMAAN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000750" y="2428875"/>
            <a:ext cx="1428750" cy="1214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BUKU KAS PEMBANTU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5750" y="4643438"/>
            <a:ext cx="1571625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TRANSAKSI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143125" y="4643438"/>
            <a:ext cx="1571625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BUKU KAS UMUM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286250" y="4643438"/>
            <a:ext cx="1571625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BUKU KAS HARIAN PEMBANTU OBYEK PENGELUARAN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357938" y="4643438"/>
            <a:ext cx="1571625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BUKU KAS PEMBANTU </a:t>
            </a:r>
          </a:p>
        </p:txBody>
      </p:sp>
    </p:spTree>
    <p:extLst>
      <p:ext uri="{BB962C8B-B14F-4D97-AF65-F5344CB8AC3E}">
        <p14:creationId xmlns:p14="http://schemas.microsoft.com/office/powerpoint/2010/main" xmlns="" val="102233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Parchment"/>
          <p:cNvSpPr>
            <a:spLocks noGrp="1" noChangeArrowheads="1"/>
          </p:cNvSpPr>
          <p:nvPr>
            <p:ph type="title"/>
          </p:nvPr>
        </p:nvSpPr>
        <p:spPr>
          <a:xfrm>
            <a:off x="2386013" y="357188"/>
            <a:ext cx="4535487" cy="785812"/>
          </a:xfrm>
          <a:blipFill dpi="0" rotWithShape="1">
            <a:blip r:embed="rId2"/>
            <a:srcRect/>
            <a:tile tx="0" ty="0" sx="100000" sy="100000" flip="none" algn="tl"/>
          </a:blipFill>
          <a:ln w="1270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rgbClr val="0000CC"/>
                </a:solidFill>
                <a:latin typeface="Arial" pitchFamily="34" charset="0"/>
              </a:rPr>
              <a:t>PENGELOLAAN KEUANGAN DESA</a:t>
            </a:r>
          </a:p>
        </p:txBody>
      </p:sp>
      <p:sp>
        <p:nvSpPr>
          <p:cNvPr id="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8FF6159-B439-49BC-8B84-2A0752285F8C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642938" y="1571625"/>
            <a:ext cx="7786687" cy="4857750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just">
              <a:spcBef>
                <a:spcPct val="5000"/>
              </a:spcBef>
              <a:spcAft>
                <a:spcPct val="25000"/>
              </a:spcAft>
            </a:pPr>
            <a:r>
              <a:rPr lang="fi-FI" sz="1600" u="sng">
                <a:solidFill>
                  <a:srgbClr val="990000"/>
                </a:solidFill>
              </a:rPr>
              <a:t>DASAR HUKUM:</a:t>
            </a:r>
            <a:endParaRPr lang="id-ID" sz="1600" u="sng">
              <a:solidFill>
                <a:srgbClr val="990000"/>
              </a:solidFill>
            </a:endParaRPr>
          </a:p>
          <a:p>
            <a:pPr marL="457200" indent="-457200" algn="just">
              <a:spcBef>
                <a:spcPct val="5000"/>
              </a:spcBef>
              <a:spcAft>
                <a:spcPct val="25000"/>
              </a:spcAft>
            </a:pPr>
            <a:r>
              <a:rPr lang="id-ID" sz="1600" u="sng">
                <a:solidFill>
                  <a:srgbClr val="990000"/>
                </a:solidFill>
              </a:rPr>
              <a:t> </a:t>
            </a:r>
            <a:r>
              <a:rPr lang="id-ID" sz="1600">
                <a:solidFill>
                  <a:srgbClr val="990000"/>
                </a:solidFill>
              </a:rPr>
              <a:t>	UU Desa No 6 Tahun 2014</a:t>
            </a:r>
          </a:p>
          <a:p>
            <a:pPr marL="457200" indent="-457200" algn="just">
              <a:spcBef>
                <a:spcPct val="5000"/>
              </a:spcBef>
              <a:spcAft>
                <a:spcPct val="25000"/>
              </a:spcAft>
            </a:pPr>
            <a:r>
              <a:rPr lang="id-ID" sz="1600">
                <a:solidFill>
                  <a:srgbClr val="990000"/>
                </a:solidFill>
              </a:rPr>
              <a:t>	PP No 43 Tahun 2014 --- 47 tahun 2015</a:t>
            </a:r>
          </a:p>
          <a:p>
            <a:pPr marL="457200" indent="-457200" algn="just">
              <a:spcBef>
                <a:spcPct val="5000"/>
              </a:spcBef>
              <a:spcAft>
                <a:spcPct val="25000"/>
              </a:spcAft>
            </a:pPr>
            <a:r>
              <a:rPr lang="id-ID" sz="1600">
                <a:solidFill>
                  <a:srgbClr val="990000"/>
                </a:solidFill>
              </a:rPr>
              <a:t>	PP No 60 Tahun 2014 tentang Dana Desa </a:t>
            </a:r>
            <a:endParaRPr lang="fi-FI" sz="1600">
              <a:solidFill>
                <a:srgbClr val="990000"/>
              </a:solidFill>
            </a:endParaRPr>
          </a:p>
          <a:p>
            <a:pPr marL="457200" indent="-457200" algn="just">
              <a:spcBef>
                <a:spcPct val="15000"/>
              </a:spcBef>
              <a:buFontTx/>
              <a:buBlip>
                <a:blip r:embed="rId3"/>
              </a:buBlip>
            </a:pPr>
            <a:r>
              <a:rPr lang="fi-FI" sz="1400"/>
              <a:t>UU. NO. 17 THN 2003 TTG KEUANGAN NEGARA</a:t>
            </a:r>
          </a:p>
          <a:p>
            <a:pPr marL="457200" indent="-457200" algn="just">
              <a:spcBef>
                <a:spcPct val="15000"/>
              </a:spcBef>
              <a:buFontTx/>
              <a:buBlip>
                <a:blip r:embed="rId3"/>
              </a:buBlip>
            </a:pPr>
            <a:r>
              <a:rPr lang="fi-FI" sz="1400">
                <a:solidFill>
                  <a:srgbClr val="0000CC"/>
                </a:solidFill>
              </a:rPr>
              <a:t>UU. NO. 1 THN 2004 TTG PERBENDAHARAAN NEGARA</a:t>
            </a:r>
          </a:p>
          <a:p>
            <a:pPr marL="457200" indent="-457200" algn="just">
              <a:spcBef>
                <a:spcPct val="15000"/>
              </a:spcBef>
              <a:buFontTx/>
              <a:buBlip>
                <a:blip r:embed="rId3"/>
              </a:buBlip>
            </a:pPr>
            <a:r>
              <a:rPr lang="fi-FI" sz="1400"/>
              <a:t>UU. NO. 15 THN 2004 TTG  PEMERIKSAAN PENGELOLAAN </a:t>
            </a:r>
          </a:p>
          <a:p>
            <a:pPr marL="457200" indent="-457200" algn="just">
              <a:spcBef>
                <a:spcPct val="15000"/>
              </a:spcBef>
            </a:pPr>
            <a:r>
              <a:rPr lang="fi-FI" sz="1400"/>
              <a:t>         DAN TANGGUNG JAWAB KEUANGAN NEGARA</a:t>
            </a:r>
          </a:p>
          <a:p>
            <a:pPr marL="457200" indent="-457200" algn="just">
              <a:spcBef>
                <a:spcPct val="15000"/>
              </a:spcBef>
              <a:buFontTx/>
              <a:buBlip>
                <a:blip r:embed="rId3"/>
              </a:buBlip>
            </a:pPr>
            <a:r>
              <a:rPr lang="fi-FI" sz="1400">
                <a:solidFill>
                  <a:srgbClr val="0000CC"/>
                </a:solidFill>
              </a:rPr>
              <a:t>UU. NO. 25 THN 2004 TTG SISTEM PERENCANAAN </a:t>
            </a:r>
          </a:p>
          <a:p>
            <a:pPr marL="457200" indent="-457200" algn="just">
              <a:spcBef>
                <a:spcPct val="15000"/>
              </a:spcBef>
            </a:pPr>
            <a:r>
              <a:rPr lang="fi-FI" sz="1400">
                <a:solidFill>
                  <a:srgbClr val="0000CC"/>
                </a:solidFill>
              </a:rPr>
              <a:t>         PEMBANGUNAN NASIONAL</a:t>
            </a:r>
          </a:p>
          <a:p>
            <a:pPr marL="457200" indent="-457200" algn="just">
              <a:spcBef>
                <a:spcPct val="15000"/>
              </a:spcBef>
              <a:buFontTx/>
              <a:buBlip>
                <a:blip r:embed="rId3"/>
              </a:buBlip>
            </a:pPr>
            <a:r>
              <a:rPr lang="fi-FI" sz="1400"/>
              <a:t>UU. NO. 32 THN 2004 TTG PEMERINTAHAN DAERAH</a:t>
            </a:r>
          </a:p>
          <a:p>
            <a:pPr marL="457200" indent="-457200" algn="just">
              <a:spcBef>
                <a:spcPct val="15000"/>
              </a:spcBef>
              <a:buFontTx/>
              <a:buBlip>
                <a:blip r:embed="rId3"/>
              </a:buBlip>
            </a:pPr>
            <a:r>
              <a:rPr lang="fi-FI" sz="1400">
                <a:solidFill>
                  <a:srgbClr val="0000CC"/>
                </a:solidFill>
              </a:rPr>
              <a:t>UU. NO. 33 THN 2004 TTG PERIMBANGAN KEUANGAN </a:t>
            </a:r>
          </a:p>
          <a:p>
            <a:pPr marL="457200" indent="-457200" algn="just">
              <a:spcBef>
                <a:spcPct val="15000"/>
              </a:spcBef>
            </a:pPr>
            <a:r>
              <a:rPr lang="fi-FI" sz="1400">
                <a:solidFill>
                  <a:srgbClr val="0000CC"/>
                </a:solidFill>
              </a:rPr>
              <a:t>         ANTARA PEMERINTAH PUSAT DAN PEMERINTAHAN DAERAH</a:t>
            </a:r>
          </a:p>
          <a:p>
            <a:pPr marL="457200" indent="-457200" algn="just">
              <a:spcBef>
                <a:spcPct val="15000"/>
              </a:spcBef>
              <a:buFontTx/>
              <a:buBlip>
                <a:blip r:embed="rId3"/>
              </a:buBlip>
            </a:pPr>
            <a:r>
              <a:rPr lang="fi-FI" sz="1400"/>
              <a:t>PP. NO. 58 THN 2005 TTG PENGELOLAAN KEUANGAN DAERAH</a:t>
            </a:r>
          </a:p>
          <a:p>
            <a:pPr marL="457200" indent="-457200" algn="just">
              <a:spcBef>
                <a:spcPct val="15000"/>
              </a:spcBef>
              <a:buFontTx/>
              <a:buBlip>
                <a:blip r:embed="rId3"/>
              </a:buBlip>
            </a:pPr>
            <a:r>
              <a:rPr lang="id-ID" sz="1400">
                <a:solidFill>
                  <a:srgbClr val="990000"/>
                </a:solidFill>
              </a:rPr>
              <a:t>PERATURAN MENTERI DALAM NEGERI NOMOR 113 TAHUN 2014 </a:t>
            </a:r>
          </a:p>
          <a:p>
            <a:pPr marL="457200" indent="-457200" algn="just">
              <a:spcBef>
                <a:spcPct val="15000"/>
              </a:spcBef>
            </a:pPr>
            <a:r>
              <a:rPr lang="id-ID" sz="1400">
                <a:solidFill>
                  <a:srgbClr val="990000"/>
                </a:solidFill>
              </a:rPr>
              <a:t>         TENTANG PEDOMAN PENGELOLAAN KEUANGAN DESA</a:t>
            </a:r>
          </a:p>
          <a:p>
            <a:pPr marL="457200" indent="-457200" algn="just">
              <a:spcBef>
                <a:spcPct val="15000"/>
              </a:spcBef>
            </a:pPr>
            <a:r>
              <a:rPr lang="id-ID" sz="1400">
                <a:solidFill>
                  <a:srgbClr val="990000"/>
                </a:solidFill>
              </a:rPr>
              <a:t>	</a:t>
            </a:r>
            <a:endParaRPr lang="fi-FI" sz="140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601317"/>
      </p:ext>
    </p:extLst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smtClean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472488" cy="5383244"/>
        </p:xfrm>
        <a:graphic>
          <a:graphicData uri="http://schemas.openxmlformats.org/drawingml/2006/table">
            <a:tbl>
              <a:tblPr/>
              <a:tblGrid>
                <a:gridCol w="852488"/>
                <a:gridCol w="2047875"/>
                <a:gridCol w="5572125"/>
              </a:tblGrid>
              <a:tr h="398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Transaksi/Kegiatan</a:t>
                      </a:r>
                      <a:endParaRPr kumimoji="0" lang="id-ID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31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Ketentuan Pokok</a:t>
                      </a:r>
                      <a:endParaRPr kumimoji="0" lang="id-ID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15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Rekening Desa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  Rekening Desa dibuka oleh Pemerintah Desa di bank Pemerintah atau bank Pemerintah Daerah atas nama Pemerintah Desa.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   Spesimen atas nama Kepala Desa dan Bendahara Desa dengan jumlah rekening sesuai kebutuhan.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151429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Penerimaan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Penerimaan dapat dilakukan dengan cara: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   Disetorkan oleh bendahara desa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   Disetor langsung oleh Pemerintah supra desa atau Pihak III kepada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Bank yang sudah ditunjuk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3.   Dipungut  oleh  petugas  yang  selanjutnya  dapat  diserahkan  kepada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Bendahara Desa atau disetor langsung ke Bank.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4127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5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Penerimaan oleh bendahara desa harus disetor ke kas desa paling lambat tujuh hari kerja dibuktikan dengan surat tanda setoran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844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Pungutan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Pungutan dapat dibuktikan dengan: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  Karcis pungutan yang disahkan oleh Kepala Desa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   Surat tanda bukti pembayaran oleh Pihak III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3.   Bukti pembayaran lainnya yang sah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1003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Pengeluaran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28600" algn="just" defTabSz="914400" rtl="0" eaLnBrk="1" fontAlgn="base" latinLnBrk="0" hangingPunct="1">
                        <a:lnSpc>
                          <a:spcPct val="119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 Dokumen penatausahaan pengeluaran harus disesuaikan dengan peraturan desa tentang APBDesa atau Peraturan Desa tentang Perubahan APBDesa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2921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   Pengeluaran     dilakukan     melalui     pengajuan     Surat     Permintaan</a:t>
                      </a:r>
                      <a:endParaRPr kumimoji="0" lang="id-ID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4384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sz="4000" smtClean="0"/>
              <a:t>Regulasi Keuangan Desa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19149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EBE90A8-A0C6-43BA-8419-5C4B7874D283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83568" y="1268760"/>
          <a:ext cx="81369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5080189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dirty="0" smtClean="0">
                <a:latin typeface="+mn-lt"/>
                <a:ea typeface="+mn-ea"/>
                <a:cs typeface="+mn-cs"/>
              </a:rPr>
              <a:t>PEMBAHASAN </a:t>
            </a:r>
            <a:br>
              <a:rPr lang="id-ID" b="1" dirty="0" smtClean="0">
                <a:latin typeface="+mn-lt"/>
                <a:ea typeface="+mn-ea"/>
                <a:cs typeface="+mn-cs"/>
              </a:rPr>
            </a:b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5B3C847-37D3-412A-87D2-BD54701EF35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8436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85875"/>
            <a:ext cx="7772400" cy="4810125"/>
          </a:xfrm>
        </p:spPr>
        <p:txBody>
          <a:bodyPr/>
          <a:lstStyle/>
          <a:p>
            <a:pPr eaLnBrk="1" hangingPunct="1"/>
            <a:r>
              <a:rPr lang="id-ID" smtClean="0"/>
              <a:t>1. </a:t>
            </a:r>
            <a:r>
              <a:rPr lang="id-ID" sz="2400" smtClean="0"/>
              <a:t>Pengertian Pengelolaan Keuangan Desa </a:t>
            </a:r>
          </a:p>
          <a:p>
            <a:pPr eaLnBrk="1" hangingPunct="1"/>
            <a:r>
              <a:rPr lang="id-ID" sz="2400" smtClean="0"/>
              <a:t>2. Dasar Peraturan </a:t>
            </a:r>
          </a:p>
          <a:p>
            <a:pPr eaLnBrk="1" hangingPunct="1"/>
            <a:r>
              <a:rPr lang="id-ID" sz="2400" smtClean="0"/>
              <a:t>3. Para pihak yang terlibat </a:t>
            </a:r>
          </a:p>
          <a:p>
            <a:pPr eaLnBrk="1" hangingPunct="1"/>
            <a:r>
              <a:rPr lang="id-ID" sz="2400" smtClean="0"/>
              <a:t>5. Siklus / kalender anggaran Desa </a:t>
            </a:r>
          </a:p>
          <a:p>
            <a:pPr eaLnBrk="1" hangingPunct="1"/>
            <a:r>
              <a:rPr lang="id-ID" sz="2400" smtClean="0"/>
              <a:t>6. Dokumen yang dirujuk/dihasilkan </a:t>
            </a:r>
          </a:p>
          <a:p>
            <a:pPr eaLnBrk="1" hangingPunct="1"/>
            <a:r>
              <a:rPr lang="id-ID" sz="2400" smtClean="0"/>
              <a:t>7. Istilah-istilah yang digunakan </a:t>
            </a:r>
          </a:p>
          <a:p>
            <a:pPr eaLnBrk="1" hangingPunct="1"/>
            <a:r>
              <a:rPr lang="id-ID" sz="2400" smtClean="0"/>
              <a:t>8. Tugas dan Tanggung Jawab Pemerintah Desa </a:t>
            </a:r>
          </a:p>
          <a:p>
            <a:pPr eaLnBrk="1" hangingPunct="1"/>
            <a:r>
              <a:rPr lang="id-ID" sz="2400" smtClean="0"/>
              <a:t>9. Tips Praktis Membaca &amp; Menganalisis APBDes</a:t>
            </a:r>
          </a:p>
        </p:txBody>
      </p:sp>
    </p:spTree>
    <p:extLst>
      <p:ext uri="{BB962C8B-B14F-4D97-AF65-F5344CB8AC3E}">
        <p14:creationId xmlns:p14="http://schemas.microsoft.com/office/powerpoint/2010/main" xmlns="" val="1070320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138" y="228600"/>
            <a:ext cx="90598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PETA SEBARAN DESA PER PROVINSI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219200" y="1069975"/>
            <a:ext cx="685800" cy="457200"/>
          </a:xfrm>
          <a:prstGeom prst="wedgeRectCallout">
            <a:avLst>
              <a:gd name="adj1" fmla="val -187317"/>
              <a:gd name="adj2" fmla="val 116117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Aceh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6474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600200" y="1676400"/>
            <a:ext cx="685800" cy="457200"/>
          </a:xfrm>
          <a:prstGeom prst="wedgeRectCallout">
            <a:avLst>
              <a:gd name="adj1" fmla="val -180330"/>
              <a:gd name="adj2" fmla="val 86396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Sumut</a:t>
            </a:r>
            <a:r>
              <a:rPr lang="en-US" sz="14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5389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0" y="2746375"/>
            <a:ext cx="762000" cy="457200"/>
          </a:xfrm>
          <a:prstGeom prst="wedgeRectCallout">
            <a:avLst>
              <a:gd name="adj1" fmla="val 89366"/>
              <a:gd name="adj2" fmla="val 7341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Sumbar</a:t>
            </a:r>
            <a:r>
              <a:rPr lang="en-US" sz="1400" dirty="0"/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880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0" y="4076700"/>
            <a:ext cx="914400" cy="457200"/>
          </a:xfrm>
          <a:prstGeom prst="wedgeRectCallout">
            <a:avLst>
              <a:gd name="adj1" fmla="val 136379"/>
              <a:gd name="adj2" fmla="val -24815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Bengkulu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1341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2667000" y="1219200"/>
            <a:ext cx="609600" cy="457200"/>
          </a:xfrm>
          <a:prstGeom prst="wedgeRectCallout">
            <a:avLst>
              <a:gd name="adj1" fmla="val -165134"/>
              <a:gd name="adj2" fmla="val 335318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Kepri</a:t>
            </a:r>
            <a:r>
              <a:rPr lang="en-US" sz="14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275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0" y="3432175"/>
            <a:ext cx="838200" cy="457200"/>
          </a:xfrm>
          <a:prstGeom prst="wedgeRectCallout">
            <a:avLst>
              <a:gd name="adj1" fmla="val 166229"/>
              <a:gd name="adj2" fmla="val 5911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Jambi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1398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2195513" y="2924175"/>
            <a:ext cx="685800" cy="457200"/>
          </a:xfrm>
          <a:prstGeom prst="wedgeRectCallout">
            <a:avLst>
              <a:gd name="adj1" fmla="val -163279"/>
              <a:gd name="adj2" fmla="val -35787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Riau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1592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2514600" y="3889375"/>
            <a:ext cx="685800" cy="457200"/>
          </a:xfrm>
          <a:prstGeom prst="wedgeRectCallout">
            <a:avLst>
              <a:gd name="adj1" fmla="val -78470"/>
              <a:gd name="adj2" fmla="val -65919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Babel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309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0" y="4879975"/>
            <a:ext cx="914400" cy="457200"/>
          </a:xfrm>
          <a:prstGeom prst="wedgeRectCallout">
            <a:avLst>
              <a:gd name="adj1" fmla="val 176606"/>
              <a:gd name="adj2" fmla="val -228483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Sumsel</a:t>
            </a:r>
            <a:r>
              <a:rPr lang="en-US" sz="14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2817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0" y="5641975"/>
            <a:ext cx="990600" cy="457200"/>
          </a:xfrm>
          <a:prstGeom prst="wedgeRectCallout">
            <a:avLst>
              <a:gd name="adj1" fmla="val 160267"/>
              <a:gd name="adj2" fmla="val -304204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Lampung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2435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381000" y="6346825"/>
            <a:ext cx="838200" cy="457200"/>
          </a:xfrm>
          <a:prstGeom prst="wedgeRectCallout">
            <a:avLst>
              <a:gd name="adj1" fmla="val 168498"/>
              <a:gd name="adj2" fmla="val -369199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Banten</a:t>
            </a:r>
            <a:r>
              <a:rPr lang="en-US" sz="14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1238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2133600" y="6324600"/>
            <a:ext cx="762000" cy="457200"/>
          </a:xfrm>
          <a:prstGeom prst="wedgeRectCallout">
            <a:avLst>
              <a:gd name="adj1" fmla="val 56225"/>
              <a:gd name="adj2" fmla="val -340775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Jateng</a:t>
            </a:r>
            <a:r>
              <a:rPr lang="en-US" sz="14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7809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1258888" y="6237288"/>
            <a:ext cx="762000" cy="457200"/>
          </a:xfrm>
          <a:prstGeom prst="wedgeRectCallout">
            <a:avLst>
              <a:gd name="adj1" fmla="val 125630"/>
              <a:gd name="adj2" fmla="val -309183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Jabar</a:t>
            </a:r>
            <a:r>
              <a:rPr lang="en-US" sz="14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5319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2971800" y="6324600"/>
            <a:ext cx="623888" cy="457200"/>
          </a:xfrm>
          <a:prstGeom prst="wedgeRectCallout">
            <a:avLst>
              <a:gd name="adj1" fmla="val -21799"/>
              <a:gd name="adj2" fmla="val -308518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DIY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392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3657600" y="6324600"/>
            <a:ext cx="608013" cy="457200"/>
          </a:xfrm>
          <a:prstGeom prst="wedgeRectCallout">
            <a:avLst>
              <a:gd name="adj1" fmla="val -65498"/>
              <a:gd name="adj2" fmla="val -288068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Jatim</a:t>
            </a: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7723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4378325" y="6324600"/>
            <a:ext cx="608013" cy="457200"/>
          </a:xfrm>
          <a:prstGeom prst="wedgeRectCallout">
            <a:avLst>
              <a:gd name="adj1" fmla="val -53974"/>
              <a:gd name="adj2" fmla="val -244517"/>
            </a:avLst>
          </a:prstGeom>
          <a:solidFill>
            <a:srgbClr val="CC0099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Bali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634</a:t>
            </a:r>
          </a:p>
        </p:txBody>
      </p:sp>
      <p:sp>
        <p:nvSpPr>
          <p:cNvPr id="25" name="Rectangular Callout 24"/>
          <p:cNvSpPr/>
          <p:nvPr/>
        </p:nvSpPr>
        <p:spPr>
          <a:xfrm>
            <a:off x="5029200" y="6324600"/>
            <a:ext cx="608013" cy="457200"/>
          </a:xfrm>
          <a:prstGeom prst="wedgeRectCallout">
            <a:avLst>
              <a:gd name="adj1" fmla="val -64672"/>
              <a:gd name="adj2" fmla="val -248193"/>
            </a:avLst>
          </a:prstGeom>
          <a:solidFill>
            <a:srgbClr val="CC0099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NTB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995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5715000" y="6324600"/>
            <a:ext cx="608013" cy="457200"/>
          </a:xfrm>
          <a:prstGeom prst="wedgeRectCallout">
            <a:avLst>
              <a:gd name="adj1" fmla="val -33588"/>
              <a:gd name="adj2" fmla="val -223945"/>
            </a:avLst>
          </a:prstGeom>
          <a:solidFill>
            <a:srgbClr val="CC0099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NTT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2931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2895600" y="2743200"/>
            <a:ext cx="685800" cy="457200"/>
          </a:xfrm>
          <a:prstGeom prst="wedgeRectCallout">
            <a:avLst>
              <a:gd name="adj1" fmla="val -25736"/>
              <a:gd name="adj2" fmla="val -54666"/>
            </a:avLst>
          </a:prstGeom>
          <a:solidFill>
            <a:srgbClr val="3E28E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</a:rPr>
              <a:t>Kalbar</a:t>
            </a:r>
            <a:endParaRPr lang="en-US" sz="1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1908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3200400" y="3352800"/>
            <a:ext cx="762000" cy="457200"/>
          </a:xfrm>
          <a:prstGeom prst="wedgeRectCallout">
            <a:avLst>
              <a:gd name="adj1" fmla="val -25736"/>
              <a:gd name="adj2" fmla="val -54666"/>
            </a:avLst>
          </a:prstGeom>
          <a:solidFill>
            <a:srgbClr val="3E28E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</a:rPr>
              <a:t>Kalteng</a:t>
            </a:r>
            <a:endParaRPr lang="en-US" sz="1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1434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3203575" y="4437063"/>
            <a:ext cx="714375" cy="457200"/>
          </a:xfrm>
          <a:prstGeom prst="wedgeRectCallout">
            <a:avLst>
              <a:gd name="adj1" fmla="val 49511"/>
              <a:gd name="adj2" fmla="val -149210"/>
            </a:avLst>
          </a:prstGeom>
          <a:solidFill>
            <a:srgbClr val="3E28E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</a:rPr>
              <a:t>Kalsel</a:t>
            </a:r>
            <a:endParaRPr lang="en-US" sz="1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1864</a:t>
            </a:r>
          </a:p>
        </p:txBody>
      </p:sp>
      <p:sp>
        <p:nvSpPr>
          <p:cNvPr id="32" name="Rectangular Callout 31"/>
          <p:cNvSpPr/>
          <p:nvPr/>
        </p:nvSpPr>
        <p:spPr>
          <a:xfrm>
            <a:off x="4140200" y="3141663"/>
            <a:ext cx="684213" cy="541337"/>
          </a:xfrm>
          <a:prstGeom prst="wedgeRectCallout">
            <a:avLst>
              <a:gd name="adj1" fmla="val -18823"/>
              <a:gd name="adj2" fmla="val -81611"/>
            </a:avLst>
          </a:prstGeom>
          <a:solidFill>
            <a:srgbClr val="3E28E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</a:rPr>
              <a:t>Kaltim</a:t>
            </a:r>
            <a:endParaRPr lang="en-US" sz="1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833</a:t>
            </a:r>
          </a:p>
        </p:txBody>
      </p:sp>
      <p:sp>
        <p:nvSpPr>
          <p:cNvPr id="33" name="Rectangular Callout 32"/>
          <p:cNvSpPr/>
          <p:nvPr/>
        </p:nvSpPr>
        <p:spPr>
          <a:xfrm>
            <a:off x="4572000" y="1052513"/>
            <a:ext cx="838200" cy="457200"/>
          </a:xfrm>
          <a:prstGeom prst="wedgeRectCallout">
            <a:avLst>
              <a:gd name="adj1" fmla="val -71942"/>
              <a:gd name="adj2" fmla="val 209875"/>
            </a:avLst>
          </a:prstGeom>
          <a:solidFill>
            <a:srgbClr val="3E28E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</a:rPr>
              <a:t>Kaltara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447</a:t>
            </a:r>
          </a:p>
        </p:txBody>
      </p:sp>
      <p:sp>
        <p:nvSpPr>
          <p:cNvPr id="34" name="Rectangular Callout 33"/>
          <p:cNvSpPr/>
          <p:nvPr/>
        </p:nvSpPr>
        <p:spPr>
          <a:xfrm>
            <a:off x="5410200" y="1531938"/>
            <a:ext cx="1033463" cy="457200"/>
          </a:xfrm>
          <a:prstGeom prst="wedgeRectCallout">
            <a:avLst>
              <a:gd name="adj1" fmla="val -59276"/>
              <a:gd name="adj2" fmla="val 283831"/>
            </a:avLst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Gorontalo</a:t>
            </a: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657</a:t>
            </a:r>
          </a:p>
        </p:txBody>
      </p:sp>
      <p:sp>
        <p:nvSpPr>
          <p:cNvPr id="35" name="Rectangular Callout 34"/>
          <p:cNvSpPr/>
          <p:nvPr/>
        </p:nvSpPr>
        <p:spPr>
          <a:xfrm>
            <a:off x="6402388" y="981075"/>
            <a:ext cx="684212" cy="360363"/>
          </a:xfrm>
          <a:prstGeom prst="wedgeRectCallout">
            <a:avLst>
              <a:gd name="adj1" fmla="val -125101"/>
              <a:gd name="adj2" fmla="val 490808"/>
            </a:avLst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Sulut</a:t>
            </a: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1491</a:t>
            </a:r>
          </a:p>
        </p:txBody>
      </p:sp>
      <p:sp>
        <p:nvSpPr>
          <p:cNvPr id="36" name="Rectangular Callout 35"/>
          <p:cNvSpPr/>
          <p:nvPr/>
        </p:nvSpPr>
        <p:spPr>
          <a:xfrm>
            <a:off x="4603750" y="2349500"/>
            <a:ext cx="760413" cy="384175"/>
          </a:xfrm>
          <a:prstGeom prst="wedgeRectCallout">
            <a:avLst>
              <a:gd name="adj1" fmla="val -3705"/>
              <a:gd name="adj2" fmla="val 334905"/>
            </a:avLst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Sulteng</a:t>
            </a: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1838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4067175" y="4076700"/>
            <a:ext cx="684213" cy="457200"/>
          </a:xfrm>
          <a:prstGeom prst="wedgeRectCallout">
            <a:avLst>
              <a:gd name="adj1" fmla="val 64380"/>
              <a:gd name="adj2" fmla="val -53644"/>
            </a:avLst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Sulbar</a:t>
            </a: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576</a:t>
            </a:r>
          </a:p>
        </p:txBody>
      </p:sp>
      <p:sp>
        <p:nvSpPr>
          <p:cNvPr id="38" name="Rectangular Callout 37"/>
          <p:cNvSpPr/>
          <p:nvPr/>
        </p:nvSpPr>
        <p:spPr>
          <a:xfrm>
            <a:off x="4191000" y="4724400"/>
            <a:ext cx="684213" cy="457200"/>
          </a:xfrm>
          <a:prstGeom prst="wedgeRectCallout">
            <a:avLst>
              <a:gd name="adj1" fmla="val 67512"/>
              <a:gd name="adj2" fmla="val -79212"/>
            </a:avLst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Sulsel</a:t>
            </a: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2253</a:t>
            </a:r>
          </a:p>
        </p:txBody>
      </p:sp>
      <p:sp>
        <p:nvSpPr>
          <p:cNvPr id="39" name="Rectangular Callout 38"/>
          <p:cNvSpPr/>
          <p:nvPr/>
        </p:nvSpPr>
        <p:spPr>
          <a:xfrm>
            <a:off x="5335588" y="4648200"/>
            <a:ext cx="684212" cy="457200"/>
          </a:xfrm>
          <a:prstGeom prst="wedgeRectCallout">
            <a:avLst>
              <a:gd name="adj1" fmla="val -44090"/>
              <a:gd name="adj2" fmla="val -119576"/>
            </a:avLst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Sultra</a:t>
            </a: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1820</a:t>
            </a:r>
          </a:p>
        </p:txBody>
      </p:sp>
      <p:sp>
        <p:nvSpPr>
          <p:cNvPr id="40" name="Rectangular Callout 39"/>
          <p:cNvSpPr/>
          <p:nvPr/>
        </p:nvSpPr>
        <p:spPr>
          <a:xfrm>
            <a:off x="7239000" y="1219200"/>
            <a:ext cx="684213" cy="457200"/>
          </a:xfrm>
          <a:prstGeom prst="wedgeRectCallout">
            <a:avLst>
              <a:gd name="adj1" fmla="val -158203"/>
              <a:gd name="adj2" fmla="val 355433"/>
            </a:avLst>
          </a:prstGeom>
          <a:solidFill>
            <a:srgbClr val="C00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</a:rPr>
              <a:t>Malut</a:t>
            </a:r>
            <a:endParaRPr lang="en-US" sz="1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1064</a:t>
            </a:r>
          </a:p>
        </p:txBody>
      </p:sp>
      <p:sp>
        <p:nvSpPr>
          <p:cNvPr id="41" name="Rectangular Callout 40"/>
          <p:cNvSpPr/>
          <p:nvPr/>
        </p:nvSpPr>
        <p:spPr>
          <a:xfrm>
            <a:off x="6248400" y="4343400"/>
            <a:ext cx="762000" cy="457200"/>
          </a:xfrm>
          <a:prstGeom prst="wedgeRectCallout">
            <a:avLst>
              <a:gd name="adj1" fmla="val -17857"/>
              <a:gd name="adj2" fmla="val -103192"/>
            </a:avLst>
          </a:prstGeom>
          <a:solidFill>
            <a:srgbClr val="C00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Maluku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1191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8305800" y="2590800"/>
            <a:ext cx="684213" cy="457200"/>
          </a:xfrm>
          <a:prstGeom prst="wedgeRectCallout">
            <a:avLst>
              <a:gd name="adj1" fmla="val 18830"/>
              <a:gd name="adj2" fmla="val 347304"/>
            </a:avLst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Papua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5090</a:t>
            </a:r>
          </a:p>
        </p:txBody>
      </p:sp>
      <p:sp>
        <p:nvSpPr>
          <p:cNvPr id="43" name="Rectangular Callout 42"/>
          <p:cNvSpPr/>
          <p:nvPr/>
        </p:nvSpPr>
        <p:spPr>
          <a:xfrm>
            <a:off x="8153400" y="1828800"/>
            <a:ext cx="684213" cy="457200"/>
          </a:xfrm>
          <a:prstGeom prst="wedgeRectCallout">
            <a:avLst>
              <a:gd name="adj1" fmla="val -153938"/>
              <a:gd name="adj2" fmla="val 321390"/>
            </a:avLst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</a:rPr>
              <a:t>PaBar</a:t>
            </a:r>
            <a:endParaRPr lang="en-US" sz="1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1628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62800" y="5867400"/>
            <a:ext cx="1828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schemeClr val="tx2">
                    <a:lumMod val="50000"/>
                  </a:schemeClr>
                </a:solidFill>
              </a:rPr>
              <a:t>Jumlah Desa 7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4.093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2627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50825" y="238125"/>
            <a:ext cx="7416800" cy="690563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rial Black" pitchFamily="34" charset="0"/>
              </a:rPr>
              <a:t>DESA dan KEDUDUKANNYA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13" y="1052513"/>
            <a:ext cx="5226050" cy="5761037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219700" y="1052513"/>
            <a:ext cx="3924300" cy="44021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DESA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adalah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id-ID" sz="2000" dirty="0">
                <a:solidFill>
                  <a:srgbClr val="002060"/>
                </a:solidFill>
                <a:latin typeface="+mn-lt"/>
                <a:cs typeface="+mn-cs"/>
              </a:rPr>
              <a:t>desa dan desa adat atau yang disebut nama lain adalah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kesatuan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masyarakat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hukum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yang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memiliki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batas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wilayah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yang </a:t>
            </a:r>
            <a:r>
              <a:rPr lang="en-US" sz="2000" dirty="0" err="1">
                <a:solidFill>
                  <a:srgbClr val="0070C0"/>
                </a:solidFill>
                <a:latin typeface="+mn-lt"/>
                <a:cs typeface="+mn-cs"/>
              </a:rPr>
              <a:t>berwenang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untuk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mengatur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dan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mengurus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urusan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pemerintahan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kepentingan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masyarakat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setempat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+mn-lt"/>
                <a:cs typeface="+mn-cs"/>
              </a:rPr>
              <a:t>berdasarkan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prakarsa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masyarakat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hak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asal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usul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dan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/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atau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hak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tradisional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yang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diakui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dan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dihormati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dalam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sistem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  <a:cs typeface="+mn-cs"/>
              </a:rPr>
              <a:t>pemerintahan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Negara </a:t>
            </a:r>
            <a:r>
              <a:rPr lang="en-US" sz="2000" dirty="0" err="1">
                <a:solidFill>
                  <a:srgbClr val="0070C0"/>
                </a:solidFill>
                <a:latin typeface="+mn-lt"/>
                <a:cs typeface="+mn-cs"/>
              </a:rPr>
              <a:t>Kesatuan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+mn-lt"/>
                <a:cs typeface="+mn-cs"/>
              </a:rPr>
              <a:t>Republik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 Indonesia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997200" y="3103563"/>
            <a:ext cx="38100" cy="2447925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6438" y="1692275"/>
            <a:ext cx="0" cy="3476625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0250" y="1681163"/>
            <a:ext cx="1593850" cy="1587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31950" y="5551488"/>
            <a:ext cx="1403350" cy="0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7025" y="6597650"/>
            <a:ext cx="357188" cy="1588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16100" y="4968875"/>
            <a:ext cx="0" cy="414338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22425" y="5373688"/>
            <a:ext cx="212725" cy="0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6850" y="5454650"/>
            <a:ext cx="38100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1547813" y="5732463"/>
            <a:ext cx="1798637" cy="0"/>
          </a:xfrm>
          <a:prstGeom prst="line">
            <a:avLst/>
          </a:prstGeom>
          <a:ln w="38100">
            <a:solidFill>
              <a:schemeClr val="accent6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28975" y="4652963"/>
            <a:ext cx="38100" cy="105410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67075" y="4652963"/>
            <a:ext cx="296863" cy="0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3504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2914</Words>
  <Application>Microsoft Office PowerPoint</Application>
  <PresentationFormat>On-screen Show (4:3)</PresentationFormat>
  <Paragraphs>679</Paragraphs>
  <Slides>50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Slide</vt:lpstr>
      <vt:lpstr>Slide 1</vt:lpstr>
      <vt:lpstr>Slide 2</vt:lpstr>
      <vt:lpstr>Latar Belakang</vt:lpstr>
      <vt:lpstr>KEPUSTAKAAN </vt:lpstr>
      <vt:lpstr>PENGELOLAAN KEUANGAN DESA</vt:lpstr>
      <vt:lpstr>Regulasi Keuangan Desa</vt:lpstr>
      <vt:lpstr>PEMBAHASAN  </vt:lpstr>
      <vt:lpstr>Slide 8</vt:lpstr>
      <vt:lpstr>DESA dan KEDUDUKANNYA</vt:lpstr>
      <vt:lpstr>Slide 10</vt:lpstr>
      <vt:lpstr>HUBUNGAN KEWENANGAN DESA DAN PENDANAAN</vt:lpstr>
      <vt:lpstr>Tujuan UU Desa</vt:lpstr>
      <vt:lpstr>ADMINISTRASI KEUANGAN DESA</vt:lpstr>
      <vt:lpstr>Pengertian Pengelolaan Keuangan Desa  </vt:lpstr>
      <vt:lpstr>UNSUR ADMINISTRASI KEUANGAN DESA </vt:lpstr>
      <vt:lpstr>Para Pihak Yang Terlibat dalam Perencanaan &amp; Penganggaran Desa </vt:lpstr>
      <vt:lpstr>Arena </vt:lpstr>
      <vt:lpstr>Slide 18</vt:lpstr>
      <vt:lpstr>Slide 19</vt:lpstr>
      <vt:lpstr>PROSES / ALUR PENYUSUNAN RPJM DESA</vt:lpstr>
      <vt:lpstr>Slide 21</vt:lpstr>
      <vt:lpstr>PERENCANAAN PEMBANGUNAN DESA</vt:lpstr>
      <vt:lpstr>.......................................    PERENCANAAN PEMBANGUNAN DESA</vt:lpstr>
      <vt:lpstr>.......................................    PERENCANAAN PEMBANGUNAN DESA</vt:lpstr>
      <vt:lpstr>.......................................    PERENCANAAN PEMBANGUNAN DESA</vt:lpstr>
      <vt:lpstr>.......................................    PERENCANAAN PEMBANGUNAN DESA</vt:lpstr>
      <vt:lpstr>.......................................    PERENCANAAN PEMBANGUNAN DESA</vt:lpstr>
      <vt:lpstr>Slide 28</vt:lpstr>
      <vt:lpstr>AZAS PENGELOLAAN KEUANGAN DESA</vt:lpstr>
      <vt:lpstr>Azas  dalam pengelolaan kauangan </vt:lpstr>
      <vt:lpstr>Slide 31</vt:lpstr>
      <vt:lpstr>PEMEGANG KEKUASAAN  PENGELOLAAN KEUANGAN DESA</vt:lpstr>
      <vt:lpstr>KEKUASAAN PENGELOLAAN KEUANGAN DESA </vt:lpstr>
      <vt:lpstr>Pelaksana Teknis Pengelola Keuangan Desa (PTPKD)</vt:lpstr>
      <vt:lpstr>Anggota PTPKD </vt:lpstr>
      <vt:lpstr>TUGAS BENDAHARA </vt:lpstr>
      <vt:lpstr>HUBUNGAN ANTARA KEWENANGAN DESA  DENGAN SUMBER-SUMBER KEUANGAN DESA (PRINSIP MONEY FOLLOW FUNCTION) SESUAI UU. NOMOR 32 TAHUN 2004</vt:lpstr>
      <vt:lpstr>Anggaran Pendapatan dan Belanja Desa</vt:lpstr>
      <vt:lpstr>Slide 39</vt:lpstr>
      <vt:lpstr>prinsip akuntansi bukan merupakan parameter wajib.</vt:lpstr>
      <vt:lpstr>2 aspek dan karakteristik akuntansi keuangan</vt:lpstr>
      <vt:lpstr>Prinsip akuntansi</vt:lpstr>
      <vt:lpstr>Prinsip akuntansi (lanjutan)</vt:lpstr>
      <vt:lpstr>Ada 6 unsur mengenai pengelolaan keuangan di desa</vt:lpstr>
      <vt:lpstr>Slide 45</vt:lpstr>
      <vt:lpstr> Cacatan penting  </vt:lpstr>
      <vt:lpstr>Penatausahaan</vt:lpstr>
      <vt:lpstr> PENATAUSAHAAN </vt:lpstr>
      <vt:lpstr>ALUR PENATAUSAHAAN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Hartono</dc:creator>
  <cp:lastModifiedBy>Acer_PC</cp:lastModifiedBy>
  <cp:revision>11</cp:revision>
  <dcterms:created xsi:type="dcterms:W3CDTF">2020-04-02T13:41:32Z</dcterms:created>
  <dcterms:modified xsi:type="dcterms:W3CDTF">2021-03-26T03:01:16Z</dcterms:modified>
</cp:coreProperties>
</file>