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52"/>
  </p:notesMasterIdLst>
  <p:sldIdLst>
    <p:sldId id="304" r:id="rId2"/>
    <p:sldId id="301" r:id="rId3"/>
    <p:sldId id="257" r:id="rId4"/>
    <p:sldId id="307" r:id="rId5"/>
    <p:sldId id="258" r:id="rId6"/>
    <p:sldId id="289" r:id="rId7"/>
    <p:sldId id="308" r:id="rId8"/>
    <p:sldId id="309" r:id="rId9"/>
    <p:sldId id="310" r:id="rId10"/>
    <p:sldId id="311" r:id="rId11"/>
    <p:sldId id="312" r:id="rId12"/>
    <p:sldId id="290" r:id="rId13"/>
    <p:sldId id="323" r:id="rId14"/>
    <p:sldId id="313" r:id="rId15"/>
    <p:sldId id="314" r:id="rId16"/>
    <p:sldId id="315" r:id="rId17"/>
    <p:sldId id="316" r:id="rId18"/>
    <p:sldId id="317" r:id="rId19"/>
    <p:sldId id="318" r:id="rId20"/>
    <p:sldId id="320" r:id="rId21"/>
    <p:sldId id="321" r:id="rId22"/>
    <p:sldId id="325" r:id="rId23"/>
    <p:sldId id="344" r:id="rId24"/>
    <p:sldId id="322" r:id="rId25"/>
    <p:sldId id="340" r:id="rId26"/>
    <p:sldId id="338" r:id="rId27"/>
    <p:sldId id="327" r:id="rId28"/>
    <p:sldId id="331" r:id="rId29"/>
    <p:sldId id="329" r:id="rId30"/>
    <p:sldId id="330" r:id="rId31"/>
    <p:sldId id="332" r:id="rId32"/>
    <p:sldId id="333" r:id="rId33"/>
    <p:sldId id="334" r:id="rId34"/>
    <p:sldId id="336" r:id="rId35"/>
    <p:sldId id="337" r:id="rId36"/>
    <p:sldId id="341" r:id="rId37"/>
    <p:sldId id="342" r:id="rId38"/>
    <p:sldId id="343" r:id="rId39"/>
    <p:sldId id="346" r:id="rId40"/>
    <p:sldId id="347" r:id="rId41"/>
    <p:sldId id="348" r:id="rId42"/>
    <p:sldId id="349" r:id="rId43"/>
    <p:sldId id="350" r:id="rId44"/>
    <p:sldId id="352" r:id="rId45"/>
    <p:sldId id="353" r:id="rId46"/>
    <p:sldId id="354" r:id="rId47"/>
    <p:sldId id="355" r:id="rId48"/>
    <p:sldId id="356" r:id="rId49"/>
    <p:sldId id="357" r:id="rId50"/>
    <p:sldId id="358" r:id="rId5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FD6162F-4AE5-49E1-99A5-15692D0B6BB3}" type="datetimeFigureOut">
              <a:rPr lang="en-US" smtClean="0"/>
              <a:pPr/>
              <a:t>8/12/2020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CB2B59C-E029-4B15-AAE9-8D74823A12C0}" type="slidenum">
              <a:rPr lang="en-US" smtClean="0"/>
              <a:pPr/>
              <a:t>‹#›</a:t>
            </a:fld>
            <a:endParaRPr lang="en-US"/>
          </a:p>
        </p:txBody>
      </p:sp>
    </p:spTree>
    <p:extLst>
      <p:ext uri="{BB962C8B-B14F-4D97-AF65-F5344CB8AC3E}">
        <p14:creationId xmlns:p14="http://schemas.microsoft.com/office/powerpoint/2010/main" val="9253735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E4C996C-279E-404A-8EE4-DCC3E25DF433}" type="datetimeFigureOut">
              <a:rPr lang="en-US" smtClean="0"/>
              <a:pPr/>
              <a:t>8/12/2020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9350A9-E1F1-4E17-AF90-C5052D5BF18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4C996C-279E-404A-8EE4-DCC3E25DF433}" type="datetimeFigureOut">
              <a:rPr lang="en-US" smtClean="0"/>
              <a:pPr/>
              <a:t>8/12/2020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9350A9-E1F1-4E17-AF90-C5052D5BF18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4C996C-279E-404A-8EE4-DCC3E25DF433}" type="datetimeFigureOut">
              <a:rPr lang="en-US" smtClean="0"/>
              <a:pPr/>
              <a:t>8/12/2020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9350A9-E1F1-4E17-AF90-C5052D5BF18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4C996C-279E-404A-8EE4-DCC3E25DF433}" type="datetimeFigureOut">
              <a:rPr lang="en-US" smtClean="0"/>
              <a:pPr/>
              <a:t>8/12/2020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9350A9-E1F1-4E17-AF90-C5052D5BF18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E4C996C-279E-404A-8EE4-DCC3E25DF433}" type="datetimeFigureOut">
              <a:rPr lang="en-US" smtClean="0"/>
              <a:pPr/>
              <a:t>8/12/2020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9350A9-E1F1-4E17-AF90-C5052D5BF18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E4C996C-279E-404A-8EE4-DCC3E25DF433}" type="datetimeFigureOut">
              <a:rPr lang="en-US" smtClean="0"/>
              <a:pPr/>
              <a:t>8/12/2020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9350A9-E1F1-4E17-AF90-C5052D5BF18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E4C996C-279E-404A-8EE4-DCC3E25DF433}" type="datetimeFigureOut">
              <a:rPr lang="en-US" smtClean="0"/>
              <a:pPr/>
              <a:t>8/12/2020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B9350A9-E1F1-4E17-AF90-C5052D5BF18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E4C996C-279E-404A-8EE4-DCC3E25DF433}" type="datetimeFigureOut">
              <a:rPr lang="en-US" smtClean="0"/>
              <a:pPr/>
              <a:t>8/12/2020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B9350A9-E1F1-4E17-AF90-C5052D5BF18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4C996C-279E-404A-8EE4-DCC3E25DF433}" type="datetimeFigureOut">
              <a:rPr lang="en-US" smtClean="0"/>
              <a:pPr/>
              <a:t>8/12/2020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B9350A9-E1F1-4E17-AF90-C5052D5BF18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4C996C-279E-404A-8EE4-DCC3E25DF433}" type="datetimeFigureOut">
              <a:rPr lang="en-US" smtClean="0"/>
              <a:pPr/>
              <a:t>8/12/2020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9350A9-E1F1-4E17-AF90-C5052D5BF18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4C996C-279E-404A-8EE4-DCC3E25DF433}" type="datetimeFigureOut">
              <a:rPr lang="en-US" smtClean="0"/>
              <a:pPr/>
              <a:t>8/12/2020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9350A9-E1F1-4E17-AF90-C5052D5BF18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4C996C-279E-404A-8EE4-DCC3E25DF433}" type="datetimeFigureOut">
              <a:rPr lang="en-US" smtClean="0"/>
              <a:pPr/>
              <a:t>8/12/2020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9350A9-E1F1-4E17-AF90-C5052D5BF18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228601"/>
            <a:ext cx="7696200" cy="1219199"/>
          </a:xfrm>
        </p:spPr>
        <p:txBody>
          <a:bodyPr>
            <a:normAutofit/>
          </a:bodyPr>
          <a:lstStyle/>
          <a:p>
            <a:r>
              <a:rPr lang="en-US" sz="3200" b="1" dirty="0" err="1" smtClean="0">
                <a:latin typeface="Arial" pitchFamily="34" charset="0"/>
                <a:cs typeface="Arial" pitchFamily="34" charset="0"/>
              </a:rPr>
              <a:t>Dasar-Dasar</a:t>
            </a:r>
            <a:r>
              <a:rPr lang="en-US" sz="3200" b="1" dirty="0" smtClean="0">
                <a:latin typeface="Arial" pitchFamily="34" charset="0"/>
                <a:cs typeface="Arial" pitchFamily="34" charset="0"/>
              </a:rPr>
              <a:t> Administrasi </a:t>
            </a:r>
            <a:r>
              <a:rPr lang="en-US" sz="3200" b="1" dirty="0" err="1" smtClean="0">
                <a:latin typeface="Arial" pitchFamily="34" charset="0"/>
                <a:cs typeface="Arial" pitchFamily="34" charset="0"/>
              </a:rPr>
              <a:t>Publik</a:t>
            </a:r>
            <a:r>
              <a:rPr lang="en-US" sz="3200" b="1" dirty="0" smtClean="0">
                <a:latin typeface="Arial" pitchFamily="34" charset="0"/>
                <a:cs typeface="Arial" pitchFamily="34" charset="0"/>
              </a:rPr>
              <a:t/>
            </a:r>
            <a:br>
              <a:rPr lang="en-US" sz="3200" b="1" dirty="0" smtClean="0">
                <a:latin typeface="Arial" pitchFamily="34" charset="0"/>
                <a:cs typeface="Arial" pitchFamily="34" charset="0"/>
              </a:rPr>
            </a:br>
            <a:r>
              <a:rPr lang="en-US" sz="3200" b="1" dirty="0" err="1" smtClean="0">
                <a:latin typeface="Arial" pitchFamily="34" charset="0"/>
                <a:cs typeface="Arial" pitchFamily="34" charset="0"/>
              </a:rPr>
              <a:t>Dra</a:t>
            </a:r>
            <a:r>
              <a:rPr lang="en-US" sz="3200" b="1" dirty="0" smtClean="0">
                <a:latin typeface="Arial" pitchFamily="34" charset="0"/>
                <a:cs typeface="Arial" pitchFamily="34" charset="0"/>
              </a:rPr>
              <a:t>. </a:t>
            </a:r>
            <a:r>
              <a:rPr lang="en-US" sz="3200" b="1" dirty="0" err="1" smtClean="0">
                <a:latin typeface="Arial" pitchFamily="34" charset="0"/>
                <a:cs typeface="Arial" pitchFamily="34" charset="0"/>
              </a:rPr>
              <a:t>Herawati</a:t>
            </a:r>
            <a:r>
              <a:rPr lang="en-US" sz="3200" b="1" dirty="0" smtClean="0">
                <a:latin typeface="Arial" pitchFamily="34" charset="0"/>
                <a:cs typeface="Arial" pitchFamily="34" charset="0"/>
              </a:rPr>
              <a:t>, MPA</a:t>
            </a:r>
            <a:endParaRPr lang="en-US" sz="3200" b="1" dirty="0">
              <a:latin typeface="Arial" pitchFamily="34" charset="0"/>
              <a:cs typeface="Arial" pitchFamily="34" charset="0"/>
            </a:endParaRPr>
          </a:p>
        </p:txBody>
      </p:sp>
      <p:sp>
        <p:nvSpPr>
          <p:cNvPr id="3" name="Subtitle 2"/>
          <p:cNvSpPr>
            <a:spLocks noGrp="1"/>
          </p:cNvSpPr>
          <p:nvPr>
            <p:ph type="subTitle" idx="1"/>
          </p:nvPr>
        </p:nvSpPr>
        <p:spPr>
          <a:xfrm>
            <a:off x="685800" y="1981200"/>
            <a:ext cx="8001000" cy="2133600"/>
          </a:xfrm>
        </p:spPr>
        <p:txBody>
          <a:bodyPr>
            <a:normAutofit/>
          </a:bodyPr>
          <a:lstStyle/>
          <a:p>
            <a:r>
              <a:rPr lang="en-US" b="1" dirty="0" err="1" smtClean="0">
                <a:solidFill>
                  <a:schemeClr val="tx1"/>
                </a:solidFill>
              </a:rPr>
              <a:t>Kuliah</a:t>
            </a:r>
            <a:r>
              <a:rPr lang="en-US" b="1" dirty="0" smtClean="0">
                <a:solidFill>
                  <a:schemeClr val="tx1"/>
                </a:solidFill>
              </a:rPr>
              <a:t>  </a:t>
            </a:r>
            <a:r>
              <a:rPr lang="en-US" b="1" dirty="0" err="1" smtClean="0">
                <a:solidFill>
                  <a:schemeClr val="tx1"/>
                </a:solidFill>
              </a:rPr>
              <a:t>Pembinaan</a:t>
            </a:r>
            <a:endParaRPr lang="en-US" b="1" dirty="0" smtClean="0">
              <a:solidFill>
                <a:schemeClr val="tx1"/>
              </a:solidFill>
            </a:endParaRPr>
          </a:p>
          <a:p>
            <a:pPr marL="514350" indent="-514350">
              <a:buFont typeface="+mj-lt"/>
              <a:buAutoNum type="arabicPeriod"/>
            </a:pPr>
            <a:endParaRPr lang="en-US" b="1" dirty="0" smtClean="0">
              <a:solidFill>
                <a:schemeClr val="tx1"/>
              </a:solidFill>
            </a:endParaRPr>
          </a:p>
          <a:p>
            <a:pPr marL="514350" indent="-514350" algn="l">
              <a:buFont typeface="+mj-lt"/>
              <a:buAutoNum type="arabicPeriod"/>
            </a:pPr>
            <a:endParaRPr lang="en-US" dirty="0" smtClean="0"/>
          </a:p>
          <a:p>
            <a:pPr algn="l"/>
            <a:endParaRPr lang="id-ID" dirty="0" smtClean="0">
              <a:solidFill>
                <a:schemeClr val="tx1"/>
              </a:solidFill>
            </a:endParaRPr>
          </a:p>
        </p:txBody>
      </p:sp>
    </p:spTree>
    <p:extLst>
      <p:ext uri="{BB962C8B-B14F-4D97-AF65-F5344CB8AC3E}">
        <p14:creationId xmlns:p14="http://schemas.microsoft.com/office/powerpoint/2010/main" val="5068990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153400" cy="106362"/>
          </a:xfrm>
        </p:spPr>
        <p:txBody>
          <a:bodyPr>
            <a:normAutofit fontScale="90000"/>
          </a:bodyPr>
          <a:lstStyle/>
          <a:p>
            <a:endParaRPr lang="en-US"/>
          </a:p>
        </p:txBody>
      </p:sp>
      <p:sp>
        <p:nvSpPr>
          <p:cNvPr id="3" name="Content Placeholder 2"/>
          <p:cNvSpPr>
            <a:spLocks noGrp="1"/>
          </p:cNvSpPr>
          <p:nvPr>
            <p:ph idx="1"/>
          </p:nvPr>
        </p:nvSpPr>
        <p:spPr>
          <a:xfrm>
            <a:off x="304800" y="609600"/>
            <a:ext cx="8382000" cy="5791200"/>
          </a:xfrm>
        </p:spPr>
        <p:txBody>
          <a:bodyPr>
            <a:noAutofit/>
          </a:bodyPr>
          <a:lstStyle/>
          <a:p>
            <a:pPr algn="just"/>
            <a:r>
              <a:rPr lang="id-ID" sz="2400" dirty="0">
                <a:latin typeface="Arial" pitchFamily="34" charset="0"/>
                <a:cs typeface="Arial" pitchFamily="34" charset="0"/>
              </a:rPr>
              <a:t>Istilah administrasi publik juga seringkali diganti para ahli ilmu politik dengan “birokrasi” (</a:t>
            </a:r>
            <a:r>
              <a:rPr lang="id-ID" sz="2400" b="1" dirty="0">
                <a:latin typeface="Arial" pitchFamily="34" charset="0"/>
                <a:cs typeface="Arial" pitchFamily="34" charset="0"/>
              </a:rPr>
              <a:t>Kettl</a:t>
            </a:r>
            <a:r>
              <a:rPr lang="id-ID" sz="2400" dirty="0">
                <a:latin typeface="Arial" pitchFamily="34" charset="0"/>
                <a:cs typeface="Arial" pitchFamily="34" charset="0"/>
              </a:rPr>
              <a:t>, 1993). Makna “publik” disini merujuk pada mereka yang bekerja untuk kepentingan masyarakat luas atau dikenal dengan “lembaga pemerintah</a:t>
            </a:r>
            <a:r>
              <a:rPr lang="id-ID" sz="2400" dirty="0" smtClean="0">
                <a:latin typeface="Arial" pitchFamily="34" charset="0"/>
                <a:cs typeface="Arial" pitchFamily="34" charset="0"/>
              </a:rPr>
              <a:t>”.</a:t>
            </a:r>
            <a:endParaRPr lang="en-US" sz="2400" dirty="0" smtClean="0">
              <a:latin typeface="Arial" pitchFamily="34" charset="0"/>
              <a:cs typeface="Arial" pitchFamily="34" charset="0"/>
            </a:endParaRPr>
          </a:p>
          <a:p>
            <a:pPr marL="0" indent="0" algn="just">
              <a:buNone/>
            </a:pPr>
            <a:endParaRPr lang="id-ID" sz="2400" dirty="0">
              <a:latin typeface="Arial" pitchFamily="34" charset="0"/>
              <a:cs typeface="Arial" pitchFamily="34" charset="0"/>
            </a:endParaRPr>
          </a:p>
          <a:p>
            <a:pPr algn="just">
              <a:spcBef>
                <a:spcPts val="600"/>
              </a:spcBef>
            </a:pPr>
            <a:r>
              <a:rPr lang="id-ID" altLang="id-ID" sz="2400" dirty="0" smtClean="0">
                <a:latin typeface="Arial" pitchFamily="34" charset="0"/>
                <a:ea typeface="Sniglet"/>
                <a:cs typeface="Arial" pitchFamily="34" charset="0"/>
                <a:sym typeface="Sniglet"/>
              </a:rPr>
              <a:t>Istilah </a:t>
            </a:r>
            <a:r>
              <a:rPr lang="id-ID" altLang="id-ID" sz="2400" b="1" i="1" dirty="0">
                <a:latin typeface="Arial" pitchFamily="34" charset="0"/>
                <a:ea typeface="Sniglet"/>
                <a:cs typeface="Arial" pitchFamily="34" charset="0"/>
                <a:sym typeface="Sniglet"/>
              </a:rPr>
              <a:t>administration of publik </a:t>
            </a:r>
            <a:r>
              <a:rPr lang="id-ID" altLang="id-ID" sz="2400" dirty="0">
                <a:latin typeface="Arial" pitchFamily="34" charset="0"/>
                <a:ea typeface="Sniglet"/>
                <a:cs typeface="Arial" pitchFamily="34" charset="0"/>
                <a:sym typeface="Sniglet"/>
              </a:rPr>
              <a:t>menunjukkan bagaimana pemerintah berperan sebagai agen tunggal yang berkuasa atau sebagai regulator, yang aktif dan selalu berinisiatif dalam mengatur atau mengambil langkah dan prakarsa, yang menurut mereka penting atau baik untuk masyarakat karena diasumsikan bahwa masyarakat adalah pihak pasif, kurang mampu dan harus tunduk dan menerima apa saja yang diatur oleh pemerintah.</a:t>
            </a:r>
          </a:p>
          <a:p>
            <a:pPr algn="just">
              <a:spcBef>
                <a:spcPts val="600"/>
              </a:spcBef>
            </a:pPr>
            <a:endParaRPr lang="id-ID" altLang="id-ID" sz="2400" dirty="0">
              <a:latin typeface="Arial" pitchFamily="34" charset="0"/>
              <a:ea typeface="Sniglet"/>
              <a:cs typeface="Arial" pitchFamily="34" charset="0"/>
              <a:sym typeface="Sniglet"/>
            </a:endParaRPr>
          </a:p>
        </p:txBody>
      </p:sp>
    </p:spTree>
    <p:extLst>
      <p:ext uri="{BB962C8B-B14F-4D97-AF65-F5344CB8AC3E}">
        <p14:creationId xmlns:p14="http://schemas.microsoft.com/office/powerpoint/2010/main" val="12032754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idx="1"/>
          </p:nvPr>
        </p:nvSpPr>
        <p:spPr>
          <a:xfrm>
            <a:off x="381000" y="457200"/>
            <a:ext cx="8305800" cy="6096000"/>
          </a:xfrm>
        </p:spPr>
        <p:txBody>
          <a:bodyPr>
            <a:normAutofit lnSpcReduction="10000"/>
          </a:bodyPr>
          <a:lstStyle/>
          <a:p>
            <a:pPr algn="just">
              <a:spcBef>
                <a:spcPts val="600"/>
              </a:spcBef>
            </a:pPr>
            <a:r>
              <a:rPr lang="id-ID" altLang="id-ID" sz="3000" dirty="0">
                <a:latin typeface="Arial" pitchFamily="34" charset="0"/>
                <a:ea typeface="Sniglet"/>
                <a:cs typeface="Arial" pitchFamily="34" charset="0"/>
                <a:sym typeface="Sniglet"/>
              </a:rPr>
              <a:t>Istilah </a:t>
            </a:r>
            <a:r>
              <a:rPr lang="id-ID" altLang="id-ID" sz="3000" b="1" i="1" dirty="0">
                <a:latin typeface="Arial" pitchFamily="34" charset="0"/>
                <a:ea typeface="Sniglet"/>
                <a:cs typeface="Arial" pitchFamily="34" charset="0"/>
                <a:sym typeface="Sniglet"/>
              </a:rPr>
              <a:t>administration for publik </a:t>
            </a:r>
            <a:r>
              <a:rPr lang="id-ID" altLang="id-ID" sz="3000" dirty="0">
                <a:latin typeface="Arial" pitchFamily="34" charset="0"/>
                <a:ea typeface="Sniglet"/>
                <a:cs typeface="Arial" pitchFamily="34" charset="0"/>
                <a:sym typeface="Sniglet"/>
              </a:rPr>
              <a:t>menunjukkan suatu konteks yang lebijh maju dari pertama di atas, yaitu pemerintah lebih berperan dalam mengemban misi pemberian pelayanan publik (service provider).</a:t>
            </a:r>
          </a:p>
          <a:p>
            <a:pPr algn="just">
              <a:spcBef>
                <a:spcPts val="600"/>
              </a:spcBef>
            </a:pPr>
            <a:endParaRPr lang="id-ID" altLang="id-ID" sz="3000" dirty="0">
              <a:latin typeface="Arial" pitchFamily="34" charset="0"/>
              <a:ea typeface="Sniglet"/>
              <a:cs typeface="Arial" pitchFamily="34" charset="0"/>
              <a:sym typeface="Sniglet"/>
            </a:endParaRPr>
          </a:p>
          <a:p>
            <a:pPr algn="just">
              <a:spcBef>
                <a:spcPts val="600"/>
              </a:spcBef>
            </a:pPr>
            <a:r>
              <a:rPr lang="id-ID" altLang="id-ID" sz="3000" dirty="0">
                <a:latin typeface="Arial" pitchFamily="34" charset="0"/>
                <a:ea typeface="Sniglet"/>
                <a:cs typeface="Arial" pitchFamily="34" charset="0"/>
                <a:sym typeface="Sniglet"/>
              </a:rPr>
              <a:t>Istilah </a:t>
            </a:r>
            <a:r>
              <a:rPr lang="id-ID" altLang="id-ID" sz="3000" b="1" dirty="0">
                <a:latin typeface="Arial" pitchFamily="34" charset="0"/>
                <a:ea typeface="Sniglet"/>
                <a:cs typeface="Arial" pitchFamily="34" charset="0"/>
                <a:sym typeface="Sniglet"/>
              </a:rPr>
              <a:t>administration by publik </a:t>
            </a:r>
            <a:r>
              <a:rPr lang="id-ID" altLang="id-ID" sz="3000" dirty="0">
                <a:latin typeface="Arial" pitchFamily="34" charset="0"/>
                <a:ea typeface="Sniglet"/>
                <a:cs typeface="Arial" pitchFamily="34" charset="0"/>
                <a:sym typeface="Sniglet"/>
              </a:rPr>
              <a:t>merupakan suatu konsep yang sangat beroreintasi kepada pemberdayaan masyarakat, lebih mengutamakan kemandirian dan kemampuan masyarakat karena pemerintah memberi kesempatan untuk itu</a:t>
            </a:r>
            <a:r>
              <a:rPr lang="id-ID" altLang="id-ID" sz="3000" dirty="0" smtClean="0">
                <a:latin typeface="Arial" pitchFamily="34" charset="0"/>
                <a:ea typeface="Sniglet"/>
                <a:cs typeface="Arial" pitchFamily="34" charset="0"/>
                <a:sym typeface="Sniglet"/>
              </a:rPr>
              <a:t>.</a:t>
            </a:r>
            <a:endParaRPr lang="en-US" altLang="id-ID" sz="3000" dirty="0" smtClean="0">
              <a:latin typeface="Arial" pitchFamily="34" charset="0"/>
              <a:ea typeface="Sniglet"/>
              <a:cs typeface="Arial" pitchFamily="34" charset="0"/>
              <a:sym typeface="Sniglet"/>
            </a:endParaRPr>
          </a:p>
          <a:p>
            <a:pPr marL="0" indent="0">
              <a:buNone/>
            </a:pPr>
            <a:r>
              <a:rPr lang="en-US" sz="2800" b="1" dirty="0" smtClean="0">
                <a:latin typeface="Arial" pitchFamily="34" charset="0"/>
                <a:cs typeface="Arial" pitchFamily="34" charset="0"/>
              </a:rPr>
              <a:t>    </a:t>
            </a:r>
            <a:r>
              <a:rPr lang="id-ID" sz="2800" b="1" dirty="0" smtClean="0">
                <a:latin typeface="Arial" pitchFamily="34" charset="0"/>
                <a:cs typeface="Arial" pitchFamily="34" charset="0"/>
              </a:rPr>
              <a:t>Administrasi </a:t>
            </a:r>
            <a:r>
              <a:rPr lang="id-ID" sz="2800" b="1" dirty="0">
                <a:latin typeface="Arial" pitchFamily="34" charset="0"/>
                <a:cs typeface="Arial" pitchFamily="34" charset="0"/>
              </a:rPr>
              <a:t>Publik</a:t>
            </a:r>
            <a:r>
              <a:rPr lang="en-US" sz="2800" b="1" dirty="0">
                <a:latin typeface="Arial" pitchFamily="34" charset="0"/>
                <a:cs typeface="Arial" pitchFamily="34" charset="0"/>
              </a:rPr>
              <a:t> </a:t>
            </a:r>
          </a:p>
          <a:p>
            <a:endParaRPr lang="en-US" dirty="0"/>
          </a:p>
        </p:txBody>
      </p:sp>
    </p:spTree>
    <p:extLst>
      <p:ext uri="{BB962C8B-B14F-4D97-AF65-F5344CB8AC3E}">
        <p14:creationId xmlns:p14="http://schemas.microsoft.com/office/powerpoint/2010/main" val="41942931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74638"/>
            <a:ext cx="7924800" cy="563562"/>
          </a:xfrm>
        </p:spPr>
        <p:txBody>
          <a:bodyPr>
            <a:normAutofit fontScale="90000"/>
          </a:bodyPr>
          <a:lstStyle/>
          <a:p>
            <a:r>
              <a:rPr lang="en-US" b="1" dirty="0" smtClean="0"/>
              <a:t/>
            </a:r>
            <a:br>
              <a:rPr lang="en-US" b="1" dirty="0" smtClean="0"/>
            </a:br>
            <a:r>
              <a:rPr lang="en-US" u="sng" dirty="0" smtClean="0"/>
              <a:t/>
            </a:r>
            <a:br>
              <a:rPr lang="en-US" u="sng" dirty="0" smtClean="0"/>
            </a:br>
            <a:endParaRPr lang="en-US" u="sng" dirty="0"/>
          </a:p>
        </p:txBody>
      </p:sp>
      <p:sp>
        <p:nvSpPr>
          <p:cNvPr id="3" name="Content Placeholder 2"/>
          <p:cNvSpPr>
            <a:spLocks noGrp="1"/>
          </p:cNvSpPr>
          <p:nvPr>
            <p:ph idx="1"/>
          </p:nvPr>
        </p:nvSpPr>
        <p:spPr>
          <a:xfrm>
            <a:off x="533400" y="457200"/>
            <a:ext cx="8153400" cy="6019800"/>
          </a:xfrm>
        </p:spPr>
        <p:txBody>
          <a:bodyPr>
            <a:noAutofit/>
          </a:bodyPr>
          <a:lstStyle/>
          <a:p>
            <a:pPr lvl="0"/>
            <a:r>
              <a:rPr lang="en-US" sz="2400" dirty="0" smtClean="0"/>
              <a:t> </a:t>
            </a:r>
            <a:r>
              <a:rPr lang="en-US" sz="2400" dirty="0" smtClean="0">
                <a:latin typeface="Arial" pitchFamily="34" charset="0"/>
                <a:cs typeface="Arial" pitchFamily="34" charset="0"/>
              </a:rPr>
              <a:t>Administrasi adalah </a:t>
            </a:r>
            <a:r>
              <a:rPr lang="en-US" sz="2400" dirty="0" err="1" smtClean="0">
                <a:latin typeface="Arial" pitchFamily="34" charset="0"/>
                <a:cs typeface="Arial" pitchFamily="34" charset="0"/>
              </a:rPr>
              <a:t>sebuah</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istilah</a:t>
            </a:r>
            <a:r>
              <a:rPr lang="en-US" sz="2400" dirty="0" smtClean="0">
                <a:latin typeface="Arial" pitchFamily="34" charset="0"/>
                <a:cs typeface="Arial" pitchFamily="34" charset="0"/>
              </a:rPr>
              <a:t> yang </a:t>
            </a:r>
            <a:r>
              <a:rPr lang="en-US" sz="2400" dirty="0" err="1" smtClean="0">
                <a:latin typeface="Arial" pitchFamily="34" charset="0"/>
                <a:cs typeface="Arial" pitchFamily="34" charset="0"/>
              </a:rPr>
              <a:t>bersifat</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generik</a:t>
            </a:r>
            <a:r>
              <a:rPr lang="en-US" sz="2400" dirty="0" smtClean="0">
                <a:latin typeface="Arial" pitchFamily="34" charset="0"/>
                <a:cs typeface="Arial" pitchFamily="34" charset="0"/>
              </a:rPr>
              <a:t>, yang </a:t>
            </a:r>
            <a:r>
              <a:rPr lang="en-US" sz="2400" dirty="0" err="1" smtClean="0">
                <a:latin typeface="Arial" pitchFamily="34" charset="0"/>
                <a:cs typeface="Arial" pitchFamily="34" charset="0"/>
              </a:rPr>
              <a:t>mencakup</a:t>
            </a:r>
            <a:r>
              <a:rPr lang="en-US" sz="2400" dirty="0" smtClean="0">
                <a:latin typeface="Arial" pitchFamily="34" charset="0"/>
                <a:cs typeface="Arial" pitchFamily="34" charset="0"/>
              </a:rPr>
              <a:t>  </a:t>
            </a:r>
            <a:r>
              <a:rPr lang="en-US" sz="2400" dirty="0" err="1" smtClean="0">
                <a:solidFill>
                  <a:srgbClr val="FF0000"/>
                </a:solidFill>
                <a:latin typeface="Arial" pitchFamily="34" charset="0"/>
                <a:cs typeface="Arial" pitchFamily="34" charset="0"/>
              </a:rPr>
              <a:t>semua</a:t>
            </a:r>
            <a:r>
              <a:rPr lang="en-US" sz="2400" dirty="0" smtClean="0">
                <a:solidFill>
                  <a:srgbClr val="FF0000"/>
                </a:solidFill>
                <a:latin typeface="Arial" pitchFamily="34" charset="0"/>
                <a:cs typeface="Arial" pitchFamily="34" charset="0"/>
              </a:rPr>
              <a:t> </a:t>
            </a:r>
            <a:r>
              <a:rPr lang="en-US" sz="2400" dirty="0" err="1" smtClean="0">
                <a:solidFill>
                  <a:srgbClr val="FF0000"/>
                </a:solidFill>
                <a:latin typeface="Arial" pitchFamily="34" charset="0"/>
                <a:cs typeface="Arial" pitchFamily="34" charset="0"/>
              </a:rPr>
              <a:t>bidang</a:t>
            </a:r>
            <a:r>
              <a:rPr lang="en-US" sz="2400" dirty="0" smtClean="0">
                <a:solidFill>
                  <a:srgbClr val="FF0000"/>
                </a:solidFill>
                <a:latin typeface="Arial" pitchFamily="34" charset="0"/>
                <a:cs typeface="Arial" pitchFamily="34" charset="0"/>
              </a:rPr>
              <a:t> </a:t>
            </a:r>
            <a:r>
              <a:rPr lang="en-US" sz="2400" dirty="0" err="1" smtClean="0">
                <a:solidFill>
                  <a:srgbClr val="FF0000"/>
                </a:solidFill>
                <a:latin typeface="Arial" pitchFamily="34" charset="0"/>
                <a:cs typeface="Arial" pitchFamily="34" charset="0"/>
              </a:rPr>
              <a:t>kehidupan</a:t>
            </a:r>
            <a:r>
              <a:rPr lang="en-US" sz="2400" dirty="0" smtClean="0">
                <a:latin typeface="Arial" pitchFamily="34" charset="0"/>
                <a:cs typeface="Arial" pitchFamily="34" charset="0"/>
              </a:rPr>
              <a:t>.</a:t>
            </a:r>
          </a:p>
          <a:p>
            <a:pPr marL="0" lvl="0" indent="0">
              <a:buNone/>
            </a:pPr>
            <a:r>
              <a:rPr lang="en-US" sz="2400" dirty="0" smtClean="0">
                <a:latin typeface="Arial" pitchFamily="34" charset="0"/>
                <a:cs typeface="Arial" pitchFamily="34" charset="0"/>
              </a:rPr>
              <a:t> </a:t>
            </a:r>
          </a:p>
          <a:p>
            <a:pPr lvl="0"/>
            <a:r>
              <a:rPr lang="en-US" sz="2400" dirty="0" err="1" smtClean="0">
                <a:latin typeface="Arial" pitchFamily="34" charset="0"/>
                <a:cs typeface="Arial" pitchFamily="34" charset="0"/>
              </a:rPr>
              <a:t>Secara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umum</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dikatakan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bahwa</a:t>
            </a:r>
            <a:r>
              <a:rPr lang="en-US" sz="2400" dirty="0" smtClean="0">
                <a:latin typeface="Arial" pitchFamily="34" charset="0"/>
                <a:cs typeface="Arial" pitchFamily="34" charset="0"/>
              </a:rPr>
              <a:t>  </a:t>
            </a:r>
            <a:r>
              <a:rPr lang="en-US" sz="2400" b="1" dirty="0" err="1" smtClean="0">
                <a:latin typeface="Arial" pitchFamily="34" charset="0"/>
                <a:cs typeface="Arial" pitchFamily="34" charset="0"/>
              </a:rPr>
              <a:t>administrasi</a:t>
            </a:r>
            <a:r>
              <a:rPr lang="en-US" sz="2400" b="1" dirty="0" smtClean="0">
                <a:latin typeface="Arial" pitchFamily="34" charset="0"/>
                <a:cs typeface="Arial" pitchFamily="34" charset="0"/>
              </a:rPr>
              <a:t> </a:t>
            </a:r>
            <a:r>
              <a:rPr lang="en-US" sz="2400" dirty="0" smtClean="0">
                <a:latin typeface="Arial" pitchFamily="34" charset="0"/>
                <a:cs typeface="Arial" pitchFamily="34" charset="0"/>
              </a:rPr>
              <a:t> </a:t>
            </a:r>
            <a:r>
              <a:rPr lang="en-US" sz="2400" b="1" dirty="0" err="1" smtClean="0">
                <a:latin typeface="Arial" pitchFamily="34" charset="0"/>
                <a:cs typeface="Arial" pitchFamily="34" charset="0"/>
              </a:rPr>
              <a:t>mrpakn</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suatu</a:t>
            </a:r>
            <a:r>
              <a:rPr lang="en-US" sz="2400" b="1" dirty="0" smtClean="0">
                <a:latin typeface="Arial" pitchFamily="34" charset="0"/>
                <a:cs typeface="Arial" pitchFamily="34" charset="0"/>
              </a:rPr>
              <a:t>  proses  </a:t>
            </a:r>
            <a:r>
              <a:rPr lang="en-US" sz="2400" b="1" dirty="0" err="1" smtClean="0">
                <a:solidFill>
                  <a:srgbClr val="FF0000"/>
                </a:solidFill>
                <a:latin typeface="Arial" pitchFamily="34" charset="0"/>
                <a:cs typeface="Arial" pitchFamily="34" charset="0"/>
              </a:rPr>
              <a:t>penataan</a:t>
            </a:r>
            <a:r>
              <a:rPr lang="en-US" sz="2400" b="1" dirty="0" smtClean="0">
                <a:latin typeface="Arial" pitchFamily="34" charset="0"/>
                <a:cs typeface="Arial" pitchFamily="34" charset="0"/>
              </a:rPr>
              <a:t>  kerjasama </a:t>
            </a:r>
            <a:r>
              <a:rPr lang="en-US" sz="2400" b="1" dirty="0" err="1" smtClean="0">
                <a:latin typeface="Arial" pitchFamily="34" charset="0"/>
                <a:cs typeface="Arial" pitchFamily="34" charset="0"/>
              </a:rPr>
              <a:t>sekelompok</a:t>
            </a:r>
            <a:r>
              <a:rPr lang="en-US" sz="2400" b="1" dirty="0" smtClean="0">
                <a:latin typeface="Arial" pitchFamily="34" charset="0"/>
                <a:cs typeface="Arial" pitchFamily="34" charset="0"/>
              </a:rPr>
              <a:t> orang dg </a:t>
            </a:r>
            <a:r>
              <a:rPr lang="en-US" sz="2400" b="1" dirty="0" err="1" smtClean="0">
                <a:latin typeface="Arial" pitchFamily="34" charset="0"/>
                <a:cs typeface="Arial" pitchFamily="34" charset="0"/>
              </a:rPr>
              <a:t>menggunakan</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fasilitas</a:t>
            </a:r>
            <a:r>
              <a:rPr lang="en-US" sz="2400" b="1" dirty="0" smtClean="0">
                <a:latin typeface="Arial" pitchFamily="34" charset="0"/>
                <a:cs typeface="Arial" pitchFamily="34" charset="0"/>
              </a:rPr>
              <a:t> yang </a:t>
            </a:r>
            <a:r>
              <a:rPr lang="en-US" sz="2400" b="1" dirty="0" err="1" smtClean="0">
                <a:latin typeface="Arial" pitchFamily="34" charset="0"/>
                <a:cs typeface="Arial" pitchFamily="34" charset="0"/>
              </a:rPr>
              <a:t>dperlukan</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untuk</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mencapai</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tujuan</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ttt</a:t>
            </a:r>
            <a:endParaRPr lang="en-US" sz="2400" b="1" dirty="0" smtClean="0">
              <a:latin typeface="Arial" pitchFamily="34" charset="0"/>
              <a:cs typeface="Arial" pitchFamily="34" charset="0"/>
            </a:endParaRPr>
          </a:p>
          <a:p>
            <a:pPr lvl="0"/>
            <a:endParaRPr lang="en-US" sz="2400" b="1" dirty="0">
              <a:latin typeface="Arial" pitchFamily="34" charset="0"/>
              <a:cs typeface="Arial" pitchFamily="34" charset="0"/>
            </a:endParaRPr>
          </a:p>
          <a:p>
            <a:r>
              <a:rPr lang="en-US" sz="2400" dirty="0"/>
              <a:t>Dengan kata lain </a:t>
            </a:r>
            <a:r>
              <a:rPr lang="en-US" sz="2400" dirty="0" err="1"/>
              <a:t>maka</a:t>
            </a:r>
            <a:r>
              <a:rPr lang="en-US" sz="2400" dirty="0"/>
              <a:t> </a:t>
            </a:r>
            <a:r>
              <a:rPr lang="en-US" sz="2400" dirty="0" err="1"/>
              <a:t>setiap</a:t>
            </a:r>
            <a:r>
              <a:rPr lang="en-US" sz="2400" dirty="0"/>
              <a:t> </a:t>
            </a:r>
            <a:r>
              <a:rPr lang="en-US" sz="2400" dirty="0" err="1"/>
              <a:t>ada</a:t>
            </a:r>
            <a:r>
              <a:rPr lang="en-US" sz="2400" dirty="0"/>
              <a:t> </a:t>
            </a:r>
            <a:r>
              <a:rPr lang="en-US" sz="2400" b="1" dirty="0"/>
              <a:t>proses</a:t>
            </a:r>
            <a:r>
              <a:rPr lang="en-US" sz="2400" dirty="0"/>
              <a:t> </a:t>
            </a:r>
            <a:r>
              <a:rPr lang="en-US" sz="2400" dirty="0" err="1"/>
              <a:t>kegiatan</a:t>
            </a:r>
            <a:r>
              <a:rPr lang="en-US" sz="2400" dirty="0"/>
              <a:t> yang </a:t>
            </a:r>
            <a:r>
              <a:rPr lang="en-US" sz="2400" dirty="0" err="1"/>
              <a:t>membutuhkan</a:t>
            </a:r>
            <a:r>
              <a:rPr lang="en-US" sz="2400" dirty="0"/>
              <a:t> </a:t>
            </a:r>
            <a:r>
              <a:rPr lang="en-US" sz="2400" b="1" dirty="0" err="1"/>
              <a:t>penataan</a:t>
            </a:r>
            <a:r>
              <a:rPr lang="en-US" sz="2400" dirty="0"/>
              <a:t> </a:t>
            </a:r>
            <a:r>
              <a:rPr lang="en-US" sz="2400" dirty="0" err="1"/>
              <a:t>kerja</a:t>
            </a:r>
            <a:r>
              <a:rPr lang="en-US" sz="2400" dirty="0"/>
              <a:t> </a:t>
            </a:r>
            <a:r>
              <a:rPr lang="en-US" sz="2400" dirty="0" err="1"/>
              <a:t>sama</a:t>
            </a:r>
            <a:r>
              <a:rPr lang="en-US" sz="2400" dirty="0"/>
              <a:t>, </a:t>
            </a:r>
            <a:r>
              <a:rPr lang="en-US" sz="2400" dirty="0" err="1"/>
              <a:t>maka</a:t>
            </a:r>
            <a:r>
              <a:rPr lang="en-US" sz="2400" dirty="0"/>
              <a:t> </a:t>
            </a:r>
            <a:r>
              <a:rPr lang="en-US" sz="2400" dirty="0" err="1"/>
              <a:t>disitu</a:t>
            </a:r>
            <a:r>
              <a:rPr lang="en-US" sz="2400" dirty="0"/>
              <a:t> </a:t>
            </a:r>
            <a:r>
              <a:rPr lang="en-US" sz="2400" dirty="0" err="1"/>
              <a:t>ada</a:t>
            </a:r>
            <a:r>
              <a:rPr lang="en-US" sz="2400" dirty="0"/>
              <a:t> </a:t>
            </a:r>
            <a:r>
              <a:rPr lang="en-US" sz="2400" dirty="0" err="1"/>
              <a:t>unsur</a:t>
            </a:r>
            <a:r>
              <a:rPr lang="en-US" sz="2400" dirty="0"/>
              <a:t> </a:t>
            </a:r>
            <a:r>
              <a:rPr lang="en-US" sz="2400" dirty="0" err="1"/>
              <a:t>adminstrasinya</a:t>
            </a:r>
            <a:r>
              <a:rPr lang="en-US" sz="2400" dirty="0"/>
              <a:t>.</a:t>
            </a:r>
          </a:p>
          <a:p>
            <a:pPr marL="0" lvl="0" indent="0">
              <a:buNone/>
            </a:pPr>
            <a:endParaRPr lang="en-US" sz="2400" b="1" dirty="0" smtClean="0">
              <a:latin typeface="Arial" pitchFamily="34" charset="0"/>
              <a:cs typeface="Arial" pitchFamily="34" charset="0"/>
            </a:endParaRPr>
          </a:p>
          <a:p>
            <a:r>
              <a:rPr lang="en-US" sz="2400" b="1" dirty="0">
                <a:latin typeface="Arial" pitchFamily="34" charset="0"/>
                <a:cs typeface="Arial" pitchFamily="34" charset="0"/>
              </a:rPr>
              <a:t>Barton </a:t>
            </a:r>
            <a:r>
              <a:rPr lang="en-US" sz="2400" b="1" dirty="0" err="1">
                <a:latin typeface="Arial" pitchFamily="34" charset="0"/>
                <a:cs typeface="Arial" pitchFamily="34" charset="0"/>
              </a:rPr>
              <a:t>dan</a:t>
            </a:r>
            <a:r>
              <a:rPr lang="en-US" sz="2400" b="1" dirty="0">
                <a:latin typeface="Arial" pitchFamily="34" charset="0"/>
                <a:cs typeface="Arial" pitchFamily="34" charset="0"/>
              </a:rPr>
              <a:t> Chapel </a:t>
            </a:r>
            <a:r>
              <a:rPr lang="en-US" sz="2400" dirty="0" err="1">
                <a:latin typeface="Arial" pitchFamily="34" charset="0"/>
                <a:cs typeface="Arial" pitchFamily="34" charset="0"/>
              </a:rPr>
              <a:t>melihat</a:t>
            </a:r>
            <a:r>
              <a:rPr lang="en-US" sz="2400" dirty="0">
                <a:latin typeface="Arial" pitchFamily="34" charset="0"/>
                <a:cs typeface="Arial" pitchFamily="34" charset="0"/>
              </a:rPr>
              <a:t> </a:t>
            </a:r>
            <a:r>
              <a:rPr lang="en-US" sz="2400" dirty="0" err="1">
                <a:latin typeface="Arial" pitchFamily="34" charset="0"/>
                <a:cs typeface="Arial" pitchFamily="34" charset="0"/>
              </a:rPr>
              <a:t>administrasi</a:t>
            </a:r>
            <a:r>
              <a:rPr lang="en-US" sz="2400" dirty="0">
                <a:latin typeface="Arial" pitchFamily="34" charset="0"/>
                <a:cs typeface="Arial" pitchFamily="34" charset="0"/>
              </a:rPr>
              <a:t> </a:t>
            </a:r>
            <a:r>
              <a:rPr lang="en-US" sz="2400" dirty="0" err="1">
                <a:latin typeface="Arial" pitchFamily="34" charset="0"/>
                <a:cs typeface="Arial" pitchFamily="34" charset="0"/>
              </a:rPr>
              <a:t>sebagai</a:t>
            </a:r>
            <a:r>
              <a:rPr lang="en-US" sz="2400" dirty="0">
                <a:latin typeface="Arial" pitchFamily="34" charset="0"/>
                <a:cs typeface="Arial" pitchFamily="34" charset="0"/>
              </a:rPr>
              <a:t> </a:t>
            </a:r>
            <a:r>
              <a:rPr lang="en-US" sz="2400" i="1" dirty="0">
                <a:latin typeface="Arial" pitchFamily="34" charset="0"/>
                <a:cs typeface="Arial" pitchFamily="34" charset="0"/>
              </a:rPr>
              <a:t>“the work of government”  </a:t>
            </a:r>
            <a:r>
              <a:rPr lang="en-US" sz="2400" dirty="0" err="1">
                <a:latin typeface="Arial" pitchFamily="34" charset="0"/>
                <a:cs typeface="Arial" pitchFamily="34" charset="0"/>
              </a:rPr>
              <a:t>atau</a:t>
            </a:r>
            <a:r>
              <a:rPr lang="en-US" sz="2400" i="1" dirty="0">
                <a:latin typeface="Arial" pitchFamily="34" charset="0"/>
                <a:cs typeface="Arial" pitchFamily="34" charset="0"/>
              </a:rPr>
              <a:t> </a:t>
            </a:r>
            <a:r>
              <a:rPr lang="en-US" sz="2400" dirty="0" err="1">
                <a:latin typeface="Arial" pitchFamily="34" charset="0"/>
                <a:cs typeface="Arial" pitchFamily="34" charset="0"/>
              </a:rPr>
              <a:t>pekerjaan</a:t>
            </a:r>
            <a:r>
              <a:rPr lang="en-US" sz="2400" dirty="0">
                <a:latin typeface="Arial" pitchFamily="34" charset="0"/>
                <a:cs typeface="Arial" pitchFamily="34" charset="0"/>
              </a:rPr>
              <a:t> </a:t>
            </a:r>
            <a:r>
              <a:rPr lang="en-US" sz="2400" dirty="0" err="1">
                <a:latin typeface="Arial" pitchFamily="34" charset="0"/>
                <a:cs typeface="Arial" pitchFamily="34" charset="0"/>
              </a:rPr>
              <a:t>yg</a:t>
            </a:r>
            <a:r>
              <a:rPr lang="en-US" sz="2400" dirty="0">
                <a:latin typeface="Arial" pitchFamily="34" charset="0"/>
                <a:cs typeface="Arial" pitchFamily="34" charset="0"/>
              </a:rPr>
              <a:t> </a:t>
            </a:r>
            <a:r>
              <a:rPr lang="en-US" sz="2400" dirty="0" err="1">
                <a:latin typeface="Arial" pitchFamily="34" charset="0"/>
                <a:cs typeface="Arial" pitchFamily="34" charset="0"/>
              </a:rPr>
              <a:t>dilakukan</a:t>
            </a:r>
            <a:r>
              <a:rPr lang="en-US" sz="2400" dirty="0">
                <a:latin typeface="Arial" pitchFamily="34" charset="0"/>
                <a:cs typeface="Arial" pitchFamily="34" charset="0"/>
              </a:rPr>
              <a:t> </a:t>
            </a:r>
            <a:r>
              <a:rPr lang="en-US" sz="2400" dirty="0" err="1">
                <a:latin typeface="Arial" pitchFamily="34" charset="0"/>
                <a:cs typeface="Arial" pitchFamily="34" charset="0"/>
              </a:rPr>
              <a:t>oleh</a:t>
            </a:r>
            <a:r>
              <a:rPr lang="en-US" sz="2400" dirty="0">
                <a:latin typeface="Arial" pitchFamily="34" charset="0"/>
                <a:cs typeface="Arial" pitchFamily="34" charset="0"/>
              </a:rPr>
              <a:t> </a:t>
            </a:r>
            <a:r>
              <a:rPr lang="en-US" sz="2400" dirty="0" err="1">
                <a:latin typeface="Arial" pitchFamily="34" charset="0"/>
                <a:cs typeface="Arial" pitchFamily="34" charset="0"/>
              </a:rPr>
              <a:t>pemerintah</a:t>
            </a:r>
            <a:endParaRPr lang="en-US" sz="2400" dirty="0">
              <a:latin typeface="Arial" pitchFamily="34" charset="0"/>
              <a:cs typeface="Arial" pitchFamily="34" charset="0"/>
            </a:endParaRPr>
          </a:p>
          <a:p>
            <a:pPr lvl="0"/>
            <a:endParaRPr lang="en-US" sz="2400" b="1" dirty="0">
              <a:latin typeface="Arial" pitchFamily="34" charset="0"/>
              <a:cs typeface="Arial" pitchFamily="34" charset="0"/>
            </a:endParaRPr>
          </a:p>
          <a:p>
            <a:pPr lvl="0"/>
            <a:endParaRPr lang="en-US" sz="2400" b="1" dirty="0" smtClean="0">
              <a:latin typeface="Arial" pitchFamily="34" charset="0"/>
              <a:cs typeface="Arial" pitchFamily="34" charset="0"/>
            </a:endParaRPr>
          </a:p>
          <a:p>
            <a:pPr lvl="0">
              <a:buNone/>
            </a:pPr>
            <a:r>
              <a:rPr lang="en-US" sz="2400" dirty="0" smtClean="0">
                <a:latin typeface="Arial" pitchFamily="34" charset="0"/>
                <a:cs typeface="Arial" pitchFamily="34" charset="0"/>
              </a:rPr>
              <a:t>    </a:t>
            </a:r>
            <a:endParaRPr lang="en-US" sz="24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153400" cy="563562"/>
          </a:xfrm>
        </p:spPr>
        <p:txBody>
          <a:bodyPr>
            <a:normAutofit fontScale="90000"/>
          </a:bodyPr>
          <a:lstStyle/>
          <a:p>
            <a:endParaRPr lang="en-US"/>
          </a:p>
        </p:txBody>
      </p:sp>
      <p:sp>
        <p:nvSpPr>
          <p:cNvPr id="3" name="Content Placeholder 2"/>
          <p:cNvSpPr>
            <a:spLocks noGrp="1"/>
          </p:cNvSpPr>
          <p:nvPr>
            <p:ph idx="1"/>
          </p:nvPr>
        </p:nvSpPr>
        <p:spPr>
          <a:xfrm>
            <a:off x="381000" y="914400"/>
            <a:ext cx="8305800" cy="5638800"/>
          </a:xfrm>
        </p:spPr>
        <p:txBody>
          <a:bodyPr>
            <a:normAutofit/>
          </a:bodyPr>
          <a:lstStyle/>
          <a:p>
            <a:pPr hangingPunct="0">
              <a:lnSpc>
                <a:spcPct val="120000"/>
              </a:lnSpc>
            </a:pPr>
            <a:r>
              <a:rPr lang="en-US" sz="2800" b="1" dirty="0" smtClean="0">
                <a:latin typeface="Arial" pitchFamily="34" charset="0"/>
                <a:cs typeface="Arial" pitchFamily="34" charset="0"/>
              </a:rPr>
              <a:t>Administras</a:t>
            </a:r>
            <a:r>
              <a:rPr lang="en-US" sz="2800" dirty="0" smtClean="0">
                <a:latin typeface="Arial" pitchFamily="34" charset="0"/>
                <a:cs typeface="Arial" pitchFamily="34" charset="0"/>
              </a:rPr>
              <a:t>i </a:t>
            </a:r>
            <a:r>
              <a:rPr lang="en-US" sz="2800" dirty="0">
                <a:latin typeface="Arial" pitchFamily="34" charset="0"/>
                <a:cs typeface="Arial" pitchFamily="34" charset="0"/>
              </a:rPr>
              <a:t>adalah </a:t>
            </a:r>
            <a:r>
              <a:rPr lang="en-US" sz="2800" dirty="0" err="1">
                <a:latin typeface="Arial" pitchFamily="34" charset="0"/>
                <a:cs typeface="Arial" pitchFamily="34" charset="0"/>
              </a:rPr>
              <a:t>bentuk</a:t>
            </a:r>
            <a:r>
              <a:rPr lang="en-US" sz="2800" dirty="0">
                <a:latin typeface="Arial" pitchFamily="34" charset="0"/>
                <a:cs typeface="Arial" pitchFamily="34" charset="0"/>
              </a:rPr>
              <a:t> </a:t>
            </a:r>
            <a:r>
              <a:rPr lang="en-US" sz="2800" dirty="0" err="1">
                <a:latin typeface="Arial" pitchFamily="34" charset="0"/>
                <a:cs typeface="Arial" pitchFamily="34" charset="0"/>
              </a:rPr>
              <a:t>daya</a:t>
            </a:r>
            <a:r>
              <a:rPr lang="en-US" sz="2800" dirty="0">
                <a:latin typeface="Arial" pitchFamily="34" charset="0"/>
                <a:cs typeface="Arial" pitchFamily="34" charset="0"/>
              </a:rPr>
              <a:t> </a:t>
            </a:r>
            <a:r>
              <a:rPr lang="en-US" sz="2800" dirty="0" err="1">
                <a:latin typeface="Arial" pitchFamily="34" charset="0"/>
                <a:cs typeface="Arial" pitchFamily="34" charset="0"/>
              </a:rPr>
              <a:t>upaya</a:t>
            </a:r>
            <a:r>
              <a:rPr lang="en-US" sz="2800" dirty="0">
                <a:latin typeface="Arial" pitchFamily="34" charset="0"/>
                <a:cs typeface="Arial" pitchFamily="34" charset="0"/>
              </a:rPr>
              <a:t> </a:t>
            </a:r>
            <a:r>
              <a:rPr lang="en-US" sz="2800" dirty="0" err="1">
                <a:latin typeface="Arial" pitchFamily="34" charset="0"/>
                <a:cs typeface="Arial" pitchFamily="34" charset="0"/>
              </a:rPr>
              <a:t>manusia</a:t>
            </a:r>
            <a:r>
              <a:rPr lang="en-US" sz="2800" dirty="0">
                <a:latin typeface="Arial" pitchFamily="34" charset="0"/>
                <a:cs typeface="Arial" pitchFamily="34" charset="0"/>
              </a:rPr>
              <a:t> </a:t>
            </a:r>
            <a:r>
              <a:rPr lang="en-US" sz="2800" dirty="0" smtClean="0">
                <a:latin typeface="Arial" pitchFamily="34" charset="0"/>
                <a:cs typeface="Arial" pitchFamily="34" charset="0"/>
              </a:rPr>
              <a:t>yang </a:t>
            </a:r>
            <a:r>
              <a:rPr lang="en-US" sz="2800" dirty="0" err="1" smtClean="0">
                <a:latin typeface="Arial" pitchFamily="34" charset="0"/>
                <a:cs typeface="Arial" pitchFamily="34" charset="0"/>
              </a:rPr>
              <a:t>kooperatif</a:t>
            </a:r>
            <a:r>
              <a:rPr lang="en-US" sz="2800" dirty="0">
                <a:latin typeface="Arial" pitchFamily="34" charset="0"/>
                <a:cs typeface="Arial" pitchFamily="34" charset="0"/>
              </a:rPr>
              <a:t>, </a:t>
            </a:r>
            <a:r>
              <a:rPr lang="en-US" sz="2800" dirty="0" err="1">
                <a:latin typeface="Arial" pitchFamily="34" charset="0"/>
                <a:cs typeface="Arial" pitchFamily="34" charset="0"/>
              </a:rPr>
              <a:t>yg</a:t>
            </a:r>
            <a:r>
              <a:rPr lang="en-US" sz="2800" dirty="0">
                <a:latin typeface="Arial" pitchFamily="34" charset="0"/>
                <a:cs typeface="Arial" pitchFamily="34" charset="0"/>
              </a:rPr>
              <a:t> </a:t>
            </a:r>
            <a:r>
              <a:rPr lang="en-US" sz="2800" dirty="0" err="1">
                <a:latin typeface="Arial" pitchFamily="34" charset="0"/>
                <a:cs typeface="Arial" pitchFamily="34" charset="0"/>
              </a:rPr>
              <a:t>mempunyai</a:t>
            </a:r>
            <a:r>
              <a:rPr lang="en-US" sz="2800" dirty="0">
                <a:latin typeface="Arial" pitchFamily="34" charset="0"/>
                <a:cs typeface="Arial" pitchFamily="34" charset="0"/>
              </a:rPr>
              <a:t> </a:t>
            </a:r>
            <a:r>
              <a:rPr lang="en-US" sz="2800" dirty="0" err="1">
                <a:latin typeface="Arial" pitchFamily="34" charset="0"/>
                <a:cs typeface="Arial" pitchFamily="34" charset="0"/>
              </a:rPr>
              <a:t>rasionalitas</a:t>
            </a:r>
            <a:r>
              <a:rPr lang="en-US" sz="2800" dirty="0">
                <a:latin typeface="Arial" pitchFamily="34" charset="0"/>
                <a:cs typeface="Arial" pitchFamily="34" charset="0"/>
              </a:rPr>
              <a:t> yang </a:t>
            </a:r>
            <a:r>
              <a:rPr lang="en-US" sz="2800" dirty="0" err="1">
                <a:latin typeface="Arial" pitchFamily="34" charset="0"/>
                <a:cs typeface="Arial" pitchFamily="34" charset="0"/>
              </a:rPr>
              <a:t>tinggi</a:t>
            </a:r>
            <a:r>
              <a:rPr lang="en-US" sz="2800" dirty="0" smtClean="0">
                <a:latin typeface="Arial" pitchFamily="34" charset="0"/>
                <a:cs typeface="Arial" pitchFamily="34" charset="0"/>
              </a:rPr>
              <a:t>.</a:t>
            </a:r>
          </a:p>
          <a:p>
            <a:pPr marL="0" indent="0" hangingPunct="0">
              <a:lnSpc>
                <a:spcPct val="120000"/>
              </a:lnSpc>
              <a:buNone/>
            </a:pPr>
            <a:endParaRPr lang="en-US" sz="2800" b="1" dirty="0">
              <a:latin typeface="Arial" pitchFamily="34" charset="0"/>
              <a:cs typeface="Arial" pitchFamily="34" charset="0"/>
            </a:endParaRPr>
          </a:p>
          <a:p>
            <a:pPr hangingPunct="0">
              <a:lnSpc>
                <a:spcPct val="120000"/>
              </a:lnSpc>
            </a:pPr>
            <a:r>
              <a:rPr lang="en-US" sz="2800" b="1" dirty="0" smtClean="0">
                <a:latin typeface="Arial" pitchFamily="34" charset="0"/>
                <a:cs typeface="Arial" pitchFamily="34" charset="0"/>
              </a:rPr>
              <a:t> </a:t>
            </a:r>
            <a:r>
              <a:rPr lang="en-US" sz="2800" b="1" dirty="0" err="1" smtClean="0">
                <a:latin typeface="Arial" pitchFamily="34" charset="0"/>
                <a:cs typeface="Arial" pitchFamily="34" charset="0"/>
              </a:rPr>
              <a:t>Publi</a:t>
            </a:r>
            <a:r>
              <a:rPr lang="id-ID" sz="2800" b="1" dirty="0">
                <a:latin typeface="Arial" pitchFamily="34" charset="0"/>
                <a:cs typeface="Arial" pitchFamily="34" charset="0"/>
              </a:rPr>
              <a:t>k</a:t>
            </a:r>
            <a:r>
              <a:rPr lang="en-US" sz="2800" b="1" dirty="0">
                <a:latin typeface="Arial" pitchFamily="34" charset="0"/>
                <a:cs typeface="Arial" pitchFamily="34" charset="0"/>
              </a:rPr>
              <a:t>/</a:t>
            </a:r>
            <a:r>
              <a:rPr lang="id-ID" sz="2800" b="1" dirty="0">
                <a:latin typeface="Arial" pitchFamily="34" charset="0"/>
                <a:cs typeface="Arial" pitchFamily="34" charset="0"/>
              </a:rPr>
              <a:t>public</a:t>
            </a:r>
            <a:r>
              <a:rPr lang="en-US" sz="2800" dirty="0">
                <a:latin typeface="Arial" pitchFamily="34" charset="0"/>
                <a:cs typeface="Arial" pitchFamily="34" charset="0"/>
              </a:rPr>
              <a:t> </a:t>
            </a:r>
            <a:r>
              <a:rPr lang="en-US" sz="2800" dirty="0" err="1">
                <a:latin typeface="Arial" pitchFamily="34" charset="0"/>
                <a:cs typeface="Arial" pitchFamily="34" charset="0"/>
              </a:rPr>
              <a:t>dalam</a:t>
            </a:r>
            <a:r>
              <a:rPr lang="en-US" sz="2800" dirty="0">
                <a:latin typeface="Arial" pitchFamily="34" charset="0"/>
                <a:cs typeface="Arial" pitchFamily="34" charset="0"/>
              </a:rPr>
              <a:t> public administration </a:t>
            </a:r>
            <a:r>
              <a:rPr lang="en-US" sz="2800" dirty="0" err="1">
                <a:latin typeface="Arial" pitchFamily="34" charset="0"/>
                <a:cs typeface="Arial" pitchFamily="34" charset="0"/>
              </a:rPr>
              <a:t>diartikan</a:t>
            </a:r>
            <a:r>
              <a:rPr lang="en-US" sz="2800" dirty="0">
                <a:latin typeface="Arial" pitchFamily="34" charset="0"/>
                <a:cs typeface="Arial" pitchFamily="34" charset="0"/>
              </a:rPr>
              <a:t> </a:t>
            </a:r>
            <a:r>
              <a:rPr lang="en-US" sz="2800" dirty="0" err="1" smtClean="0">
                <a:latin typeface="Arial" pitchFamily="34" charset="0"/>
                <a:cs typeface="Arial" pitchFamily="34" charset="0"/>
              </a:rPr>
              <a:t>dalamkonteks</a:t>
            </a:r>
            <a:r>
              <a:rPr lang="en-US" sz="2800" dirty="0" smtClean="0">
                <a:latin typeface="Arial" pitchFamily="34" charset="0"/>
                <a:cs typeface="Arial" pitchFamily="34" charset="0"/>
              </a:rPr>
              <a:t> </a:t>
            </a:r>
            <a:r>
              <a:rPr lang="en-US" sz="2800" dirty="0" err="1">
                <a:latin typeface="Arial" pitchFamily="34" charset="0"/>
                <a:cs typeface="Arial" pitchFamily="34" charset="0"/>
              </a:rPr>
              <a:t>kelembagaan</a:t>
            </a:r>
            <a:r>
              <a:rPr lang="id-ID" sz="2800" dirty="0">
                <a:latin typeface="Arial" pitchFamily="34" charset="0"/>
                <a:cs typeface="Arial" pitchFamily="34" charset="0"/>
              </a:rPr>
              <a:t> (Institusi)</a:t>
            </a:r>
            <a:r>
              <a:rPr lang="en-US" sz="2800" dirty="0">
                <a:latin typeface="Arial" pitchFamily="34" charset="0"/>
                <a:cs typeface="Arial" pitchFamily="34" charset="0"/>
              </a:rPr>
              <a:t>, </a:t>
            </a:r>
            <a:r>
              <a:rPr lang="en-US" sz="2800" dirty="0" err="1">
                <a:latin typeface="Arial" pitchFamily="34" charset="0"/>
                <a:cs typeface="Arial" pitchFamily="34" charset="0"/>
              </a:rPr>
              <a:t>sebagai</a:t>
            </a:r>
            <a:r>
              <a:rPr lang="en-US" sz="2800" dirty="0">
                <a:latin typeface="Arial" pitchFamily="34" charset="0"/>
                <a:cs typeface="Arial" pitchFamily="34" charset="0"/>
              </a:rPr>
              <a:t> </a:t>
            </a:r>
            <a:r>
              <a:rPr lang="en-US" sz="2800" dirty="0" err="1">
                <a:latin typeface="Arial" pitchFamily="34" charset="0"/>
                <a:cs typeface="Arial" pitchFamily="34" charset="0"/>
              </a:rPr>
              <a:t>lembaga</a:t>
            </a:r>
            <a:r>
              <a:rPr lang="en-US" sz="2800" dirty="0">
                <a:latin typeface="Arial" pitchFamily="34" charset="0"/>
                <a:cs typeface="Arial" pitchFamily="34" charset="0"/>
              </a:rPr>
              <a:t> </a:t>
            </a:r>
            <a:r>
              <a:rPr lang="en-US" sz="2800" dirty="0" err="1" smtClean="0">
                <a:latin typeface="Arial" pitchFamily="34" charset="0"/>
                <a:cs typeface="Arial" pitchFamily="34" charset="0"/>
              </a:rPr>
              <a:t>pemerintah</a:t>
            </a:r>
            <a:endParaRPr lang="en-US" sz="2800" dirty="0">
              <a:latin typeface="Arial" pitchFamily="34" charset="0"/>
              <a:cs typeface="Arial" pitchFamily="34" charset="0"/>
            </a:endParaRPr>
          </a:p>
          <a:p>
            <a:pPr marL="0" indent="0">
              <a:buNone/>
            </a:pPr>
            <a:endParaRPr lang="en-US" dirty="0" smtClean="0">
              <a:latin typeface="Arial" pitchFamily="34" charset="0"/>
              <a:cs typeface="Arial" pitchFamily="34" charset="0"/>
            </a:endParaRPr>
          </a:p>
          <a:p>
            <a:pPr marL="0" indent="0">
              <a:buNone/>
            </a:pPr>
            <a:endParaRPr lang="en-US" dirty="0">
              <a:latin typeface="Arial" pitchFamily="34" charset="0"/>
              <a:cs typeface="Arial" pitchFamily="34" charset="0"/>
            </a:endParaRPr>
          </a:p>
          <a:p>
            <a:endParaRPr lang="en-US" dirty="0"/>
          </a:p>
        </p:txBody>
      </p:sp>
    </p:spTree>
    <p:extLst>
      <p:ext uri="{BB962C8B-B14F-4D97-AF65-F5344CB8AC3E}">
        <p14:creationId xmlns:p14="http://schemas.microsoft.com/office/powerpoint/2010/main" val="962328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153400" cy="715962"/>
          </a:xfrm>
        </p:spPr>
        <p:txBody>
          <a:bodyPr>
            <a:normAutofit/>
          </a:bodyPr>
          <a:lstStyle/>
          <a:p>
            <a:r>
              <a:rPr lang="id-ID" sz="3200" b="1" dirty="0">
                <a:latin typeface="Arial" pitchFamily="34" charset="0"/>
                <a:cs typeface="Arial" pitchFamily="34" charset="0"/>
              </a:rPr>
              <a:t>Hakekat Administrasi Publik</a:t>
            </a:r>
            <a:endParaRPr lang="en-US" sz="3200" dirty="0">
              <a:latin typeface="Arial" pitchFamily="34" charset="0"/>
              <a:cs typeface="Arial" pitchFamily="34" charset="0"/>
            </a:endParaRPr>
          </a:p>
        </p:txBody>
      </p:sp>
      <p:sp>
        <p:nvSpPr>
          <p:cNvPr id="3" name="Content Placeholder 2"/>
          <p:cNvSpPr>
            <a:spLocks noGrp="1"/>
          </p:cNvSpPr>
          <p:nvPr>
            <p:ph idx="1"/>
          </p:nvPr>
        </p:nvSpPr>
        <p:spPr>
          <a:xfrm>
            <a:off x="457200" y="1143000"/>
            <a:ext cx="8229600" cy="5334000"/>
          </a:xfrm>
        </p:spPr>
        <p:txBody>
          <a:bodyPr>
            <a:normAutofit fontScale="85000" lnSpcReduction="20000"/>
          </a:bodyPr>
          <a:lstStyle/>
          <a:p>
            <a:r>
              <a:rPr lang="id-ID" sz="3300" dirty="0">
                <a:latin typeface="Arial" pitchFamily="34" charset="0"/>
                <a:cs typeface="Arial" pitchFamily="34" charset="0"/>
              </a:rPr>
              <a:t>Makna penting </a:t>
            </a:r>
            <a:r>
              <a:rPr lang="id-ID" sz="3300" dirty="0" smtClean="0">
                <a:latin typeface="Arial" pitchFamily="34" charset="0"/>
                <a:cs typeface="Arial" pitchFamily="34" charset="0"/>
              </a:rPr>
              <a:t>yg </a:t>
            </a:r>
            <a:r>
              <a:rPr lang="id-ID" sz="3300" dirty="0">
                <a:latin typeface="Arial" pitchFamily="34" charset="0"/>
                <a:cs typeface="Arial" pitchFamily="34" charset="0"/>
              </a:rPr>
              <a:t>harus diingat, berkenaan </a:t>
            </a:r>
            <a:r>
              <a:rPr lang="id-ID" sz="3300" dirty="0" smtClean="0">
                <a:latin typeface="Arial" pitchFamily="34" charset="0"/>
                <a:cs typeface="Arial" pitchFamily="34" charset="0"/>
              </a:rPr>
              <a:t>d</a:t>
            </a:r>
            <a:r>
              <a:rPr lang="en-US" sz="3300" dirty="0" smtClean="0">
                <a:latin typeface="Arial" pitchFamily="34" charset="0"/>
                <a:cs typeface="Arial" pitchFamily="34" charset="0"/>
              </a:rPr>
              <a:t>g</a:t>
            </a:r>
            <a:r>
              <a:rPr lang="id-ID" sz="3300" dirty="0" smtClean="0">
                <a:latin typeface="Arial" pitchFamily="34" charset="0"/>
                <a:cs typeface="Arial" pitchFamily="34" charset="0"/>
              </a:rPr>
              <a:t> </a:t>
            </a:r>
            <a:r>
              <a:rPr lang="id-ID" sz="3300" dirty="0">
                <a:latin typeface="Arial" pitchFamily="34" charset="0"/>
                <a:cs typeface="Arial" pitchFamily="34" charset="0"/>
              </a:rPr>
              <a:t>hakekat administrasi publik (Keban, </a:t>
            </a:r>
            <a:r>
              <a:rPr lang="id-ID" sz="3300" dirty="0" smtClean="0">
                <a:latin typeface="Arial" pitchFamily="34" charset="0"/>
                <a:cs typeface="Arial" pitchFamily="34" charset="0"/>
              </a:rPr>
              <a:t>2008:7</a:t>
            </a:r>
            <a:r>
              <a:rPr lang="id-ID" sz="3300" dirty="0">
                <a:latin typeface="Arial" pitchFamily="34" charset="0"/>
                <a:cs typeface="Arial" pitchFamily="34" charset="0"/>
              </a:rPr>
              <a:t>) yaitu:</a:t>
            </a:r>
          </a:p>
          <a:p>
            <a:pPr marL="457200" indent="-457200" algn="just">
              <a:buFont typeface="+mj-lt"/>
              <a:buAutoNum type="arabicPeriod"/>
            </a:pPr>
            <a:r>
              <a:rPr lang="id-ID" sz="3300" dirty="0">
                <a:latin typeface="Arial" pitchFamily="34" charset="0"/>
                <a:cs typeface="Arial" pitchFamily="34" charset="0"/>
              </a:rPr>
              <a:t>Bidang tersebut berkaitan dengan lembaga pembuatan kebijakan publik.</a:t>
            </a:r>
          </a:p>
          <a:p>
            <a:pPr marL="457200" indent="-457200" algn="just">
              <a:buFont typeface="+mj-lt"/>
              <a:buAutoNum type="arabicPeriod"/>
            </a:pPr>
            <a:r>
              <a:rPr lang="id-ID" sz="3300" dirty="0">
                <a:latin typeface="Arial" pitchFamily="34" charset="0"/>
                <a:cs typeface="Arial" pitchFamily="34" charset="0"/>
              </a:rPr>
              <a:t>Bidang tersebut berkenaan dengan formulasi dan implementasi kebijakan publik.</a:t>
            </a:r>
          </a:p>
          <a:p>
            <a:pPr marL="457200" indent="-457200" algn="just">
              <a:buFont typeface="+mj-lt"/>
              <a:buAutoNum type="arabicPeriod"/>
            </a:pPr>
            <a:r>
              <a:rPr lang="id-ID" sz="3300" dirty="0">
                <a:latin typeface="Arial" pitchFamily="34" charset="0"/>
                <a:cs typeface="Arial" pitchFamily="34" charset="0"/>
              </a:rPr>
              <a:t>Bidang tersebut berkaitan dengan masalah manusiawi dan usaha kerjasama untuk mengemban tugas pemerintah.</a:t>
            </a:r>
          </a:p>
          <a:p>
            <a:pPr marL="457200" indent="-457200" algn="just">
              <a:buFont typeface="+mj-lt"/>
              <a:buAutoNum type="arabicPeriod"/>
            </a:pPr>
            <a:r>
              <a:rPr lang="id-ID" sz="3300" dirty="0">
                <a:latin typeface="Arial" pitchFamily="34" charset="0"/>
                <a:cs typeface="Arial" pitchFamily="34" charset="0"/>
              </a:rPr>
              <a:t>Bidang tersebut diarahkan untuk menghasilkan public goods dan services.</a:t>
            </a:r>
          </a:p>
          <a:p>
            <a:pPr marL="457200" indent="-457200" algn="just">
              <a:buFont typeface="+mj-lt"/>
              <a:buAutoNum type="arabicPeriod"/>
            </a:pPr>
            <a:r>
              <a:rPr lang="id-ID" sz="3300" dirty="0">
                <a:latin typeface="Arial" pitchFamily="34" charset="0"/>
                <a:cs typeface="Arial" pitchFamily="34" charset="0"/>
              </a:rPr>
              <a:t>Bidang ini memiliki dimensi teoritis dan praktis</a:t>
            </a:r>
            <a:r>
              <a:rPr lang="id-ID" dirty="0">
                <a:latin typeface="Segoe UI Semilight" panose="020B0402040204020203" pitchFamily="34" charset="0"/>
                <a:cs typeface="Segoe UI Semilight" panose="020B0402040204020203" pitchFamily="34" charset="0"/>
              </a:rPr>
              <a:t>.</a:t>
            </a:r>
          </a:p>
        </p:txBody>
      </p:sp>
    </p:spTree>
    <p:extLst>
      <p:ext uri="{BB962C8B-B14F-4D97-AF65-F5344CB8AC3E}">
        <p14:creationId xmlns:p14="http://schemas.microsoft.com/office/powerpoint/2010/main" val="36349640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Autofit/>
          </a:bodyPr>
          <a:lstStyle/>
          <a:p>
            <a:r>
              <a:rPr lang="id-ID" sz="3200" b="1" dirty="0">
                <a:latin typeface="Arial" pitchFamily="34" charset="0"/>
                <a:cs typeface="Arial" pitchFamily="34" charset="0"/>
              </a:rPr>
              <a:t>Ruang Lingkup</a:t>
            </a:r>
            <a:endParaRPr lang="en-US" sz="3200" dirty="0">
              <a:latin typeface="Arial" pitchFamily="34" charset="0"/>
              <a:cs typeface="Arial" pitchFamily="34" charset="0"/>
            </a:endParaRPr>
          </a:p>
        </p:txBody>
      </p:sp>
      <p:sp>
        <p:nvSpPr>
          <p:cNvPr id="3" name="Content Placeholder 2"/>
          <p:cNvSpPr>
            <a:spLocks noGrp="1"/>
          </p:cNvSpPr>
          <p:nvPr>
            <p:ph idx="1"/>
          </p:nvPr>
        </p:nvSpPr>
        <p:spPr>
          <a:xfrm>
            <a:off x="381000" y="990600"/>
            <a:ext cx="8305800" cy="5135563"/>
          </a:xfrm>
        </p:spPr>
        <p:txBody>
          <a:bodyPr>
            <a:normAutofit fontScale="77500" lnSpcReduction="20000"/>
          </a:bodyPr>
          <a:lstStyle/>
          <a:p>
            <a:pPr algn="just"/>
            <a:r>
              <a:rPr lang="id-ID" b="1" dirty="0">
                <a:latin typeface="Arial" pitchFamily="34" charset="0"/>
                <a:cs typeface="Arial" pitchFamily="34" charset="0"/>
              </a:rPr>
              <a:t>L. F. Keller </a:t>
            </a:r>
            <a:r>
              <a:rPr lang="id-ID" dirty="0">
                <a:latin typeface="Arial" pitchFamily="34" charset="0"/>
                <a:cs typeface="Arial" pitchFamily="34" charset="0"/>
              </a:rPr>
              <a:t>(2003: 997) bahwa Administrasi Publik sebagai a system of management for complex public administration.</a:t>
            </a:r>
          </a:p>
          <a:p>
            <a:pPr algn="just"/>
            <a:r>
              <a:rPr lang="id-ID" b="1" dirty="0">
                <a:latin typeface="Arial" pitchFamily="34" charset="0"/>
                <a:cs typeface="Arial" pitchFamily="34" charset="0"/>
              </a:rPr>
              <a:t>Owen Hughes </a:t>
            </a:r>
            <a:r>
              <a:rPr lang="id-ID" dirty="0">
                <a:latin typeface="Arial" pitchFamily="34" charset="0"/>
                <a:cs typeface="Arial" pitchFamily="34" charset="0"/>
              </a:rPr>
              <a:t>(2004: 23) Administrasi publik sebagai studi akademik tentang sektor publik, maka dalam hal ini administrasi publik dipandang  sebagai manajemen pengembangan teknologi </a:t>
            </a:r>
            <a:r>
              <a:rPr lang="id-ID" dirty="0" smtClean="0">
                <a:latin typeface="Arial" pitchFamily="34" charset="0"/>
                <a:cs typeface="Arial" pitchFamily="34" charset="0"/>
              </a:rPr>
              <a:t>moder</a:t>
            </a:r>
            <a:r>
              <a:rPr lang="en-US" dirty="0" smtClean="0">
                <a:latin typeface="Arial" pitchFamily="34" charset="0"/>
                <a:cs typeface="Arial" pitchFamily="34" charset="0"/>
              </a:rPr>
              <a:t>n</a:t>
            </a:r>
            <a:r>
              <a:rPr lang="id-ID" dirty="0" smtClean="0">
                <a:latin typeface="Arial" pitchFamily="34" charset="0"/>
                <a:cs typeface="Arial" pitchFamily="34" charset="0"/>
              </a:rPr>
              <a:t> </a:t>
            </a:r>
            <a:r>
              <a:rPr lang="id-ID" dirty="0">
                <a:latin typeface="Arial" pitchFamily="34" charset="0"/>
                <a:cs typeface="Arial" pitchFamily="34" charset="0"/>
              </a:rPr>
              <a:t>menuju </a:t>
            </a:r>
            <a:r>
              <a:rPr lang="id-ID" i="1" dirty="0">
                <a:latin typeface="Arial" pitchFamily="34" charset="0"/>
                <a:cs typeface="Arial" pitchFamily="34" charset="0"/>
              </a:rPr>
              <a:t>modern governance.</a:t>
            </a:r>
          </a:p>
          <a:p>
            <a:pPr algn="just"/>
            <a:r>
              <a:rPr lang="id-ID" dirty="0">
                <a:latin typeface="Arial" pitchFamily="34" charset="0"/>
                <a:cs typeface="Arial" pitchFamily="34" charset="0"/>
              </a:rPr>
              <a:t>Sementara itu, cakupan atau ruang lingkup administrasi publik sangat kompleks tergantung dari perkembangan kebutuhan dan dinamika masalah yang dihadapi masyarakat. Maka, </a:t>
            </a:r>
            <a:r>
              <a:rPr lang="id-ID" b="1" dirty="0">
                <a:latin typeface="Arial" pitchFamily="34" charset="0"/>
                <a:cs typeface="Arial" pitchFamily="34" charset="0"/>
              </a:rPr>
              <a:t>Chandler dan Plano </a:t>
            </a:r>
            <a:r>
              <a:rPr lang="id-ID" dirty="0">
                <a:latin typeface="Arial" pitchFamily="34" charset="0"/>
                <a:cs typeface="Arial" pitchFamily="34" charset="0"/>
              </a:rPr>
              <a:t>(1988: 3) menekankan bahwa kehidupan manusia menjadi semakin kompleks permasalahannya, sehingga apa yang dikerjakan oleh pemerintah atau administrasi publik juga semakin kompleks.</a:t>
            </a:r>
          </a:p>
        </p:txBody>
      </p:sp>
    </p:spTree>
    <p:extLst>
      <p:ext uri="{BB962C8B-B14F-4D97-AF65-F5344CB8AC3E}">
        <p14:creationId xmlns:p14="http://schemas.microsoft.com/office/powerpoint/2010/main" val="39728424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endParaRPr lang="en-US" dirty="0"/>
          </a:p>
        </p:txBody>
      </p:sp>
      <p:sp>
        <p:nvSpPr>
          <p:cNvPr id="3" name="Content Placeholder 2"/>
          <p:cNvSpPr>
            <a:spLocks noGrp="1"/>
          </p:cNvSpPr>
          <p:nvPr>
            <p:ph idx="1"/>
          </p:nvPr>
        </p:nvSpPr>
        <p:spPr>
          <a:xfrm>
            <a:off x="457200" y="1219200"/>
            <a:ext cx="8229600" cy="4906963"/>
          </a:xfrm>
        </p:spPr>
        <p:txBody>
          <a:bodyPr>
            <a:normAutofit fontScale="70000" lnSpcReduction="20000"/>
          </a:bodyPr>
          <a:lstStyle/>
          <a:p>
            <a:pPr marL="0" indent="0" algn="just">
              <a:buNone/>
            </a:pPr>
            <a:r>
              <a:rPr lang="id-ID" sz="3600" dirty="0">
                <a:latin typeface="Arial" pitchFamily="34" charset="0"/>
                <a:cs typeface="Arial" pitchFamily="34" charset="0"/>
              </a:rPr>
              <a:t>Nicholas Henry (1995) memberikan ruang lingkup yang dapat dilihat dari unsur-unsur perkembangan ilmu administrasti publik, yakni;</a:t>
            </a:r>
          </a:p>
          <a:p>
            <a:pPr marL="0" indent="0" algn="just">
              <a:buNone/>
            </a:pPr>
            <a:endParaRPr lang="id-ID" sz="3600" dirty="0">
              <a:latin typeface="Arial" pitchFamily="34" charset="0"/>
              <a:cs typeface="Arial" pitchFamily="34" charset="0"/>
            </a:endParaRPr>
          </a:p>
          <a:p>
            <a:pPr algn="just">
              <a:spcBef>
                <a:spcPts val="0"/>
              </a:spcBef>
              <a:buFontTx/>
              <a:buAutoNum type="arabicPeriod"/>
              <a:defRPr/>
            </a:pPr>
            <a:r>
              <a:rPr lang="id-ID" sz="3600" kern="0" dirty="0">
                <a:latin typeface="Arial" pitchFamily="34" charset="0"/>
                <a:ea typeface="Arial"/>
                <a:cs typeface="Arial" pitchFamily="34" charset="0"/>
                <a:sym typeface="Arial"/>
              </a:rPr>
              <a:t>Organisasi publik, yang pada prinsipnya berkenaan dengan model-model organisasi dan perilaku birokrasi.</a:t>
            </a:r>
          </a:p>
          <a:p>
            <a:pPr algn="just">
              <a:spcBef>
                <a:spcPts val="0"/>
              </a:spcBef>
              <a:buFontTx/>
              <a:buAutoNum type="arabicPeriod"/>
              <a:defRPr/>
            </a:pPr>
            <a:r>
              <a:rPr lang="id-ID" sz="3600" kern="0" dirty="0">
                <a:latin typeface="Arial" pitchFamily="34" charset="0"/>
                <a:ea typeface="Arial"/>
                <a:cs typeface="Arial" pitchFamily="34" charset="0"/>
                <a:sym typeface="Arial"/>
              </a:rPr>
              <a:t>Manajemen publik, yaitu berkenaan dengan sistem dan ilmu manajemen, evaluasi program dan produktivitas, anggaran publik, dan manjemen sumberdaya amnusia.</a:t>
            </a:r>
          </a:p>
          <a:p>
            <a:pPr algn="just">
              <a:spcBef>
                <a:spcPts val="0"/>
              </a:spcBef>
              <a:buFontTx/>
              <a:buAutoNum type="arabicPeriod"/>
              <a:defRPr/>
            </a:pPr>
            <a:r>
              <a:rPr lang="id-ID" sz="3600" kern="0" dirty="0">
                <a:latin typeface="Arial" pitchFamily="34" charset="0"/>
                <a:ea typeface="Arial"/>
                <a:cs typeface="Arial" pitchFamily="34" charset="0"/>
                <a:sym typeface="Arial"/>
              </a:rPr>
              <a:t>Implementasi yaitu menyangkut pendekatan terhadap kebijakan publik dan implementasinya, privatisasi, administrasi antar pemerintahan dan etika birokrasi.</a:t>
            </a:r>
          </a:p>
          <a:p>
            <a:pPr marL="0" indent="0">
              <a:buNone/>
            </a:pPr>
            <a:endParaRPr lang="id-ID" sz="3600" dirty="0">
              <a:latin typeface="Arial" pitchFamily="34" charset="0"/>
              <a:cs typeface="Arial" pitchFamily="34" charset="0"/>
            </a:endParaRPr>
          </a:p>
          <a:p>
            <a:endParaRPr lang="en-US" dirty="0"/>
          </a:p>
        </p:txBody>
      </p:sp>
    </p:spTree>
    <p:extLst>
      <p:ext uri="{BB962C8B-B14F-4D97-AF65-F5344CB8AC3E}">
        <p14:creationId xmlns:p14="http://schemas.microsoft.com/office/powerpoint/2010/main" val="15515279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endParaRPr lang="en-US"/>
          </a:p>
        </p:txBody>
      </p:sp>
      <p:sp>
        <p:nvSpPr>
          <p:cNvPr id="3" name="Content Placeholder 2"/>
          <p:cNvSpPr>
            <a:spLocks noGrp="1"/>
          </p:cNvSpPr>
          <p:nvPr>
            <p:ph idx="1"/>
          </p:nvPr>
        </p:nvSpPr>
        <p:spPr>
          <a:xfrm>
            <a:off x="533400" y="990600"/>
            <a:ext cx="8153400" cy="5334000"/>
          </a:xfrm>
        </p:spPr>
        <p:txBody>
          <a:bodyPr>
            <a:noAutofit/>
          </a:bodyPr>
          <a:lstStyle/>
          <a:p>
            <a:pPr algn="just"/>
            <a:r>
              <a:rPr lang="id-ID" sz="2800" b="1" dirty="0">
                <a:latin typeface="Arial" pitchFamily="34" charset="0"/>
                <a:cs typeface="Arial" pitchFamily="34" charset="0"/>
              </a:rPr>
              <a:t>Keban (2008</a:t>
            </a:r>
            <a:r>
              <a:rPr lang="id-ID" sz="2800" dirty="0">
                <a:latin typeface="Arial" pitchFamily="34" charset="0"/>
                <a:cs typeface="Arial" pitchFamily="34" charset="0"/>
              </a:rPr>
              <a:t>) dengan mempertimbangan banyaknnya unsur dalam literatur administrasi publik, maka untuk memahaminya setidaknya perlu dilihat lebih rinci melalui 6 (enam) dimensi pentingnya, yakni:</a:t>
            </a:r>
          </a:p>
          <a:p>
            <a:pPr marL="457200" indent="-457200" algn="just">
              <a:buFont typeface="+mj-lt"/>
              <a:buAutoNum type="arabicPeriod"/>
            </a:pPr>
            <a:r>
              <a:rPr lang="id-ID" sz="2800" dirty="0">
                <a:latin typeface="Arial" pitchFamily="34" charset="0"/>
                <a:cs typeface="Arial" pitchFamily="34" charset="0"/>
              </a:rPr>
              <a:t>Dimensi kebijakan</a:t>
            </a:r>
          </a:p>
          <a:p>
            <a:pPr marL="457200" indent="-457200" algn="just">
              <a:buFont typeface="+mj-lt"/>
              <a:buAutoNum type="arabicPeriod"/>
            </a:pPr>
            <a:r>
              <a:rPr lang="id-ID" sz="2800" dirty="0">
                <a:latin typeface="Arial" pitchFamily="34" charset="0"/>
                <a:cs typeface="Arial" pitchFamily="34" charset="0"/>
              </a:rPr>
              <a:t>Dimensi Struktur Organisasi</a:t>
            </a:r>
          </a:p>
          <a:p>
            <a:pPr marL="457200" indent="-457200" algn="just">
              <a:buFont typeface="+mj-lt"/>
              <a:buAutoNum type="arabicPeriod"/>
            </a:pPr>
            <a:r>
              <a:rPr lang="id-ID" sz="2800" dirty="0">
                <a:latin typeface="Arial" pitchFamily="34" charset="0"/>
                <a:cs typeface="Arial" pitchFamily="34" charset="0"/>
              </a:rPr>
              <a:t>Dimensi Manajemen</a:t>
            </a:r>
          </a:p>
          <a:p>
            <a:pPr marL="457200" indent="-457200" algn="just">
              <a:buFont typeface="+mj-lt"/>
              <a:buAutoNum type="arabicPeriod"/>
            </a:pPr>
            <a:r>
              <a:rPr lang="id-ID" sz="2800" dirty="0">
                <a:latin typeface="Arial" pitchFamily="34" charset="0"/>
                <a:cs typeface="Arial" pitchFamily="34" charset="0"/>
              </a:rPr>
              <a:t>Dimensi Etika</a:t>
            </a:r>
          </a:p>
          <a:p>
            <a:pPr marL="457200" indent="-457200" algn="just">
              <a:buFont typeface="+mj-lt"/>
              <a:buAutoNum type="arabicPeriod"/>
            </a:pPr>
            <a:r>
              <a:rPr lang="id-ID" sz="2800" dirty="0">
                <a:latin typeface="Arial" pitchFamily="34" charset="0"/>
                <a:cs typeface="Arial" pitchFamily="34" charset="0"/>
              </a:rPr>
              <a:t>Dimensi Lingkungan, dan </a:t>
            </a:r>
          </a:p>
          <a:p>
            <a:pPr marL="457200" indent="-457200" algn="just">
              <a:buFont typeface="+mj-lt"/>
              <a:buAutoNum type="arabicPeriod"/>
            </a:pPr>
            <a:r>
              <a:rPr lang="id-ID" sz="2800" dirty="0">
                <a:latin typeface="Arial" pitchFamily="34" charset="0"/>
                <a:cs typeface="Arial" pitchFamily="34" charset="0"/>
              </a:rPr>
              <a:t>Dimensi Akuntabilitas Kinerja.</a:t>
            </a:r>
          </a:p>
          <a:p>
            <a:endParaRPr lang="en-US" sz="2800" dirty="0">
              <a:latin typeface="Arial" pitchFamily="34" charset="0"/>
              <a:cs typeface="Arial" pitchFamily="34" charset="0"/>
            </a:endParaRPr>
          </a:p>
        </p:txBody>
      </p:sp>
    </p:spTree>
    <p:extLst>
      <p:ext uri="{BB962C8B-B14F-4D97-AF65-F5344CB8AC3E}">
        <p14:creationId xmlns:p14="http://schemas.microsoft.com/office/powerpoint/2010/main" val="27978521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id-ID" sz="3200" b="1" dirty="0">
                <a:latin typeface="Arial" pitchFamily="34" charset="0"/>
                <a:cs typeface="Arial" pitchFamily="34" charset="0"/>
              </a:rPr>
              <a:t>Kegiatan Administrasi Publik</a:t>
            </a:r>
            <a:endParaRPr lang="en-US" sz="3200" dirty="0">
              <a:latin typeface="Arial" pitchFamily="34" charset="0"/>
              <a:cs typeface="Arial" pitchFamily="34" charset="0"/>
            </a:endParaRPr>
          </a:p>
        </p:txBody>
      </p:sp>
      <p:sp>
        <p:nvSpPr>
          <p:cNvPr id="3" name="Content Placeholder 2"/>
          <p:cNvSpPr>
            <a:spLocks noGrp="1"/>
          </p:cNvSpPr>
          <p:nvPr>
            <p:ph idx="1"/>
          </p:nvPr>
        </p:nvSpPr>
        <p:spPr>
          <a:xfrm>
            <a:off x="381000" y="1066800"/>
            <a:ext cx="8305800" cy="5410200"/>
          </a:xfrm>
        </p:spPr>
        <p:txBody>
          <a:bodyPr>
            <a:normAutofit/>
          </a:bodyPr>
          <a:lstStyle/>
          <a:p>
            <a:pPr marL="0" indent="0" algn="just">
              <a:buNone/>
            </a:pPr>
            <a:r>
              <a:rPr lang="id-ID" sz="2800" dirty="0">
                <a:latin typeface="Arial" pitchFamily="34" charset="0"/>
                <a:cs typeface="Arial" pitchFamily="34" charset="0"/>
              </a:rPr>
              <a:t>Apa yang dikerjakan didalam dunia administrasi publik adalah yang dikerjakan pemerintah dengan jumlah dan jenis yang banyak dan variatif, baik menyangkut pemberian pelayanan diberbagai bidang kehidupan terutama pelayanan maupun berkenaan dengan program-program yang dijalankan pemerintah.</a:t>
            </a:r>
          </a:p>
          <a:p>
            <a:pPr marL="0" indent="0" algn="just">
              <a:buNone/>
            </a:pPr>
            <a:endParaRPr lang="id-ID" sz="2800" dirty="0">
              <a:latin typeface="Arial" pitchFamily="34" charset="0"/>
              <a:cs typeface="Arial" pitchFamily="34" charset="0"/>
            </a:endParaRPr>
          </a:p>
          <a:p>
            <a:pPr marL="0" indent="0" algn="just">
              <a:buNone/>
            </a:pPr>
            <a:r>
              <a:rPr lang="id-ID" sz="2800" dirty="0">
                <a:latin typeface="Arial" pitchFamily="34" charset="0"/>
                <a:cs typeface="Arial" pitchFamily="34" charset="0"/>
              </a:rPr>
              <a:t>Kegiatan pemberian pelayanan publik, seperti pelayanan rutin di bidang kesehatan, pendidikan, keamanan dan ketertiban, perijinan, dsb.</a:t>
            </a:r>
          </a:p>
        </p:txBody>
      </p:sp>
    </p:spTree>
    <p:extLst>
      <p:ext uri="{BB962C8B-B14F-4D97-AF65-F5344CB8AC3E}">
        <p14:creationId xmlns:p14="http://schemas.microsoft.com/office/powerpoint/2010/main" val="7073365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endParaRPr lang="en-US" dirty="0"/>
          </a:p>
        </p:txBody>
      </p:sp>
      <p:sp>
        <p:nvSpPr>
          <p:cNvPr id="3" name="Content Placeholder 2"/>
          <p:cNvSpPr>
            <a:spLocks noGrp="1"/>
          </p:cNvSpPr>
          <p:nvPr>
            <p:ph idx="1"/>
          </p:nvPr>
        </p:nvSpPr>
        <p:spPr>
          <a:xfrm>
            <a:off x="533400" y="1066800"/>
            <a:ext cx="8153400" cy="5059363"/>
          </a:xfrm>
        </p:spPr>
        <p:txBody>
          <a:bodyPr>
            <a:normAutofit/>
          </a:bodyPr>
          <a:lstStyle/>
          <a:p>
            <a:pPr algn="just"/>
            <a:r>
              <a:rPr lang="id-ID" sz="2800" dirty="0">
                <a:latin typeface="Arial" pitchFamily="34" charset="0"/>
                <a:cs typeface="Arial" pitchFamily="34" charset="0"/>
              </a:rPr>
              <a:t>Kegiatan administrasi publik, dikerjakan oleh organisasi pemerintah dari pusat sampai ke daerah-bahkan sampai level desa.</a:t>
            </a:r>
          </a:p>
          <a:p>
            <a:pPr algn="just"/>
            <a:r>
              <a:rPr lang="id-ID" sz="2800" dirty="0">
                <a:latin typeface="Arial" pitchFamily="34" charset="0"/>
                <a:cs typeface="Arial" pitchFamily="34" charset="0"/>
              </a:rPr>
              <a:t>Pelaksana di level Daerah: kebijakan publik dilaksanakan oleh sekretariat daerah, dinas, badan, maupun kantor.</a:t>
            </a:r>
          </a:p>
          <a:p>
            <a:pPr algn="just"/>
            <a:r>
              <a:rPr lang="id-ID" sz="2800" dirty="0">
                <a:latin typeface="Arial" pitchFamily="34" charset="0"/>
                <a:cs typeface="Arial" pitchFamily="34" charset="0"/>
              </a:rPr>
              <a:t>Maka, kegiatan administrasi publik adalah kegiatan yang dilakukan oleh pejabat struktural maupun non struktural yang ada di organisasi pemerintah baik dari pusat-daerah</a:t>
            </a:r>
            <a:endParaRPr lang="en-US" sz="2800" dirty="0">
              <a:latin typeface="Arial" pitchFamily="34" charset="0"/>
              <a:cs typeface="Arial" pitchFamily="34" charset="0"/>
            </a:endParaRPr>
          </a:p>
        </p:txBody>
      </p:sp>
    </p:spTree>
    <p:extLst>
      <p:ext uri="{BB962C8B-B14F-4D97-AF65-F5344CB8AC3E}">
        <p14:creationId xmlns:p14="http://schemas.microsoft.com/office/powerpoint/2010/main" val="40276950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229600" cy="533400"/>
          </a:xfrm>
        </p:spPr>
        <p:txBody>
          <a:bodyPr>
            <a:noAutofit/>
          </a:bodyPr>
          <a:lstStyle/>
          <a:p>
            <a:r>
              <a:rPr lang="en-US" sz="1800" b="1" dirty="0" smtClean="0">
                <a:latin typeface="Arial" pitchFamily="34" charset="0"/>
                <a:cs typeface="Arial" pitchFamily="34" charset="0"/>
              </a:rPr>
              <a:t/>
            </a:r>
            <a:br>
              <a:rPr lang="en-US" sz="1800" b="1" dirty="0" smtClean="0">
                <a:latin typeface="Arial" pitchFamily="34" charset="0"/>
                <a:cs typeface="Arial" pitchFamily="34" charset="0"/>
              </a:rPr>
            </a:br>
            <a:r>
              <a:rPr lang="en-US" sz="2400" b="1" dirty="0" smtClean="0">
                <a:latin typeface="Arial" pitchFamily="34" charset="0"/>
                <a:cs typeface="Arial" pitchFamily="34" charset="0"/>
              </a:rPr>
              <a:t>KOMPETENSI </a:t>
            </a:r>
            <a:r>
              <a:rPr lang="en-US" sz="2400" b="1" dirty="0">
                <a:latin typeface="Arial" pitchFamily="34" charset="0"/>
                <a:cs typeface="Arial" pitchFamily="34" charset="0"/>
              </a:rPr>
              <a:t>YANG DIHARAPKAN</a:t>
            </a:r>
            <a:r>
              <a:rPr lang="en-US" sz="1800" dirty="0" smtClean="0">
                <a:latin typeface="Arial" pitchFamily="34" charset="0"/>
                <a:cs typeface="Arial" pitchFamily="34" charset="0"/>
              </a:rPr>
              <a:t/>
            </a:r>
            <a:br>
              <a:rPr lang="en-US" sz="1800" dirty="0" smtClean="0">
                <a:latin typeface="Arial" pitchFamily="34" charset="0"/>
                <a:cs typeface="Arial" pitchFamily="34" charset="0"/>
              </a:rPr>
            </a:br>
            <a:endParaRPr lang="en-US" sz="1800" dirty="0"/>
          </a:p>
        </p:txBody>
      </p:sp>
      <p:sp>
        <p:nvSpPr>
          <p:cNvPr id="8" name="Content Placeholder 7"/>
          <p:cNvSpPr>
            <a:spLocks noGrp="1"/>
          </p:cNvSpPr>
          <p:nvPr>
            <p:ph idx="1"/>
          </p:nvPr>
        </p:nvSpPr>
        <p:spPr>
          <a:xfrm>
            <a:off x="457200" y="1295400"/>
            <a:ext cx="8229600" cy="4830763"/>
          </a:xfrm>
        </p:spPr>
        <p:txBody>
          <a:bodyPr>
            <a:normAutofit/>
          </a:bodyPr>
          <a:lstStyle/>
          <a:p>
            <a:r>
              <a:rPr lang="en-US" dirty="0" smtClean="0">
                <a:latin typeface="Arial" pitchFamily="34" charset="0"/>
                <a:cs typeface="Arial" pitchFamily="34" charset="0"/>
              </a:rPr>
              <a:t>Mata  </a:t>
            </a:r>
            <a:r>
              <a:rPr lang="en-US" dirty="0" err="1">
                <a:latin typeface="Arial" pitchFamily="34" charset="0"/>
                <a:cs typeface="Arial" pitchFamily="34" charset="0"/>
              </a:rPr>
              <a:t>kuliah</a:t>
            </a:r>
            <a:r>
              <a:rPr lang="en-US" dirty="0">
                <a:latin typeface="Arial" pitchFamily="34" charset="0"/>
                <a:cs typeface="Arial" pitchFamily="34" charset="0"/>
              </a:rPr>
              <a:t> </a:t>
            </a:r>
            <a:r>
              <a:rPr lang="en-US" dirty="0" err="1">
                <a:latin typeface="Arial" pitchFamily="34" charset="0"/>
                <a:cs typeface="Arial" pitchFamily="34" charset="0"/>
              </a:rPr>
              <a:t>Dasar-Dasar</a:t>
            </a:r>
            <a:r>
              <a:rPr lang="en-US" dirty="0">
                <a:latin typeface="Arial" pitchFamily="34" charset="0"/>
                <a:cs typeface="Arial" pitchFamily="34" charset="0"/>
              </a:rPr>
              <a:t> Administrasi </a:t>
            </a:r>
            <a:r>
              <a:rPr lang="en-US" dirty="0" err="1">
                <a:latin typeface="Arial" pitchFamily="34" charset="0"/>
                <a:cs typeface="Arial" pitchFamily="34" charset="0"/>
              </a:rPr>
              <a:t>Publik</a:t>
            </a:r>
            <a:r>
              <a:rPr lang="en-US" dirty="0">
                <a:latin typeface="Arial" pitchFamily="34" charset="0"/>
                <a:cs typeface="Arial" pitchFamily="34" charset="0"/>
              </a:rPr>
              <a:t> </a:t>
            </a:r>
            <a:r>
              <a:rPr lang="en-US" dirty="0" err="1">
                <a:latin typeface="Arial" pitchFamily="34" charset="0"/>
                <a:cs typeface="Arial" pitchFamily="34" charset="0"/>
              </a:rPr>
              <a:t>ini</a:t>
            </a:r>
            <a:r>
              <a:rPr lang="en-US" dirty="0">
                <a:latin typeface="Arial" pitchFamily="34" charset="0"/>
                <a:cs typeface="Arial" pitchFamily="34" charset="0"/>
              </a:rPr>
              <a:t> </a:t>
            </a:r>
            <a:r>
              <a:rPr lang="en-US" dirty="0" err="1" smtClean="0">
                <a:latin typeface="Arial" pitchFamily="34" charset="0"/>
                <a:cs typeface="Arial" pitchFamily="34" charset="0"/>
              </a:rPr>
              <a:t>didesain</a:t>
            </a:r>
            <a:r>
              <a:rPr lang="en-US" dirty="0" smtClean="0">
                <a:latin typeface="Arial" pitchFamily="34" charset="0"/>
                <a:cs typeface="Arial" pitchFamily="34" charset="0"/>
              </a:rPr>
              <a:t> </a:t>
            </a:r>
            <a:r>
              <a:rPr lang="en-US" dirty="0" err="1" smtClean="0">
                <a:latin typeface="Arial" pitchFamily="34" charset="0"/>
                <a:cs typeface="Arial" pitchFamily="34" charset="0"/>
              </a:rPr>
              <a:t>untuk</a:t>
            </a:r>
            <a:r>
              <a:rPr lang="en-US" dirty="0" smtClean="0">
                <a:latin typeface="Arial" pitchFamily="34" charset="0"/>
                <a:cs typeface="Arial" pitchFamily="34" charset="0"/>
              </a:rPr>
              <a:t> </a:t>
            </a:r>
            <a:r>
              <a:rPr lang="en-US" dirty="0" err="1" smtClean="0">
                <a:latin typeface="Arial" pitchFamily="34" charset="0"/>
                <a:cs typeface="Arial" pitchFamily="34" charset="0"/>
              </a:rPr>
              <a:t>memberikan</a:t>
            </a:r>
            <a:r>
              <a:rPr lang="en-US" dirty="0" smtClean="0">
                <a:latin typeface="Arial" pitchFamily="34" charset="0"/>
                <a:cs typeface="Arial" pitchFamily="34" charset="0"/>
              </a:rPr>
              <a:t>    </a:t>
            </a:r>
            <a:r>
              <a:rPr lang="en-US" dirty="0" err="1" smtClean="0">
                <a:latin typeface="Arial" pitchFamily="34" charset="0"/>
                <a:cs typeface="Arial" pitchFamily="34" charset="0"/>
              </a:rPr>
              <a:t>pengetahuan</a:t>
            </a:r>
            <a:r>
              <a:rPr lang="en-US" dirty="0" smtClean="0">
                <a:latin typeface="Arial" pitchFamily="34" charset="0"/>
                <a:cs typeface="Arial" pitchFamily="34" charset="0"/>
              </a:rPr>
              <a:t>, </a:t>
            </a:r>
            <a:r>
              <a:rPr lang="en-US" dirty="0" err="1" smtClean="0">
                <a:latin typeface="Arial" pitchFamily="34" charset="0"/>
                <a:cs typeface="Arial" pitchFamily="34" charset="0"/>
              </a:rPr>
              <a:t>ketrampilan</a:t>
            </a:r>
            <a:r>
              <a:rPr lang="en-US" dirty="0" smtClean="0">
                <a:latin typeface="Arial" pitchFamily="34" charset="0"/>
                <a:cs typeface="Arial" pitchFamily="34" charset="0"/>
              </a:rPr>
              <a:t> </a:t>
            </a:r>
            <a:r>
              <a:rPr lang="en-US" dirty="0" err="1" smtClean="0">
                <a:latin typeface="Arial" pitchFamily="34" charset="0"/>
                <a:cs typeface="Arial" pitchFamily="34" charset="0"/>
              </a:rPr>
              <a:t>dan</a:t>
            </a:r>
            <a:r>
              <a:rPr lang="en-US" dirty="0" smtClean="0">
                <a:latin typeface="Arial" pitchFamily="34" charset="0"/>
                <a:cs typeface="Arial" pitchFamily="34" charset="0"/>
              </a:rPr>
              <a:t> </a:t>
            </a:r>
            <a:r>
              <a:rPr lang="en-US" dirty="0" err="1" smtClean="0">
                <a:latin typeface="Arial" pitchFamily="34" charset="0"/>
                <a:cs typeface="Arial" pitchFamily="34" charset="0"/>
              </a:rPr>
              <a:t>kapasitas</a:t>
            </a:r>
            <a:r>
              <a:rPr lang="en-US" dirty="0" smtClean="0">
                <a:latin typeface="Arial" pitchFamily="34" charset="0"/>
                <a:cs typeface="Arial" pitchFamily="34" charset="0"/>
              </a:rPr>
              <a:t> </a:t>
            </a:r>
            <a:r>
              <a:rPr lang="en-US" dirty="0" err="1" smtClean="0">
                <a:latin typeface="Arial" pitchFamily="34" charset="0"/>
                <a:cs typeface="Arial" pitchFamily="34" charset="0"/>
              </a:rPr>
              <a:t>mahasiswa</a:t>
            </a:r>
            <a:r>
              <a:rPr lang="en-US" dirty="0" smtClean="0">
                <a:latin typeface="Arial" pitchFamily="34" charset="0"/>
                <a:cs typeface="Arial" pitchFamily="34" charset="0"/>
              </a:rPr>
              <a:t> </a:t>
            </a:r>
            <a:r>
              <a:rPr lang="en-US" dirty="0" err="1" smtClean="0">
                <a:latin typeface="Arial" pitchFamily="34" charset="0"/>
                <a:cs typeface="Arial" pitchFamily="34" charset="0"/>
              </a:rPr>
              <a:t>dalam</a:t>
            </a:r>
            <a:r>
              <a:rPr lang="en-US" dirty="0" smtClean="0">
                <a:latin typeface="Arial" pitchFamily="34" charset="0"/>
                <a:cs typeface="Arial" pitchFamily="34" charset="0"/>
              </a:rPr>
              <a:t> </a:t>
            </a:r>
            <a:r>
              <a:rPr lang="en-US" dirty="0" err="1" smtClean="0">
                <a:latin typeface="Arial" pitchFamily="34" charset="0"/>
                <a:cs typeface="Arial" pitchFamily="34" charset="0"/>
              </a:rPr>
              <a:t>menjelaskan</a:t>
            </a:r>
            <a:r>
              <a:rPr lang="en-US" dirty="0" smtClean="0">
                <a:latin typeface="Arial" pitchFamily="34" charset="0"/>
                <a:cs typeface="Arial" pitchFamily="34" charset="0"/>
              </a:rPr>
              <a:t> </a:t>
            </a:r>
            <a:r>
              <a:rPr lang="en-US" dirty="0" err="1" smtClean="0">
                <a:latin typeface="Arial" pitchFamily="34" charset="0"/>
                <a:cs typeface="Arial" pitchFamily="34" charset="0"/>
              </a:rPr>
              <a:t>dan</a:t>
            </a:r>
            <a:r>
              <a:rPr lang="en-US" dirty="0" smtClean="0">
                <a:latin typeface="Arial" pitchFamily="34" charset="0"/>
                <a:cs typeface="Arial" pitchFamily="34" charset="0"/>
              </a:rPr>
              <a:t> </a:t>
            </a:r>
            <a:r>
              <a:rPr lang="en-US" b="1" dirty="0" err="1" smtClean="0">
                <a:latin typeface="Arial" pitchFamily="34" charset="0"/>
                <a:cs typeface="Arial" pitchFamily="34" charset="0"/>
              </a:rPr>
              <a:t>menganalisis</a:t>
            </a:r>
            <a:r>
              <a:rPr lang="en-US" b="1" dirty="0" smtClean="0">
                <a:latin typeface="Arial" pitchFamily="34" charset="0"/>
                <a:cs typeface="Arial" pitchFamily="34" charset="0"/>
              </a:rPr>
              <a:t> </a:t>
            </a:r>
            <a:r>
              <a:rPr lang="en-US" b="1" dirty="0" err="1" smtClean="0">
                <a:latin typeface="Arial" pitchFamily="34" charset="0"/>
                <a:cs typeface="Arial" pitchFamily="34" charset="0"/>
              </a:rPr>
              <a:t>administrasi</a:t>
            </a:r>
            <a:r>
              <a:rPr lang="en-US" b="1" dirty="0" smtClean="0">
                <a:latin typeface="Arial" pitchFamily="34" charset="0"/>
                <a:cs typeface="Arial" pitchFamily="34" charset="0"/>
              </a:rPr>
              <a:t>  </a:t>
            </a:r>
            <a:r>
              <a:rPr lang="en-US" b="1" dirty="0" err="1" smtClean="0">
                <a:latin typeface="Arial" pitchFamily="34" charset="0"/>
                <a:cs typeface="Arial" pitchFamily="34" charset="0"/>
              </a:rPr>
              <a:t>publik</a:t>
            </a:r>
            <a:r>
              <a:rPr lang="en-US" b="1" dirty="0" smtClean="0">
                <a:latin typeface="Arial" pitchFamily="34" charset="0"/>
                <a:cs typeface="Arial" pitchFamily="34" charset="0"/>
              </a:rPr>
              <a:t> </a:t>
            </a:r>
          </a:p>
          <a:p>
            <a:r>
              <a:rPr lang="en-US" dirty="0" smtClean="0">
                <a:latin typeface="Arial" pitchFamily="34" charset="0"/>
                <a:cs typeface="Arial" pitchFamily="34" charset="0"/>
              </a:rPr>
              <a:t> </a:t>
            </a:r>
            <a:r>
              <a:rPr lang="en-US" dirty="0" err="1" smtClean="0">
                <a:latin typeface="Arial" pitchFamily="34" charset="0"/>
                <a:cs typeface="Arial" pitchFamily="34" charset="0"/>
              </a:rPr>
              <a:t>Setelah</a:t>
            </a:r>
            <a:r>
              <a:rPr lang="en-US" dirty="0" smtClean="0">
                <a:latin typeface="Arial" pitchFamily="34" charset="0"/>
                <a:cs typeface="Arial" pitchFamily="34" charset="0"/>
              </a:rPr>
              <a:t> </a:t>
            </a:r>
            <a:r>
              <a:rPr lang="en-US" dirty="0" err="1" smtClean="0">
                <a:latin typeface="Arial" pitchFamily="34" charset="0"/>
                <a:cs typeface="Arial" pitchFamily="34" charset="0"/>
              </a:rPr>
              <a:t>menempuh</a:t>
            </a:r>
            <a:r>
              <a:rPr lang="en-US" dirty="0" smtClean="0">
                <a:latin typeface="Arial" pitchFamily="34" charset="0"/>
                <a:cs typeface="Arial" pitchFamily="34" charset="0"/>
              </a:rPr>
              <a:t> </a:t>
            </a:r>
            <a:r>
              <a:rPr lang="en-US" dirty="0" err="1" smtClean="0">
                <a:latin typeface="Arial" pitchFamily="34" charset="0"/>
                <a:cs typeface="Arial" pitchFamily="34" charset="0"/>
              </a:rPr>
              <a:t>mata</a:t>
            </a:r>
            <a:r>
              <a:rPr lang="en-US" dirty="0" smtClean="0">
                <a:latin typeface="Arial" pitchFamily="34" charset="0"/>
                <a:cs typeface="Arial" pitchFamily="34" charset="0"/>
              </a:rPr>
              <a:t> </a:t>
            </a:r>
            <a:r>
              <a:rPr lang="en-US" dirty="0" err="1" smtClean="0">
                <a:latin typeface="Arial" pitchFamily="34" charset="0"/>
                <a:cs typeface="Arial" pitchFamily="34" charset="0"/>
              </a:rPr>
              <a:t>kuliah</a:t>
            </a:r>
            <a:r>
              <a:rPr lang="en-US" dirty="0" smtClean="0">
                <a:latin typeface="Arial" pitchFamily="34" charset="0"/>
                <a:cs typeface="Arial" pitchFamily="34" charset="0"/>
              </a:rPr>
              <a:t> </a:t>
            </a:r>
            <a:r>
              <a:rPr lang="en-US" dirty="0" err="1" smtClean="0">
                <a:latin typeface="Arial" pitchFamily="34" charset="0"/>
                <a:cs typeface="Arial" pitchFamily="34" charset="0"/>
              </a:rPr>
              <a:t>ini</a:t>
            </a:r>
            <a:r>
              <a:rPr lang="en-US" dirty="0" smtClean="0">
                <a:latin typeface="Arial" pitchFamily="34" charset="0"/>
                <a:cs typeface="Arial" pitchFamily="34" charset="0"/>
              </a:rPr>
              <a:t>, </a:t>
            </a:r>
            <a:r>
              <a:rPr lang="en-US" dirty="0" err="1" smtClean="0">
                <a:latin typeface="Arial" pitchFamily="34" charset="0"/>
                <a:cs typeface="Arial" pitchFamily="34" charset="0"/>
              </a:rPr>
              <a:t>mahasiswa</a:t>
            </a:r>
            <a:r>
              <a:rPr lang="en-US" dirty="0" smtClean="0">
                <a:latin typeface="Arial" pitchFamily="34" charset="0"/>
                <a:cs typeface="Arial" pitchFamily="34" charset="0"/>
              </a:rPr>
              <a:t> </a:t>
            </a:r>
            <a:r>
              <a:rPr lang="en-US" dirty="0" err="1" smtClean="0">
                <a:latin typeface="Arial" pitchFamily="34" charset="0"/>
                <a:cs typeface="Arial" pitchFamily="34" charset="0"/>
              </a:rPr>
              <a:t>diharapkan</a:t>
            </a:r>
            <a:r>
              <a:rPr lang="en-US" dirty="0" smtClean="0">
                <a:latin typeface="Arial" pitchFamily="34" charset="0"/>
                <a:cs typeface="Arial" pitchFamily="34" charset="0"/>
              </a:rPr>
              <a:t>  </a:t>
            </a:r>
            <a:r>
              <a:rPr lang="en-US" dirty="0" err="1" smtClean="0">
                <a:latin typeface="Arial" pitchFamily="34" charset="0"/>
                <a:cs typeface="Arial" pitchFamily="34" charset="0"/>
              </a:rPr>
              <a:t>mampu</a:t>
            </a:r>
            <a:r>
              <a:rPr lang="en-US" dirty="0" smtClean="0">
                <a:latin typeface="Arial" pitchFamily="34" charset="0"/>
                <a:cs typeface="Arial" pitchFamily="34" charset="0"/>
              </a:rPr>
              <a:t> </a:t>
            </a:r>
            <a:r>
              <a:rPr lang="en-US" dirty="0" err="1" smtClean="0">
                <a:latin typeface="Arial" pitchFamily="34" charset="0"/>
                <a:cs typeface="Arial" pitchFamily="34" charset="0"/>
              </a:rPr>
              <a:t>menerapkan</a:t>
            </a:r>
            <a:r>
              <a:rPr lang="en-US" dirty="0" smtClean="0">
                <a:latin typeface="Arial" pitchFamily="34" charset="0"/>
                <a:cs typeface="Arial" pitchFamily="34" charset="0"/>
              </a:rPr>
              <a:t> </a:t>
            </a:r>
            <a:r>
              <a:rPr lang="en-US" dirty="0" err="1" smtClean="0">
                <a:latin typeface="Arial" pitchFamily="34" charset="0"/>
                <a:cs typeface="Arial" pitchFamily="34" charset="0"/>
              </a:rPr>
              <a:t>pelbagai</a:t>
            </a:r>
            <a:r>
              <a:rPr lang="en-US" dirty="0" smtClean="0">
                <a:latin typeface="Arial" pitchFamily="34" charset="0"/>
                <a:cs typeface="Arial" pitchFamily="34" charset="0"/>
              </a:rPr>
              <a:t> </a:t>
            </a:r>
            <a:r>
              <a:rPr lang="en-US" dirty="0" err="1" smtClean="0">
                <a:latin typeface="Arial" pitchFamily="34" charset="0"/>
                <a:cs typeface="Arial" pitchFamily="34" charset="0"/>
              </a:rPr>
              <a:t>prinsip</a:t>
            </a:r>
            <a:r>
              <a:rPr lang="en-US" dirty="0" smtClean="0">
                <a:latin typeface="Arial" pitchFamily="34" charset="0"/>
                <a:cs typeface="Arial" pitchFamily="34" charset="0"/>
              </a:rPr>
              <a:t> </a:t>
            </a:r>
            <a:r>
              <a:rPr lang="en-US" dirty="0" err="1" smtClean="0">
                <a:latin typeface="Arial" pitchFamily="34" charset="0"/>
                <a:cs typeface="Arial" pitchFamily="34" charset="0"/>
              </a:rPr>
              <a:t>dan</a:t>
            </a:r>
            <a:r>
              <a:rPr lang="en-US" dirty="0" smtClean="0">
                <a:latin typeface="Arial" pitchFamily="34" charset="0"/>
                <a:cs typeface="Arial" pitchFamily="34" charset="0"/>
              </a:rPr>
              <a:t> </a:t>
            </a:r>
            <a:r>
              <a:rPr lang="en-US" dirty="0" err="1" smtClean="0">
                <a:latin typeface="Arial" pitchFamily="34" charset="0"/>
                <a:cs typeface="Arial" pitchFamily="34" charset="0"/>
              </a:rPr>
              <a:t>fungsi</a:t>
            </a:r>
            <a:r>
              <a:rPr lang="en-US" dirty="0" smtClean="0">
                <a:latin typeface="Arial" pitchFamily="34" charset="0"/>
                <a:cs typeface="Arial" pitchFamily="34" charset="0"/>
              </a:rPr>
              <a:t> </a:t>
            </a:r>
            <a:r>
              <a:rPr lang="en-US" dirty="0" err="1" smtClean="0">
                <a:latin typeface="Arial" pitchFamily="34" charset="0"/>
                <a:cs typeface="Arial" pitchFamily="34" charset="0"/>
              </a:rPr>
              <a:t>administrasi</a:t>
            </a:r>
            <a:r>
              <a:rPr lang="en-US" dirty="0" smtClean="0">
                <a:latin typeface="Arial" pitchFamily="34" charset="0"/>
                <a:cs typeface="Arial" pitchFamily="34" charset="0"/>
              </a:rPr>
              <a:t> </a:t>
            </a:r>
            <a:r>
              <a:rPr lang="en-US" dirty="0" err="1" smtClean="0">
                <a:latin typeface="Arial" pitchFamily="34" charset="0"/>
                <a:cs typeface="Arial" pitchFamily="34" charset="0"/>
              </a:rPr>
              <a:t>publik</a:t>
            </a:r>
            <a:r>
              <a:rPr lang="en-US" dirty="0" smtClean="0">
                <a:latin typeface="Arial" pitchFamily="34" charset="0"/>
                <a:cs typeface="Arial" pitchFamily="34" charset="0"/>
              </a:rPr>
              <a:t>. </a:t>
            </a:r>
            <a:r>
              <a:rPr lang="en-US" b="1" dirty="0" smtClean="0">
                <a:latin typeface="Arial" pitchFamily="34" charset="0"/>
                <a:cs typeface="Arial" pitchFamily="34" charset="0"/>
              </a:rPr>
              <a:t> </a:t>
            </a:r>
          </a:p>
          <a:p>
            <a:endParaRPr lang="en-US" dirty="0"/>
          </a:p>
        </p:txBody>
      </p:sp>
    </p:spTree>
    <p:extLst>
      <p:ext uri="{BB962C8B-B14F-4D97-AF65-F5344CB8AC3E}">
        <p14:creationId xmlns:p14="http://schemas.microsoft.com/office/powerpoint/2010/main" val="24656535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305800" cy="563562"/>
          </a:xfrm>
        </p:spPr>
        <p:txBody>
          <a:bodyPr>
            <a:normAutofit/>
          </a:bodyPr>
          <a:lstStyle/>
          <a:p>
            <a:r>
              <a:rPr lang="id-ID" sz="2800" b="1" dirty="0">
                <a:latin typeface="Arial" pitchFamily="34" charset="0"/>
                <a:cs typeface="Arial" pitchFamily="34" charset="0"/>
              </a:rPr>
              <a:t>Peran Administrasi Publik</a:t>
            </a:r>
            <a:endParaRPr lang="en-US" sz="2800" b="1" dirty="0">
              <a:latin typeface="Arial" pitchFamily="34" charset="0"/>
              <a:cs typeface="Arial" pitchFamily="34" charset="0"/>
            </a:endParaRPr>
          </a:p>
        </p:txBody>
      </p:sp>
      <p:sp>
        <p:nvSpPr>
          <p:cNvPr id="3" name="Content Placeholder 2"/>
          <p:cNvSpPr>
            <a:spLocks noGrp="1"/>
          </p:cNvSpPr>
          <p:nvPr>
            <p:ph idx="1"/>
          </p:nvPr>
        </p:nvSpPr>
        <p:spPr>
          <a:xfrm>
            <a:off x="457200" y="990600"/>
            <a:ext cx="8229600" cy="5135563"/>
          </a:xfrm>
        </p:spPr>
        <p:txBody>
          <a:bodyPr>
            <a:noAutofit/>
          </a:bodyPr>
          <a:lstStyle/>
          <a:p>
            <a:pPr algn="just"/>
            <a:r>
              <a:rPr lang="id-ID" altLang="id-ID" sz="2000" dirty="0">
                <a:latin typeface="Arial" pitchFamily="34" charset="0"/>
                <a:cs typeface="Arial" pitchFamily="34" charset="0"/>
              </a:rPr>
              <a:t>Kar Polanyi, Graham Sumner, Wakter Weyl, dan Federick A Cleveland (dalam </a:t>
            </a:r>
            <a:r>
              <a:rPr lang="id-ID" altLang="id-ID" sz="2000" b="1" dirty="0">
                <a:latin typeface="Arial" pitchFamily="34" charset="0"/>
                <a:cs typeface="Arial" pitchFamily="34" charset="0"/>
              </a:rPr>
              <a:t>Martin</a:t>
            </a:r>
            <a:r>
              <a:rPr lang="id-ID" altLang="id-ID" sz="2000" dirty="0">
                <a:latin typeface="Arial" pitchFamily="34" charset="0"/>
                <a:cs typeface="Arial" pitchFamily="34" charset="0"/>
              </a:rPr>
              <a:t>, 1989) menjelaskan bahwa administrasi publik sebagai </a:t>
            </a:r>
            <a:r>
              <a:rPr lang="id-ID" altLang="id-ID" sz="2000" b="1" i="1" dirty="0">
                <a:latin typeface="Arial" pitchFamily="34" charset="0"/>
                <a:cs typeface="Arial" pitchFamily="34" charset="0"/>
              </a:rPr>
              <a:t>the work goverment</a:t>
            </a:r>
            <a:r>
              <a:rPr lang="id-ID" altLang="id-ID" sz="2000" b="1" dirty="0">
                <a:latin typeface="Arial" pitchFamily="34" charset="0"/>
                <a:cs typeface="Arial" pitchFamily="34" charset="0"/>
              </a:rPr>
              <a:t> </a:t>
            </a:r>
            <a:r>
              <a:rPr lang="id-ID" altLang="id-ID" sz="2000" dirty="0">
                <a:latin typeface="Arial" pitchFamily="34" charset="0"/>
                <a:cs typeface="Arial" pitchFamily="34" charset="0"/>
              </a:rPr>
              <a:t>yang memiliki peran atau pengaruh yang sangat vital dalam suatu negara.</a:t>
            </a:r>
          </a:p>
          <a:p>
            <a:pPr algn="just"/>
            <a:r>
              <a:rPr lang="id-ID" altLang="id-ID" sz="2000" dirty="0">
                <a:latin typeface="Arial" pitchFamily="34" charset="0"/>
                <a:cs typeface="Arial" pitchFamily="34" charset="0"/>
              </a:rPr>
              <a:t>Graham Sumner mengambarkan bahwa dinamika administrasi publik dapat membuat sistem ketatanegaraan yang ada menjadi lebih buruk.</a:t>
            </a:r>
          </a:p>
          <a:p>
            <a:pPr algn="just"/>
            <a:r>
              <a:rPr lang="id-ID" altLang="id-ID" sz="2000" dirty="0">
                <a:latin typeface="Arial" pitchFamily="34" charset="0"/>
                <a:cs typeface="Arial" pitchFamily="34" charset="0"/>
              </a:rPr>
              <a:t>Walter Weyl bahwa pemerintah dapat menyengsarakan masyarakat kalau menerapkan administrasi publiknya dengan gaya </a:t>
            </a:r>
            <a:r>
              <a:rPr lang="id-ID" altLang="id-ID" sz="2000" b="1" i="1" dirty="0">
                <a:latin typeface="Arial" pitchFamily="34" charset="0"/>
                <a:cs typeface="Arial" pitchFamily="34" charset="0"/>
              </a:rPr>
              <a:t>shadow democracy</a:t>
            </a:r>
            <a:r>
              <a:rPr lang="id-ID" altLang="id-ID" sz="2000" b="1" dirty="0">
                <a:latin typeface="Arial" pitchFamily="34" charset="0"/>
                <a:cs typeface="Arial" pitchFamily="34" charset="0"/>
              </a:rPr>
              <a:t> </a:t>
            </a:r>
            <a:r>
              <a:rPr lang="id-ID" altLang="id-ID" sz="2000" dirty="0">
                <a:latin typeface="Arial" pitchFamily="34" charset="0"/>
                <a:cs typeface="Arial" pitchFamily="34" charset="0"/>
              </a:rPr>
              <a:t>(orang-orang kaya saja yang memerintah). </a:t>
            </a:r>
            <a:r>
              <a:rPr lang="id-ID" altLang="id-ID" sz="2000" i="1" dirty="0">
                <a:latin typeface="Arial" pitchFamily="34" charset="0"/>
                <a:cs typeface="Arial" pitchFamily="34" charset="0"/>
              </a:rPr>
              <a:t>Oleh karena itu,</a:t>
            </a:r>
          </a:p>
          <a:p>
            <a:pPr algn="just"/>
            <a:r>
              <a:rPr lang="id-ID" altLang="id-ID" sz="2000" dirty="0">
                <a:latin typeface="Arial" pitchFamily="34" charset="0"/>
                <a:cs typeface="Arial" pitchFamily="34" charset="0"/>
              </a:rPr>
              <a:t>Federick A Cleveland menunjukkan bahwa peran administrasi publik sangat vital dalam membantu </a:t>
            </a:r>
            <a:r>
              <a:rPr lang="id-ID" altLang="id-ID" sz="2000" b="1" dirty="0">
                <a:latin typeface="Arial" pitchFamily="34" charset="0"/>
                <a:cs typeface="Arial" pitchFamily="34" charset="0"/>
              </a:rPr>
              <a:t>memberdayakan masyarakat </a:t>
            </a:r>
            <a:r>
              <a:rPr lang="id-ID" altLang="id-ID" sz="2000" dirty="0">
                <a:latin typeface="Arial" pitchFamily="34" charset="0"/>
                <a:cs typeface="Arial" pitchFamily="34" charset="0"/>
              </a:rPr>
              <a:t>dan menciptakan demokrasi, sebab negara menjalankan kewajiban dari administasi publiknya yang disebut </a:t>
            </a:r>
            <a:r>
              <a:rPr lang="id-ID" altLang="id-ID" sz="2000" i="1" dirty="0">
                <a:latin typeface="Arial" pitchFamily="34" charset="0"/>
                <a:cs typeface="Arial" pitchFamily="34" charset="0"/>
              </a:rPr>
              <a:t>organized democracy.</a:t>
            </a:r>
          </a:p>
          <a:p>
            <a:pPr marL="0" indent="0">
              <a:buNone/>
            </a:pPr>
            <a:endParaRPr lang="en-US" sz="2000" dirty="0">
              <a:latin typeface="Arial" pitchFamily="34" charset="0"/>
              <a:cs typeface="Arial" pitchFamily="34" charset="0"/>
            </a:endParaRPr>
          </a:p>
        </p:txBody>
      </p:sp>
    </p:spTree>
    <p:extLst>
      <p:ext uri="{BB962C8B-B14F-4D97-AF65-F5344CB8AC3E}">
        <p14:creationId xmlns:p14="http://schemas.microsoft.com/office/powerpoint/2010/main" val="38751691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153400" cy="487362"/>
          </a:xfrm>
        </p:spPr>
        <p:txBody>
          <a:bodyPr>
            <a:normAutofit fontScale="90000"/>
          </a:bodyPr>
          <a:lstStyle/>
          <a:p>
            <a:endParaRPr lang="en-US" dirty="0"/>
          </a:p>
        </p:txBody>
      </p:sp>
      <p:sp>
        <p:nvSpPr>
          <p:cNvPr id="3" name="Content Placeholder 2"/>
          <p:cNvSpPr>
            <a:spLocks noGrp="1"/>
          </p:cNvSpPr>
          <p:nvPr>
            <p:ph idx="1"/>
          </p:nvPr>
        </p:nvSpPr>
        <p:spPr>
          <a:xfrm>
            <a:off x="457200" y="838200"/>
            <a:ext cx="8229600" cy="5638800"/>
          </a:xfrm>
        </p:spPr>
        <p:txBody>
          <a:bodyPr>
            <a:normAutofit fontScale="92500"/>
          </a:bodyPr>
          <a:lstStyle/>
          <a:p>
            <a:pPr algn="just"/>
            <a:r>
              <a:rPr lang="id-ID" altLang="id-ID" sz="2600" b="1" dirty="0">
                <a:latin typeface="Arial" pitchFamily="34" charset="0"/>
                <a:cs typeface="Arial" pitchFamily="34" charset="0"/>
              </a:rPr>
              <a:t>Rondinelli (2007) </a:t>
            </a:r>
            <a:r>
              <a:rPr lang="id-ID" altLang="id-ID" sz="2600" dirty="0">
                <a:latin typeface="Arial" pitchFamily="34" charset="0"/>
                <a:cs typeface="Arial" pitchFamily="34" charset="0"/>
              </a:rPr>
              <a:t>kini peran pemerintah harus diarahkan kepada melayani masyarakat agar mencapai </a:t>
            </a:r>
            <a:r>
              <a:rPr lang="id-ID" altLang="id-ID" sz="2600" i="1" dirty="0">
                <a:latin typeface="Arial" pitchFamily="34" charset="0"/>
                <a:cs typeface="Arial" pitchFamily="34" charset="0"/>
              </a:rPr>
              <a:t>democratic governance.</a:t>
            </a:r>
          </a:p>
          <a:p>
            <a:pPr algn="just"/>
            <a:r>
              <a:rPr lang="id-ID" altLang="id-ID" sz="2600" b="1" dirty="0">
                <a:latin typeface="Arial" pitchFamily="34" charset="0"/>
                <a:cs typeface="Arial" pitchFamily="34" charset="0"/>
              </a:rPr>
              <a:t>J. V. Denhardt dan R.B. Denhardt </a:t>
            </a:r>
            <a:r>
              <a:rPr lang="id-ID" altLang="id-ID" sz="2600" dirty="0">
                <a:latin typeface="Arial" pitchFamily="34" charset="0"/>
                <a:cs typeface="Arial" pitchFamily="34" charset="0"/>
              </a:rPr>
              <a:t>(2003) dengan administrasti publik yang baik, maka akan mampu memberikan pelayanan-pelayanan publik kepada masyarakat terutama dalam menciptakan demokrasi</a:t>
            </a:r>
            <a:r>
              <a:rPr lang="id-ID" altLang="id-ID" sz="2600" dirty="0" smtClean="0">
                <a:latin typeface="Arial" pitchFamily="34" charset="0"/>
                <a:cs typeface="Arial" pitchFamily="34" charset="0"/>
              </a:rPr>
              <a:t>.</a:t>
            </a:r>
            <a:endParaRPr lang="en-US" altLang="id-ID" sz="2600" dirty="0" smtClean="0">
              <a:latin typeface="Arial" pitchFamily="34" charset="0"/>
              <a:cs typeface="Arial" pitchFamily="34" charset="0"/>
            </a:endParaRPr>
          </a:p>
          <a:p>
            <a:pPr hangingPunct="0"/>
            <a:r>
              <a:rPr lang="en-US" sz="2600" b="1" dirty="0" err="1" smtClean="0">
                <a:latin typeface="Arial" pitchFamily="34" charset="0"/>
                <a:cs typeface="Arial" pitchFamily="34" charset="0"/>
              </a:rPr>
              <a:t>Peranan</a:t>
            </a:r>
            <a:r>
              <a:rPr lang="en-US" sz="2600" b="1" dirty="0" smtClean="0">
                <a:latin typeface="Arial" pitchFamily="34" charset="0"/>
                <a:cs typeface="Arial" pitchFamily="34" charset="0"/>
              </a:rPr>
              <a:t> </a:t>
            </a:r>
            <a:r>
              <a:rPr lang="en-US" sz="2600" b="1" dirty="0">
                <a:latin typeface="Arial" pitchFamily="34" charset="0"/>
                <a:cs typeface="Arial" pitchFamily="34" charset="0"/>
              </a:rPr>
              <a:t>Administrasi </a:t>
            </a:r>
            <a:r>
              <a:rPr lang="en-US" sz="2600" b="1" dirty="0" err="1">
                <a:latin typeface="Arial" pitchFamily="34" charset="0"/>
                <a:cs typeface="Arial" pitchFamily="34" charset="0"/>
              </a:rPr>
              <a:t>Publik</a:t>
            </a:r>
            <a:r>
              <a:rPr lang="en-US" sz="2600" b="1" dirty="0">
                <a:latin typeface="Arial" pitchFamily="34" charset="0"/>
                <a:cs typeface="Arial" pitchFamily="34" charset="0"/>
              </a:rPr>
              <a:t> </a:t>
            </a:r>
            <a:r>
              <a:rPr lang="en-US" sz="2600" dirty="0">
                <a:latin typeface="Arial" pitchFamily="34" charset="0"/>
                <a:cs typeface="Arial" pitchFamily="34" charset="0"/>
              </a:rPr>
              <a:t>yang </a:t>
            </a:r>
            <a:r>
              <a:rPr lang="en-US" sz="2600" dirty="0" err="1" smtClean="0">
                <a:latin typeface="Arial" pitchFamily="34" charset="0"/>
                <a:cs typeface="Arial" pitchFamily="34" charset="0"/>
              </a:rPr>
              <a:t>dijabarkan</a:t>
            </a:r>
            <a:r>
              <a:rPr lang="en-US" sz="2600" dirty="0" smtClean="0">
                <a:latin typeface="Arial" pitchFamily="34" charset="0"/>
                <a:cs typeface="Arial" pitchFamily="34" charset="0"/>
              </a:rPr>
              <a:t>  </a:t>
            </a:r>
            <a:r>
              <a:rPr lang="en-US" sz="2600" b="1" dirty="0" smtClean="0">
                <a:latin typeface="Arial" pitchFamily="34" charset="0"/>
                <a:cs typeface="Arial" pitchFamily="34" charset="0"/>
              </a:rPr>
              <a:t>: </a:t>
            </a:r>
            <a:endParaRPr lang="en-US" sz="2600" b="1" dirty="0">
              <a:latin typeface="Arial" pitchFamily="34" charset="0"/>
              <a:cs typeface="Arial" pitchFamily="34" charset="0"/>
            </a:endParaRPr>
          </a:p>
          <a:p>
            <a:pPr marL="514350" lvl="0" indent="-514350" hangingPunct="0">
              <a:buFont typeface="+mj-lt"/>
              <a:buAutoNum type="arabicPeriod"/>
            </a:pPr>
            <a:r>
              <a:rPr lang="en-US" sz="2600" dirty="0" err="1">
                <a:latin typeface="Arial" pitchFamily="34" charset="0"/>
                <a:cs typeface="Arial" pitchFamily="34" charset="0"/>
              </a:rPr>
              <a:t>Peranan</a:t>
            </a:r>
            <a:r>
              <a:rPr lang="en-US" sz="2600" dirty="0">
                <a:latin typeface="Arial" pitchFamily="34" charset="0"/>
                <a:cs typeface="Arial" pitchFamily="34" charset="0"/>
              </a:rPr>
              <a:t> Administrasi </a:t>
            </a:r>
            <a:r>
              <a:rPr lang="en-US" sz="2600" dirty="0" err="1">
                <a:latin typeface="Arial" pitchFamily="34" charset="0"/>
                <a:cs typeface="Arial" pitchFamily="34" charset="0"/>
              </a:rPr>
              <a:t>Publik</a:t>
            </a:r>
            <a:r>
              <a:rPr lang="en-US" sz="2600" dirty="0">
                <a:latin typeface="Arial" pitchFamily="34" charset="0"/>
                <a:cs typeface="Arial" pitchFamily="34" charset="0"/>
              </a:rPr>
              <a:t> </a:t>
            </a:r>
            <a:r>
              <a:rPr lang="en-US" sz="2600" dirty="0" err="1" smtClean="0">
                <a:latin typeface="Arial" pitchFamily="34" charset="0"/>
                <a:cs typeface="Arial" pitchFamily="34" charset="0"/>
              </a:rPr>
              <a:t>sebagai</a:t>
            </a:r>
            <a:r>
              <a:rPr lang="en-US" sz="2600" dirty="0" smtClean="0">
                <a:latin typeface="Arial" pitchFamily="34" charset="0"/>
                <a:cs typeface="Arial" pitchFamily="34" charset="0"/>
              </a:rPr>
              <a:t> </a:t>
            </a:r>
            <a:r>
              <a:rPr lang="en-US" sz="2600" b="1" dirty="0" err="1">
                <a:latin typeface="Arial" pitchFamily="34" charset="0"/>
                <a:cs typeface="Arial" pitchFamily="34" charset="0"/>
              </a:rPr>
              <a:t>stabilator</a:t>
            </a:r>
            <a:r>
              <a:rPr lang="en-US" sz="2600" dirty="0">
                <a:latin typeface="Arial" pitchFamily="34" charset="0"/>
                <a:cs typeface="Arial" pitchFamily="34" charset="0"/>
              </a:rPr>
              <a:t> </a:t>
            </a:r>
            <a:r>
              <a:rPr lang="en-US" sz="2600" dirty="0" err="1">
                <a:latin typeface="Arial" pitchFamily="34" charset="0"/>
                <a:cs typeface="Arial" pitchFamily="34" charset="0"/>
              </a:rPr>
              <a:t>masyarakat</a:t>
            </a:r>
            <a:r>
              <a:rPr lang="en-US" sz="2600" dirty="0">
                <a:latin typeface="Arial" pitchFamily="34" charset="0"/>
                <a:cs typeface="Arial" pitchFamily="34" charset="0"/>
              </a:rPr>
              <a:t>.</a:t>
            </a:r>
          </a:p>
          <a:p>
            <a:pPr marL="514350" lvl="0" indent="-514350" hangingPunct="0">
              <a:buFont typeface="+mj-lt"/>
              <a:buAutoNum type="arabicPeriod"/>
            </a:pPr>
            <a:r>
              <a:rPr lang="en-US" sz="2600" dirty="0" err="1">
                <a:latin typeface="Arial" pitchFamily="34" charset="0"/>
                <a:cs typeface="Arial" pitchFamily="34" charset="0"/>
              </a:rPr>
              <a:t>Peranan</a:t>
            </a:r>
            <a:r>
              <a:rPr lang="en-US" sz="2600" dirty="0">
                <a:latin typeface="Arial" pitchFamily="34" charset="0"/>
                <a:cs typeface="Arial" pitchFamily="34" charset="0"/>
              </a:rPr>
              <a:t> Administrasi </a:t>
            </a:r>
            <a:r>
              <a:rPr lang="en-US" sz="2600" dirty="0" err="1">
                <a:latin typeface="Arial" pitchFamily="34" charset="0"/>
                <a:cs typeface="Arial" pitchFamily="34" charset="0"/>
              </a:rPr>
              <a:t>Publik</a:t>
            </a:r>
            <a:r>
              <a:rPr lang="en-US" sz="2600" dirty="0">
                <a:latin typeface="Arial" pitchFamily="34" charset="0"/>
                <a:cs typeface="Arial" pitchFamily="34" charset="0"/>
              </a:rPr>
              <a:t> dlm </a:t>
            </a:r>
            <a:r>
              <a:rPr lang="en-US" sz="2600" dirty="0" err="1">
                <a:latin typeface="Arial" pitchFamily="34" charset="0"/>
                <a:cs typeface="Arial" pitchFamily="34" charset="0"/>
              </a:rPr>
              <a:t>perubahan</a:t>
            </a:r>
            <a:r>
              <a:rPr lang="en-US" sz="2600" dirty="0">
                <a:latin typeface="Arial" pitchFamily="34" charset="0"/>
                <a:cs typeface="Arial" pitchFamily="34" charset="0"/>
              </a:rPr>
              <a:t> sosial / </a:t>
            </a:r>
            <a:r>
              <a:rPr lang="en-US" sz="2600" b="1" dirty="0" err="1">
                <a:latin typeface="Arial" pitchFamily="34" charset="0"/>
                <a:cs typeface="Arial" pitchFamily="34" charset="0"/>
              </a:rPr>
              <a:t>dinamisator</a:t>
            </a:r>
            <a:r>
              <a:rPr lang="en-US" sz="2600" b="1" dirty="0">
                <a:latin typeface="Arial" pitchFamily="34" charset="0"/>
                <a:cs typeface="Arial" pitchFamily="34" charset="0"/>
              </a:rPr>
              <a:t>.</a:t>
            </a:r>
          </a:p>
          <a:p>
            <a:pPr marL="514350" lvl="0" indent="-514350" hangingPunct="0">
              <a:buFont typeface="+mj-lt"/>
              <a:buAutoNum type="arabicPeriod"/>
            </a:pPr>
            <a:r>
              <a:rPr lang="en-US" sz="2600" dirty="0" err="1">
                <a:latin typeface="Arial" pitchFamily="34" charset="0"/>
                <a:cs typeface="Arial" pitchFamily="34" charset="0"/>
              </a:rPr>
              <a:t>Peranan</a:t>
            </a:r>
            <a:r>
              <a:rPr lang="en-US" sz="2600" dirty="0">
                <a:latin typeface="Arial" pitchFamily="34" charset="0"/>
                <a:cs typeface="Arial" pitchFamily="34" charset="0"/>
              </a:rPr>
              <a:t> Administrasi </a:t>
            </a:r>
            <a:r>
              <a:rPr lang="en-US" sz="2600" dirty="0" err="1">
                <a:latin typeface="Arial" pitchFamily="34" charset="0"/>
                <a:cs typeface="Arial" pitchFamily="34" charset="0"/>
              </a:rPr>
              <a:t>Publik</a:t>
            </a:r>
            <a:r>
              <a:rPr lang="en-US" sz="2600" dirty="0">
                <a:latin typeface="Arial" pitchFamily="34" charset="0"/>
                <a:cs typeface="Arial" pitchFamily="34" charset="0"/>
              </a:rPr>
              <a:t> </a:t>
            </a:r>
            <a:r>
              <a:rPr lang="en-US" sz="2600" dirty="0" err="1">
                <a:latin typeface="Arial" pitchFamily="34" charset="0"/>
                <a:cs typeface="Arial" pitchFamily="34" charset="0"/>
              </a:rPr>
              <a:t>sebagai</a:t>
            </a:r>
            <a:r>
              <a:rPr lang="en-US" sz="2600" dirty="0">
                <a:latin typeface="Arial" pitchFamily="34" charset="0"/>
                <a:cs typeface="Arial" pitchFamily="34" charset="0"/>
              </a:rPr>
              <a:t> </a:t>
            </a:r>
            <a:r>
              <a:rPr lang="en-US" sz="2600" b="1" dirty="0" err="1">
                <a:latin typeface="Arial" pitchFamily="34" charset="0"/>
                <a:cs typeface="Arial" pitchFamily="34" charset="0"/>
              </a:rPr>
              <a:t>kunci</a:t>
            </a:r>
            <a:r>
              <a:rPr lang="en-US" sz="2600" b="1" dirty="0">
                <a:latin typeface="Arial" pitchFamily="34" charset="0"/>
                <a:cs typeface="Arial" pitchFamily="34" charset="0"/>
              </a:rPr>
              <a:t> </a:t>
            </a:r>
            <a:r>
              <a:rPr lang="en-US" sz="2600" b="1" dirty="0" err="1">
                <a:latin typeface="Arial" pitchFamily="34" charset="0"/>
                <a:cs typeface="Arial" pitchFamily="34" charset="0"/>
              </a:rPr>
              <a:t>masyarakat</a:t>
            </a:r>
            <a:r>
              <a:rPr lang="en-US" sz="2600" b="1" dirty="0">
                <a:latin typeface="Arial" pitchFamily="34" charset="0"/>
                <a:cs typeface="Arial" pitchFamily="34" charset="0"/>
              </a:rPr>
              <a:t> modern</a:t>
            </a:r>
            <a:r>
              <a:rPr lang="en-US" sz="2600" dirty="0">
                <a:latin typeface="Arial" pitchFamily="34" charset="0"/>
                <a:cs typeface="Arial" pitchFamily="34" charset="0"/>
              </a:rPr>
              <a:t> / </a:t>
            </a:r>
            <a:r>
              <a:rPr lang="en-US" sz="2600" dirty="0" err="1">
                <a:latin typeface="Arial" pitchFamily="34" charset="0"/>
                <a:cs typeface="Arial" pitchFamily="34" charset="0"/>
              </a:rPr>
              <a:t>modernisator</a:t>
            </a:r>
            <a:endParaRPr lang="en-US" sz="2600" dirty="0">
              <a:latin typeface="Arial" pitchFamily="34" charset="0"/>
              <a:cs typeface="Arial" pitchFamily="34" charset="0"/>
            </a:endParaRPr>
          </a:p>
          <a:p>
            <a:pPr algn="just"/>
            <a:endParaRPr lang="en-US" altLang="id-ID" sz="3100" dirty="0" smtClean="0">
              <a:latin typeface="Arial" pitchFamily="34" charset="0"/>
              <a:cs typeface="Arial" pitchFamily="34" charset="0"/>
            </a:endParaRPr>
          </a:p>
          <a:p>
            <a:pPr algn="just"/>
            <a:endParaRPr lang="id-ID" altLang="id-ID" dirty="0">
              <a:latin typeface="Arial" pitchFamily="34" charset="0"/>
              <a:cs typeface="Arial" pitchFamily="34" charset="0"/>
            </a:endParaRPr>
          </a:p>
          <a:p>
            <a:endParaRPr lang="en-US" dirty="0"/>
          </a:p>
        </p:txBody>
      </p:sp>
    </p:spTree>
    <p:extLst>
      <p:ext uri="{BB962C8B-B14F-4D97-AF65-F5344CB8AC3E}">
        <p14:creationId xmlns:p14="http://schemas.microsoft.com/office/powerpoint/2010/main" val="28439342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marL="0" indent="0" algn="ctr">
              <a:buNone/>
            </a:pPr>
            <a:r>
              <a:rPr lang="id-ID" dirty="0">
                <a:latin typeface="Arial" pitchFamily="34" charset="0"/>
                <a:cs typeface="Arial" pitchFamily="34" charset="0"/>
              </a:rPr>
              <a:t>Dengan demikian,</a:t>
            </a:r>
          </a:p>
          <a:p>
            <a:pPr algn="just"/>
            <a:r>
              <a:rPr lang="id-ID" dirty="0">
                <a:latin typeface="Arial" pitchFamily="34" charset="0"/>
                <a:cs typeface="Arial" pitchFamily="34" charset="0"/>
              </a:rPr>
              <a:t>Administrasi publik merupakan medan dimana para aparat pemerintah atau eksekutif melaksanakan pekerjaan-pekerjaan yang berkaitan dengan sektor publik khususnya penyediaan pelayanan publik bagi kepentingan publik, maka </a:t>
            </a:r>
            <a:r>
              <a:rPr lang="id-ID" b="1" dirty="0">
                <a:latin typeface="Arial" pitchFamily="34" charset="0"/>
                <a:cs typeface="Arial" pitchFamily="34" charset="0"/>
              </a:rPr>
              <a:t>peran administrasi publik sangat</a:t>
            </a:r>
            <a:r>
              <a:rPr lang="id-ID" dirty="0">
                <a:latin typeface="Arial" pitchFamily="34" charset="0"/>
                <a:cs typeface="Arial" pitchFamily="34" charset="0"/>
              </a:rPr>
              <a:t> </a:t>
            </a:r>
            <a:r>
              <a:rPr lang="id-ID" b="1" dirty="0">
                <a:latin typeface="Arial" pitchFamily="34" charset="0"/>
                <a:cs typeface="Arial" pitchFamily="34" charset="0"/>
              </a:rPr>
              <a:t>menentukan kestabilan, ketahanan, dan kesejahteraan suatu negara </a:t>
            </a:r>
            <a:r>
              <a:rPr lang="id-ID" dirty="0">
                <a:latin typeface="Arial" pitchFamily="34" charset="0"/>
                <a:cs typeface="Arial" pitchFamily="34" charset="0"/>
              </a:rPr>
              <a:t>(Keban, 2008: 16-17).</a:t>
            </a:r>
          </a:p>
          <a:p>
            <a:endParaRPr lang="en-US" dirty="0"/>
          </a:p>
        </p:txBody>
      </p:sp>
    </p:spTree>
    <p:extLst>
      <p:ext uri="{BB962C8B-B14F-4D97-AF65-F5344CB8AC3E}">
        <p14:creationId xmlns:p14="http://schemas.microsoft.com/office/powerpoint/2010/main" val="2128504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2954862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Referensi</a:t>
            </a:r>
            <a:endParaRPr lang="en-US" dirty="0"/>
          </a:p>
        </p:txBody>
      </p:sp>
      <p:sp>
        <p:nvSpPr>
          <p:cNvPr id="3" name="Content Placeholder 2"/>
          <p:cNvSpPr>
            <a:spLocks noGrp="1"/>
          </p:cNvSpPr>
          <p:nvPr>
            <p:ph idx="1"/>
          </p:nvPr>
        </p:nvSpPr>
        <p:spPr/>
        <p:txBody>
          <a:bodyPr>
            <a:normAutofit/>
          </a:bodyPr>
          <a:lstStyle/>
          <a:p>
            <a:r>
              <a:rPr lang="id-ID" dirty="0">
                <a:latin typeface="Arial" pitchFamily="34" charset="0"/>
                <a:cs typeface="Arial" pitchFamily="34" charset="0"/>
              </a:rPr>
              <a:t>Yeremias T. Keban. 2008. </a:t>
            </a:r>
            <a:r>
              <a:rPr lang="id-ID" i="1" dirty="0">
                <a:latin typeface="Arial" pitchFamily="34" charset="0"/>
                <a:cs typeface="Arial" pitchFamily="34" charset="0"/>
              </a:rPr>
              <a:t>Administrasi Publik: Konsep, Teori, dan Isu</a:t>
            </a:r>
            <a:r>
              <a:rPr lang="id-ID" dirty="0">
                <a:latin typeface="Arial" pitchFamily="34" charset="0"/>
                <a:cs typeface="Arial" pitchFamily="34" charset="0"/>
              </a:rPr>
              <a:t>. Yogyakarta: Gava Media.</a:t>
            </a:r>
          </a:p>
          <a:p>
            <a:pPr marL="0" indent="0">
              <a:buNone/>
            </a:pPr>
            <a:endParaRPr lang="en-US" dirty="0">
              <a:latin typeface="Arial" pitchFamily="34" charset="0"/>
              <a:cs typeface="Arial" pitchFamily="34" charset="0"/>
            </a:endParaRPr>
          </a:p>
        </p:txBody>
      </p:sp>
    </p:spTree>
    <p:extLst>
      <p:ext uri="{BB962C8B-B14F-4D97-AF65-F5344CB8AC3E}">
        <p14:creationId xmlns:p14="http://schemas.microsoft.com/office/powerpoint/2010/main" val="31540738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58962"/>
          </a:xfrm>
        </p:spPr>
        <p:txBody>
          <a:bodyPr>
            <a:normAutofit/>
          </a:bodyPr>
          <a:lstStyle/>
          <a:p>
            <a:r>
              <a:rPr lang="en-US" sz="3600" b="1" dirty="0" err="1">
                <a:latin typeface="Arial" pitchFamily="34" charset="0"/>
                <a:cs typeface="Arial" pitchFamily="34" charset="0"/>
              </a:rPr>
              <a:t>Dimensi</a:t>
            </a:r>
            <a:r>
              <a:rPr lang="en-US" sz="3600" b="1" dirty="0">
                <a:latin typeface="Arial" pitchFamily="34" charset="0"/>
                <a:cs typeface="Arial" pitchFamily="34" charset="0"/>
              </a:rPr>
              <a:t> Kebijakan </a:t>
            </a:r>
            <a:r>
              <a:rPr lang="en-US" sz="3600" b="1" dirty="0" err="1">
                <a:latin typeface="Arial" pitchFamily="34" charset="0"/>
                <a:cs typeface="Arial" pitchFamily="34" charset="0"/>
              </a:rPr>
              <a:t>dan</a:t>
            </a:r>
            <a:r>
              <a:rPr lang="en-US" sz="3600" b="1" dirty="0">
                <a:latin typeface="Arial" pitchFamily="34" charset="0"/>
                <a:cs typeface="Arial" pitchFamily="34" charset="0"/>
              </a:rPr>
              <a:t> </a:t>
            </a:r>
            <a:r>
              <a:rPr lang="en-US" sz="3600" b="1" dirty="0" err="1">
                <a:latin typeface="Arial" pitchFamily="34" charset="0"/>
                <a:cs typeface="Arial" pitchFamily="34" charset="0"/>
              </a:rPr>
              <a:t>Dimensi</a:t>
            </a:r>
            <a:r>
              <a:rPr lang="en-US" sz="3600" b="1" dirty="0">
                <a:latin typeface="Arial" pitchFamily="34" charset="0"/>
                <a:cs typeface="Arial" pitchFamily="34" charset="0"/>
              </a:rPr>
              <a:t> Manajemen</a:t>
            </a:r>
            <a:endParaRPr lang="en-US" sz="3600" b="1" dirty="0"/>
          </a:p>
        </p:txBody>
      </p:sp>
      <p:sp>
        <p:nvSpPr>
          <p:cNvPr id="3" name="Content Placeholder 2"/>
          <p:cNvSpPr>
            <a:spLocks noGrp="1"/>
          </p:cNvSpPr>
          <p:nvPr>
            <p:ph idx="1"/>
          </p:nvPr>
        </p:nvSpPr>
        <p:spPr>
          <a:xfrm>
            <a:off x="381000" y="2819400"/>
            <a:ext cx="8305800" cy="3306763"/>
          </a:xfrm>
        </p:spPr>
        <p:txBody>
          <a:bodyPr/>
          <a:lstStyle/>
          <a:p>
            <a:r>
              <a:rPr lang="en-US" dirty="0" err="1" smtClean="0"/>
              <a:t>Dra</a:t>
            </a:r>
            <a:r>
              <a:rPr lang="en-US" dirty="0" smtClean="0"/>
              <a:t>. </a:t>
            </a:r>
            <a:r>
              <a:rPr lang="en-US" dirty="0" err="1" smtClean="0"/>
              <a:t>Herawati</a:t>
            </a:r>
            <a:r>
              <a:rPr lang="en-US" dirty="0" smtClean="0"/>
              <a:t>, MPA</a:t>
            </a:r>
            <a:endParaRPr lang="en-US" dirty="0"/>
          </a:p>
        </p:txBody>
      </p:sp>
    </p:spTree>
    <p:extLst>
      <p:ext uri="{BB962C8B-B14F-4D97-AF65-F5344CB8AC3E}">
        <p14:creationId xmlns:p14="http://schemas.microsoft.com/office/powerpoint/2010/main" val="18325750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err="1">
                <a:latin typeface="Arial" pitchFamily="34" charset="0"/>
                <a:cs typeface="Arial" pitchFamily="34" charset="0"/>
              </a:rPr>
              <a:t>Dimensi</a:t>
            </a:r>
            <a:r>
              <a:rPr lang="en-US" sz="3600" b="1" dirty="0">
                <a:latin typeface="Arial" pitchFamily="34" charset="0"/>
                <a:cs typeface="Arial" pitchFamily="34" charset="0"/>
              </a:rPr>
              <a:t> Kebijakan</a:t>
            </a:r>
          </a:p>
        </p:txBody>
      </p:sp>
      <p:sp>
        <p:nvSpPr>
          <p:cNvPr id="3" name="Content Placeholder 2"/>
          <p:cNvSpPr>
            <a:spLocks noGrp="1"/>
          </p:cNvSpPr>
          <p:nvPr>
            <p:ph idx="1"/>
          </p:nvPr>
        </p:nvSpPr>
        <p:spPr/>
        <p:txBody>
          <a:bodyPr>
            <a:normAutofit/>
          </a:bodyPr>
          <a:lstStyle/>
          <a:p>
            <a:r>
              <a:rPr lang="en-US" sz="2800" dirty="0" err="1">
                <a:latin typeface="Arial" pitchFamily="34" charset="0"/>
                <a:cs typeface="Arial" pitchFamily="34" charset="0"/>
              </a:rPr>
              <a:t>Dimensi</a:t>
            </a:r>
            <a:r>
              <a:rPr lang="en-US" sz="2800" dirty="0">
                <a:latin typeface="Arial" pitchFamily="34" charset="0"/>
                <a:cs typeface="Arial" pitchFamily="34" charset="0"/>
              </a:rPr>
              <a:t> Kebijakan </a:t>
            </a:r>
            <a:r>
              <a:rPr lang="en-US" sz="2800" dirty="0" err="1">
                <a:latin typeface="Arial" pitchFamily="34" charset="0"/>
                <a:cs typeface="Arial" pitchFamily="34" charset="0"/>
              </a:rPr>
              <a:t>ini</a:t>
            </a:r>
            <a:r>
              <a:rPr lang="en-US" sz="2800" dirty="0">
                <a:latin typeface="Arial" pitchFamily="34" charset="0"/>
                <a:cs typeface="Arial" pitchFamily="34" charset="0"/>
              </a:rPr>
              <a:t> </a:t>
            </a:r>
            <a:r>
              <a:rPr lang="en-US" sz="2800" dirty="0" err="1">
                <a:latin typeface="Arial" pitchFamily="34" charset="0"/>
                <a:cs typeface="Arial" pitchFamily="34" charset="0"/>
              </a:rPr>
              <a:t>berkenaan</a:t>
            </a:r>
            <a:r>
              <a:rPr lang="en-US" sz="2800" dirty="0">
                <a:latin typeface="Arial" pitchFamily="34" charset="0"/>
                <a:cs typeface="Arial" pitchFamily="34" charset="0"/>
              </a:rPr>
              <a:t> </a:t>
            </a:r>
            <a:r>
              <a:rPr lang="en-US" sz="2800" dirty="0" err="1">
                <a:latin typeface="Arial" pitchFamily="34" charset="0"/>
                <a:cs typeface="Arial" pitchFamily="34" charset="0"/>
              </a:rPr>
              <a:t>dengan</a:t>
            </a:r>
            <a:r>
              <a:rPr lang="en-US" sz="2800" dirty="0">
                <a:latin typeface="Arial" pitchFamily="34" charset="0"/>
                <a:cs typeface="Arial" pitchFamily="34" charset="0"/>
              </a:rPr>
              <a:t> </a:t>
            </a:r>
            <a:r>
              <a:rPr lang="en-US" sz="2800" dirty="0" err="1">
                <a:latin typeface="Arial" pitchFamily="34" charset="0"/>
                <a:cs typeface="Arial" pitchFamily="34" charset="0"/>
              </a:rPr>
              <a:t>keputusan</a:t>
            </a:r>
            <a:r>
              <a:rPr lang="en-US" sz="2800" dirty="0">
                <a:latin typeface="Arial" pitchFamily="34" charset="0"/>
                <a:cs typeface="Arial" pitchFamily="34" charset="0"/>
              </a:rPr>
              <a:t> </a:t>
            </a:r>
            <a:r>
              <a:rPr lang="en-US" sz="2800" dirty="0" err="1">
                <a:latin typeface="Arial" pitchFamily="34" charset="0"/>
                <a:cs typeface="Arial" pitchFamily="34" charset="0"/>
              </a:rPr>
              <a:t>tentang</a:t>
            </a:r>
            <a:r>
              <a:rPr lang="en-US" sz="2800" dirty="0">
                <a:latin typeface="Arial" pitchFamily="34" charset="0"/>
                <a:cs typeface="Arial" pitchFamily="34" charset="0"/>
              </a:rPr>
              <a:t> </a:t>
            </a:r>
            <a:r>
              <a:rPr lang="en-US" sz="2800" dirty="0" err="1">
                <a:latin typeface="Arial" pitchFamily="34" charset="0"/>
                <a:cs typeface="Arial" pitchFamily="34" charset="0"/>
              </a:rPr>
              <a:t>apa</a:t>
            </a:r>
            <a:r>
              <a:rPr lang="en-US" sz="2800" dirty="0">
                <a:latin typeface="Arial" pitchFamily="34" charset="0"/>
                <a:cs typeface="Arial" pitchFamily="34" charset="0"/>
              </a:rPr>
              <a:t> yang </a:t>
            </a:r>
            <a:r>
              <a:rPr lang="en-US" sz="2800" dirty="0" err="1">
                <a:latin typeface="Arial" pitchFamily="34" charset="0"/>
                <a:cs typeface="Arial" pitchFamily="34" charset="0"/>
              </a:rPr>
              <a:t>harus</a:t>
            </a:r>
            <a:r>
              <a:rPr lang="en-US" sz="2800" dirty="0">
                <a:latin typeface="Arial" pitchFamily="34" charset="0"/>
                <a:cs typeface="Arial" pitchFamily="34" charset="0"/>
              </a:rPr>
              <a:t> </a:t>
            </a:r>
            <a:r>
              <a:rPr lang="en-US" sz="2800" dirty="0" err="1">
                <a:latin typeface="Arial" pitchFamily="34" charset="0"/>
                <a:cs typeface="Arial" pitchFamily="34" charset="0"/>
              </a:rPr>
              <a:t>dikerjakan</a:t>
            </a:r>
            <a:r>
              <a:rPr lang="en-US" sz="2800" dirty="0">
                <a:latin typeface="Arial" pitchFamily="34" charset="0"/>
                <a:cs typeface="Arial" pitchFamily="34" charset="0"/>
              </a:rPr>
              <a:t>. </a:t>
            </a:r>
            <a:r>
              <a:rPr lang="en-US" sz="2800" dirty="0" err="1">
                <a:latin typeface="Arial" pitchFamily="34" charset="0"/>
                <a:cs typeface="Arial" pitchFamily="34" charset="0"/>
              </a:rPr>
              <a:t>Dimensi</a:t>
            </a:r>
            <a:r>
              <a:rPr lang="en-US" sz="2800" dirty="0">
                <a:latin typeface="Arial" pitchFamily="34" charset="0"/>
                <a:cs typeface="Arial" pitchFamily="34" charset="0"/>
              </a:rPr>
              <a:t> </a:t>
            </a:r>
            <a:r>
              <a:rPr lang="en-US" sz="2800" dirty="0" err="1">
                <a:latin typeface="Arial" pitchFamily="34" charset="0"/>
                <a:cs typeface="Arial" pitchFamily="34" charset="0"/>
              </a:rPr>
              <a:t>ini</a:t>
            </a:r>
            <a:r>
              <a:rPr lang="en-US" sz="2800" dirty="0">
                <a:latin typeface="Arial" pitchFamily="34" charset="0"/>
                <a:cs typeface="Arial" pitchFamily="34" charset="0"/>
              </a:rPr>
              <a:t> </a:t>
            </a:r>
            <a:r>
              <a:rPr lang="en-US" sz="2800" dirty="0" err="1">
                <a:latin typeface="Arial" pitchFamily="34" charset="0"/>
                <a:cs typeface="Arial" pitchFamily="34" charset="0"/>
              </a:rPr>
              <a:t>dianalogikan</a:t>
            </a:r>
            <a:r>
              <a:rPr lang="en-US" sz="2800" dirty="0">
                <a:latin typeface="Arial" pitchFamily="34" charset="0"/>
                <a:cs typeface="Arial" pitchFamily="34" charset="0"/>
              </a:rPr>
              <a:t> </a:t>
            </a:r>
            <a:r>
              <a:rPr lang="en-US" sz="2800" dirty="0" err="1">
                <a:latin typeface="Arial" pitchFamily="34" charset="0"/>
                <a:cs typeface="Arial" pitchFamily="34" charset="0"/>
              </a:rPr>
              <a:t>dengan</a:t>
            </a:r>
            <a:r>
              <a:rPr lang="en-US" sz="2800" dirty="0">
                <a:latin typeface="Arial" pitchFamily="34" charset="0"/>
                <a:cs typeface="Arial" pitchFamily="34" charset="0"/>
              </a:rPr>
              <a:t> </a:t>
            </a:r>
            <a:r>
              <a:rPr lang="en-US" sz="2800" dirty="0" err="1">
                <a:latin typeface="Arial" pitchFamily="34" charset="0"/>
                <a:cs typeface="Arial" pitchFamily="34" charset="0"/>
              </a:rPr>
              <a:t>pekerjaan</a:t>
            </a:r>
            <a:r>
              <a:rPr lang="en-US" sz="2800" dirty="0">
                <a:latin typeface="Arial" pitchFamily="34" charset="0"/>
                <a:cs typeface="Arial" pitchFamily="34" charset="0"/>
              </a:rPr>
              <a:t> </a:t>
            </a:r>
            <a:r>
              <a:rPr lang="en-US" sz="2800" dirty="0" err="1">
                <a:latin typeface="Arial" pitchFamily="34" charset="0"/>
                <a:cs typeface="Arial" pitchFamily="34" charset="0"/>
              </a:rPr>
              <a:t>otak</a:t>
            </a:r>
            <a:r>
              <a:rPr lang="en-US" sz="2800" dirty="0">
                <a:latin typeface="Arial" pitchFamily="34" charset="0"/>
                <a:cs typeface="Arial" pitchFamily="34" charset="0"/>
              </a:rPr>
              <a:t> yang </a:t>
            </a:r>
            <a:r>
              <a:rPr lang="en-US" sz="2800" dirty="0" err="1">
                <a:latin typeface="Arial" pitchFamily="34" charset="0"/>
                <a:cs typeface="Arial" pitchFamily="34" charset="0"/>
              </a:rPr>
              <a:t>selalu</a:t>
            </a:r>
            <a:r>
              <a:rPr lang="en-US" sz="2800" dirty="0">
                <a:latin typeface="Arial" pitchFamily="34" charset="0"/>
                <a:cs typeface="Arial" pitchFamily="34" charset="0"/>
              </a:rPr>
              <a:t> </a:t>
            </a:r>
            <a:r>
              <a:rPr lang="en-US" sz="2800" dirty="0" err="1">
                <a:latin typeface="Arial" pitchFamily="34" charset="0"/>
                <a:cs typeface="Arial" pitchFamily="34" charset="0"/>
              </a:rPr>
              <a:t>memutuskan</a:t>
            </a:r>
            <a:r>
              <a:rPr lang="en-US" sz="2800" dirty="0">
                <a:latin typeface="Arial" pitchFamily="34" charset="0"/>
                <a:cs typeface="Arial" pitchFamily="34" charset="0"/>
              </a:rPr>
              <a:t> </a:t>
            </a:r>
            <a:r>
              <a:rPr lang="en-US" sz="2800" dirty="0" err="1">
                <a:latin typeface="Arial" pitchFamily="34" charset="0"/>
                <a:cs typeface="Arial" pitchFamily="34" charset="0"/>
              </a:rPr>
              <a:t>apa</a:t>
            </a:r>
            <a:r>
              <a:rPr lang="en-US" sz="2800" dirty="0">
                <a:latin typeface="Arial" pitchFamily="34" charset="0"/>
                <a:cs typeface="Arial" pitchFamily="34" charset="0"/>
              </a:rPr>
              <a:t> yang </a:t>
            </a:r>
            <a:r>
              <a:rPr lang="en-US" sz="2800" dirty="0" err="1">
                <a:latin typeface="Arial" pitchFamily="34" charset="0"/>
                <a:cs typeface="Arial" pitchFamily="34" charset="0"/>
              </a:rPr>
              <a:t>hendak</a:t>
            </a:r>
            <a:r>
              <a:rPr lang="en-US" sz="2800" dirty="0">
                <a:latin typeface="Arial" pitchFamily="34" charset="0"/>
                <a:cs typeface="Arial" pitchFamily="34" charset="0"/>
              </a:rPr>
              <a:t> </a:t>
            </a:r>
            <a:r>
              <a:rPr lang="en-US" sz="2800" dirty="0" err="1">
                <a:latin typeface="Arial" pitchFamily="34" charset="0"/>
                <a:cs typeface="Arial" pitchFamily="34" charset="0"/>
              </a:rPr>
              <a:t>dikerjakan</a:t>
            </a:r>
            <a:r>
              <a:rPr lang="en-US" sz="2800" dirty="0">
                <a:latin typeface="Arial" pitchFamily="34" charset="0"/>
                <a:cs typeface="Arial" pitchFamily="34" charset="0"/>
              </a:rPr>
              <a:t> </a:t>
            </a:r>
            <a:r>
              <a:rPr lang="en-US" sz="2800" dirty="0" err="1">
                <a:latin typeface="Arial" pitchFamily="34" charset="0"/>
                <a:cs typeface="Arial" pitchFamily="34" charset="0"/>
              </a:rPr>
              <a:t>oleh</a:t>
            </a:r>
            <a:r>
              <a:rPr lang="en-US" sz="2800" dirty="0">
                <a:latin typeface="Arial" pitchFamily="34" charset="0"/>
                <a:cs typeface="Arial" pitchFamily="34" charset="0"/>
              </a:rPr>
              <a:t> </a:t>
            </a:r>
            <a:r>
              <a:rPr lang="en-US" sz="2800" dirty="0" err="1">
                <a:latin typeface="Arial" pitchFamily="34" charset="0"/>
                <a:cs typeface="Arial" pitchFamily="34" charset="0"/>
              </a:rPr>
              <a:t>sistem</a:t>
            </a:r>
            <a:r>
              <a:rPr lang="en-US" sz="2800" dirty="0">
                <a:latin typeface="Arial" pitchFamily="34" charset="0"/>
                <a:cs typeface="Arial" pitchFamily="34" charset="0"/>
              </a:rPr>
              <a:t> organ </a:t>
            </a:r>
            <a:r>
              <a:rPr lang="en-US" sz="2800" dirty="0" err="1">
                <a:latin typeface="Arial" pitchFamily="34" charset="0"/>
                <a:cs typeface="Arial" pitchFamily="34" charset="0"/>
              </a:rPr>
              <a:t>tubuh</a:t>
            </a:r>
            <a:r>
              <a:rPr lang="en-US" sz="2800" dirty="0">
                <a:latin typeface="Arial" pitchFamily="34" charset="0"/>
                <a:cs typeface="Arial" pitchFamily="34" charset="0"/>
              </a:rPr>
              <a:t> </a:t>
            </a:r>
            <a:r>
              <a:rPr lang="en-US" sz="2800" dirty="0" err="1">
                <a:latin typeface="Arial" pitchFamily="34" charset="0"/>
                <a:cs typeface="Arial" pitchFamily="34" charset="0"/>
              </a:rPr>
              <a:t>atau</a:t>
            </a:r>
            <a:r>
              <a:rPr lang="en-US" sz="2800" dirty="0">
                <a:latin typeface="Arial" pitchFamily="34" charset="0"/>
                <a:cs typeface="Arial" pitchFamily="34" charset="0"/>
              </a:rPr>
              <a:t> </a:t>
            </a:r>
            <a:r>
              <a:rPr lang="en-US" sz="2800" dirty="0" err="1">
                <a:latin typeface="Arial" pitchFamily="34" charset="0"/>
                <a:cs typeface="Arial" pitchFamily="34" charset="0"/>
              </a:rPr>
              <a:t>sebagaimana</a:t>
            </a:r>
            <a:r>
              <a:rPr lang="en-US" sz="2800" dirty="0">
                <a:latin typeface="Arial" pitchFamily="34" charset="0"/>
                <a:cs typeface="Arial" pitchFamily="34" charset="0"/>
              </a:rPr>
              <a:t> </a:t>
            </a:r>
            <a:r>
              <a:rPr lang="en-US" sz="2800" dirty="0" err="1">
                <a:latin typeface="Arial" pitchFamily="34" charset="0"/>
                <a:cs typeface="Arial" pitchFamily="34" charset="0"/>
              </a:rPr>
              <a:t>dimensi</a:t>
            </a:r>
            <a:r>
              <a:rPr lang="en-US" sz="2800" dirty="0">
                <a:latin typeface="Arial" pitchFamily="34" charset="0"/>
                <a:cs typeface="Arial" pitchFamily="34" charset="0"/>
              </a:rPr>
              <a:t> </a:t>
            </a:r>
            <a:r>
              <a:rPr lang="en-US" sz="2800" dirty="0" err="1">
                <a:latin typeface="Arial" pitchFamily="34" charset="0"/>
                <a:cs typeface="Arial" pitchFamily="34" charset="0"/>
              </a:rPr>
              <a:t>struktur</a:t>
            </a:r>
            <a:r>
              <a:rPr lang="en-US" sz="2800" dirty="0">
                <a:latin typeface="Arial" pitchFamily="34" charset="0"/>
                <a:cs typeface="Arial" pitchFamily="34" charset="0"/>
              </a:rPr>
              <a:t> </a:t>
            </a:r>
            <a:r>
              <a:rPr lang="en-US" sz="2800" dirty="0" err="1">
                <a:latin typeface="Arial" pitchFamily="34" charset="0"/>
                <a:cs typeface="Arial" pitchFamily="34" charset="0"/>
              </a:rPr>
              <a:t>organisasi</a:t>
            </a:r>
            <a:r>
              <a:rPr lang="en-US" sz="2800" dirty="0">
                <a:latin typeface="Arial" pitchFamily="34" charset="0"/>
                <a:cs typeface="Arial" pitchFamily="34" charset="0"/>
              </a:rPr>
              <a:t> </a:t>
            </a:r>
            <a:r>
              <a:rPr lang="en-US" sz="2800" dirty="0" err="1">
                <a:latin typeface="Arial" pitchFamily="34" charset="0"/>
                <a:cs typeface="Arial" pitchFamily="34" charset="0"/>
              </a:rPr>
              <a:t>melalui</a:t>
            </a:r>
            <a:r>
              <a:rPr lang="en-US" sz="2800" dirty="0">
                <a:latin typeface="Arial" pitchFamily="34" charset="0"/>
                <a:cs typeface="Arial" pitchFamily="34" charset="0"/>
              </a:rPr>
              <a:t> </a:t>
            </a:r>
            <a:r>
              <a:rPr lang="en-US" sz="2800" dirty="0" err="1">
                <a:latin typeface="Arial" pitchFamily="34" charset="0"/>
                <a:cs typeface="Arial" pitchFamily="34" charset="0"/>
              </a:rPr>
              <a:t>suatu</a:t>
            </a:r>
            <a:r>
              <a:rPr lang="en-US" sz="2800" dirty="0">
                <a:latin typeface="Arial" pitchFamily="34" charset="0"/>
                <a:cs typeface="Arial" pitchFamily="34" charset="0"/>
              </a:rPr>
              <a:t> </a:t>
            </a:r>
            <a:r>
              <a:rPr lang="en-US" sz="2800" dirty="0" err="1">
                <a:latin typeface="Arial" pitchFamily="34" charset="0"/>
                <a:cs typeface="Arial" pitchFamily="34" charset="0"/>
              </a:rPr>
              <a:t>energi</a:t>
            </a:r>
            <a:r>
              <a:rPr lang="en-US" sz="2800" dirty="0">
                <a:latin typeface="Arial" pitchFamily="34" charset="0"/>
                <a:cs typeface="Arial" pitchFamily="34" charset="0"/>
              </a:rPr>
              <a:t> </a:t>
            </a:r>
            <a:r>
              <a:rPr lang="en-US" sz="2800" dirty="0" err="1">
                <a:latin typeface="Arial" pitchFamily="34" charset="0"/>
                <a:cs typeface="Arial" pitchFamily="34" charset="0"/>
              </a:rPr>
              <a:t>atau</a:t>
            </a:r>
            <a:r>
              <a:rPr lang="en-US" sz="2800" dirty="0">
                <a:latin typeface="Arial" pitchFamily="34" charset="0"/>
                <a:cs typeface="Arial" pitchFamily="34" charset="0"/>
              </a:rPr>
              <a:t> </a:t>
            </a:r>
            <a:r>
              <a:rPr lang="en-US" sz="2800" dirty="0" err="1">
                <a:latin typeface="Arial" pitchFamily="34" charset="0"/>
                <a:cs typeface="Arial" pitchFamily="34" charset="0"/>
              </a:rPr>
              <a:t>sistem</a:t>
            </a:r>
            <a:r>
              <a:rPr lang="en-US" sz="2800" dirty="0">
                <a:latin typeface="Arial" pitchFamily="34" charset="0"/>
                <a:cs typeface="Arial" pitchFamily="34" charset="0"/>
              </a:rPr>
              <a:t> </a:t>
            </a:r>
            <a:r>
              <a:rPr lang="en-US" sz="2800" dirty="0" err="1">
                <a:latin typeface="Arial" pitchFamily="34" charset="0"/>
                <a:cs typeface="Arial" pitchFamily="34" charset="0"/>
              </a:rPr>
              <a:t>penggerak</a:t>
            </a:r>
            <a:r>
              <a:rPr lang="en-US" sz="2800" dirty="0">
                <a:latin typeface="Arial" pitchFamily="34" charset="0"/>
                <a:cs typeface="Arial" pitchFamily="34" charset="0"/>
              </a:rPr>
              <a:t> </a:t>
            </a:r>
            <a:r>
              <a:rPr lang="en-US" sz="2800" dirty="0" err="1">
                <a:latin typeface="Arial" pitchFamily="34" charset="0"/>
                <a:cs typeface="Arial" pitchFamily="34" charset="0"/>
              </a:rPr>
              <a:t>dan</a:t>
            </a:r>
            <a:r>
              <a:rPr lang="en-US" sz="2800" dirty="0">
                <a:latin typeface="Arial" pitchFamily="34" charset="0"/>
                <a:cs typeface="Arial" pitchFamily="34" charset="0"/>
              </a:rPr>
              <a:t> </a:t>
            </a:r>
            <a:r>
              <a:rPr lang="en-US" sz="2800" dirty="0" err="1">
                <a:latin typeface="Arial" pitchFamily="34" charset="0"/>
                <a:cs typeface="Arial" pitchFamily="34" charset="0"/>
              </a:rPr>
              <a:t>kendai</a:t>
            </a:r>
            <a:r>
              <a:rPr lang="en-US" sz="2800" dirty="0">
                <a:latin typeface="Arial" pitchFamily="34" charset="0"/>
                <a:cs typeface="Arial" pitchFamily="34" charset="0"/>
              </a:rPr>
              <a:t> </a:t>
            </a:r>
            <a:r>
              <a:rPr lang="en-US" sz="2800" dirty="0" err="1">
                <a:latin typeface="Arial" pitchFamily="34" charset="0"/>
                <a:cs typeface="Arial" pitchFamily="34" charset="0"/>
              </a:rPr>
              <a:t>dari</a:t>
            </a:r>
            <a:r>
              <a:rPr lang="en-US" sz="2800" dirty="0">
                <a:latin typeface="Arial" pitchFamily="34" charset="0"/>
                <a:cs typeface="Arial" pitchFamily="34" charset="0"/>
              </a:rPr>
              <a:t> </a:t>
            </a:r>
            <a:r>
              <a:rPr lang="en-US" sz="2800" dirty="0" err="1">
                <a:latin typeface="Arial" pitchFamily="34" charset="0"/>
                <a:cs typeface="Arial" pitchFamily="34" charset="0"/>
              </a:rPr>
              <a:t>sebuah</a:t>
            </a:r>
            <a:r>
              <a:rPr lang="en-US" sz="2800" dirty="0">
                <a:latin typeface="Arial" pitchFamily="34" charset="0"/>
                <a:cs typeface="Arial" pitchFamily="34" charset="0"/>
              </a:rPr>
              <a:t> </a:t>
            </a:r>
            <a:r>
              <a:rPr lang="en-US" sz="2800" dirty="0" err="1">
                <a:latin typeface="Arial" pitchFamily="34" charset="0"/>
                <a:cs typeface="Arial" pitchFamily="34" charset="0"/>
              </a:rPr>
              <a:t>sistem</a:t>
            </a:r>
            <a:r>
              <a:rPr lang="en-US" sz="2800" dirty="0">
                <a:latin typeface="Arial" pitchFamily="34" charset="0"/>
                <a:cs typeface="Arial" pitchFamily="34" charset="0"/>
              </a:rPr>
              <a:t> manajemen</a:t>
            </a:r>
          </a:p>
        </p:txBody>
      </p:sp>
    </p:spTree>
    <p:extLst>
      <p:ext uri="{BB962C8B-B14F-4D97-AF65-F5344CB8AC3E}">
        <p14:creationId xmlns:p14="http://schemas.microsoft.com/office/powerpoint/2010/main" val="2186248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err="1"/>
              <a:t>Apa</a:t>
            </a:r>
            <a:r>
              <a:rPr lang="en-US" dirty="0"/>
              <a:t> </a:t>
            </a:r>
            <a:r>
              <a:rPr lang="en-US" dirty="0" err="1"/>
              <a:t>itu</a:t>
            </a:r>
            <a:r>
              <a:rPr lang="en-US" dirty="0"/>
              <a:t> Kebijakan </a:t>
            </a:r>
            <a:r>
              <a:rPr lang="en-US" dirty="0" err="1"/>
              <a:t>Publik</a:t>
            </a:r>
            <a:r>
              <a:rPr lang="en-US" dirty="0"/>
              <a:t>?</a:t>
            </a:r>
          </a:p>
        </p:txBody>
      </p:sp>
      <p:sp>
        <p:nvSpPr>
          <p:cNvPr id="3" name="Content Placeholder 2"/>
          <p:cNvSpPr>
            <a:spLocks noGrp="1"/>
          </p:cNvSpPr>
          <p:nvPr>
            <p:ph idx="1"/>
          </p:nvPr>
        </p:nvSpPr>
        <p:spPr>
          <a:xfrm>
            <a:off x="381000" y="1143000"/>
            <a:ext cx="8305800" cy="4983163"/>
          </a:xfrm>
        </p:spPr>
        <p:txBody>
          <a:bodyPr>
            <a:normAutofit fontScale="77500" lnSpcReduction="20000"/>
          </a:bodyPr>
          <a:lstStyle/>
          <a:p>
            <a:pPr algn="just"/>
            <a:r>
              <a:rPr lang="en-US" b="1" dirty="0"/>
              <a:t>Chandler </a:t>
            </a:r>
            <a:r>
              <a:rPr lang="en-US" b="1" dirty="0" err="1"/>
              <a:t>dan</a:t>
            </a:r>
            <a:r>
              <a:rPr lang="en-US" b="1" dirty="0"/>
              <a:t> Plano (1988)</a:t>
            </a:r>
            <a:r>
              <a:rPr lang="en-US" dirty="0"/>
              <a:t>: </a:t>
            </a:r>
            <a:r>
              <a:rPr lang="en-US" dirty="0" err="1"/>
              <a:t>Kebijkan</a:t>
            </a:r>
            <a:r>
              <a:rPr lang="en-US" dirty="0"/>
              <a:t> </a:t>
            </a:r>
            <a:r>
              <a:rPr lang="en-US" dirty="0" err="1"/>
              <a:t>publik</a:t>
            </a:r>
            <a:r>
              <a:rPr lang="en-US" dirty="0"/>
              <a:t> adalah </a:t>
            </a:r>
            <a:r>
              <a:rPr lang="en-US" dirty="0" err="1"/>
              <a:t>pemanfaatan</a:t>
            </a:r>
            <a:r>
              <a:rPr lang="en-US" dirty="0"/>
              <a:t> yang </a:t>
            </a:r>
            <a:r>
              <a:rPr lang="en-US" dirty="0" err="1"/>
              <a:t>strategis</a:t>
            </a:r>
            <a:r>
              <a:rPr lang="en-US" dirty="0"/>
              <a:t> </a:t>
            </a:r>
            <a:r>
              <a:rPr lang="en-US" dirty="0" err="1"/>
              <a:t>terhadap</a:t>
            </a:r>
            <a:r>
              <a:rPr lang="en-US" dirty="0"/>
              <a:t> </a:t>
            </a:r>
            <a:r>
              <a:rPr lang="en-US" dirty="0" err="1"/>
              <a:t>sumber</a:t>
            </a:r>
            <a:r>
              <a:rPr lang="en-US" dirty="0"/>
              <a:t> </a:t>
            </a:r>
            <a:r>
              <a:rPr lang="en-US" dirty="0" err="1"/>
              <a:t>daya-sumber</a:t>
            </a:r>
            <a:r>
              <a:rPr lang="en-US" dirty="0"/>
              <a:t> </a:t>
            </a:r>
            <a:r>
              <a:rPr lang="en-US" dirty="0" err="1"/>
              <a:t>daya</a:t>
            </a:r>
            <a:r>
              <a:rPr lang="en-US" dirty="0"/>
              <a:t> yang </a:t>
            </a:r>
            <a:r>
              <a:rPr lang="en-US" dirty="0" err="1"/>
              <a:t>ada</a:t>
            </a:r>
            <a:r>
              <a:rPr lang="en-US" dirty="0"/>
              <a:t> </a:t>
            </a:r>
            <a:r>
              <a:rPr lang="en-US" dirty="0" err="1"/>
              <a:t>untuk</a:t>
            </a:r>
            <a:r>
              <a:rPr lang="en-US" dirty="0"/>
              <a:t> </a:t>
            </a:r>
            <a:r>
              <a:rPr lang="en-US" dirty="0" err="1"/>
              <a:t>memecahkan</a:t>
            </a:r>
            <a:r>
              <a:rPr lang="en-US" dirty="0"/>
              <a:t> </a:t>
            </a:r>
            <a:r>
              <a:rPr lang="en-US" dirty="0" err="1"/>
              <a:t>masalah-masalah</a:t>
            </a:r>
            <a:r>
              <a:rPr lang="en-US" dirty="0"/>
              <a:t> </a:t>
            </a:r>
            <a:r>
              <a:rPr lang="en-US" dirty="0" err="1"/>
              <a:t>publik</a:t>
            </a:r>
            <a:r>
              <a:rPr lang="en-US" dirty="0"/>
              <a:t> </a:t>
            </a:r>
            <a:r>
              <a:rPr lang="en-US" dirty="0" err="1"/>
              <a:t>atau</a:t>
            </a:r>
            <a:r>
              <a:rPr lang="en-US" dirty="0"/>
              <a:t> </a:t>
            </a:r>
            <a:r>
              <a:rPr lang="en-US" dirty="0" err="1"/>
              <a:t>pemerintah</a:t>
            </a:r>
            <a:r>
              <a:rPr lang="en-US" dirty="0"/>
              <a:t>.</a:t>
            </a:r>
          </a:p>
          <a:p>
            <a:pPr algn="just"/>
            <a:r>
              <a:rPr lang="en-US" b="1" dirty="0"/>
              <a:t>Anderson (1975)</a:t>
            </a:r>
            <a:r>
              <a:rPr lang="en-US" dirty="0"/>
              <a:t>: Kebijakan </a:t>
            </a:r>
            <a:r>
              <a:rPr lang="en-US" dirty="0" err="1"/>
              <a:t>publik</a:t>
            </a:r>
            <a:r>
              <a:rPr lang="en-US" dirty="0"/>
              <a:t> adalah </a:t>
            </a:r>
            <a:r>
              <a:rPr lang="en-US" dirty="0" err="1"/>
              <a:t>sebagai</a:t>
            </a:r>
            <a:r>
              <a:rPr lang="en-US" dirty="0"/>
              <a:t> </a:t>
            </a:r>
            <a:r>
              <a:rPr lang="en-US" dirty="0" err="1"/>
              <a:t>kebijakan-kebijakan</a:t>
            </a:r>
            <a:r>
              <a:rPr lang="en-US" dirty="0"/>
              <a:t> yang </a:t>
            </a:r>
            <a:r>
              <a:rPr lang="en-US" dirty="0" err="1"/>
              <a:t>dibangun</a:t>
            </a:r>
            <a:r>
              <a:rPr lang="en-US" dirty="0"/>
              <a:t> </a:t>
            </a:r>
            <a:r>
              <a:rPr lang="en-US" dirty="0" err="1"/>
              <a:t>oleh</a:t>
            </a:r>
            <a:r>
              <a:rPr lang="en-US" dirty="0"/>
              <a:t> </a:t>
            </a:r>
            <a:r>
              <a:rPr lang="en-US" dirty="0" err="1"/>
              <a:t>badan-badan</a:t>
            </a:r>
            <a:r>
              <a:rPr lang="en-US" dirty="0"/>
              <a:t> </a:t>
            </a:r>
            <a:r>
              <a:rPr lang="en-US" dirty="0" err="1"/>
              <a:t>dan</a:t>
            </a:r>
            <a:r>
              <a:rPr lang="en-US" dirty="0"/>
              <a:t> </a:t>
            </a:r>
            <a:r>
              <a:rPr lang="en-US" dirty="0" err="1"/>
              <a:t>pejabat-pejabat</a:t>
            </a:r>
            <a:r>
              <a:rPr lang="en-US" dirty="0"/>
              <a:t> </a:t>
            </a:r>
            <a:r>
              <a:rPr lang="en-US" dirty="0" err="1"/>
              <a:t>pemerintah</a:t>
            </a:r>
            <a:r>
              <a:rPr lang="en-US" dirty="0"/>
              <a:t>. </a:t>
            </a:r>
            <a:r>
              <a:rPr lang="en-US" dirty="0" err="1"/>
              <a:t>Definisi</a:t>
            </a:r>
            <a:r>
              <a:rPr lang="en-US" dirty="0"/>
              <a:t> </a:t>
            </a:r>
            <a:r>
              <a:rPr lang="en-US" dirty="0" err="1"/>
              <a:t>kebijakan</a:t>
            </a:r>
            <a:r>
              <a:rPr lang="en-US" dirty="0"/>
              <a:t> </a:t>
            </a:r>
            <a:r>
              <a:rPr lang="en-US" dirty="0" err="1"/>
              <a:t>publik</a:t>
            </a:r>
            <a:r>
              <a:rPr lang="en-US" dirty="0"/>
              <a:t> </a:t>
            </a:r>
            <a:r>
              <a:rPr lang="en-US" dirty="0" err="1"/>
              <a:t>menurut</a:t>
            </a:r>
            <a:r>
              <a:rPr lang="en-US" dirty="0"/>
              <a:t> Anderson </a:t>
            </a:r>
            <a:r>
              <a:rPr lang="en-US" dirty="0" err="1"/>
              <a:t>dapat</a:t>
            </a:r>
            <a:r>
              <a:rPr lang="en-US" dirty="0"/>
              <a:t> </a:t>
            </a:r>
            <a:r>
              <a:rPr lang="en-US" dirty="0" err="1"/>
              <a:t>diklasifikasikan</a:t>
            </a:r>
            <a:r>
              <a:rPr lang="en-US" dirty="0"/>
              <a:t> </a:t>
            </a:r>
            <a:r>
              <a:rPr lang="en-US" dirty="0" err="1"/>
              <a:t>sebagai</a:t>
            </a:r>
            <a:r>
              <a:rPr lang="en-US" dirty="0"/>
              <a:t> proses management, </a:t>
            </a:r>
            <a:r>
              <a:rPr lang="en-US" dirty="0" err="1"/>
              <a:t>dimana</a:t>
            </a:r>
            <a:r>
              <a:rPr lang="en-US" dirty="0"/>
              <a:t> </a:t>
            </a:r>
            <a:r>
              <a:rPr lang="en-US" dirty="0" err="1"/>
              <a:t>didalamnya</a:t>
            </a:r>
            <a:r>
              <a:rPr lang="en-US" dirty="0"/>
              <a:t> </a:t>
            </a:r>
            <a:r>
              <a:rPr lang="en-US" dirty="0" err="1"/>
              <a:t>terdapat</a:t>
            </a:r>
            <a:r>
              <a:rPr lang="en-US" dirty="0"/>
              <a:t> </a:t>
            </a:r>
            <a:r>
              <a:rPr lang="en-US" dirty="0" err="1"/>
              <a:t>fase</a:t>
            </a:r>
            <a:r>
              <a:rPr lang="en-US" dirty="0"/>
              <a:t> </a:t>
            </a:r>
            <a:r>
              <a:rPr lang="en-US" dirty="0" err="1"/>
              <a:t>serangkaian</a:t>
            </a:r>
            <a:r>
              <a:rPr lang="en-US" dirty="0"/>
              <a:t> </a:t>
            </a:r>
            <a:r>
              <a:rPr lang="en-US" dirty="0" err="1"/>
              <a:t>kerja</a:t>
            </a:r>
            <a:r>
              <a:rPr lang="en-US" dirty="0"/>
              <a:t> </a:t>
            </a:r>
            <a:r>
              <a:rPr lang="en-US" dirty="0" err="1"/>
              <a:t>pejabat</a:t>
            </a:r>
            <a:r>
              <a:rPr lang="en-US" dirty="0"/>
              <a:t> </a:t>
            </a:r>
            <a:r>
              <a:rPr lang="en-US" dirty="0" err="1"/>
              <a:t>publik</a:t>
            </a:r>
            <a:r>
              <a:rPr lang="en-US" dirty="0"/>
              <a:t>.</a:t>
            </a:r>
          </a:p>
          <a:p>
            <a:pPr algn="just"/>
            <a:r>
              <a:rPr lang="en-US" b="1" dirty="0" err="1"/>
              <a:t>Woll</a:t>
            </a:r>
            <a:r>
              <a:rPr lang="en-US" b="1" dirty="0"/>
              <a:t> (1966)</a:t>
            </a:r>
            <a:r>
              <a:rPr lang="en-US" dirty="0"/>
              <a:t>: Kebijakan </a:t>
            </a:r>
            <a:r>
              <a:rPr lang="en-US" dirty="0" err="1"/>
              <a:t>publik</a:t>
            </a:r>
            <a:r>
              <a:rPr lang="en-US" dirty="0"/>
              <a:t> adalah </a:t>
            </a:r>
            <a:r>
              <a:rPr lang="en-US" dirty="0" err="1"/>
              <a:t>sejumlah</a:t>
            </a:r>
            <a:r>
              <a:rPr lang="en-US" dirty="0"/>
              <a:t> </a:t>
            </a:r>
            <a:r>
              <a:rPr lang="en-US" dirty="0" err="1"/>
              <a:t>aktivitas</a:t>
            </a:r>
            <a:r>
              <a:rPr lang="en-US" dirty="0"/>
              <a:t> </a:t>
            </a:r>
            <a:r>
              <a:rPr lang="en-US" dirty="0" err="1"/>
              <a:t>pemerintah</a:t>
            </a:r>
            <a:r>
              <a:rPr lang="en-US" dirty="0"/>
              <a:t> </a:t>
            </a:r>
            <a:r>
              <a:rPr lang="en-US" dirty="0" err="1"/>
              <a:t>untuk</a:t>
            </a:r>
            <a:r>
              <a:rPr lang="en-US" dirty="0"/>
              <a:t> </a:t>
            </a:r>
            <a:r>
              <a:rPr lang="en-US" dirty="0" err="1"/>
              <a:t>memecahkan</a:t>
            </a:r>
            <a:r>
              <a:rPr lang="en-US" dirty="0"/>
              <a:t> </a:t>
            </a:r>
            <a:r>
              <a:rPr lang="en-US" dirty="0" err="1"/>
              <a:t>masalah</a:t>
            </a:r>
            <a:r>
              <a:rPr lang="en-US" dirty="0"/>
              <a:t> di </a:t>
            </a:r>
            <a:r>
              <a:rPr lang="en-US" dirty="0" err="1"/>
              <a:t>masyarakat</a:t>
            </a:r>
            <a:r>
              <a:rPr lang="en-US" dirty="0"/>
              <a:t>, </a:t>
            </a:r>
            <a:r>
              <a:rPr lang="en-US" dirty="0" err="1"/>
              <a:t>baik</a:t>
            </a:r>
            <a:r>
              <a:rPr lang="en-US" dirty="0"/>
              <a:t> </a:t>
            </a:r>
            <a:r>
              <a:rPr lang="en-US" dirty="0" err="1"/>
              <a:t>secara</a:t>
            </a:r>
            <a:r>
              <a:rPr lang="en-US" dirty="0"/>
              <a:t> </a:t>
            </a:r>
            <a:r>
              <a:rPr lang="en-US" dirty="0" err="1"/>
              <a:t>langsung</a:t>
            </a:r>
            <a:r>
              <a:rPr lang="en-US" dirty="0"/>
              <a:t> </a:t>
            </a:r>
            <a:r>
              <a:rPr lang="en-US" dirty="0" err="1"/>
              <a:t>maupun</a:t>
            </a:r>
            <a:r>
              <a:rPr lang="en-US" dirty="0"/>
              <a:t> </a:t>
            </a:r>
            <a:r>
              <a:rPr lang="en-US" dirty="0" err="1"/>
              <a:t>melalui</a:t>
            </a:r>
            <a:r>
              <a:rPr lang="en-US" dirty="0"/>
              <a:t> </a:t>
            </a:r>
            <a:r>
              <a:rPr lang="en-US" dirty="0" err="1"/>
              <a:t>berbagai</a:t>
            </a:r>
            <a:r>
              <a:rPr lang="en-US" dirty="0"/>
              <a:t> </a:t>
            </a:r>
            <a:r>
              <a:rPr lang="en-US" dirty="0" err="1"/>
              <a:t>lembaga</a:t>
            </a:r>
            <a:r>
              <a:rPr lang="en-US" dirty="0"/>
              <a:t> yang </a:t>
            </a:r>
            <a:r>
              <a:rPr lang="en-US" dirty="0" err="1"/>
              <a:t>mempengaruhi</a:t>
            </a:r>
            <a:r>
              <a:rPr lang="en-US" dirty="0"/>
              <a:t> </a:t>
            </a:r>
            <a:r>
              <a:rPr lang="en-US" dirty="0" err="1"/>
              <a:t>kehidupan</a:t>
            </a:r>
            <a:r>
              <a:rPr lang="en-US" dirty="0"/>
              <a:t> </a:t>
            </a:r>
            <a:r>
              <a:rPr lang="en-US" dirty="0" err="1"/>
              <a:t>masyarakat</a:t>
            </a:r>
            <a:r>
              <a:rPr lang="en-US" dirty="0"/>
              <a:t>.</a:t>
            </a:r>
          </a:p>
          <a:p>
            <a:endParaRPr lang="en-US" dirty="0"/>
          </a:p>
        </p:txBody>
      </p:sp>
    </p:spTree>
    <p:extLst>
      <p:ext uri="{BB962C8B-B14F-4D97-AF65-F5344CB8AC3E}">
        <p14:creationId xmlns:p14="http://schemas.microsoft.com/office/powerpoint/2010/main" val="34451156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1026" name="Picture 2" descr="Image result for proses perumusan kebijakan publi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866" y="187036"/>
            <a:ext cx="8322502" cy="6477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8341577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Autofit/>
          </a:bodyPr>
          <a:lstStyle/>
          <a:p>
            <a:r>
              <a:rPr lang="en-US" sz="3600" b="1" dirty="0" err="1">
                <a:latin typeface="Arial" pitchFamily="34" charset="0"/>
                <a:cs typeface="Arial" pitchFamily="34" charset="0"/>
              </a:rPr>
              <a:t>Dimensi</a:t>
            </a:r>
            <a:r>
              <a:rPr lang="en-US" sz="3600" b="1" dirty="0">
                <a:latin typeface="Arial" pitchFamily="34" charset="0"/>
                <a:cs typeface="Arial" pitchFamily="34" charset="0"/>
              </a:rPr>
              <a:t> </a:t>
            </a:r>
            <a:r>
              <a:rPr lang="en-US" sz="3600" b="1" dirty="0" err="1">
                <a:latin typeface="Arial" pitchFamily="34" charset="0"/>
                <a:cs typeface="Arial" pitchFamily="34" charset="0"/>
              </a:rPr>
              <a:t>Manajeman</a:t>
            </a:r>
            <a:endParaRPr lang="en-US" sz="3600" b="1" dirty="0">
              <a:latin typeface="Arial" pitchFamily="34" charset="0"/>
              <a:cs typeface="Arial" pitchFamily="34" charset="0"/>
            </a:endParaRPr>
          </a:p>
        </p:txBody>
      </p:sp>
      <p:sp>
        <p:nvSpPr>
          <p:cNvPr id="3" name="Content Placeholder 2"/>
          <p:cNvSpPr>
            <a:spLocks noGrp="1"/>
          </p:cNvSpPr>
          <p:nvPr>
            <p:ph idx="1"/>
          </p:nvPr>
        </p:nvSpPr>
        <p:spPr>
          <a:xfrm>
            <a:off x="457200" y="1066800"/>
            <a:ext cx="8229600" cy="5334000"/>
          </a:xfrm>
        </p:spPr>
        <p:txBody>
          <a:bodyPr>
            <a:normAutofit fontScale="70000" lnSpcReduction="20000"/>
          </a:bodyPr>
          <a:lstStyle/>
          <a:p>
            <a:r>
              <a:rPr lang="en-US" sz="3400" dirty="0" err="1">
                <a:latin typeface="Arial" pitchFamily="34" charset="0"/>
                <a:cs typeface="Arial" pitchFamily="34" charset="0"/>
              </a:rPr>
              <a:t>Dimensi</a:t>
            </a:r>
            <a:r>
              <a:rPr lang="en-US" sz="3400" dirty="0">
                <a:latin typeface="Arial" pitchFamily="34" charset="0"/>
                <a:cs typeface="Arial" pitchFamily="34" charset="0"/>
              </a:rPr>
              <a:t> </a:t>
            </a:r>
            <a:r>
              <a:rPr lang="en-US" sz="3400" dirty="0" err="1">
                <a:latin typeface="Arial" pitchFamily="34" charset="0"/>
                <a:cs typeface="Arial" pitchFamily="34" charset="0"/>
              </a:rPr>
              <a:t>ini</a:t>
            </a:r>
            <a:r>
              <a:rPr lang="en-US" sz="3400" dirty="0">
                <a:latin typeface="Arial" pitchFamily="34" charset="0"/>
                <a:cs typeface="Arial" pitchFamily="34" charset="0"/>
              </a:rPr>
              <a:t> </a:t>
            </a:r>
            <a:r>
              <a:rPr lang="en-US" sz="3400" dirty="0" err="1">
                <a:latin typeface="Arial" pitchFamily="34" charset="0"/>
                <a:cs typeface="Arial" pitchFamily="34" charset="0"/>
              </a:rPr>
              <a:t>berkenaan</a:t>
            </a:r>
            <a:r>
              <a:rPr lang="en-US" sz="3400" dirty="0">
                <a:latin typeface="Arial" pitchFamily="34" charset="0"/>
                <a:cs typeface="Arial" pitchFamily="34" charset="0"/>
              </a:rPr>
              <a:t> </a:t>
            </a:r>
            <a:r>
              <a:rPr lang="en-US" sz="3400" dirty="0" err="1">
                <a:latin typeface="Arial" pitchFamily="34" charset="0"/>
                <a:cs typeface="Arial" pitchFamily="34" charset="0"/>
              </a:rPr>
              <a:t>dengan</a:t>
            </a:r>
            <a:r>
              <a:rPr lang="en-US" sz="3400" dirty="0">
                <a:latin typeface="Arial" pitchFamily="34" charset="0"/>
                <a:cs typeface="Arial" pitchFamily="34" charset="0"/>
              </a:rPr>
              <a:t> </a:t>
            </a:r>
            <a:r>
              <a:rPr lang="en-US" sz="3400" dirty="0" err="1">
                <a:latin typeface="Arial" pitchFamily="34" charset="0"/>
                <a:cs typeface="Arial" pitchFamily="34" charset="0"/>
              </a:rPr>
              <a:t>bagaimana</a:t>
            </a:r>
            <a:r>
              <a:rPr lang="en-US" sz="3400" dirty="0">
                <a:latin typeface="Arial" pitchFamily="34" charset="0"/>
                <a:cs typeface="Arial" pitchFamily="34" charset="0"/>
              </a:rPr>
              <a:t> </a:t>
            </a:r>
            <a:r>
              <a:rPr lang="en-US" sz="3400" dirty="0" err="1">
                <a:latin typeface="Arial" pitchFamily="34" charset="0"/>
                <a:cs typeface="Arial" pitchFamily="34" charset="0"/>
              </a:rPr>
              <a:t>menerapkan</a:t>
            </a:r>
            <a:r>
              <a:rPr lang="en-US" sz="3400" dirty="0">
                <a:latin typeface="Arial" pitchFamily="34" charset="0"/>
                <a:cs typeface="Arial" pitchFamily="34" charset="0"/>
              </a:rPr>
              <a:t> </a:t>
            </a:r>
            <a:r>
              <a:rPr lang="en-US" sz="3400" dirty="0" err="1">
                <a:latin typeface="Arial" pitchFamily="34" charset="0"/>
                <a:cs typeface="Arial" pitchFamily="34" charset="0"/>
              </a:rPr>
              <a:t>prinsip-prinsip</a:t>
            </a:r>
            <a:r>
              <a:rPr lang="en-US" sz="3400" dirty="0">
                <a:latin typeface="Arial" pitchFamily="34" charset="0"/>
                <a:cs typeface="Arial" pitchFamily="34" charset="0"/>
              </a:rPr>
              <a:t> manajemen </a:t>
            </a:r>
            <a:r>
              <a:rPr lang="en-US" sz="3400" dirty="0" err="1">
                <a:latin typeface="Arial" pitchFamily="34" charset="0"/>
                <a:cs typeface="Arial" pitchFamily="34" charset="0"/>
              </a:rPr>
              <a:t>untuk</a:t>
            </a:r>
            <a:r>
              <a:rPr lang="en-US" sz="3400" dirty="0">
                <a:latin typeface="Arial" pitchFamily="34" charset="0"/>
                <a:cs typeface="Arial" pitchFamily="34" charset="0"/>
              </a:rPr>
              <a:t> </a:t>
            </a:r>
            <a:r>
              <a:rPr lang="en-US" sz="3400" dirty="0" err="1">
                <a:latin typeface="Arial" pitchFamily="34" charset="0"/>
                <a:cs typeface="Arial" pitchFamily="34" charset="0"/>
              </a:rPr>
              <a:t>mengimplementasikan</a:t>
            </a:r>
            <a:r>
              <a:rPr lang="en-US" sz="3400" dirty="0">
                <a:latin typeface="Arial" pitchFamily="34" charset="0"/>
                <a:cs typeface="Arial" pitchFamily="34" charset="0"/>
              </a:rPr>
              <a:t> </a:t>
            </a:r>
            <a:r>
              <a:rPr lang="en-US" sz="3400" dirty="0" err="1">
                <a:latin typeface="Arial" pitchFamily="34" charset="0"/>
                <a:cs typeface="Arial" pitchFamily="34" charset="0"/>
              </a:rPr>
              <a:t>kebijakan</a:t>
            </a:r>
            <a:r>
              <a:rPr lang="en-US" sz="3400" dirty="0">
                <a:latin typeface="Arial" pitchFamily="34" charset="0"/>
                <a:cs typeface="Arial" pitchFamily="34" charset="0"/>
              </a:rPr>
              <a:t> </a:t>
            </a:r>
            <a:r>
              <a:rPr lang="en-US" sz="3400" dirty="0" err="1">
                <a:latin typeface="Arial" pitchFamily="34" charset="0"/>
                <a:cs typeface="Arial" pitchFamily="34" charset="0"/>
              </a:rPr>
              <a:t>publik</a:t>
            </a:r>
            <a:r>
              <a:rPr lang="en-US" sz="3400" dirty="0">
                <a:latin typeface="Arial" pitchFamily="34" charset="0"/>
                <a:cs typeface="Arial" pitchFamily="34" charset="0"/>
              </a:rPr>
              <a:t>.</a:t>
            </a:r>
          </a:p>
          <a:p>
            <a:pPr algn="just"/>
            <a:r>
              <a:rPr lang="en-US" sz="3400" dirty="0" smtClean="0">
                <a:latin typeface="Arial" pitchFamily="34" charset="0"/>
                <a:cs typeface="Arial" pitchFamily="34" charset="0"/>
              </a:rPr>
              <a:t> </a:t>
            </a:r>
            <a:r>
              <a:rPr lang="en-US" sz="3400" b="1" dirty="0" err="1">
                <a:latin typeface="Arial" pitchFamily="34" charset="0"/>
                <a:cs typeface="Arial" pitchFamily="34" charset="0"/>
              </a:rPr>
              <a:t>Yeremias</a:t>
            </a:r>
            <a:r>
              <a:rPr lang="en-US" sz="3400" b="1" dirty="0">
                <a:latin typeface="Arial" pitchFamily="34" charset="0"/>
                <a:cs typeface="Arial" pitchFamily="34" charset="0"/>
              </a:rPr>
              <a:t> T. Keban </a:t>
            </a:r>
            <a:r>
              <a:rPr lang="en-US" sz="3400" dirty="0">
                <a:latin typeface="Arial" pitchFamily="34" charset="0"/>
                <a:cs typeface="Arial" pitchFamily="34" charset="0"/>
              </a:rPr>
              <a:t>(2008) </a:t>
            </a:r>
            <a:r>
              <a:rPr lang="en-US" sz="3400" dirty="0" err="1">
                <a:latin typeface="Arial" pitchFamily="34" charset="0"/>
                <a:cs typeface="Arial" pitchFamily="34" charset="0"/>
              </a:rPr>
              <a:t>mengemukakan</a:t>
            </a:r>
            <a:r>
              <a:rPr lang="en-US" sz="3400" dirty="0">
                <a:latin typeface="Arial" pitchFamily="34" charset="0"/>
                <a:cs typeface="Arial" pitchFamily="34" charset="0"/>
              </a:rPr>
              <a:t> </a:t>
            </a:r>
            <a:r>
              <a:rPr lang="en-US" sz="3400" dirty="0" err="1">
                <a:latin typeface="Arial" pitchFamily="34" charset="0"/>
                <a:cs typeface="Arial" pitchFamily="34" charset="0"/>
              </a:rPr>
              <a:t>pendapatnya</a:t>
            </a:r>
            <a:r>
              <a:rPr lang="en-US" sz="3400" dirty="0">
                <a:latin typeface="Arial" pitchFamily="34" charset="0"/>
                <a:cs typeface="Arial" pitchFamily="34" charset="0"/>
              </a:rPr>
              <a:t> </a:t>
            </a:r>
            <a:r>
              <a:rPr lang="en-US" sz="3400" dirty="0" err="1">
                <a:latin typeface="Arial" pitchFamily="34" charset="0"/>
                <a:cs typeface="Arial" pitchFamily="34" charset="0"/>
              </a:rPr>
              <a:t>bahwa</a:t>
            </a:r>
            <a:r>
              <a:rPr lang="en-US" sz="3400" dirty="0">
                <a:latin typeface="Arial" pitchFamily="34" charset="0"/>
                <a:cs typeface="Arial" pitchFamily="34" charset="0"/>
              </a:rPr>
              <a:t> </a:t>
            </a:r>
            <a:r>
              <a:rPr lang="en-US" sz="3400" dirty="0" err="1">
                <a:latin typeface="Arial" pitchFamily="34" charset="0"/>
                <a:cs typeface="Arial" pitchFamily="34" charset="0"/>
              </a:rPr>
              <a:t>secara</a:t>
            </a:r>
            <a:r>
              <a:rPr lang="en-US" sz="3400" dirty="0">
                <a:latin typeface="Arial" pitchFamily="34" charset="0"/>
                <a:cs typeface="Arial" pitchFamily="34" charset="0"/>
              </a:rPr>
              <a:t> </a:t>
            </a:r>
            <a:r>
              <a:rPr lang="en-US" sz="3400" dirty="0" err="1">
                <a:latin typeface="Arial" pitchFamily="34" charset="0"/>
                <a:cs typeface="Arial" pitchFamily="34" charset="0"/>
              </a:rPr>
              <a:t>khusus</a:t>
            </a:r>
            <a:r>
              <a:rPr lang="en-US" sz="3400" dirty="0">
                <a:latin typeface="Arial" pitchFamily="34" charset="0"/>
                <a:cs typeface="Arial" pitchFamily="34" charset="0"/>
              </a:rPr>
              <a:t> manajemen </a:t>
            </a:r>
            <a:r>
              <a:rPr lang="en-US" sz="3400" dirty="0" err="1">
                <a:latin typeface="Arial" pitchFamily="34" charset="0"/>
                <a:cs typeface="Arial" pitchFamily="34" charset="0"/>
              </a:rPr>
              <a:t>publik</a:t>
            </a:r>
            <a:r>
              <a:rPr lang="en-US" sz="3400" dirty="0">
                <a:latin typeface="Arial" pitchFamily="34" charset="0"/>
                <a:cs typeface="Arial" pitchFamily="34" charset="0"/>
              </a:rPr>
              <a:t> </a:t>
            </a:r>
            <a:r>
              <a:rPr lang="en-US" sz="3400" dirty="0" err="1">
                <a:latin typeface="Arial" pitchFamily="34" charset="0"/>
                <a:cs typeface="Arial" pitchFamily="34" charset="0"/>
              </a:rPr>
              <a:t>menunjuk</a:t>
            </a:r>
            <a:r>
              <a:rPr lang="en-US" sz="3400" dirty="0">
                <a:latin typeface="Arial" pitchFamily="34" charset="0"/>
                <a:cs typeface="Arial" pitchFamily="34" charset="0"/>
              </a:rPr>
              <a:t> </a:t>
            </a:r>
            <a:r>
              <a:rPr lang="en-US" sz="3400" dirty="0" err="1">
                <a:latin typeface="Arial" pitchFamily="34" charset="0"/>
                <a:cs typeface="Arial" pitchFamily="34" charset="0"/>
              </a:rPr>
              <a:t>pada</a:t>
            </a:r>
            <a:r>
              <a:rPr lang="en-US" sz="3400" dirty="0">
                <a:latin typeface="Arial" pitchFamily="34" charset="0"/>
                <a:cs typeface="Arial" pitchFamily="34" charset="0"/>
              </a:rPr>
              <a:t> manajemen </a:t>
            </a:r>
            <a:r>
              <a:rPr lang="en-US" sz="3400" dirty="0" err="1">
                <a:latin typeface="Arial" pitchFamily="34" charset="0"/>
                <a:cs typeface="Arial" pitchFamily="34" charset="0"/>
              </a:rPr>
              <a:t>instansi</a:t>
            </a:r>
            <a:r>
              <a:rPr lang="en-US" sz="3400" dirty="0">
                <a:latin typeface="Arial" pitchFamily="34" charset="0"/>
                <a:cs typeface="Arial" pitchFamily="34" charset="0"/>
              </a:rPr>
              <a:t> </a:t>
            </a:r>
            <a:r>
              <a:rPr lang="en-US" sz="3400" dirty="0" err="1">
                <a:latin typeface="Arial" pitchFamily="34" charset="0"/>
                <a:cs typeface="Arial" pitchFamily="34" charset="0"/>
              </a:rPr>
              <a:t>pemerintah</a:t>
            </a:r>
            <a:r>
              <a:rPr lang="en-US" sz="3400" dirty="0">
                <a:latin typeface="Arial" pitchFamily="34" charset="0"/>
                <a:cs typeface="Arial" pitchFamily="34" charset="0"/>
              </a:rPr>
              <a:t>. Manajemen </a:t>
            </a:r>
            <a:r>
              <a:rPr lang="en-US" sz="3400" dirty="0" err="1">
                <a:latin typeface="Arial" pitchFamily="34" charset="0"/>
                <a:cs typeface="Arial" pitchFamily="34" charset="0"/>
              </a:rPr>
              <a:t>publik</a:t>
            </a:r>
            <a:r>
              <a:rPr lang="en-US" sz="3400" dirty="0">
                <a:latin typeface="Arial" pitchFamily="34" charset="0"/>
                <a:cs typeface="Arial" pitchFamily="34" charset="0"/>
              </a:rPr>
              <a:t> </a:t>
            </a:r>
            <a:r>
              <a:rPr lang="en-US" sz="3400" dirty="0" err="1">
                <a:latin typeface="Arial" pitchFamily="34" charset="0"/>
                <a:cs typeface="Arial" pitchFamily="34" charset="0"/>
              </a:rPr>
              <a:t>merupakan</a:t>
            </a:r>
            <a:r>
              <a:rPr lang="en-US" sz="3400" dirty="0">
                <a:latin typeface="Arial" pitchFamily="34" charset="0"/>
                <a:cs typeface="Arial" pitchFamily="34" charset="0"/>
              </a:rPr>
              <a:t> </a:t>
            </a:r>
            <a:r>
              <a:rPr lang="en-US" sz="3400" dirty="0" err="1">
                <a:latin typeface="Arial" pitchFamily="34" charset="0"/>
                <a:cs typeface="Arial" pitchFamily="34" charset="0"/>
              </a:rPr>
              <a:t>ranah</a:t>
            </a:r>
            <a:r>
              <a:rPr lang="en-US" sz="3400" dirty="0">
                <a:latin typeface="Arial" pitchFamily="34" charset="0"/>
                <a:cs typeface="Arial" pitchFamily="34" charset="0"/>
              </a:rPr>
              <a:t> </a:t>
            </a:r>
            <a:r>
              <a:rPr lang="en-US" sz="3400" dirty="0" err="1">
                <a:latin typeface="Arial" pitchFamily="34" charset="0"/>
                <a:cs typeface="Arial" pitchFamily="34" charset="0"/>
              </a:rPr>
              <a:t>pemerintah</a:t>
            </a:r>
            <a:r>
              <a:rPr lang="en-US" sz="3400" dirty="0">
                <a:latin typeface="Arial" pitchFamily="34" charset="0"/>
                <a:cs typeface="Arial" pitchFamily="34" charset="0"/>
              </a:rPr>
              <a:t> </a:t>
            </a:r>
            <a:r>
              <a:rPr lang="en-US" sz="3400" dirty="0" err="1">
                <a:latin typeface="Arial" pitchFamily="34" charset="0"/>
                <a:cs typeface="Arial" pitchFamily="34" charset="0"/>
              </a:rPr>
              <a:t>dalam</a:t>
            </a:r>
            <a:r>
              <a:rPr lang="en-US" sz="3400" dirty="0">
                <a:latin typeface="Arial" pitchFamily="34" charset="0"/>
                <a:cs typeface="Arial" pitchFamily="34" charset="0"/>
              </a:rPr>
              <a:t> </a:t>
            </a:r>
            <a:r>
              <a:rPr lang="en-US" sz="3400" dirty="0" err="1">
                <a:latin typeface="Arial" pitchFamily="34" charset="0"/>
                <a:cs typeface="Arial" pitchFamily="34" charset="0"/>
              </a:rPr>
              <a:t>mengatur</a:t>
            </a:r>
            <a:r>
              <a:rPr lang="en-US" sz="3400" dirty="0">
                <a:latin typeface="Arial" pitchFamily="34" charset="0"/>
                <a:cs typeface="Arial" pitchFamily="34" charset="0"/>
              </a:rPr>
              <a:t> </a:t>
            </a:r>
            <a:r>
              <a:rPr lang="en-US" sz="3400" dirty="0" err="1">
                <a:latin typeface="Arial" pitchFamily="34" charset="0"/>
                <a:cs typeface="Arial" pitchFamily="34" charset="0"/>
              </a:rPr>
              <a:t>sumber</a:t>
            </a:r>
            <a:r>
              <a:rPr lang="en-US" sz="3400" dirty="0">
                <a:latin typeface="Arial" pitchFamily="34" charset="0"/>
                <a:cs typeface="Arial" pitchFamily="34" charset="0"/>
              </a:rPr>
              <a:t> </a:t>
            </a:r>
            <a:r>
              <a:rPr lang="en-US" sz="3400" dirty="0" err="1">
                <a:latin typeface="Arial" pitchFamily="34" charset="0"/>
                <a:cs typeface="Arial" pitchFamily="34" charset="0"/>
              </a:rPr>
              <a:t>daya</a:t>
            </a:r>
            <a:r>
              <a:rPr lang="en-US" sz="3400" dirty="0">
                <a:latin typeface="Arial" pitchFamily="34" charset="0"/>
                <a:cs typeface="Arial" pitchFamily="34" charset="0"/>
              </a:rPr>
              <a:t> yang </a:t>
            </a:r>
            <a:r>
              <a:rPr lang="en-US" sz="3400" dirty="0" err="1">
                <a:latin typeface="Arial" pitchFamily="34" charset="0"/>
                <a:cs typeface="Arial" pitchFamily="34" charset="0"/>
              </a:rPr>
              <a:t>ada</a:t>
            </a:r>
            <a:r>
              <a:rPr lang="en-US" sz="3400" dirty="0">
                <a:latin typeface="Arial" pitchFamily="34" charset="0"/>
                <a:cs typeface="Arial" pitchFamily="34" charset="0"/>
              </a:rPr>
              <a:t> </a:t>
            </a:r>
            <a:r>
              <a:rPr lang="en-US" sz="3400" dirty="0" err="1">
                <a:latin typeface="Arial" pitchFamily="34" charset="0"/>
                <a:cs typeface="Arial" pitchFamily="34" charset="0"/>
              </a:rPr>
              <a:t>untuk</a:t>
            </a:r>
            <a:r>
              <a:rPr lang="en-US" sz="3400" dirty="0">
                <a:latin typeface="Arial" pitchFamily="34" charset="0"/>
                <a:cs typeface="Arial" pitchFamily="34" charset="0"/>
              </a:rPr>
              <a:t> </a:t>
            </a:r>
            <a:r>
              <a:rPr lang="en-US" sz="3400" dirty="0" err="1">
                <a:latin typeface="Arial" pitchFamily="34" charset="0"/>
                <a:cs typeface="Arial" pitchFamily="34" charset="0"/>
              </a:rPr>
              <a:t>mencapai</a:t>
            </a:r>
            <a:r>
              <a:rPr lang="en-US" sz="3400" dirty="0">
                <a:latin typeface="Arial" pitchFamily="34" charset="0"/>
                <a:cs typeface="Arial" pitchFamily="34" charset="0"/>
              </a:rPr>
              <a:t> </a:t>
            </a:r>
            <a:r>
              <a:rPr lang="en-US" sz="3400" dirty="0" err="1">
                <a:latin typeface="Arial" pitchFamily="34" charset="0"/>
                <a:cs typeface="Arial" pitchFamily="34" charset="0"/>
              </a:rPr>
              <a:t>keefektifan</a:t>
            </a:r>
            <a:r>
              <a:rPr lang="en-US" sz="3400" dirty="0">
                <a:latin typeface="Arial" pitchFamily="34" charset="0"/>
                <a:cs typeface="Arial" pitchFamily="34" charset="0"/>
              </a:rPr>
              <a:t> </a:t>
            </a:r>
            <a:r>
              <a:rPr lang="en-US" sz="3400" dirty="0" err="1">
                <a:latin typeface="Arial" pitchFamily="34" charset="0"/>
                <a:cs typeface="Arial" pitchFamily="34" charset="0"/>
              </a:rPr>
              <a:t>dan</a:t>
            </a:r>
            <a:r>
              <a:rPr lang="en-US" sz="3400" dirty="0">
                <a:latin typeface="Arial" pitchFamily="34" charset="0"/>
                <a:cs typeface="Arial" pitchFamily="34" charset="0"/>
              </a:rPr>
              <a:t> </a:t>
            </a:r>
            <a:r>
              <a:rPr lang="en-US" sz="3400" dirty="0" err="1">
                <a:latin typeface="Arial" pitchFamily="34" charset="0"/>
                <a:cs typeface="Arial" pitchFamily="34" charset="0"/>
              </a:rPr>
              <a:t>keefisienan</a:t>
            </a:r>
            <a:r>
              <a:rPr lang="en-US" sz="3400" dirty="0">
                <a:latin typeface="Arial" pitchFamily="34" charset="0"/>
                <a:cs typeface="Arial" pitchFamily="34" charset="0"/>
              </a:rPr>
              <a:t>.</a:t>
            </a:r>
          </a:p>
          <a:p>
            <a:pPr algn="just"/>
            <a:r>
              <a:rPr lang="en-US" sz="3400" b="1" dirty="0">
                <a:latin typeface="Arial" pitchFamily="34" charset="0"/>
                <a:cs typeface="Arial" pitchFamily="34" charset="0"/>
              </a:rPr>
              <a:t>Graham T. Allison,</a:t>
            </a:r>
            <a:r>
              <a:rPr lang="en-US" sz="3400" dirty="0">
                <a:latin typeface="Arial" pitchFamily="34" charset="0"/>
                <a:cs typeface="Arial" pitchFamily="34" charset="0"/>
              </a:rPr>
              <a:t> manajemen </a:t>
            </a:r>
            <a:r>
              <a:rPr lang="en-US" sz="3400" dirty="0" err="1">
                <a:latin typeface="Arial" pitchFamily="34" charset="0"/>
                <a:cs typeface="Arial" pitchFamily="34" charset="0"/>
              </a:rPr>
              <a:t>publik</a:t>
            </a:r>
            <a:r>
              <a:rPr lang="en-US" sz="3400" dirty="0">
                <a:latin typeface="Arial" pitchFamily="34" charset="0"/>
                <a:cs typeface="Arial" pitchFamily="34" charset="0"/>
              </a:rPr>
              <a:t> </a:t>
            </a:r>
            <a:r>
              <a:rPr lang="en-US" sz="3400" dirty="0" err="1">
                <a:latin typeface="Arial" pitchFamily="34" charset="0"/>
                <a:cs typeface="Arial" pitchFamily="34" charset="0"/>
              </a:rPr>
              <a:t>dan</a:t>
            </a:r>
            <a:r>
              <a:rPr lang="en-US" sz="3400" dirty="0">
                <a:latin typeface="Arial" pitchFamily="34" charset="0"/>
                <a:cs typeface="Arial" pitchFamily="34" charset="0"/>
              </a:rPr>
              <a:t> manajemen </a:t>
            </a:r>
            <a:r>
              <a:rPr lang="en-US" sz="3400" dirty="0" err="1">
                <a:latin typeface="Arial" pitchFamily="34" charset="0"/>
                <a:cs typeface="Arial" pitchFamily="34" charset="0"/>
              </a:rPr>
              <a:t>privat</a:t>
            </a:r>
            <a:r>
              <a:rPr lang="en-US" sz="3400" dirty="0">
                <a:latin typeface="Arial" pitchFamily="34" charset="0"/>
                <a:cs typeface="Arial" pitchFamily="34" charset="0"/>
              </a:rPr>
              <a:t> </a:t>
            </a:r>
            <a:r>
              <a:rPr lang="en-US" sz="3400" dirty="0" err="1">
                <a:latin typeface="Arial" pitchFamily="34" charset="0"/>
                <a:cs typeface="Arial" pitchFamily="34" charset="0"/>
              </a:rPr>
              <a:t>itu</a:t>
            </a:r>
            <a:r>
              <a:rPr lang="en-US" sz="3400" dirty="0">
                <a:latin typeface="Arial" pitchFamily="34" charset="0"/>
                <a:cs typeface="Arial" pitchFamily="34" charset="0"/>
              </a:rPr>
              <a:t> </a:t>
            </a:r>
            <a:r>
              <a:rPr lang="en-US" sz="3400" dirty="0" err="1">
                <a:latin typeface="Arial" pitchFamily="34" charset="0"/>
                <a:cs typeface="Arial" pitchFamily="34" charset="0"/>
              </a:rPr>
              <a:t>sama-sama</a:t>
            </a:r>
            <a:r>
              <a:rPr lang="en-US" sz="3400" dirty="0">
                <a:latin typeface="Arial" pitchFamily="34" charset="0"/>
                <a:cs typeface="Arial" pitchFamily="34" charset="0"/>
              </a:rPr>
              <a:t> </a:t>
            </a:r>
            <a:r>
              <a:rPr lang="en-US" sz="3400" dirty="0" err="1">
                <a:latin typeface="Arial" pitchFamily="34" charset="0"/>
                <a:cs typeface="Arial" pitchFamily="34" charset="0"/>
              </a:rPr>
              <a:t>melaksanakan</a:t>
            </a:r>
            <a:r>
              <a:rPr lang="en-US" sz="3400" dirty="0">
                <a:latin typeface="Arial" pitchFamily="34" charset="0"/>
                <a:cs typeface="Arial" pitchFamily="34" charset="0"/>
              </a:rPr>
              <a:t> </a:t>
            </a:r>
            <a:r>
              <a:rPr lang="en-US" sz="3400" dirty="0" err="1">
                <a:latin typeface="Arial" pitchFamily="34" charset="0"/>
                <a:cs typeface="Arial" pitchFamily="34" charset="0"/>
              </a:rPr>
              <a:t>fungsi</a:t>
            </a:r>
            <a:r>
              <a:rPr lang="en-US" sz="3400" dirty="0">
                <a:latin typeface="Arial" pitchFamily="34" charset="0"/>
                <a:cs typeface="Arial" pitchFamily="34" charset="0"/>
              </a:rPr>
              <a:t> manajemen </a:t>
            </a:r>
            <a:r>
              <a:rPr lang="en-US" sz="3400" dirty="0" err="1">
                <a:latin typeface="Arial" pitchFamily="34" charset="0"/>
                <a:cs typeface="Arial" pitchFamily="34" charset="0"/>
              </a:rPr>
              <a:t>secara</a:t>
            </a:r>
            <a:r>
              <a:rPr lang="en-US" sz="3400" dirty="0">
                <a:latin typeface="Arial" pitchFamily="34" charset="0"/>
                <a:cs typeface="Arial" pitchFamily="34" charset="0"/>
              </a:rPr>
              <a:t> </a:t>
            </a:r>
            <a:r>
              <a:rPr lang="en-US" sz="3400" dirty="0" err="1">
                <a:latin typeface="Arial" pitchFamily="34" charset="0"/>
                <a:cs typeface="Arial" pitchFamily="34" charset="0"/>
              </a:rPr>
              <a:t>umum</a:t>
            </a:r>
            <a:r>
              <a:rPr lang="en-US" sz="3400" dirty="0">
                <a:latin typeface="Arial" pitchFamily="34" charset="0"/>
                <a:cs typeface="Arial" pitchFamily="34" charset="0"/>
              </a:rPr>
              <a:t>. Fungsi manajemen </a:t>
            </a:r>
            <a:r>
              <a:rPr lang="en-US" sz="3400" dirty="0" err="1">
                <a:latin typeface="Arial" pitchFamily="34" charset="0"/>
                <a:cs typeface="Arial" pitchFamily="34" charset="0"/>
              </a:rPr>
              <a:t>umum</a:t>
            </a:r>
            <a:r>
              <a:rPr lang="en-US" sz="3400" dirty="0">
                <a:latin typeface="Arial" pitchFamily="34" charset="0"/>
                <a:cs typeface="Arial" pitchFamily="34" charset="0"/>
              </a:rPr>
              <a:t> </a:t>
            </a:r>
            <a:r>
              <a:rPr lang="en-US" sz="3400" dirty="0" err="1">
                <a:latin typeface="Arial" pitchFamily="34" charset="0"/>
                <a:cs typeface="Arial" pitchFamily="34" charset="0"/>
              </a:rPr>
              <a:t>tersebut</a:t>
            </a:r>
            <a:r>
              <a:rPr lang="en-US" sz="3400" dirty="0">
                <a:latin typeface="Arial" pitchFamily="34" charset="0"/>
                <a:cs typeface="Arial" pitchFamily="34" charset="0"/>
              </a:rPr>
              <a:t> </a:t>
            </a:r>
            <a:r>
              <a:rPr lang="en-US" sz="3400" dirty="0" err="1">
                <a:latin typeface="Arial" pitchFamily="34" charset="0"/>
                <a:cs typeface="Arial" pitchFamily="34" charset="0"/>
              </a:rPr>
              <a:t>yaitu</a:t>
            </a:r>
            <a:r>
              <a:rPr lang="en-US" sz="3400" dirty="0">
                <a:latin typeface="Arial" pitchFamily="34" charset="0"/>
                <a:cs typeface="Arial" pitchFamily="34" charset="0"/>
              </a:rPr>
              <a:t> </a:t>
            </a:r>
            <a:r>
              <a:rPr lang="en-US" sz="3400" dirty="0" err="1">
                <a:latin typeface="Arial" pitchFamily="34" charset="0"/>
                <a:cs typeface="Arial" pitchFamily="34" charset="0"/>
              </a:rPr>
              <a:t>sering</a:t>
            </a:r>
            <a:r>
              <a:rPr lang="en-US" sz="3400" dirty="0">
                <a:latin typeface="Arial" pitchFamily="34" charset="0"/>
                <a:cs typeface="Arial" pitchFamily="34" charset="0"/>
              </a:rPr>
              <a:t> </a:t>
            </a:r>
            <a:r>
              <a:rPr lang="en-US" sz="3400" dirty="0" err="1">
                <a:latin typeface="Arial" pitchFamily="34" charset="0"/>
                <a:cs typeface="Arial" pitchFamily="34" charset="0"/>
              </a:rPr>
              <a:t>dikenal</a:t>
            </a:r>
            <a:r>
              <a:rPr lang="en-US" sz="3400" dirty="0">
                <a:latin typeface="Arial" pitchFamily="34" charset="0"/>
                <a:cs typeface="Arial" pitchFamily="34" charset="0"/>
              </a:rPr>
              <a:t> </a:t>
            </a:r>
            <a:r>
              <a:rPr lang="en-US" sz="3400" dirty="0" err="1">
                <a:latin typeface="Arial" pitchFamily="34" charset="0"/>
                <a:cs typeface="Arial" pitchFamily="34" charset="0"/>
              </a:rPr>
              <a:t>dengan</a:t>
            </a:r>
            <a:r>
              <a:rPr lang="en-US" sz="3400" dirty="0">
                <a:latin typeface="Arial" pitchFamily="34" charset="0"/>
                <a:cs typeface="Arial" pitchFamily="34" charset="0"/>
              </a:rPr>
              <a:t> </a:t>
            </a:r>
            <a:r>
              <a:rPr lang="en-US" sz="3400" dirty="0" err="1">
                <a:latin typeface="Arial" pitchFamily="34" charset="0"/>
                <a:cs typeface="Arial" pitchFamily="34" charset="0"/>
              </a:rPr>
              <a:t>singkatan</a:t>
            </a:r>
            <a:r>
              <a:rPr lang="en-US" sz="3400" dirty="0">
                <a:latin typeface="Arial" pitchFamily="34" charset="0"/>
                <a:cs typeface="Arial" pitchFamily="34" charset="0"/>
              </a:rPr>
              <a:t> POSDCORB (Planning, Organizing, Staffing, Directing, Coordinating, Reporting, Budgeting).</a:t>
            </a:r>
          </a:p>
          <a:p>
            <a:pPr algn="just"/>
            <a:r>
              <a:rPr lang="en-US" sz="3400" dirty="0" err="1">
                <a:latin typeface="Arial" pitchFamily="34" charset="0"/>
                <a:cs typeface="Arial" pitchFamily="34" charset="0"/>
              </a:rPr>
              <a:t>Apa</a:t>
            </a:r>
            <a:r>
              <a:rPr lang="en-US" sz="3400" dirty="0">
                <a:latin typeface="Arial" pitchFamily="34" charset="0"/>
                <a:cs typeface="Arial" pitchFamily="34" charset="0"/>
              </a:rPr>
              <a:t> yang di manajemen: Man, Money, Material, Machine, Methods, Networking.</a:t>
            </a:r>
          </a:p>
          <a:p>
            <a:endParaRPr lang="en-US" dirty="0"/>
          </a:p>
        </p:txBody>
      </p:sp>
    </p:spTree>
    <p:extLst>
      <p:ext uri="{BB962C8B-B14F-4D97-AF65-F5344CB8AC3E}">
        <p14:creationId xmlns:p14="http://schemas.microsoft.com/office/powerpoint/2010/main" val="756763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b="1" dirty="0" smtClean="0"/>
              <a:t>MATERI POKOK</a:t>
            </a:r>
            <a:endParaRPr lang="en-US" dirty="0"/>
          </a:p>
        </p:txBody>
      </p:sp>
      <p:sp>
        <p:nvSpPr>
          <p:cNvPr id="3" name="Content Placeholder 2"/>
          <p:cNvSpPr>
            <a:spLocks noGrp="1"/>
          </p:cNvSpPr>
          <p:nvPr>
            <p:ph idx="1"/>
          </p:nvPr>
        </p:nvSpPr>
        <p:spPr>
          <a:xfrm>
            <a:off x="457200" y="1143000"/>
            <a:ext cx="8229600" cy="4983163"/>
          </a:xfrm>
        </p:spPr>
        <p:txBody>
          <a:bodyPr/>
          <a:lstStyle/>
          <a:p>
            <a:pPr>
              <a:buNone/>
            </a:pPr>
            <a:endParaRPr lang="en-US" dirty="0"/>
          </a:p>
          <a:p>
            <a:pPr lvl="0"/>
            <a:r>
              <a:rPr lang="en-US" dirty="0"/>
              <a:t>PENGERTIAN, PRINSIP DAN FUNGSI </a:t>
            </a:r>
            <a:r>
              <a:rPr lang="en-US" dirty="0" smtClean="0"/>
              <a:t>ADMINISTRASI, </a:t>
            </a:r>
            <a:r>
              <a:rPr lang="en-US" dirty="0"/>
              <a:t>PUBLIK</a:t>
            </a:r>
          </a:p>
          <a:p>
            <a:pPr lvl="0"/>
            <a:r>
              <a:rPr lang="en-US" dirty="0"/>
              <a:t>KONSEP ADMINISTRASI PUBLIK </a:t>
            </a:r>
          </a:p>
          <a:p>
            <a:pPr lvl="0"/>
            <a:r>
              <a:rPr lang="en-US" dirty="0"/>
              <a:t>TANGGUNG JAWAB PEJABAT PUBLIK </a:t>
            </a:r>
          </a:p>
          <a:p>
            <a:pPr lvl="0"/>
            <a:r>
              <a:rPr lang="en-US" dirty="0"/>
              <a:t>ORGANISASI DAN MANAJEMEN KEPEMERINTAHAN  </a:t>
            </a:r>
          </a:p>
          <a:p>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153400" cy="868362"/>
          </a:xfrm>
        </p:spPr>
        <p:txBody>
          <a:bodyPr/>
          <a:lstStyle/>
          <a:p>
            <a:pPr algn="l"/>
            <a:r>
              <a:rPr lang="en-US" b="1" dirty="0" err="1"/>
              <a:t>Substansi</a:t>
            </a:r>
            <a:endParaRPr lang="en-US" b="1" dirty="0"/>
          </a:p>
        </p:txBody>
      </p:sp>
      <p:sp>
        <p:nvSpPr>
          <p:cNvPr id="3" name="Content Placeholder 2"/>
          <p:cNvSpPr>
            <a:spLocks noGrp="1"/>
          </p:cNvSpPr>
          <p:nvPr>
            <p:ph idx="1"/>
          </p:nvPr>
        </p:nvSpPr>
        <p:spPr>
          <a:xfrm>
            <a:off x="457200" y="1219200"/>
            <a:ext cx="8229600" cy="4906963"/>
          </a:xfrm>
        </p:spPr>
        <p:txBody>
          <a:bodyPr>
            <a:normAutofit fontScale="85000" lnSpcReduction="10000"/>
          </a:bodyPr>
          <a:lstStyle/>
          <a:p>
            <a:pPr algn="just"/>
            <a:r>
              <a:rPr lang="en-US" sz="3300" b="1" dirty="0">
                <a:latin typeface="Arial" pitchFamily="34" charset="0"/>
                <a:cs typeface="Arial" pitchFamily="34" charset="0"/>
              </a:rPr>
              <a:t>Hyde </a:t>
            </a:r>
            <a:r>
              <a:rPr lang="en-US" sz="3300" b="1" dirty="0" err="1">
                <a:latin typeface="Arial" pitchFamily="34" charset="0"/>
                <a:cs typeface="Arial" pitchFamily="34" charset="0"/>
              </a:rPr>
              <a:t>dan</a:t>
            </a:r>
            <a:r>
              <a:rPr lang="en-US" sz="3300" b="1" dirty="0">
                <a:latin typeface="Arial" pitchFamily="34" charset="0"/>
                <a:cs typeface="Arial" pitchFamily="34" charset="0"/>
              </a:rPr>
              <a:t> </a:t>
            </a:r>
            <a:r>
              <a:rPr lang="en-US" sz="3300" b="1" dirty="0" err="1">
                <a:latin typeface="Arial" pitchFamily="34" charset="0"/>
                <a:cs typeface="Arial" pitchFamily="34" charset="0"/>
              </a:rPr>
              <a:t>Shafritz</a:t>
            </a:r>
            <a:r>
              <a:rPr lang="en-US" sz="3300" b="1" dirty="0">
                <a:latin typeface="Arial" pitchFamily="34" charset="0"/>
                <a:cs typeface="Arial" pitchFamily="34" charset="0"/>
              </a:rPr>
              <a:t> (1991) </a:t>
            </a:r>
            <a:r>
              <a:rPr lang="en-US" sz="3300" dirty="0">
                <a:latin typeface="Arial" pitchFamily="34" charset="0"/>
                <a:cs typeface="Arial" pitchFamily="34" charset="0"/>
              </a:rPr>
              <a:t>manajemen </a:t>
            </a:r>
            <a:r>
              <a:rPr lang="en-US" sz="3300" dirty="0" err="1">
                <a:latin typeface="Arial" pitchFamily="34" charset="0"/>
                <a:cs typeface="Arial" pitchFamily="34" charset="0"/>
              </a:rPr>
              <a:t>publik</a:t>
            </a:r>
            <a:r>
              <a:rPr lang="en-US" sz="3300" dirty="0">
                <a:latin typeface="Arial" pitchFamily="34" charset="0"/>
                <a:cs typeface="Arial" pitchFamily="34" charset="0"/>
              </a:rPr>
              <a:t> </a:t>
            </a:r>
            <a:r>
              <a:rPr lang="en-US" sz="3300" dirty="0" err="1">
                <a:latin typeface="Arial" pitchFamily="34" charset="0"/>
                <a:cs typeface="Arial" pitchFamily="34" charset="0"/>
              </a:rPr>
              <a:t>dan</a:t>
            </a:r>
            <a:r>
              <a:rPr lang="en-US" sz="3300" dirty="0">
                <a:latin typeface="Arial" pitchFamily="34" charset="0"/>
                <a:cs typeface="Arial" pitchFamily="34" charset="0"/>
              </a:rPr>
              <a:t> </a:t>
            </a:r>
            <a:r>
              <a:rPr lang="en-US" sz="3300" dirty="0" err="1">
                <a:latin typeface="Arial" pitchFamily="34" charset="0"/>
                <a:cs typeface="Arial" pitchFamily="34" charset="0"/>
              </a:rPr>
              <a:t>kebijakan</a:t>
            </a:r>
            <a:r>
              <a:rPr lang="en-US" sz="3300" dirty="0">
                <a:latin typeface="Arial" pitchFamily="34" charset="0"/>
                <a:cs typeface="Arial" pitchFamily="34" charset="0"/>
              </a:rPr>
              <a:t> </a:t>
            </a:r>
            <a:r>
              <a:rPr lang="en-US" sz="3300" dirty="0" err="1">
                <a:latin typeface="Arial" pitchFamily="34" charset="0"/>
                <a:cs typeface="Arial" pitchFamily="34" charset="0"/>
              </a:rPr>
              <a:t>publik</a:t>
            </a:r>
            <a:r>
              <a:rPr lang="en-US" sz="3300" dirty="0">
                <a:latin typeface="Arial" pitchFamily="34" charset="0"/>
                <a:cs typeface="Arial" pitchFamily="34" charset="0"/>
              </a:rPr>
              <a:t> </a:t>
            </a:r>
            <a:r>
              <a:rPr lang="en-US" sz="3300" dirty="0" err="1">
                <a:latin typeface="Arial" pitchFamily="34" charset="0"/>
                <a:cs typeface="Arial" pitchFamily="34" charset="0"/>
              </a:rPr>
              <a:t>merupakan</a:t>
            </a:r>
            <a:r>
              <a:rPr lang="en-US" sz="3300" dirty="0">
                <a:latin typeface="Arial" pitchFamily="34" charset="0"/>
                <a:cs typeface="Arial" pitchFamily="34" charset="0"/>
              </a:rPr>
              <a:t> </a:t>
            </a:r>
            <a:r>
              <a:rPr lang="en-US" sz="3300" dirty="0" err="1">
                <a:latin typeface="Arial" pitchFamily="34" charset="0"/>
                <a:cs typeface="Arial" pitchFamily="34" charset="0"/>
              </a:rPr>
              <a:t>dua</a:t>
            </a:r>
            <a:r>
              <a:rPr lang="en-US" sz="3300" dirty="0">
                <a:latin typeface="Arial" pitchFamily="34" charset="0"/>
                <a:cs typeface="Arial" pitchFamily="34" charset="0"/>
              </a:rPr>
              <a:t> </a:t>
            </a:r>
            <a:r>
              <a:rPr lang="en-US" sz="3300" dirty="0" err="1">
                <a:latin typeface="Arial" pitchFamily="34" charset="0"/>
                <a:cs typeface="Arial" pitchFamily="34" charset="0"/>
              </a:rPr>
              <a:t>bidang</a:t>
            </a:r>
            <a:r>
              <a:rPr lang="en-US" sz="3300" dirty="0">
                <a:latin typeface="Arial" pitchFamily="34" charset="0"/>
                <a:cs typeface="Arial" pitchFamily="34" charset="0"/>
              </a:rPr>
              <a:t> </a:t>
            </a:r>
            <a:r>
              <a:rPr lang="en-US" sz="3300" dirty="0" err="1">
                <a:latin typeface="Arial" pitchFamily="34" charset="0"/>
                <a:cs typeface="Arial" pitchFamily="34" charset="0"/>
              </a:rPr>
              <a:t>administrasi</a:t>
            </a:r>
            <a:r>
              <a:rPr lang="en-US" sz="3300" dirty="0">
                <a:latin typeface="Arial" pitchFamily="34" charset="0"/>
                <a:cs typeface="Arial" pitchFamily="34" charset="0"/>
              </a:rPr>
              <a:t> </a:t>
            </a:r>
            <a:r>
              <a:rPr lang="en-US" sz="3300" dirty="0" err="1">
                <a:latin typeface="Arial" pitchFamily="34" charset="0"/>
                <a:cs typeface="Arial" pitchFamily="34" charset="0"/>
              </a:rPr>
              <a:t>publik</a:t>
            </a:r>
            <a:r>
              <a:rPr lang="en-US" sz="3300" dirty="0">
                <a:latin typeface="Arial" pitchFamily="34" charset="0"/>
                <a:cs typeface="Arial" pitchFamily="34" charset="0"/>
              </a:rPr>
              <a:t>. </a:t>
            </a:r>
            <a:r>
              <a:rPr lang="en-US" sz="3300" dirty="0" err="1">
                <a:latin typeface="Arial" pitchFamily="34" charset="0"/>
                <a:cs typeface="Arial" pitchFamily="34" charset="0"/>
              </a:rPr>
              <a:t>Tapi</a:t>
            </a:r>
            <a:r>
              <a:rPr lang="en-US" sz="3300" dirty="0">
                <a:latin typeface="Arial" pitchFamily="34" charset="0"/>
                <a:cs typeface="Arial" pitchFamily="34" charset="0"/>
              </a:rPr>
              <a:t> </a:t>
            </a:r>
            <a:r>
              <a:rPr lang="en-US" sz="3300" dirty="0" err="1">
                <a:latin typeface="Arial" pitchFamily="34" charset="0"/>
                <a:cs typeface="Arial" pitchFamily="34" charset="0"/>
              </a:rPr>
              <a:t>untuk</a:t>
            </a:r>
            <a:r>
              <a:rPr lang="en-US" sz="3300" dirty="0">
                <a:latin typeface="Arial" pitchFamily="34" charset="0"/>
                <a:cs typeface="Arial" pitchFamily="34" charset="0"/>
              </a:rPr>
              <a:t> </a:t>
            </a:r>
            <a:r>
              <a:rPr lang="en-US" sz="3300" dirty="0" err="1">
                <a:latin typeface="Arial" pitchFamily="34" charset="0"/>
                <a:cs typeface="Arial" pitchFamily="34" charset="0"/>
              </a:rPr>
              <a:t>membedakan</a:t>
            </a:r>
            <a:r>
              <a:rPr lang="en-US" sz="3300" dirty="0">
                <a:latin typeface="Arial" pitchFamily="34" charset="0"/>
                <a:cs typeface="Arial" pitchFamily="34" charset="0"/>
              </a:rPr>
              <a:t> </a:t>
            </a:r>
            <a:r>
              <a:rPr lang="en-US" sz="3300" dirty="0" err="1">
                <a:latin typeface="Arial" pitchFamily="34" charset="0"/>
                <a:cs typeface="Arial" pitchFamily="34" charset="0"/>
              </a:rPr>
              <a:t>keduannya</a:t>
            </a:r>
            <a:r>
              <a:rPr lang="en-US" sz="3300" dirty="0">
                <a:latin typeface="Arial" pitchFamily="34" charset="0"/>
                <a:cs typeface="Arial" pitchFamily="34" charset="0"/>
              </a:rPr>
              <a:t> </a:t>
            </a:r>
            <a:r>
              <a:rPr lang="en-US" sz="3300" dirty="0" err="1">
                <a:latin typeface="Arial" pitchFamily="34" charset="0"/>
                <a:cs typeface="Arial" pitchFamily="34" charset="0"/>
              </a:rPr>
              <a:t>secara</a:t>
            </a:r>
            <a:r>
              <a:rPr lang="en-US" sz="3300" dirty="0">
                <a:latin typeface="Arial" pitchFamily="34" charset="0"/>
                <a:cs typeface="Arial" pitchFamily="34" charset="0"/>
              </a:rPr>
              <a:t> </a:t>
            </a:r>
            <a:r>
              <a:rPr lang="en-US" sz="3300" dirty="0" err="1">
                <a:latin typeface="Arial" pitchFamily="34" charset="0"/>
                <a:cs typeface="Arial" pitchFamily="34" charset="0"/>
              </a:rPr>
              <a:t>jelas</a:t>
            </a:r>
            <a:r>
              <a:rPr lang="en-US" sz="3300" dirty="0">
                <a:latin typeface="Arial" pitchFamily="34" charset="0"/>
                <a:cs typeface="Arial" pitchFamily="34" charset="0"/>
              </a:rPr>
              <a:t> </a:t>
            </a:r>
            <a:r>
              <a:rPr lang="en-US" sz="3300" dirty="0" err="1">
                <a:latin typeface="Arial" pitchFamily="34" charset="0"/>
                <a:cs typeface="Arial" pitchFamily="34" charset="0"/>
              </a:rPr>
              <a:t>maka</a:t>
            </a:r>
            <a:r>
              <a:rPr lang="en-US" sz="3300" dirty="0">
                <a:latin typeface="Arial" pitchFamily="34" charset="0"/>
                <a:cs typeface="Arial" pitchFamily="34" charset="0"/>
              </a:rPr>
              <a:t> </a:t>
            </a:r>
            <a:r>
              <a:rPr lang="en-US" sz="3300" dirty="0" err="1">
                <a:latin typeface="Arial" pitchFamily="34" charset="0"/>
                <a:cs typeface="Arial" pitchFamily="34" charset="0"/>
              </a:rPr>
              <a:t>dapat</a:t>
            </a:r>
            <a:r>
              <a:rPr lang="en-US" sz="3300" dirty="0">
                <a:latin typeface="Arial" pitchFamily="34" charset="0"/>
                <a:cs typeface="Arial" pitchFamily="34" charset="0"/>
              </a:rPr>
              <a:t> </a:t>
            </a:r>
            <a:r>
              <a:rPr lang="en-US" sz="3300" dirty="0" err="1">
                <a:latin typeface="Arial" pitchFamily="34" charset="0"/>
                <a:cs typeface="Arial" pitchFamily="34" charset="0"/>
              </a:rPr>
              <a:t>dikatakan</a:t>
            </a:r>
            <a:r>
              <a:rPr lang="en-US" sz="3300" dirty="0">
                <a:latin typeface="Arial" pitchFamily="34" charset="0"/>
                <a:cs typeface="Arial" pitchFamily="34" charset="0"/>
              </a:rPr>
              <a:t> </a:t>
            </a:r>
            <a:r>
              <a:rPr lang="en-US" sz="3300" dirty="0" err="1">
                <a:latin typeface="Arial" pitchFamily="34" charset="0"/>
                <a:cs typeface="Arial" pitchFamily="34" charset="0"/>
              </a:rPr>
              <a:t>bahwa</a:t>
            </a:r>
            <a:r>
              <a:rPr lang="en-US" sz="3300" dirty="0">
                <a:latin typeface="Arial" pitchFamily="34" charset="0"/>
                <a:cs typeface="Arial" pitchFamily="34" charset="0"/>
              </a:rPr>
              <a:t> </a:t>
            </a:r>
            <a:r>
              <a:rPr lang="en-US" sz="3300" dirty="0" err="1">
                <a:latin typeface="Arial" pitchFamily="34" charset="0"/>
                <a:cs typeface="Arial" pitchFamily="34" charset="0"/>
              </a:rPr>
              <a:t>kebijakan</a:t>
            </a:r>
            <a:r>
              <a:rPr lang="en-US" sz="3300" dirty="0">
                <a:latin typeface="Arial" pitchFamily="34" charset="0"/>
                <a:cs typeface="Arial" pitchFamily="34" charset="0"/>
              </a:rPr>
              <a:t> </a:t>
            </a:r>
            <a:r>
              <a:rPr lang="en-US" sz="3300" dirty="0" err="1">
                <a:latin typeface="Arial" pitchFamily="34" charset="0"/>
                <a:cs typeface="Arial" pitchFamily="34" charset="0"/>
              </a:rPr>
              <a:t>publik</a:t>
            </a:r>
            <a:r>
              <a:rPr lang="en-US" sz="3300" dirty="0">
                <a:latin typeface="Arial" pitchFamily="34" charset="0"/>
                <a:cs typeface="Arial" pitchFamily="34" charset="0"/>
              </a:rPr>
              <a:t> </a:t>
            </a:r>
            <a:r>
              <a:rPr lang="en-US" sz="3300" dirty="0" err="1">
                <a:latin typeface="Arial" pitchFamily="34" charset="0"/>
                <a:cs typeface="Arial" pitchFamily="34" charset="0"/>
              </a:rPr>
              <a:t>merefleksikan</a:t>
            </a:r>
            <a:r>
              <a:rPr lang="en-US" sz="3300" dirty="0">
                <a:latin typeface="Arial" pitchFamily="34" charset="0"/>
                <a:cs typeface="Arial" pitchFamily="34" charset="0"/>
              </a:rPr>
              <a:t> </a:t>
            </a:r>
            <a:r>
              <a:rPr lang="en-US" sz="3300" dirty="0" err="1">
                <a:latin typeface="Arial" pitchFamily="34" charset="0"/>
                <a:cs typeface="Arial" pitchFamily="34" charset="0"/>
              </a:rPr>
              <a:t>sistem</a:t>
            </a:r>
            <a:r>
              <a:rPr lang="en-US" sz="3300" dirty="0">
                <a:latin typeface="Arial" pitchFamily="34" charset="0"/>
                <a:cs typeface="Arial" pitchFamily="34" charset="0"/>
              </a:rPr>
              <a:t> </a:t>
            </a:r>
            <a:r>
              <a:rPr lang="en-US" sz="3300" dirty="0" err="1">
                <a:latin typeface="Arial" pitchFamily="34" charset="0"/>
                <a:cs typeface="Arial" pitchFamily="34" charset="0"/>
              </a:rPr>
              <a:t>otak</a:t>
            </a:r>
            <a:r>
              <a:rPr lang="en-US" sz="3300" dirty="0">
                <a:latin typeface="Arial" pitchFamily="34" charset="0"/>
                <a:cs typeface="Arial" pitchFamily="34" charset="0"/>
              </a:rPr>
              <a:t> </a:t>
            </a:r>
            <a:r>
              <a:rPr lang="en-US" sz="3300" dirty="0" err="1">
                <a:latin typeface="Arial" pitchFamily="34" charset="0"/>
                <a:cs typeface="Arial" pitchFamily="34" charset="0"/>
              </a:rPr>
              <a:t>dan</a:t>
            </a:r>
            <a:r>
              <a:rPr lang="en-US" sz="3300" dirty="0">
                <a:latin typeface="Arial" pitchFamily="34" charset="0"/>
                <a:cs typeface="Arial" pitchFamily="34" charset="0"/>
              </a:rPr>
              <a:t> </a:t>
            </a:r>
            <a:r>
              <a:rPr lang="en-US" sz="3300" dirty="0" err="1">
                <a:latin typeface="Arial" pitchFamily="34" charset="0"/>
                <a:cs typeface="Arial" pitchFamily="34" charset="0"/>
              </a:rPr>
              <a:t>syaraf</a:t>
            </a:r>
            <a:r>
              <a:rPr lang="en-US" sz="3300" dirty="0">
                <a:latin typeface="Arial" pitchFamily="34" charset="0"/>
                <a:cs typeface="Arial" pitchFamily="34" charset="0"/>
              </a:rPr>
              <a:t>, </a:t>
            </a:r>
            <a:r>
              <a:rPr lang="en-US" sz="3300" dirty="0" err="1">
                <a:latin typeface="Arial" pitchFamily="34" charset="0"/>
                <a:cs typeface="Arial" pitchFamily="34" charset="0"/>
              </a:rPr>
              <a:t>sementara</a:t>
            </a:r>
            <a:r>
              <a:rPr lang="en-US" sz="3300" dirty="0">
                <a:latin typeface="Arial" pitchFamily="34" charset="0"/>
                <a:cs typeface="Arial" pitchFamily="34" charset="0"/>
              </a:rPr>
              <a:t> manajemen </a:t>
            </a:r>
            <a:r>
              <a:rPr lang="en-US" sz="3300" dirty="0" err="1">
                <a:latin typeface="Arial" pitchFamily="34" charset="0"/>
                <a:cs typeface="Arial" pitchFamily="34" charset="0"/>
              </a:rPr>
              <a:t>publik</a:t>
            </a:r>
            <a:r>
              <a:rPr lang="en-US" sz="3300" dirty="0">
                <a:latin typeface="Arial" pitchFamily="34" charset="0"/>
                <a:cs typeface="Arial" pitchFamily="34" charset="0"/>
              </a:rPr>
              <a:t> </a:t>
            </a:r>
            <a:r>
              <a:rPr lang="en-US" sz="3300" dirty="0" err="1">
                <a:latin typeface="Arial" pitchFamily="34" charset="0"/>
                <a:cs typeface="Arial" pitchFamily="34" charset="0"/>
              </a:rPr>
              <a:t>merepresentasikan</a:t>
            </a:r>
            <a:r>
              <a:rPr lang="en-US" sz="3300" dirty="0">
                <a:latin typeface="Arial" pitchFamily="34" charset="0"/>
                <a:cs typeface="Arial" pitchFamily="34" charset="0"/>
              </a:rPr>
              <a:t> </a:t>
            </a:r>
            <a:r>
              <a:rPr lang="en-US" sz="3300" dirty="0" err="1">
                <a:latin typeface="Arial" pitchFamily="34" charset="0"/>
                <a:cs typeface="Arial" pitchFamily="34" charset="0"/>
              </a:rPr>
              <a:t>sistem</a:t>
            </a:r>
            <a:r>
              <a:rPr lang="en-US" sz="3300" dirty="0">
                <a:latin typeface="Arial" pitchFamily="34" charset="0"/>
                <a:cs typeface="Arial" pitchFamily="34" charset="0"/>
              </a:rPr>
              <a:t> </a:t>
            </a:r>
            <a:r>
              <a:rPr lang="en-US" sz="3300" dirty="0" err="1">
                <a:latin typeface="Arial" pitchFamily="34" charset="0"/>
                <a:cs typeface="Arial" pitchFamily="34" charset="0"/>
              </a:rPr>
              <a:t>jantung</a:t>
            </a:r>
            <a:r>
              <a:rPr lang="en-US" sz="3300" dirty="0">
                <a:latin typeface="Arial" pitchFamily="34" charset="0"/>
                <a:cs typeface="Arial" pitchFamily="34" charset="0"/>
              </a:rPr>
              <a:t> </a:t>
            </a:r>
            <a:r>
              <a:rPr lang="en-US" sz="3300" dirty="0" err="1">
                <a:latin typeface="Arial" pitchFamily="34" charset="0"/>
                <a:cs typeface="Arial" pitchFamily="34" charset="0"/>
              </a:rPr>
              <a:t>dan</a:t>
            </a:r>
            <a:r>
              <a:rPr lang="en-US" sz="3300" dirty="0">
                <a:latin typeface="Arial" pitchFamily="34" charset="0"/>
                <a:cs typeface="Arial" pitchFamily="34" charset="0"/>
              </a:rPr>
              <a:t> </a:t>
            </a:r>
            <a:r>
              <a:rPr lang="en-US" sz="3300" dirty="0" err="1">
                <a:latin typeface="Arial" pitchFamily="34" charset="0"/>
                <a:cs typeface="Arial" pitchFamily="34" charset="0"/>
              </a:rPr>
              <a:t>sirkulasi</a:t>
            </a:r>
            <a:r>
              <a:rPr lang="en-US" sz="3300" dirty="0">
                <a:latin typeface="Arial" pitchFamily="34" charset="0"/>
                <a:cs typeface="Arial" pitchFamily="34" charset="0"/>
              </a:rPr>
              <a:t> </a:t>
            </a:r>
            <a:r>
              <a:rPr lang="en-US" sz="3300" dirty="0" err="1">
                <a:latin typeface="Arial" pitchFamily="34" charset="0"/>
                <a:cs typeface="Arial" pitchFamily="34" charset="0"/>
              </a:rPr>
              <a:t>dalam</a:t>
            </a:r>
            <a:r>
              <a:rPr lang="en-US" sz="3300" dirty="0">
                <a:latin typeface="Arial" pitchFamily="34" charset="0"/>
                <a:cs typeface="Arial" pitchFamily="34" charset="0"/>
              </a:rPr>
              <a:t> </a:t>
            </a:r>
            <a:r>
              <a:rPr lang="en-US" sz="3300" dirty="0" err="1">
                <a:latin typeface="Arial" pitchFamily="34" charset="0"/>
                <a:cs typeface="Arial" pitchFamily="34" charset="0"/>
              </a:rPr>
              <a:t>tubuh</a:t>
            </a:r>
            <a:r>
              <a:rPr lang="en-US" sz="3300" dirty="0">
                <a:latin typeface="Arial" pitchFamily="34" charset="0"/>
                <a:cs typeface="Arial" pitchFamily="34" charset="0"/>
              </a:rPr>
              <a:t> </a:t>
            </a:r>
            <a:r>
              <a:rPr lang="en-US" sz="3300" dirty="0" err="1">
                <a:latin typeface="Arial" pitchFamily="34" charset="0"/>
                <a:cs typeface="Arial" pitchFamily="34" charset="0"/>
              </a:rPr>
              <a:t>manusia</a:t>
            </a:r>
            <a:r>
              <a:rPr lang="en-US" sz="3300" dirty="0">
                <a:latin typeface="Arial" pitchFamily="34" charset="0"/>
                <a:cs typeface="Arial" pitchFamily="34" charset="0"/>
              </a:rPr>
              <a:t>.</a:t>
            </a:r>
          </a:p>
          <a:p>
            <a:pPr algn="just"/>
            <a:r>
              <a:rPr lang="en-US" sz="3300" dirty="0">
                <a:latin typeface="Arial" pitchFamily="34" charset="0"/>
                <a:cs typeface="Arial" pitchFamily="34" charset="0"/>
              </a:rPr>
              <a:t>Dengan </a:t>
            </a:r>
            <a:r>
              <a:rPr lang="en-US" sz="3300" dirty="0" err="1">
                <a:latin typeface="Arial" pitchFamily="34" charset="0"/>
                <a:cs typeface="Arial" pitchFamily="34" charset="0"/>
              </a:rPr>
              <a:t>demikian</a:t>
            </a:r>
            <a:r>
              <a:rPr lang="en-US" sz="3300" dirty="0">
                <a:latin typeface="Arial" pitchFamily="34" charset="0"/>
                <a:cs typeface="Arial" pitchFamily="34" charset="0"/>
              </a:rPr>
              <a:t>, manajemen </a:t>
            </a:r>
            <a:r>
              <a:rPr lang="en-US" sz="3300" dirty="0" err="1">
                <a:latin typeface="Arial" pitchFamily="34" charset="0"/>
                <a:cs typeface="Arial" pitchFamily="34" charset="0"/>
              </a:rPr>
              <a:t>publik</a:t>
            </a:r>
            <a:r>
              <a:rPr lang="en-US" sz="3300" dirty="0">
                <a:latin typeface="Arial" pitchFamily="34" charset="0"/>
                <a:cs typeface="Arial" pitchFamily="34" charset="0"/>
              </a:rPr>
              <a:t> </a:t>
            </a:r>
            <a:r>
              <a:rPr lang="en-US" sz="3300" dirty="0" err="1">
                <a:latin typeface="Arial" pitchFamily="34" charset="0"/>
                <a:cs typeface="Arial" pitchFamily="34" charset="0"/>
              </a:rPr>
              <a:t>merupakan</a:t>
            </a:r>
            <a:r>
              <a:rPr lang="en-US" sz="3300" dirty="0">
                <a:latin typeface="Arial" pitchFamily="34" charset="0"/>
                <a:cs typeface="Arial" pitchFamily="34" charset="0"/>
              </a:rPr>
              <a:t> proses </a:t>
            </a:r>
            <a:r>
              <a:rPr lang="en-US" sz="3300" dirty="0" err="1">
                <a:latin typeface="Arial" pitchFamily="34" charset="0"/>
                <a:cs typeface="Arial" pitchFamily="34" charset="0"/>
              </a:rPr>
              <a:t>menggerakkan</a:t>
            </a:r>
            <a:r>
              <a:rPr lang="en-US" sz="3300" dirty="0">
                <a:latin typeface="Arial" pitchFamily="34" charset="0"/>
                <a:cs typeface="Arial" pitchFamily="34" charset="0"/>
              </a:rPr>
              <a:t> SDM </a:t>
            </a:r>
            <a:r>
              <a:rPr lang="en-US" sz="3300" dirty="0" err="1">
                <a:latin typeface="Arial" pitchFamily="34" charset="0"/>
                <a:cs typeface="Arial" pitchFamily="34" charset="0"/>
              </a:rPr>
              <a:t>dan</a:t>
            </a:r>
            <a:r>
              <a:rPr lang="en-US" sz="3300" dirty="0">
                <a:latin typeface="Arial" pitchFamily="34" charset="0"/>
                <a:cs typeface="Arial" pitchFamily="34" charset="0"/>
              </a:rPr>
              <a:t> Non-SDM </a:t>
            </a:r>
            <a:r>
              <a:rPr lang="en-US" sz="3300" dirty="0" err="1">
                <a:latin typeface="Arial" pitchFamily="34" charset="0"/>
                <a:cs typeface="Arial" pitchFamily="34" charset="0"/>
              </a:rPr>
              <a:t>sesuai</a:t>
            </a:r>
            <a:r>
              <a:rPr lang="en-US" sz="3300" dirty="0">
                <a:latin typeface="Arial" pitchFamily="34" charset="0"/>
                <a:cs typeface="Arial" pitchFamily="34" charset="0"/>
              </a:rPr>
              <a:t> </a:t>
            </a:r>
            <a:r>
              <a:rPr lang="en-US" sz="3300" dirty="0" err="1">
                <a:latin typeface="Arial" pitchFamily="34" charset="0"/>
                <a:cs typeface="Arial" pitchFamily="34" charset="0"/>
              </a:rPr>
              <a:t>dengan</a:t>
            </a:r>
            <a:r>
              <a:rPr lang="en-US" sz="3300" dirty="0">
                <a:latin typeface="Arial" pitchFamily="34" charset="0"/>
                <a:cs typeface="Arial" pitchFamily="34" charset="0"/>
              </a:rPr>
              <a:t> </a:t>
            </a:r>
            <a:r>
              <a:rPr lang="en-US" sz="3300" dirty="0" err="1">
                <a:latin typeface="Arial" pitchFamily="34" charset="0"/>
                <a:cs typeface="Arial" pitchFamily="34" charset="0"/>
              </a:rPr>
              <a:t>kebijakan</a:t>
            </a:r>
            <a:r>
              <a:rPr lang="en-US" sz="3300" dirty="0">
                <a:latin typeface="Arial" pitchFamily="34" charset="0"/>
                <a:cs typeface="Arial" pitchFamily="34" charset="0"/>
              </a:rPr>
              <a:t> </a:t>
            </a:r>
            <a:r>
              <a:rPr lang="en-US" sz="3300" dirty="0" err="1">
                <a:latin typeface="Arial" pitchFamily="34" charset="0"/>
                <a:cs typeface="Arial" pitchFamily="34" charset="0"/>
              </a:rPr>
              <a:t>publik</a:t>
            </a:r>
            <a:r>
              <a:rPr lang="en-US" sz="3300" dirty="0">
                <a:latin typeface="Arial" pitchFamily="34" charset="0"/>
                <a:cs typeface="Arial" pitchFamily="34" charset="0"/>
              </a:rPr>
              <a:t> yang </a:t>
            </a:r>
            <a:r>
              <a:rPr lang="en-US" sz="3300" dirty="0" err="1">
                <a:latin typeface="Arial" pitchFamily="34" charset="0"/>
                <a:cs typeface="Arial" pitchFamily="34" charset="0"/>
              </a:rPr>
              <a:t>dibuat</a:t>
            </a:r>
            <a:r>
              <a:rPr lang="en-US" sz="3300" dirty="0">
                <a:latin typeface="Arial" pitchFamily="34" charset="0"/>
                <a:cs typeface="Arial" pitchFamily="34" charset="0"/>
              </a:rPr>
              <a:t>.</a:t>
            </a:r>
          </a:p>
          <a:p>
            <a:endParaRPr lang="en-US" dirty="0"/>
          </a:p>
        </p:txBody>
      </p:sp>
    </p:spTree>
    <p:extLst>
      <p:ext uri="{BB962C8B-B14F-4D97-AF65-F5344CB8AC3E}">
        <p14:creationId xmlns:p14="http://schemas.microsoft.com/office/powerpoint/2010/main" val="373424271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59692519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935162"/>
          </a:xfrm>
        </p:spPr>
        <p:txBody>
          <a:bodyPr>
            <a:normAutofit/>
          </a:bodyPr>
          <a:lstStyle/>
          <a:p>
            <a:r>
              <a:rPr lang="en-US" b="1" dirty="0" err="1"/>
              <a:t>Dimensi</a:t>
            </a:r>
            <a:r>
              <a:rPr lang="en-US" b="1" dirty="0"/>
              <a:t> </a:t>
            </a:r>
            <a:r>
              <a:rPr lang="en-US" b="1" dirty="0" err="1"/>
              <a:t>Struktur</a:t>
            </a:r>
            <a:r>
              <a:rPr lang="en-US" b="1" dirty="0"/>
              <a:t> </a:t>
            </a:r>
            <a:r>
              <a:rPr lang="en-US" b="1" dirty="0" err="1"/>
              <a:t>Organisasi</a:t>
            </a:r>
            <a:r>
              <a:rPr lang="en-US" b="1" dirty="0"/>
              <a:t> </a:t>
            </a:r>
            <a:r>
              <a:rPr lang="en-US" b="1" dirty="0" err="1"/>
              <a:t>dan</a:t>
            </a:r>
            <a:r>
              <a:rPr lang="en-US" b="1" dirty="0"/>
              <a:t> </a:t>
            </a:r>
            <a:r>
              <a:rPr lang="en-US" b="1" dirty="0" err="1"/>
              <a:t>Dimensi</a:t>
            </a:r>
            <a:r>
              <a:rPr lang="en-US" b="1" dirty="0"/>
              <a:t> </a:t>
            </a:r>
            <a:r>
              <a:rPr lang="en-US" b="1" dirty="0" err="1"/>
              <a:t>Etika</a:t>
            </a:r>
            <a:endParaRPr lang="en-US" b="1" dirty="0"/>
          </a:p>
        </p:txBody>
      </p:sp>
      <p:sp>
        <p:nvSpPr>
          <p:cNvPr id="3" name="Content Placeholder 2"/>
          <p:cNvSpPr>
            <a:spLocks noGrp="1"/>
          </p:cNvSpPr>
          <p:nvPr>
            <p:ph idx="1"/>
          </p:nvPr>
        </p:nvSpPr>
        <p:spPr>
          <a:xfrm>
            <a:off x="457200" y="2743200"/>
            <a:ext cx="8229600" cy="3382963"/>
          </a:xfrm>
        </p:spPr>
        <p:txBody>
          <a:bodyPr/>
          <a:lstStyle/>
          <a:p>
            <a:r>
              <a:rPr lang="en-US" dirty="0" err="1"/>
              <a:t>Dra</a:t>
            </a:r>
            <a:r>
              <a:rPr lang="en-US" dirty="0"/>
              <a:t>. </a:t>
            </a:r>
            <a:r>
              <a:rPr lang="en-US" dirty="0" err="1"/>
              <a:t>Herawati</a:t>
            </a:r>
            <a:r>
              <a:rPr lang="en-US" dirty="0"/>
              <a:t>, MPA</a:t>
            </a:r>
          </a:p>
          <a:p>
            <a:pPr marL="0" indent="0">
              <a:buNone/>
            </a:pPr>
            <a:endParaRPr lang="en-US" dirty="0"/>
          </a:p>
        </p:txBody>
      </p:sp>
    </p:spTree>
    <p:extLst>
      <p:ext uri="{BB962C8B-B14F-4D97-AF65-F5344CB8AC3E}">
        <p14:creationId xmlns:p14="http://schemas.microsoft.com/office/powerpoint/2010/main" val="68898326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Struktur</a:t>
            </a:r>
            <a:r>
              <a:rPr lang="en-US" b="1" dirty="0"/>
              <a:t> </a:t>
            </a:r>
            <a:r>
              <a:rPr lang="en-US" b="1" dirty="0" err="1"/>
              <a:t>Organisasi</a:t>
            </a:r>
            <a:endParaRPr lang="en-US" dirty="0"/>
          </a:p>
        </p:txBody>
      </p:sp>
      <p:sp>
        <p:nvSpPr>
          <p:cNvPr id="3" name="Content Placeholder 2"/>
          <p:cNvSpPr>
            <a:spLocks noGrp="1"/>
          </p:cNvSpPr>
          <p:nvPr>
            <p:ph idx="1"/>
          </p:nvPr>
        </p:nvSpPr>
        <p:spPr/>
        <p:txBody>
          <a:bodyPr>
            <a:normAutofit lnSpcReduction="10000"/>
          </a:bodyPr>
          <a:lstStyle/>
          <a:p>
            <a:r>
              <a:rPr lang="en-US" dirty="0" err="1"/>
              <a:t>Dimensi</a:t>
            </a:r>
            <a:r>
              <a:rPr lang="en-US" dirty="0"/>
              <a:t> </a:t>
            </a:r>
            <a:r>
              <a:rPr lang="en-US" dirty="0" err="1"/>
              <a:t>ini</a:t>
            </a:r>
            <a:r>
              <a:rPr lang="en-US" dirty="0"/>
              <a:t> </a:t>
            </a:r>
            <a:r>
              <a:rPr lang="en-US" dirty="0" err="1"/>
              <a:t>mempelajari</a:t>
            </a:r>
            <a:r>
              <a:rPr lang="en-US" dirty="0"/>
              <a:t> </a:t>
            </a:r>
            <a:r>
              <a:rPr lang="en-US" dirty="0" err="1"/>
              <a:t>tentang</a:t>
            </a:r>
            <a:r>
              <a:rPr lang="en-US" dirty="0"/>
              <a:t>; </a:t>
            </a:r>
            <a:r>
              <a:rPr lang="en-US" dirty="0" err="1"/>
              <a:t>siapa</a:t>
            </a:r>
            <a:r>
              <a:rPr lang="en-US" dirty="0"/>
              <a:t> yang </a:t>
            </a:r>
            <a:r>
              <a:rPr lang="en-US" dirty="0" err="1"/>
              <a:t>harus</a:t>
            </a:r>
            <a:r>
              <a:rPr lang="en-US" dirty="0"/>
              <a:t> </a:t>
            </a:r>
            <a:r>
              <a:rPr lang="en-US" dirty="0" err="1"/>
              <a:t>mengimplementasikan</a:t>
            </a:r>
            <a:r>
              <a:rPr lang="en-US" dirty="0"/>
              <a:t> </a:t>
            </a:r>
            <a:r>
              <a:rPr lang="en-US" dirty="0" err="1"/>
              <a:t>atau</a:t>
            </a:r>
            <a:r>
              <a:rPr lang="en-US" dirty="0"/>
              <a:t> </a:t>
            </a:r>
            <a:r>
              <a:rPr lang="en-US" dirty="0" err="1"/>
              <a:t>mengerjakan</a:t>
            </a:r>
            <a:r>
              <a:rPr lang="en-US" dirty="0"/>
              <a:t> </a:t>
            </a:r>
            <a:r>
              <a:rPr lang="en-US" dirty="0" err="1"/>
              <a:t>kebijakan</a:t>
            </a:r>
            <a:r>
              <a:rPr lang="en-US" dirty="0"/>
              <a:t> </a:t>
            </a:r>
            <a:r>
              <a:rPr lang="en-US" dirty="0" err="1"/>
              <a:t>publik</a:t>
            </a:r>
            <a:r>
              <a:rPr lang="en-US" dirty="0"/>
              <a:t> yang </a:t>
            </a:r>
            <a:r>
              <a:rPr lang="en-US" dirty="0" err="1"/>
              <a:t>ditetapkan</a:t>
            </a:r>
            <a:r>
              <a:rPr lang="en-US" dirty="0"/>
              <a:t>.</a:t>
            </a:r>
          </a:p>
          <a:p>
            <a:pPr>
              <a:buFont typeface="Wingdings" pitchFamily="2" charset="2"/>
              <a:buChar char="§"/>
            </a:pPr>
            <a:r>
              <a:rPr lang="en-US" dirty="0" err="1"/>
              <a:t>Mengatur</a:t>
            </a:r>
            <a:r>
              <a:rPr lang="en-US" dirty="0"/>
              <a:t> unit </a:t>
            </a:r>
            <a:r>
              <a:rPr lang="en-US" dirty="0" err="1"/>
              <a:t>kerja</a:t>
            </a:r>
            <a:r>
              <a:rPr lang="en-US" dirty="0"/>
              <a:t> (</a:t>
            </a:r>
            <a:r>
              <a:rPr lang="en-US" dirty="0" err="1"/>
              <a:t>tugas</a:t>
            </a:r>
            <a:r>
              <a:rPr lang="en-US" dirty="0"/>
              <a:t>, </a:t>
            </a:r>
            <a:r>
              <a:rPr lang="en-US" dirty="0" err="1"/>
              <a:t>fungsi</a:t>
            </a:r>
            <a:r>
              <a:rPr lang="en-US" dirty="0"/>
              <a:t>, </a:t>
            </a:r>
            <a:r>
              <a:rPr lang="en-US" dirty="0" err="1"/>
              <a:t>dan</a:t>
            </a:r>
            <a:r>
              <a:rPr lang="en-US" dirty="0"/>
              <a:t> </a:t>
            </a:r>
            <a:r>
              <a:rPr lang="en-US" dirty="0" err="1"/>
              <a:t>tanggungjawab</a:t>
            </a:r>
            <a:r>
              <a:rPr lang="en-US" dirty="0"/>
              <a:t> </a:t>
            </a:r>
            <a:r>
              <a:rPr lang="en-US" dirty="0" err="1"/>
              <a:t>secara</a:t>
            </a:r>
            <a:r>
              <a:rPr lang="en-US" dirty="0"/>
              <a:t> </a:t>
            </a:r>
            <a:r>
              <a:rPr lang="en-US" dirty="0" err="1"/>
              <a:t>vertikal</a:t>
            </a:r>
            <a:r>
              <a:rPr lang="en-US" dirty="0"/>
              <a:t> </a:t>
            </a:r>
            <a:r>
              <a:rPr lang="en-US" dirty="0" err="1"/>
              <a:t>maupun</a:t>
            </a:r>
            <a:r>
              <a:rPr lang="en-US" dirty="0"/>
              <a:t> </a:t>
            </a:r>
            <a:r>
              <a:rPr lang="en-US" dirty="0" err="1"/>
              <a:t>horisontal</a:t>
            </a:r>
            <a:r>
              <a:rPr lang="en-US" dirty="0"/>
              <a:t>.</a:t>
            </a:r>
          </a:p>
          <a:p>
            <a:pPr>
              <a:buFont typeface="Wingdings" pitchFamily="2" charset="2"/>
              <a:buChar char="§"/>
            </a:pPr>
            <a:r>
              <a:rPr lang="en-US" dirty="0" err="1"/>
              <a:t>Kompetensi</a:t>
            </a:r>
            <a:r>
              <a:rPr lang="en-US" dirty="0"/>
              <a:t> yang </a:t>
            </a:r>
            <a:r>
              <a:rPr lang="en-US" dirty="0" err="1"/>
              <a:t>mengerjakan</a:t>
            </a:r>
            <a:r>
              <a:rPr lang="en-US" dirty="0"/>
              <a:t> (SDM)</a:t>
            </a:r>
          </a:p>
          <a:p>
            <a:pPr>
              <a:buFont typeface="Wingdings" pitchFamily="2" charset="2"/>
              <a:buChar char="§"/>
            </a:pPr>
            <a:r>
              <a:rPr lang="en-US" dirty="0" err="1"/>
              <a:t>Beban</a:t>
            </a:r>
            <a:r>
              <a:rPr lang="en-US" dirty="0"/>
              <a:t> </a:t>
            </a:r>
            <a:r>
              <a:rPr lang="en-US" dirty="0" err="1"/>
              <a:t>kerja</a:t>
            </a:r>
            <a:r>
              <a:rPr lang="en-US" dirty="0"/>
              <a:t> </a:t>
            </a:r>
            <a:r>
              <a:rPr lang="en-US" dirty="0" err="1"/>
              <a:t>dan</a:t>
            </a:r>
            <a:r>
              <a:rPr lang="en-US" dirty="0"/>
              <a:t> </a:t>
            </a:r>
            <a:r>
              <a:rPr lang="en-US" dirty="0" err="1"/>
              <a:t>Jumlah</a:t>
            </a:r>
            <a:r>
              <a:rPr lang="en-US" dirty="0"/>
              <a:t> SDM</a:t>
            </a:r>
          </a:p>
          <a:p>
            <a:endParaRPr lang="en-US" dirty="0"/>
          </a:p>
        </p:txBody>
      </p:sp>
    </p:spTree>
    <p:extLst>
      <p:ext uri="{BB962C8B-B14F-4D97-AF65-F5344CB8AC3E}">
        <p14:creationId xmlns:p14="http://schemas.microsoft.com/office/powerpoint/2010/main" val="33268660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305800" cy="182562"/>
          </a:xfrm>
        </p:spPr>
        <p:txBody>
          <a:bodyPr>
            <a:normAutofit fontScale="90000"/>
          </a:bodyPr>
          <a:lstStyle/>
          <a:p>
            <a:endParaRPr lang="en-US" dirty="0"/>
          </a:p>
        </p:txBody>
      </p:sp>
      <p:sp>
        <p:nvSpPr>
          <p:cNvPr id="3" name="Content Placeholder 2"/>
          <p:cNvSpPr>
            <a:spLocks noGrp="1"/>
          </p:cNvSpPr>
          <p:nvPr>
            <p:ph idx="1"/>
          </p:nvPr>
        </p:nvSpPr>
        <p:spPr>
          <a:xfrm>
            <a:off x="381000" y="533400"/>
            <a:ext cx="8305800" cy="5867400"/>
          </a:xfrm>
        </p:spPr>
        <p:txBody>
          <a:bodyPr>
            <a:noAutofit/>
          </a:bodyPr>
          <a:lstStyle/>
          <a:p>
            <a:r>
              <a:rPr lang="en-US" sz="2400" dirty="0">
                <a:latin typeface="Arial" pitchFamily="34" charset="0"/>
                <a:cs typeface="Arial" pitchFamily="34" charset="0"/>
              </a:rPr>
              <a:t>(</a:t>
            </a:r>
            <a:r>
              <a:rPr lang="en-US" sz="2400" b="1" dirty="0">
                <a:latin typeface="Arial" pitchFamily="34" charset="0"/>
                <a:cs typeface="Arial" pitchFamily="34" charset="0"/>
              </a:rPr>
              <a:t>Robbins, 1990 </a:t>
            </a:r>
            <a:r>
              <a:rPr lang="en-US" sz="2400" b="1" dirty="0" err="1">
                <a:latin typeface="Arial" pitchFamily="34" charset="0"/>
                <a:cs typeface="Arial" pitchFamily="34" charset="0"/>
              </a:rPr>
              <a:t>hal</a:t>
            </a:r>
            <a:r>
              <a:rPr lang="en-US" sz="2400" b="1" dirty="0">
                <a:latin typeface="Arial" pitchFamily="34" charset="0"/>
                <a:cs typeface="Arial" pitchFamily="34" charset="0"/>
              </a:rPr>
              <a:t> 4). </a:t>
            </a:r>
            <a:endParaRPr lang="en-US" sz="2400" b="1" dirty="0" smtClean="0">
              <a:latin typeface="Arial" pitchFamily="34" charset="0"/>
              <a:cs typeface="Arial" pitchFamily="34" charset="0"/>
            </a:endParaRPr>
          </a:p>
          <a:p>
            <a:r>
              <a:rPr lang="en-US" sz="2400" b="1" dirty="0" err="1">
                <a:latin typeface="Arial" pitchFamily="34" charset="0"/>
                <a:cs typeface="Arial" pitchFamily="34" charset="0"/>
              </a:rPr>
              <a:t>Organisasi</a:t>
            </a:r>
            <a:r>
              <a:rPr lang="en-US" sz="2400" b="1" dirty="0">
                <a:latin typeface="Arial" pitchFamily="34" charset="0"/>
                <a:cs typeface="Arial" pitchFamily="34" charset="0"/>
              </a:rPr>
              <a:t> </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suatu</a:t>
            </a:r>
            <a:r>
              <a:rPr lang="en-US" sz="2400" dirty="0" smtClean="0">
                <a:latin typeface="Arial" pitchFamily="34" charset="0"/>
                <a:cs typeface="Arial" pitchFamily="34" charset="0"/>
              </a:rPr>
              <a:t> </a:t>
            </a:r>
            <a:r>
              <a:rPr lang="en-US" sz="2400" dirty="0" err="1">
                <a:latin typeface="Arial" pitchFamily="34" charset="0"/>
                <a:cs typeface="Arial" pitchFamily="34" charset="0"/>
              </a:rPr>
              <a:t>kesatuan</a:t>
            </a:r>
            <a:r>
              <a:rPr lang="en-US" sz="2400" dirty="0">
                <a:latin typeface="Arial" pitchFamily="34" charset="0"/>
                <a:cs typeface="Arial" pitchFamily="34" charset="0"/>
              </a:rPr>
              <a:t> sosial yang </a:t>
            </a:r>
            <a:r>
              <a:rPr lang="en-US" sz="2400" dirty="0" err="1">
                <a:latin typeface="Arial" pitchFamily="34" charset="0"/>
                <a:cs typeface="Arial" pitchFamily="34" charset="0"/>
              </a:rPr>
              <a:t>dikoordinasikan</a:t>
            </a:r>
            <a:r>
              <a:rPr lang="en-US" sz="2400" dirty="0">
                <a:latin typeface="Arial" pitchFamily="34" charset="0"/>
                <a:cs typeface="Arial" pitchFamily="34" charset="0"/>
              </a:rPr>
              <a:t> </a:t>
            </a:r>
            <a:r>
              <a:rPr lang="en-US" sz="2400" dirty="0" err="1">
                <a:latin typeface="Arial" pitchFamily="34" charset="0"/>
                <a:cs typeface="Arial" pitchFamily="34" charset="0"/>
              </a:rPr>
              <a:t>secara</a:t>
            </a:r>
            <a:r>
              <a:rPr lang="en-US" sz="2400" dirty="0">
                <a:latin typeface="Arial" pitchFamily="34" charset="0"/>
                <a:cs typeface="Arial" pitchFamily="34" charset="0"/>
              </a:rPr>
              <a:t> </a:t>
            </a:r>
            <a:r>
              <a:rPr lang="en-US" sz="2400" dirty="0" err="1">
                <a:latin typeface="Arial" pitchFamily="34" charset="0"/>
                <a:cs typeface="Arial" pitchFamily="34" charset="0"/>
              </a:rPr>
              <a:t>sadar</a:t>
            </a:r>
            <a:r>
              <a:rPr lang="en-US" sz="2400" dirty="0">
                <a:latin typeface="Arial" pitchFamily="34" charset="0"/>
                <a:cs typeface="Arial" pitchFamily="34" charset="0"/>
              </a:rPr>
              <a:t>, </a:t>
            </a:r>
            <a:r>
              <a:rPr lang="en-US" sz="2400" dirty="0" err="1">
                <a:latin typeface="Arial" pitchFamily="34" charset="0"/>
                <a:cs typeface="Arial" pitchFamily="34" charset="0"/>
              </a:rPr>
              <a:t>dengan</a:t>
            </a:r>
            <a:r>
              <a:rPr lang="en-US" sz="2400" dirty="0">
                <a:latin typeface="Arial" pitchFamily="34" charset="0"/>
                <a:cs typeface="Arial" pitchFamily="34" charset="0"/>
              </a:rPr>
              <a:t> </a:t>
            </a:r>
            <a:r>
              <a:rPr lang="en-US" sz="2400" dirty="0" err="1">
                <a:latin typeface="Arial" pitchFamily="34" charset="0"/>
                <a:cs typeface="Arial" pitchFamily="34" charset="0"/>
              </a:rPr>
              <a:t>suatu</a:t>
            </a:r>
            <a:r>
              <a:rPr lang="en-US" sz="2400" dirty="0">
                <a:latin typeface="Arial" pitchFamily="34" charset="0"/>
                <a:cs typeface="Arial" pitchFamily="34" charset="0"/>
              </a:rPr>
              <a:t> </a:t>
            </a:r>
            <a:r>
              <a:rPr lang="en-US" sz="2400" dirty="0" err="1">
                <a:latin typeface="Arial" pitchFamily="34" charset="0"/>
                <a:cs typeface="Arial" pitchFamily="34" charset="0"/>
              </a:rPr>
              <a:t>batasan</a:t>
            </a:r>
            <a:r>
              <a:rPr lang="en-US" sz="2400" dirty="0">
                <a:latin typeface="Arial" pitchFamily="34" charset="0"/>
                <a:cs typeface="Arial" pitchFamily="34" charset="0"/>
              </a:rPr>
              <a:t> yang </a:t>
            </a:r>
            <a:r>
              <a:rPr lang="en-US" sz="2400" dirty="0" err="1">
                <a:latin typeface="Arial" pitchFamily="34" charset="0"/>
                <a:cs typeface="Arial" pitchFamily="34" charset="0"/>
              </a:rPr>
              <a:t>relatif</a:t>
            </a:r>
            <a:r>
              <a:rPr lang="en-US" sz="2400" dirty="0">
                <a:latin typeface="Arial" pitchFamily="34" charset="0"/>
                <a:cs typeface="Arial" pitchFamily="34" charset="0"/>
              </a:rPr>
              <a:t> </a:t>
            </a:r>
            <a:r>
              <a:rPr lang="en-US" sz="2400" dirty="0" err="1">
                <a:latin typeface="Arial" pitchFamily="34" charset="0"/>
                <a:cs typeface="Arial" pitchFamily="34" charset="0"/>
              </a:rPr>
              <a:t>jelas</a:t>
            </a:r>
            <a:r>
              <a:rPr lang="en-US" sz="2400" dirty="0">
                <a:latin typeface="Arial" pitchFamily="34" charset="0"/>
                <a:cs typeface="Arial" pitchFamily="34" charset="0"/>
              </a:rPr>
              <a:t>, yang </a:t>
            </a:r>
            <a:r>
              <a:rPr lang="en-US" sz="2400" dirty="0" err="1">
                <a:latin typeface="Arial" pitchFamily="34" charset="0"/>
                <a:cs typeface="Arial" pitchFamily="34" charset="0"/>
              </a:rPr>
              <a:t>berfungsi</a:t>
            </a:r>
            <a:r>
              <a:rPr lang="en-US" sz="2400" dirty="0">
                <a:latin typeface="Arial" pitchFamily="34" charset="0"/>
                <a:cs typeface="Arial" pitchFamily="34" charset="0"/>
              </a:rPr>
              <a:t> </a:t>
            </a:r>
            <a:r>
              <a:rPr lang="en-US" sz="2400" dirty="0" err="1">
                <a:latin typeface="Arial" pitchFamily="34" charset="0"/>
                <a:cs typeface="Arial" pitchFamily="34" charset="0"/>
              </a:rPr>
              <a:t>secara</a:t>
            </a:r>
            <a:r>
              <a:rPr lang="en-US" sz="2400" dirty="0">
                <a:latin typeface="Arial" pitchFamily="34" charset="0"/>
                <a:cs typeface="Arial" pitchFamily="34" charset="0"/>
              </a:rPr>
              <a:t> </a:t>
            </a:r>
            <a:r>
              <a:rPr lang="en-US" sz="2400" dirty="0" err="1">
                <a:latin typeface="Arial" pitchFamily="34" charset="0"/>
                <a:cs typeface="Arial" pitchFamily="34" charset="0"/>
              </a:rPr>
              <a:t>relatif</a:t>
            </a:r>
            <a:r>
              <a:rPr lang="en-US" sz="2400" dirty="0">
                <a:latin typeface="Arial" pitchFamily="34" charset="0"/>
                <a:cs typeface="Arial" pitchFamily="34" charset="0"/>
              </a:rPr>
              <a:t> </a:t>
            </a:r>
            <a:r>
              <a:rPr lang="en-US" sz="2400" dirty="0" err="1">
                <a:latin typeface="Arial" pitchFamily="34" charset="0"/>
                <a:cs typeface="Arial" pitchFamily="34" charset="0"/>
              </a:rPr>
              <a:t>teratur</a:t>
            </a:r>
            <a:r>
              <a:rPr lang="en-US" sz="2400" dirty="0">
                <a:latin typeface="Arial" pitchFamily="34" charset="0"/>
                <a:cs typeface="Arial" pitchFamily="34" charset="0"/>
              </a:rPr>
              <a:t> </a:t>
            </a:r>
            <a:r>
              <a:rPr lang="en-US" sz="2400" dirty="0" err="1">
                <a:latin typeface="Arial" pitchFamily="34" charset="0"/>
                <a:cs typeface="Arial" pitchFamily="34" charset="0"/>
              </a:rPr>
              <a:t>dalam</a:t>
            </a:r>
            <a:r>
              <a:rPr lang="en-US" sz="2400" dirty="0">
                <a:latin typeface="Arial" pitchFamily="34" charset="0"/>
                <a:cs typeface="Arial" pitchFamily="34" charset="0"/>
              </a:rPr>
              <a:t> </a:t>
            </a:r>
            <a:r>
              <a:rPr lang="en-US" sz="2400" dirty="0" err="1">
                <a:latin typeface="Arial" pitchFamily="34" charset="0"/>
                <a:cs typeface="Arial" pitchFamily="34" charset="0"/>
              </a:rPr>
              <a:t>suatu</a:t>
            </a:r>
            <a:r>
              <a:rPr lang="en-US" sz="2400" dirty="0">
                <a:latin typeface="Arial" pitchFamily="34" charset="0"/>
                <a:cs typeface="Arial" pitchFamily="34" charset="0"/>
              </a:rPr>
              <a:t> </a:t>
            </a:r>
            <a:r>
              <a:rPr lang="en-US" sz="2400" dirty="0" err="1">
                <a:latin typeface="Arial" pitchFamily="34" charset="0"/>
                <a:cs typeface="Arial" pitchFamily="34" charset="0"/>
              </a:rPr>
              <a:t>batasan</a:t>
            </a:r>
            <a:r>
              <a:rPr lang="en-US" sz="2400" dirty="0">
                <a:latin typeface="Arial" pitchFamily="34" charset="0"/>
                <a:cs typeface="Arial" pitchFamily="34" charset="0"/>
              </a:rPr>
              <a:t> yang </a:t>
            </a:r>
            <a:r>
              <a:rPr lang="en-US" sz="2400" dirty="0" err="1">
                <a:latin typeface="Arial" pitchFamily="34" charset="0"/>
                <a:cs typeface="Arial" pitchFamily="34" charset="0"/>
              </a:rPr>
              <a:t>relatif</a:t>
            </a:r>
            <a:r>
              <a:rPr lang="en-US" sz="2400" dirty="0">
                <a:latin typeface="Arial" pitchFamily="34" charset="0"/>
                <a:cs typeface="Arial" pitchFamily="34" charset="0"/>
              </a:rPr>
              <a:t> </a:t>
            </a:r>
            <a:r>
              <a:rPr lang="en-US" sz="2400" dirty="0" err="1">
                <a:latin typeface="Arial" pitchFamily="34" charset="0"/>
                <a:cs typeface="Arial" pitchFamily="34" charset="0"/>
              </a:rPr>
              <a:t>jelas</a:t>
            </a:r>
            <a:r>
              <a:rPr lang="en-US" sz="2400" dirty="0">
                <a:latin typeface="Arial" pitchFamily="34" charset="0"/>
                <a:cs typeface="Arial" pitchFamily="34" charset="0"/>
              </a:rPr>
              <a:t>, </a:t>
            </a:r>
            <a:r>
              <a:rPr lang="en-US" sz="2400" dirty="0" err="1">
                <a:latin typeface="Arial" pitchFamily="34" charset="0"/>
                <a:cs typeface="Arial" pitchFamily="34" charset="0"/>
              </a:rPr>
              <a:t>berfungsi</a:t>
            </a:r>
            <a:r>
              <a:rPr lang="en-US" sz="2400" dirty="0">
                <a:latin typeface="Arial" pitchFamily="34" charset="0"/>
                <a:cs typeface="Arial" pitchFamily="34" charset="0"/>
              </a:rPr>
              <a:t> </a:t>
            </a:r>
            <a:r>
              <a:rPr lang="en-US" sz="2400" dirty="0" err="1">
                <a:latin typeface="Arial" pitchFamily="34" charset="0"/>
                <a:cs typeface="Arial" pitchFamily="34" charset="0"/>
              </a:rPr>
              <a:t>secara</a:t>
            </a:r>
            <a:r>
              <a:rPr lang="en-US" sz="2400" dirty="0">
                <a:latin typeface="Arial" pitchFamily="34" charset="0"/>
                <a:cs typeface="Arial" pitchFamily="34" charset="0"/>
              </a:rPr>
              <a:t> </a:t>
            </a:r>
            <a:r>
              <a:rPr lang="en-US" sz="2400" dirty="0" err="1">
                <a:latin typeface="Arial" pitchFamily="34" charset="0"/>
                <a:cs typeface="Arial" pitchFamily="34" charset="0"/>
              </a:rPr>
              <a:t>teratur</a:t>
            </a:r>
            <a:r>
              <a:rPr lang="en-US" sz="2400" dirty="0">
                <a:latin typeface="Arial" pitchFamily="34" charset="0"/>
                <a:cs typeface="Arial" pitchFamily="34" charset="0"/>
              </a:rPr>
              <a:t> </a:t>
            </a:r>
            <a:r>
              <a:rPr lang="en-US" sz="2400" dirty="0" err="1">
                <a:latin typeface="Arial" pitchFamily="34" charset="0"/>
                <a:cs typeface="Arial" pitchFamily="34" charset="0"/>
              </a:rPr>
              <a:t>dalam</a:t>
            </a:r>
            <a:r>
              <a:rPr lang="en-US" sz="2400" dirty="0">
                <a:latin typeface="Arial" pitchFamily="34" charset="0"/>
                <a:cs typeface="Arial" pitchFamily="34" charset="0"/>
              </a:rPr>
              <a:t> </a:t>
            </a:r>
            <a:r>
              <a:rPr lang="en-US" sz="2400" dirty="0" err="1">
                <a:latin typeface="Arial" pitchFamily="34" charset="0"/>
                <a:cs typeface="Arial" pitchFamily="34" charset="0"/>
              </a:rPr>
              <a:t>mencapai</a:t>
            </a:r>
            <a:r>
              <a:rPr lang="en-US" sz="2400" dirty="0">
                <a:latin typeface="Arial" pitchFamily="34" charset="0"/>
                <a:cs typeface="Arial" pitchFamily="34" charset="0"/>
              </a:rPr>
              <a:t> </a:t>
            </a:r>
            <a:r>
              <a:rPr lang="en-US" sz="2400" dirty="0" err="1">
                <a:latin typeface="Arial" pitchFamily="34" charset="0"/>
                <a:cs typeface="Arial" pitchFamily="34" charset="0"/>
              </a:rPr>
              <a:t>tujuan</a:t>
            </a:r>
            <a:r>
              <a:rPr lang="en-US" sz="2400" dirty="0">
                <a:latin typeface="Arial" pitchFamily="34" charset="0"/>
                <a:cs typeface="Arial" pitchFamily="34" charset="0"/>
              </a:rPr>
              <a:t> </a:t>
            </a:r>
          </a:p>
          <a:p>
            <a:r>
              <a:rPr lang="en-US" sz="2400" dirty="0">
                <a:latin typeface="Arial" pitchFamily="34" charset="0"/>
                <a:cs typeface="Arial" pitchFamily="34" charset="0"/>
              </a:rPr>
              <a:t>(</a:t>
            </a:r>
            <a:r>
              <a:rPr lang="en-US" sz="2400" b="1" dirty="0" err="1">
                <a:latin typeface="Arial" pitchFamily="34" charset="0"/>
                <a:cs typeface="Arial" pitchFamily="34" charset="0"/>
              </a:rPr>
              <a:t>Shafritz</a:t>
            </a:r>
            <a:r>
              <a:rPr lang="en-US" sz="2400" b="1" dirty="0">
                <a:latin typeface="Arial" pitchFamily="34" charset="0"/>
                <a:cs typeface="Arial" pitchFamily="34" charset="0"/>
              </a:rPr>
              <a:t> </a:t>
            </a:r>
            <a:r>
              <a:rPr lang="en-US" sz="2400" b="1" dirty="0" err="1">
                <a:latin typeface="Arial" pitchFamily="34" charset="0"/>
                <a:cs typeface="Arial" pitchFamily="34" charset="0"/>
              </a:rPr>
              <a:t>dan</a:t>
            </a:r>
            <a:r>
              <a:rPr lang="en-US" sz="2400" b="1" dirty="0">
                <a:latin typeface="Arial" pitchFamily="34" charset="0"/>
                <a:cs typeface="Arial" pitchFamily="34" charset="0"/>
              </a:rPr>
              <a:t> </a:t>
            </a:r>
            <a:r>
              <a:rPr lang="en-US" sz="2400" b="1" dirty="0" err="1">
                <a:latin typeface="Arial" pitchFamily="34" charset="0"/>
                <a:cs typeface="Arial" pitchFamily="34" charset="0"/>
              </a:rPr>
              <a:t>Russel</a:t>
            </a:r>
            <a:r>
              <a:rPr lang="en-US" sz="2400" b="1" dirty="0">
                <a:latin typeface="Arial" pitchFamily="34" charset="0"/>
                <a:cs typeface="Arial" pitchFamily="34" charset="0"/>
              </a:rPr>
              <a:t>, 1997:201). </a:t>
            </a:r>
            <a:endParaRPr lang="en-US" sz="2400" b="1" dirty="0" smtClean="0">
              <a:latin typeface="Arial" pitchFamily="34" charset="0"/>
              <a:cs typeface="Arial" pitchFamily="34" charset="0"/>
            </a:endParaRPr>
          </a:p>
          <a:p>
            <a:r>
              <a:rPr lang="en-US" sz="2400" b="1" dirty="0" err="1" smtClean="0">
                <a:latin typeface="Arial" pitchFamily="34" charset="0"/>
                <a:cs typeface="Arial" pitchFamily="34" charset="0"/>
              </a:rPr>
              <a:t>Organisasi</a:t>
            </a:r>
            <a:r>
              <a:rPr lang="en-US" sz="2400" dirty="0" smtClean="0">
                <a:latin typeface="Arial" pitchFamily="34" charset="0"/>
                <a:cs typeface="Arial" pitchFamily="34" charset="0"/>
              </a:rPr>
              <a:t> </a:t>
            </a:r>
            <a:r>
              <a:rPr lang="en-US" sz="2400" dirty="0">
                <a:latin typeface="Arial" pitchFamily="34" charset="0"/>
                <a:cs typeface="Arial" pitchFamily="34" charset="0"/>
              </a:rPr>
              <a:t>adalah </a:t>
            </a:r>
            <a:r>
              <a:rPr lang="en-US" sz="2400" dirty="0" err="1">
                <a:latin typeface="Arial" pitchFamily="34" charset="0"/>
                <a:cs typeface="Arial" pitchFamily="34" charset="0"/>
              </a:rPr>
              <a:t>suatu</a:t>
            </a:r>
            <a:r>
              <a:rPr lang="en-US" sz="2400" dirty="0">
                <a:latin typeface="Arial" pitchFamily="34" charset="0"/>
                <a:cs typeface="Arial" pitchFamily="34" charset="0"/>
              </a:rPr>
              <a:t> </a:t>
            </a:r>
            <a:r>
              <a:rPr lang="en-US" sz="2400" dirty="0" err="1">
                <a:latin typeface="Arial" pitchFamily="34" charset="0"/>
                <a:cs typeface="Arial" pitchFamily="34" charset="0"/>
              </a:rPr>
              <a:t>kelompok</a:t>
            </a:r>
            <a:r>
              <a:rPr lang="en-US" sz="2400" dirty="0">
                <a:latin typeface="Arial" pitchFamily="34" charset="0"/>
                <a:cs typeface="Arial" pitchFamily="34" charset="0"/>
              </a:rPr>
              <a:t> orang yang </a:t>
            </a:r>
            <a:r>
              <a:rPr lang="en-US" sz="2400" dirty="0" err="1">
                <a:latin typeface="Arial" pitchFamily="34" charset="0"/>
                <a:cs typeface="Arial" pitchFamily="34" charset="0"/>
              </a:rPr>
              <a:t>bekerja</a:t>
            </a:r>
            <a:r>
              <a:rPr lang="en-US" sz="2400" dirty="0">
                <a:latin typeface="Arial" pitchFamily="34" charset="0"/>
                <a:cs typeface="Arial" pitchFamily="34" charset="0"/>
              </a:rPr>
              <a:t> </a:t>
            </a:r>
            <a:r>
              <a:rPr lang="en-US" sz="2400" dirty="0" err="1">
                <a:latin typeface="Arial" pitchFamily="34" charset="0"/>
                <a:cs typeface="Arial" pitchFamily="34" charset="0"/>
              </a:rPr>
              <a:t>sama</a:t>
            </a:r>
            <a:r>
              <a:rPr lang="en-US" sz="2400" dirty="0">
                <a:latin typeface="Arial" pitchFamily="34" charset="0"/>
                <a:cs typeface="Arial" pitchFamily="34" charset="0"/>
              </a:rPr>
              <a:t> </a:t>
            </a:r>
            <a:r>
              <a:rPr lang="en-US" sz="2400" dirty="0" err="1">
                <a:latin typeface="Arial" pitchFamily="34" charset="0"/>
                <a:cs typeface="Arial" pitchFamily="34" charset="0"/>
              </a:rPr>
              <a:t>untuk</a:t>
            </a:r>
            <a:r>
              <a:rPr lang="en-US" sz="2400" dirty="0">
                <a:latin typeface="Arial" pitchFamily="34" charset="0"/>
                <a:cs typeface="Arial" pitchFamily="34" charset="0"/>
              </a:rPr>
              <a:t> </a:t>
            </a:r>
            <a:r>
              <a:rPr lang="en-US" sz="2400" dirty="0" err="1">
                <a:latin typeface="Arial" pitchFamily="34" charset="0"/>
                <a:cs typeface="Arial" pitchFamily="34" charset="0"/>
              </a:rPr>
              <a:t>mencapai</a:t>
            </a:r>
            <a:r>
              <a:rPr lang="en-US" sz="2400" dirty="0">
                <a:latin typeface="Arial" pitchFamily="34" charset="0"/>
                <a:cs typeface="Arial" pitchFamily="34" charset="0"/>
              </a:rPr>
              <a:t> </a:t>
            </a:r>
            <a:r>
              <a:rPr lang="en-US" sz="2400" dirty="0" err="1">
                <a:latin typeface="Arial" pitchFamily="34" charset="0"/>
                <a:cs typeface="Arial" pitchFamily="34" charset="0"/>
              </a:rPr>
              <a:t>tujuan</a:t>
            </a:r>
            <a:r>
              <a:rPr lang="en-US" sz="2400" dirty="0">
                <a:latin typeface="Arial" pitchFamily="34" charset="0"/>
                <a:cs typeface="Arial" pitchFamily="34" charset="0"/>
              </a:rPr>
              <a:t> </a:t>
            </a:r>
            <a:r>
              <a:rPr lang="en-US" sz="2400" dirty="0" err="1" smtClean="0">
                <a:latin typeface="Arial" pitchFamily="34" charset="0"/>
                <a:cs typeface="Arial" pitchFamily="34" charset="0"/>
              </a:rPr>
              <a:t>tertentu</a:t>
            </a:r>
            <a:endParaRPr lang="en-US" sz="2400" dirty="0" smtClean="0">
              <a:latin typeface="Arial" pitchFamily="34" charset="0"/>
              <a:cs typeface="Arial" pitchFamily="34" charset="0"/>
            </a:endParaRPr>
          </a:p>
          <a:p>
            <a:r>
              <a:rPr lang="en-US" sz="2400" dirty="0" smtClean="0">
                <a:latin typeface="Arial" pitchFamily="34" charset="0"/>
                <a:cs typeface="Arial" pitchFamily="34" charset="0"/>
              </a:rPr>
              <a:t> </a:t>
            </a:r>
            <a:r>
              <a:rPr lang="en-US" sz="2400" dirty="0" err="1">
                <a:latin typeface="Arial" pitchFamily="34" charset="0"/>
                <a:cs typeface="Arial" pitchFamily="34" charset="0"/>
              </a:rPr>
              <a:t>Pada</a:t>
            </a:r>
            <a:r>
              <a:rPr lang="en-US" sz="2400" dirty="0">
                <a:latin typeface="Arial" pitchFamily="34" charset="0"/>
                <a:cs typeface="Arial" pitchFamily="34" charset="0"/>
              </a:rPr>
              <a:t> </a:t>
            </a:r>
            <a:r>
              <a:rPr lang="en-US" sz="2400" dirty="0" err="1">
                <a:latin typeface="Arial" pitchFamily="34" charset="0"/>
                <a:cs typeface="Arial" pitchFamily="34" charset="0"/>
              </a:rPr>
              <a:t>prinsipnya</a:t>
            </a:r>
            <a:r>
              <a:rPr lang="en-US" sz="2400" dirty="0">
                <a:latin typeface="Arial" pitchFamily="34" charset="0"/>
                <a:cs typeface="Arial" pitchFamily="34" charset="0"/>
              </a:rPr>
              <a:t> </a:t>
            </a:r>
            <a:r>
              <a:rPr lang="en-US" sz="2400" dirty="0" err="1">
                <a:latin typeface="Arial" pitchFamily="34" charset="0"/>
                <a:cs typeface="Arial" pitchFamily="34" charset="0"/>
              </a:rPr>
              <a:t>Organisasi</a:t>
            </a:r>
            <a:r>
              <a:rPr lang="en-US" sz="2400" dirty="0">
                <a:latin typeface="Arial" pitchFamily="34" charset="0"/>
                <a:cs typeface="Arial" pitchFamily="34" charset="0"/>
              </a:rPr>
              <a:t> </a:t>
            </a:r>
            <a:r>
              <a:rPr lang="en-US" sz="2400" dirty="0" smtClean="0">
                <a:latin typeface="Arial" pitchFamily="34" charset="0"/>
                <a:cs typeface="Arial" pitchFamily="34" charset="0"/>
              </a:rPr>
              <a:t>adalah </a:t>
            </a:r>
            <a:r>
              <a:rPr lang="en-US" sz="2400" dirty="0" err="1">
                <a:latin typeface="Arial" pitchFamily="34" charset="0"/>
                <a:cs typeface="Arial" pitchFamily="34" charset="0"/>
              </a:rPr>
              <a:t>pembagian</a:t>
            </a:r>
            <a:r>
              <a:rPr lang="en-US" sz="2400" dirty="0">
                <a:latin typeface="Arial" pitchFamily="34" charset="0"/>
                <a:cs typeface="Arial" pitchFamily="34" charset="0"/>
              </a:rPr>
              <a:t> </a:t>
            </a:r>
            <a:r>
              <a:rPr lang="en-US" sz="2400" dirty="0" err="1">
                <a:latin typeface="Arial" pitchFamily="34" charset="0"/>
                <a:cs typeface="Arial" pitchFamily="34" charset="0"/>
              </a:rPr>
              <a:t>kerja</a:t>
            </a:r>
            <a:r>
              <a:rPr lang="en-US" sz="2400" dirty="0">
                <a:latin typeface="Arial" pitchFamily="34" charset="0"/>
                <a:cs typeface="Arial" pitchFamily="34" charset="0"/>
              </a:rPr>
              <a:t>, </a:t>
            </a:r>
            <a:r>
              <a:rPr lang="en-US" sz="2400" dirty="0" err="1">
                <a:latin typeface="Arial" pitchFamily="34" charset="0"/>
                <a:cs typeface="Arial" pitchFamily="34" charset="0"/>
              </a:rPr>
              <a:t>peranan</a:t>
            </a:r>
            <a:r>
              <a:rPr lang="en-US" sz="2400" dirty="0">
                <a:latin typeface="Arial" pitchFamily="34" charset="0"/>
                <a:cs typeface="Arial" pitchFamily="34" charset="0"/>
              </a:rPr>
              <a:t>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fungsi</a:t>
            </a:r>
            <a:r>
              <a:rPr lang="en-US" sz="2400" dirty="0">
                <a:latin typeface="Arial" pitchFamily="34" charset="0"/>
                <a:cs typeface="Arial" pitchFamily="34" charset="0"/>
              </a:rPr>
              <a:t>, </a:t>
            </a:r>
            <a:r>
              <a:rPr lang="en-US" sz="2400" dirty="0" err="1">
                <a:latin typeface="Arial" pitchFamily="34" charset="0"/>
                <a:cs typeface="Arial" pitchFamily="34" charset="0"/>
              </a:rPr>
              <a:t>hubungan</a:t>
            </a:r>
            <a:r>
              <a:rPr lang="en-US" sz="2400" dirty="0">
                <a:latin typeface="Arial" pitchFamily="34" charset="0"/>
                <a:cs typeface="Arial" pitchFamily="34" charset="0"/>
              </a:rPr>
              <a:t>, </a:t>
            </a:r>
            <a:r>
              <a:rPr lang="en-US" sz="2400" dirty="0" err="1">
                <a:latin typeface="Arial" pitchFamily="34" charset="0"/>
                <a:cs typeface="Arial" pitchFamily="34" charset="0"/>
              </a:rPr>
              <a:t>prosedur</a:t>
            </a:r>
            <a:r>
              <a:rPr lang="en-US" sz="2400" dirty="0">
                <a:latin typeface="Arial" pitchFamily="34" charset="0"/>
                <a:cs typeface="Arial" pitchFamily="34" charset="0"/>
              </a:rPr>
              <a:t>, </a:t>
            </a:r>
            <a:r>
              <a:rPr lang="en-US" sz="2400" dirty="0" err="1">
                <a:latin typeface="Arial" pitchFamily="34" charset="0"/>
                <a:cs typeface="Arial" pitchFamily="34" charset="0"/>
              </a:rPr>
              <a:t>aturan</a:t>
            </a:r>
            <a:r>
              <a:rPr lang="en-US" sz="2400" dirty="0">
                <a:latin typeface="Arial" pitchFamily="34" charset="0"/>
                <a:cs typeface="Arial" pitchFamily="34" charset="0"/>
              </a:rPr>
              <a:t>, </a:t>
            </a:r>
            <a:r>
              <a:rPr lang="en-US" sz="2400" dirty="0" err="1">
                <a:latin typeface="Arial" pitchFamily="34" charset="0"/>
                <a:cs typeface="Arial" pitchFamily="34" charset="0"/>
              </a:rPr>
              <a:t>standar</a:t>
            </a:r>
            <a:r>
              <a:rPr lang="en-US" sz="2400" dirty="0">
                <a:latin typeface="Arial" pitchFamily="34" charset="0"/>
                <a:cs typeface="Arial" pitchFamily="34" charset="0"/>
              </a:rPr>
              <a:t> </a:t>
            </a:r>
            <a:r>
              <a:rPr lang="en-US" sz="2400" dirty="0" err="1">
                <a:latin typeface="Arial" pitchFamily="34" charset="0"/>
                <a:cs typeface="Arial" pitchFamily="34" charset="0"/>
              </a:rPr>
              <a:t>kerja</a:t>
            </a:r>
            <a:r>
              <a:rPr lang="en-US" sz="2400" dirty="0">
                <a:latin typeface="Arial" pitchFamily="34" charset="0"/>
                <a:cs typeface="Arial" pitchFamily="34" charset="0"/>
              </a:rPr>
              <a:t>, </a:t>
            </a:r>
            <a:r>
              <a:rPr lang="en-US" sz="2400" dirty="0" err="1">
                <a:latin typeface="Arial" pitchFamily="34" charset="0"/>
                <a:cs typeface="Arial" pitchFamily="34" charset="0"/>
              </a:rPr>
              <a:t>tanggungjawab</a:t>
            </a:r>
            <a:r>
              <a:rPr lang="en-US" sz="2400" dirty="0">
                <a:latin typeface="Arial" pitchFamily="34" charset="0"/>
                <a:cs typeface="Arial" pitchFamily="34" charset="0"/>
              </a:rPr>
              <a:t>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otoritas</a:t>
            </a:r>
            <a:r>
              <a:rPr lang="en-US" sz="2400" dirty="0">
                <a:latin typeface="Arial" pitchFamily="34" charset="0"/>
                <a:cs typeface="Arial" pitchFamily="34" charset="0"/>
              </a:rPr>
              <a:t> </a:t>
            </a:r>
            <a:r>
              <a:rPr lang="en-US" sz="2400" dirty="0" err="1">
                <a:latin typeface="Arial" pitchFamily="34" charset="0"/>
                <a:cs typeface="Arial" pitchFamily="34" charset="0"/>
              </a:rPr>
              <a:t>tertentu</a:t>
            </a:r>
            <a:r>
              <a:rPr lang="en-US" sz="2400" dirty="0" smtClean="0">
                <a:latin typeface="Arial" pitchFamily="34" charset="0"/>
                <a:cs typeface="Arial" pitchFamily="34" charset="0"/>
              </a:rPr>
              <a:t>.</a:t>
            </a:r>
          </a:p>
          <a:p>
            <a:r>
              <a:rPr lang="en-US" sz="2400" dirty="0" smtClean="0">
                <a:latin typeface="Arial" pitchFamily="34" charset="0"/>
                <a:cs typeface="Arial" pitchFamily="34" charset="0"/>
              </a:rPr>
              <a:t> </a:t>
            </a:r>
            <a:r>
              <a:rPr lang="en-US" sz="2400" dirty="0" err="1">
                <a:latin typeface="Arial" pitchFamily="34" charset="0"/>
                <a:cs typeface="Arial" pitchFamily="34" charset="0"/>
              </a:rPr>
              <a:t>Wujud</a:t>
            </a:r>
            <a:r>
              <a:rPr lang="en-US" sz="2400" dirty="0">
                <a:latin typeface="Arial" pitchFamily="34" charset="0"/>
                <a:cs typeface="Arial" pitchFamily="34" charset="0"/>
              </a:rPr>
              <a:t> </a:t>
            </a:r>
            <a:r>
              <a:rPr lang="en-US" sz="2400" dirty="0" err="1">
                <a:latin typeface="Arial" pitchFamily="34" charset="0"/>
                <a:cs typeface="Arial" pitchFamily="34" charset="0"/>
              </a:rPr>
              <a:t>pengelompokkan</a:t>
            </a:r>
            <a:r>
              <a:rPr lang="en-US" sz="2400" dirty="0">
                <a:latin typeface="Arial" pitchFamily="34" charset="0"/>
                <a:cs typeface="Arial" pitchFamily="34" charset="0"/>
              </a:rPr>
              <a:t> </a:t>
            </a:r>
            <a:r>
              <a:rPr lang="en-US" sz="2400" dirty="0" err="1">
                <a:latin typeface="Arial" pitchFamily="34" charset="0"/>
                <a:cs typeface="Arial" pitchFamily="34" charset="0"/>
              </a:rPr>
              <a:t>ini</a:t>
            </a:r>
            <a:r>
              <a:rPr lang="en-US" sz="2400" dirty="0">
                <a:latin typeface="Arial" pitchFamily="34" charset="0"/>
                <a:cs typeface="Arial" pitchFamily="34" charset="0"/>
              </a:rPr>
              <a:t> </a:t>
            </a:r>
            <a:r>
              <a:rPr lang="en-US" sz="2400" dirty="0" err="1">
                <a:latin typeface="Arial" pitchFamily="34" charset="0"/>
                <a:cs typeface="Arial" pitchFamily="34" charset="0"/>
              </a:rPr>
              <a:t>dapat</a:t>
            </a:r>
            <a:r>
              <a:rPr lang="en-US" sz="2400" dirty="0">
                <a:latin typeface="Arial" pitchFamily="34" charset="0"/>
                <a:cs typeface="Arial" pitchFamily="34" charset="0"/>
              </a:rPr>
              <a:t> </a:t>
            </a:r>
            <a:r>
              <a:rPr lang="en-US" sz="2400" dirty="0" err="1">
                <a:latin typeface="Arial" pitchFamily="34" charset="0"/>
                <a:cs typeface="Arial" pitchFamily="34" charset="0"/>
              </a:rPr>
              <a:t>diamati</a:t>
            </a:r>
            <a:r>
              <a:rPr lang="en-US" sz="2400" dirty="0">
                <a:latin typeface="Arial" pitchFamily="34" charset="0"/>
                <a:cs typeface="Arial" pitchFamily="34" charset="0"/>
              </a:rPr>
              <a:t> </a:t>
            </a:r>
            <a:r>
              <a:rPr lang="en-US" sz="2400" dirty="0" err="1">
                <a:latin typeface="Arial" pitchFamily="34" charset="0"/>
                <a:cs typeface="Arial" pitchFamily="34" charset="0"/>
              </a:rPr>
              <a:t>dari</a:t>
            </a:r>
            <a:r>
              <a:rPr lang="en-US" sz="2400" dirty="0">
                <a:latin typeface="Arial" pitchFamily="34" charset="0"/>
                <a:cs typeface="Arial" pitchFamily="34" charset="0"/>
              </a:rPr>
              <a:t> “</a:t>
            </a:r>
            <a:r>
              <a:rPr lang="en-US" sz="2400" dirty="0" err="1">
                <a:latin typeface="Arial" pitchFamily="34" charset="0"/>
                <a:cs typeface="Arial" pitchFamily="34" charset="0"/>
              </a:rPr>
              <a:t>struktur</a:t>
            </a:r>
            <a:r>
              <a:rPr lang="en-US" sz="2400" dirty="0">
                <a:latin typeface="Arial" pitchFamily="34" charset="0"/>
                <a:cs typeface="Arial" pitchFamily="34" charset="0"/>
              </a:rPr>
              <a:t>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hirarki</a:t>
            </a:r>
            <a:r>
              <a:rPr lang="en-US" sz="2400" dirty="0">
                <a:latin typeface="Arial" pitchFamily="34" charset="0"/>
                <a:cs typeface="Arial" pitchFamily="34" charset="0"/>
              </a:rPr>
              <a:t>”.</a:t>
            </a:r>
          </a:p>
          <a:p>
            <a:endParaRPr lang="en-US" sz="2400" dirty="0">
              <a:latin typeface="Arial" pitchFamily="34" charset="0"/>
              <a:cs typeface="Arial" pitchFamily="34" charset="0"/>
            </a:endParaRPr>
          </a:p>
        </p:txBody>
      </p:sp>
    </p:spTree>
    <p:extLst>
      <p:ext uri="{BB962C8B-B14F-4D97-AF65-F5344CB8AC3E}">
        <p14:creationId xmlns:p14="http://schemas.microsoft.com/office/powerpoint/2010/main" val="107922034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153400" cy="715962"/>
          </a:xfrm>
        </p:spPr>
        <p:txBody>
          <a:bodyPr>
            <a:normAutofit fontScale="90000"/>
          </a:bodyPr>
          <a:lstStyle/>
          <a:p>
            <a:r>
              <a:rPr lang="en-US" dirty="0" smtClean="0"/>
              <a:t/>
            </a:r>
            <a:br>
              <a:rPr lang="en-US" dirty="0" smtClean="0"/>
            </a:br>
            <a:r>
              <a:rPr lang="en-US" sz="3600" b="1" dirty="0" err="1" smtClean="0">
                <a:latin typeface="Arial" pitchFamily="34" charset="0"/>
                <a:cs typeface="Arial" pitchFamily="34" charset="0"/>
              </a:rPr>
              <a:t>Tipe</a:t>
            </a:r>
            <a:r>
              <a:rPr lang="en-US" sz="3600" b="1" dirty="0" smtClean="0">
                <a:latin typeface="Arial" pitchFamily="34" charset="0"/>
                <a:cs typeface="Arial" pitchFamily="34" charset="0"/>
              </a:rPr>
              <a:t> </a:t>
            </a:r>
            <a:r>
              <a:rPr lang="en-US" sz="3600" b="1" dirty="0">
                <a:latin typeface="Arial" pitchFamily="34" charset="0"/>
                <a:cs typeface="Arial" pitchFamily="34" charset="0"/>
              </a:rPr>
              <a:t>ideal </a:t>
            </a:r>
            <a:r>
              <a:rPr lang="en-US" sz="3600" b="1" dirty="0" err="1">
                <a:latin typeface="Arial" pitchFamily="34" charset="0"/>
                <a:cs typeface="Arial" pitchFamily="34" charset="0"/>
              </a:rPr>
              <a:t>organisasi</a:t>
            </a:r>
            <a:r>
              <a:rPr lang="en-US" sz="3600" b="1" dirty="0">
                <a:latin typeface="Arial" pitchFamily="34" charset="0"/>
                <a:cs typeface="Arial" pitchFamily="34" charset="0"/>
              </a:rPr>
              <a:t> </a:t>
            </a:r>
            <a:r>
              <a:rPr lang="en-US" sz="3600" b="1" dirty="0" err="1">
                <a:latin typeface="Arial" pitchFamily="34" charset="0"/>
                <a:cs typeface="Arial" pitchFamily="34" charset="0"/>
              </a:rPr>
              <a:t>publik</a:t>
            </a:r>
            <a:r>
              <a:rPr lang="en-US" sz="3600" b="1" dirty="0">
                <a:latin typeface="Arial" pitchFamily="34" charset="0"/>
                <a:cs typeface="Arial" pitchFamily="34" charset="0"/>
              </a:rPr>
              <a:t> (</a:t>
            </a:r>
            <a:r>
              <a:rPr lang="en-US" sz="3600" b="1" dirty="0" err="1">
                <a:latin typeface="Arial" pitchFamily="34" charset="0"/>
                <a:cs typeface="Arial" pitchFamily="34" charset="0"/>
              </a:rPr>
              <a:t>birokrasi</a:t>
            </a:r>
            <a:r>
              <a:rPr lang="en-US" dirty="0"/>
              <a:t>)</a:t>
            </a:r>
            <a:br>
              <a:rPr lang="en-US" dirty="0"/>
            </a:br>
            <a:endParaRPr lang="en-US" dirty="0"/>
          </a:p>
        </p:txBody>
      </p:sp>
      <p:sp>
        <p:nvSpPr>
          <p:cNvPr id="3" name="Content Placeholder 2"/>
          <p:cNvSpPr>
            <a:spLocks noGrp="1"/>
          </p:cNvSpPr>
          <p:nvPr>
            <p:ph idx="1"/>
          </p:nvPr>
        </p:nvSpPr>
        <p:spPr>
          <a:xfrm>
            <a:off x="228600" y="1066800"/>
            <a:ext cx="8458200" cy="5410200"/>
          </a:xfrm>
        </p:spPr>
        <p:txBody>
          <a:bodyPr>
            <a:noAutofit/>
          </a:bodyPr>
          <a:lstStyle/>
          <a:p>
            <a:pPr marL="475488" indent="-457200">
              <a:buFont typeface="+mj-lt"/>
              <a:buAutoNum type="arabicPeriod"/>
            </a:pPr>
            <a:r>
              <a:rPr lang="en-US" sz="2400" dirty="0" err="1" smtClean="0">
                <a:latin typeface="Arial" pitchFamily="34" charset="0"/>
                <a:cs typeface="Arial" pitchFamily="34" charset="0"/>
              </a:rPr>
              <a:t>Hirarki</a:t>
            </a:r>
            <a:r>
              <a:rPr lang="en-US" sz="2400" dirty="0" smtClean="0">
                <a:latin typeface="Arial" pitchFamily="34" charset="0"/>
                <a:cs typeface="Arial" pitchFamily="34" charset="0"/>
              </a:rPr>
              <a:t> </a:t>
            </a:r>
            <a:r>
              <a:rPr lang="en-US" sz="2400" dirty="0" err="1">
                <a:latin typeface="Arial" pitchFamily="34" charset="0"/>
                <a:cs typeface="Arial" pitchFamily="34" charset="0"/>
              </a:rPr>
              <a:t>otoritas</a:t>
            </a:r>
            <a:r>
              <a:rPr lang="en-US" sz="2400" dirty="0">
                <a:latin typeface="Arial" pitchFamily="34" charset="0"/>
                <a:cs typeface="Arial" pitchFamily="34" charset="0"/>
              </a:rPr>
              <a:t> meliputi </a:t>
            </a:r>
            <a:r>
              <a:rPr lang="en-US" sz="2400" dirty="0" err="1">
                <a:latin typeface="Arial" pitchFamily="34" charset="0"/>
                <a:cs typeface="Arial" pitchFamily="34" charset="0"/>
              </a:rPr>
              <a:t>hubungan</a:t>
            </a:r>
            <a:r>
              <a:rPr lang="en-US" sz="2400" dirty="0">
                <a:latin typeface="Arial" pitchFamily="34" charset="0"/>
                <a:cs typeface="Arial" pitchFamily="34" charset="0"/>
              </a:rPr>
              <a:t> </a:t>
            </a:r>
            <a:r>
              <a:rPr lang="en-US" sz="2400" dirty="0" err="1">
                <a:latin typeface="Arial" pitchFamily="34" charset="0"/>
                <a:cs typeface="Arial" pitchFamily="34" charset="0"/>
              </a:rPr>
              <a:t>atasan</a:t>
            </a:r>
            <a:r>
              <a:rPr lang="en-US" sz="2400" dirty="0">
                <a:latin typeface="Arial" pitchFamily="34" charset="0"/>
                <a:cs typeface="Arial" pitchFamily="34" charset="0"/>
              </a:rPr>
              <a:t>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bawahan</a:t>
            </a:r>
            <a:endParaRPr lang="en-US" sz="2400" dirty="0">
              <a:latin typeface="Arial" pitchFamily="34" charset="0"/>
              <a:cs typeface="Arial" pitchFamily="34" charset="0"/>
            </a:endParaRPr>
          </a:p>
          <a:p>
            <a:pPr marL="475488" indent="-457200">
              <a:buFont typeface="+mj-lt"/>
              <a:buAutoNum type="arabicPeriod"/>
            </a:pPr>
            <a:r>
              <a:rPr lang="en-US" sz="2400" dirty="0" err="1">
                <a:latin typeface="Arial" pitchFamily="34" charset="0"/>
                <a:cs typeface="Arial" pitchFamily="34" charset="0"/>
              </a:rPr>
              <a:t>Pembagian</a:t>
            </a:r>
            <a:r>
              <a:rPr lang="en-US" sz="2400" dirty="0">
                <a:latin typeface="Arial" pitchFamily="34" charset="0"/>
                <a:cs typeface="Arial" pitchFamily="34" charset="0"/>
              </a:rPr>
              <a:t> </a:t>
            </a:r>
            <a:r>
              <a:rPr lang="en-US" sz="2400" dirty="0" err="1">
                <a:latin typeface="Arial" pitchFamily="34" charset="0"/>
                <a:cs typeface="Arial" pitchFamily="34" charset="0"/>
              </a:rPr>
              <a:t>tugas</a:t>
            </a:r>
            <a:r>
              <a:rPr lang="en-US" sz="2400" dirty="0">
                <a:latin typeface="Arial" pitchFamily="34" charset="0"/>
                <a:cs typeface="Arial" pitchFamily="34" charset="0"/>
              </a:rPr>
              <a:t> </a:t>
            </a:r>
            <a:r>
              <a:rPr lang="en-US" sz="2400" dirty="0" err="1">
                <a:latin typeface="Arial" pitchFamily="34" charset="0"/>
                <a:cs typeface="Arial" pitchFamily="34" charset="0"/>
              </a:rPr>
              <a:t>pekerjaan</a:t>
            </a:r>
            <a:r>
              <a:rPr lang="en-US" sz="2400" dirty="0">
                <a:latin typeface="Arial" pitchFamily="34" charset="0"/>
                <a:cs typeface="Arial" pitchFamily="34" charset="0"/>
              </a:rPr>
              <a:t> </a:t>
            </a:r>
            <a:r>
              <a:rPr lang="en-US" sz="2400" dirty="0" err="1">
                <a:latin typeface="Arial" pitchFamily="34" charset="0"/>
                <a:cs typeface="Arial" pitchFamily="34" charset="0"/>
              </a:rPr>
              <a:t>jelas</a:t>
            </a:r>
            <a:r>
              <a:rPr lang="en-US" sz="2400" dirty="0">
                <a:latin typeface="Arial" pitchFamily="34" charset="0"/>
                <a:cs typeface="Arial" pitchFamily="34" charset="0"/>
              </a:rPr>
              <a:t> (</a:t>
            </a:r>
            <a:r>
              <a:rPr lang="en-US" sz="2400" dirty="0" err="1">
                <a:latin typeface="Arial" pitchFamily="34" charset="0"/>
                <a:cs typeface="Arial" pitchFamily="34" charset="0"/>
              </a:rPr>
              <a:t>kompetensi</a:t>
            </a:r>
            <a:r>
              <a:rPr lang="en-US" sz="2400" dirty="0">
                <a:latin typeface="Arial" pitchFamily="34" charset="0"/>
                <a:cs typeface="Arial" pitchFamily="34" charset="0"/>
              </a:rPr>
              <a:t>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spesialisasi</a:t>
            </a:r>
            <a:r>
              <a:rPr lang="en-US" sz="2400" dirty="0">
                <a:latin typeface="Arial" pitchFamily="34" charset="0"/>
                <a:cs typeface="Arial" pitchFamily="34" charset="0"/>
              </a:rPr>
              <a:t> </a:t>
            </a:r>
            <a:r>
              <a:rPr lang="en-US" sz="2400" dirty="0" err="1">
                <a:latin typeface="Arial" pitchFamily="34" charset="0"/>
                <a:cs typeface="Arial" pitchFamily="34" charset="0"/>
              </a:rPr>
              <a:t>fungsional</a:t>
            </a:r>
            <a:r>
              <a:rPr lang="en-US" sz="2400" dirty="0">
                <a:latin typeface="Arial" pitchFamily="34" charset="0"/>
                <a:cs typeface="Arial" pitchFamily="34" charset="0"/>
              </a:rPr>
              <a:t>.</a:t>
            </a:r>
          </a:p>
          <a:p>
            <a:pPr marL="475488" indent="-457200">
              <a:buFont typeface="+mj-lt"/>
              <a:buAutoNum type="arabicPeriod"/>
            </a:pPr>
            <a:r>
              <a:rPr lang="en-US" sz="2400" dirty="0">
                <a:latin typeface="Arial" pitchFamily="34" charset="0"/>
                <a:cs typeface="Arial" pitchFamily="34" charset="0"/>
              </a:rPr>
              <a:t>Adanya </a:t>
            </a:r>
            <a:r>
              <a:rPr lang="en-US" sz="2400" dirty="0" err="1">
                <a:latin typeface="Arial" pitchFamily="34" charset="0"/>
                <a:cs typeface="Arial" pitchFamily="34" charset="0"/>
              </a:rPr>
              <a:t>sistem</a:t>
            </a:r>
            <a:r>
              <a:rPr lang="en-US" sz="2400" dirty="0">
                <a:latin typeface="Arial" pitchFamily="34" charset="0"/>
                <a:cs typeface="Arial" pitchFamily="34" charset="0"/>
              </a:rPr>
              <a:t> </a:t>
            </a:r>
            <a:r>
              <a:rPr lang="en-US" sz="2400" dirty="0" err="1">
                <a:latin typeface="Arial" pitchFamily="34" charset="0"/>
                <a:cs typeface="Arial" pitchFamily="34" charset="0"/>
              </a:rPr>
              <a:t>aturan</a:t>
            </a:r>
            <a:r>
              <a:rPr lang="en-US" sz="2400" dirty="0">
                <a:latin typeface="Arial" pitchFamily="34" charset="0"/>
                <a:cs typeface="Arial" pitchFamily="34" charset="0"/>
              </a:rPr>
              <a:t>, </a:t>
            </a:r>
            <a:r>
              <a:rPr lang="en-US" sz="2400" dirty="0" err="1">
                <a:latin typeface="Arial" pitchFamily="34" charset="0"/>
                <a:cs typeface="Arial" pitchFamily="34" charset="0"/>
              </a:rPr>
              <a:t>regulasi</a:t>
            </a:r>
            <a:r>
              <a:rPr lang="en-US" sz="2400" dirty="0">
                <a:latin typeface="Arial" pitchFamily="34" charset="0"/>
                <a:cs typeface="Arial" pitchFamily="34" charset="0"/>
              </a:rPr>
              <a:t>,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prosedur</a:t>
            </a:r>
            <a:endParaRPr lang="en-US" sz="2400" dirty="0">
              <a:latin typeface="Arial" pitchFamily="34" charset="0"/>
              <a:cs typeface="Arial" pitchFamily="34" charset="0"/>
            </a:endParaRPr>
          </a:p>
          <a:p>
            <a:pPr marL="475488" indent="-457200">
              <a:buFont typeface="+mj-lt"/>
              <a:buAutoNum type="arabicPeriod"/>
            </a:pPr>
            <a:r>
              <a:rPr lang="en-US" sz="2400" dirty="0">
                <a:latin typeface="Arial" pitchFamily="34" charset="0"/>
                <a:cs typeface="Arial" pitchFamily="34" charset="0"/>
              </a:rPr>
              <a:t>Adanya </a:t>
            </a:r>
            <a:r>
              <a:rPr lang="en-US" sz="2400" dirty="0" err="1">
                <a:latin typeface="Arial" pitchFamily="34" charset="0"/>
                <a:cs typeface="Arial" pitchFamily="34" charset="0"/>
              </a:rPr>
              <a:t>aturan</a:t>
            </a:r>
            <a:r>
              <a:rPr lang="en-US" sz="2400" dirty="0">
                <a:latin typeface="Arial" pitchFamily="34" charset="0"/>
                <a:cs typeface="Arial" pitchFamily="34" charset="0"/>
              </a:rPr>
              <a:t> </a:t>
            </a:r>
            <a:r>
              <a:rPr lang="en-US" sz="2400" dirty="0" err="1">
                <a:latin typeface="Arial" pitchFamily="34" charset="0"/>
                <a:cs typeface="Arial" pitchFamily="34" charset="0"/>
              </a:rPr>
              <a:t>hukum</a:t>
            </a:r>
            <a:r>
              <a:rPr lang="en-US" sz="2400" dirty="0">
                <a:latin typeface="Arial" pitchFamily="34" charset="0"/>
                <a:cs typeface="Arial" pitchFamily="34" charset="0"/>
              </a:rPr>
              <a:t> yang </a:t>
            </a:r>
            <a:r>
              <a:rPr lang="en-US" sz="2400" dirty="0" err="1">
                <a:latin typeface="Arial" pitchFamily="34" charset="0"/>
                <a:cs typeface="Arial" pitchFamily="34" charset="0"/>
              </a:rPr>
              <a:t>tidak</a:t>
            </a:r>
            <a:r>
              <a:rPr lang="en-US" sz="2400" dirty="0">
                <a:latin typeface="Arial" pitchFamily="34" charset="0"/>
                <a:cs typeface="Arial" pitchFamily="34" charset="0"/>
              </a:rPr>
              <a:t> </a:t>
            </a:r>
            <a:r>
              <a:rPr lang="en-US" sz="2400" dirty="0" err="1">
                <a:latin typeface="Arial" pitchFamily="34" charset="0"/>
                <a:cs typeface="Arial" pitchFamily="34" charset="0"/>
              </a:rPr>
              <a:t>mengenal</a:t>
            </a:r>
            <a:r>
              <a:rPr lang="en-US" sz="2400" dirty="0">
                <a:latin typeface="Arial" pitchFamily="34" charset="0"/>
                <a:cs typeface="Arial" pitchFamily="34" charset="0"/>
              </a:rPr>
              <a:t> </a:t>
            </a:r>
            <a:r>
              <a:rPr lang="en-US" sz="2400" dirty="0" err="1">
                <a:latin typeface="Arial" pitchFamily="34" charset="0"/>
                <a:cs typeface="Arial" pitchFamily="34" charset="0"/>
              </a:rPr>
              <a:t>hubungan</a:t>
            </a:r>
            <a:r>
              <a:rPr lang="en-US" sz="2400" dirty="0">
                <a:latin typeface="Arial" pitchFamily="34" charset="0"/>
                <a:cs typeface="Arial" pitchFamily="34" charset="0"/>
              </a:rPr>
              <a:t> </a:t>
            </a:r>
            <a:r>
              <a:rPr lang="en-US" sz="2400" dirty="0" err="1">
                <a:latin typeface="Arial" pitchFamily="34" charset="0"/>
                <a:cs typeface="Arial" pitchFamily="34" charset="0"/>
              </a:rPr>
              <a:t>pribadi</a:t>
            </a:r>
            <a:endParaRPr lang="en-US" sz="2400" dirty="0">
              <a:latin typeface="Arial" pitchFamily="34" charset="0"/>
              <a:cs typeface="Arial" pitchFamily="34" charset="0"/>
            </a:endParaRPr>
          </a:p>
          <a:p>
            <a:pPr marL="475488" indent="-457200">
              <a:buFont typeface="+mj-lt"/>
              <a:buAutoNum type="arabicPeriod"/>
            </a:pPr>
            <a:r>
              <a:rPr lang="en-US" sz="2400" dirty="0">
                <a:latin typeface="Arial" pitchFamily="34" charset="0"/>
                <a:cs typeface="Arial" pitchFamily="34" charset="0"/>
              </a:rPr>
              <a:t>Adanya </a:t>
            </a:r>
            <a:r>
              <a:rPr lang="en-US" sz="2400" dirty="0" err="1">
                <a:latin typeface="Arial" pitchFamily="34" charset="0"/>
                <a:cs typeface="Arial" pitchFamily="34" charset="0"/>
              </a:rPr>
              <a:t>sistem</a:t>
            </a:r>
            <a:r>
              <a:rPr lang="en-US" sz="2400" dirty="0">
                <a:latin typeface="Arial" pitchFamily="34" charset="0"/>
                <a:cs typeface="Arial" pitchFamily="34" charset="0"/>
              </a:rPr>
              <a:t> </a:t>
            </a:r>
            <a:r>
              <a:rPr lang="en-US" sz="2400" dirty="0" err="1">
                <a:latin typeface="Arial" pitchFamily="34" charset="0"/>
                <a:cs typeface="Arial" pitchFamily="34" charset="0"/>
              </a:rPr>
              <a:t>prosedur</a:t>
            </a:r>
            <a:r>
              <a:rPr lang="en-US" sz="2400" dirty="0">
                <a:latin typeface="Arial" pitchFamily="34" charset="0"/>
                <a:cs typeface="Arial" pitchFamily="34" charset="0"/>
              </a:rPr>
              <a:t> </a:t>
            </a:r>
            <a:r>
              <a:rPr lang="en-US" sz="2400" dirty="0" err="1">
                <a:latin typeface="Arial" pitchFamily="34" charset="0"/>
                <a:cs typeface="Arial" pitchFamily="34" charset="0"/>
              </a:rPr>
              <a:t>kerja</a:t>
            </a:r>
            <a:r>
              <a:rPr lang="en-US" sz="2400" dirty="0">
                <a:latin typeface="Arial" pitchFamily="34" charset="0"/>
                <a:cs typeface="Arial" pitchFamily="34" charset="0"/>
              </a:rPr>
              <a:t> (</a:t>
            </a:r>
            <a:r>
              <a:rPr lang="en-US" sz="2400" dirty="0" err="1">
                <a:latin typeface="Arial" pitchFamily="34" charset="0"/>
                <a:cs typeface="Arial" pitchFamily="34" charset="0"/>
              </a:rPr>
              <a:t>standarisasi</a:t>
            </a:r>
            <a:r>
              <a:rPr lang="en-US" sz="2400" dirty="0">
                <a:latin typeface="Arial" pitchFamily="34" charset="0"/>
                <a:cs typeface="Arial" pitchFamily="34" charset="0"/>
              </a:rPr>
              <a:t> </a:t>
            </a:r>
            <a:r>
              <a:rPr lang="en-US" sz="2400" dirty="0" err="1">
                <a:latin typeface="Arial" pitchFamily="34" charset="0"/>
                <a:cs typeface="Arial" pitchFamily="34" charset="0"/>
              </a:rPr>
              <a:t>metode</a:t>
            </a:r>
            <a:r>
              <a:rPr lang="en-US" sz="2400" dirty="0">
                <a:latin typeface="Arial" pitchFamily="34" charset="0"/>
                <a:cs typeface="Arial" pitchFamily="34" charset="0"/>
              </a:rPr>
              <a:t>)</a:t>
            </a:r>
          </a:p>
          <a:p>
            <a:pPr marL="475488" indent="-457200">
              <a:buFont typeface="+mj-lt"/>
              <a:buAutoNum type="arabicPeriod"/>
            </a:pPr>
            <a:r>
              <a:rPr lang="en-US" sz="2400" dirty="0">
                <a:latin typeface="Arial" pitchFamily="34" charset="0"/>
                <a:cs typeface="Arial" pitchFamily="34" charset="0"/>
              </a:rPr>
              <a:t>Adanya </a:t>
            </a:r>
            <a:r>
              <a:rPr lang="en-US" sz="2400" dirty="0" err="1">
                <a:latin typeface="Arial" pitchFamily="34" charset="0"/>
                <a:cs typeface="Arial" pitchFamily="34" charset="0"/>
              </a:rPr>
              <a:t>seleksi</a:t>
            </a:r>
            <a:r>
              <a:rPr lang="en-US" sz="2400" dirty="0">
                <a:latin typeface="Arial" pitchFamily="34" charset="0"/>
                <a:cs typeface="Arial" pitchFamily="34" charset="0"/>
              </a:rPr>
              <a:t>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promosi</a:t>
            </a:r>
            <a:r>
              <a:rPr lang="en-US" sz="2400" dirty="0">
                <a:latin typeface="Arial" pitchFamily="34" charset="0"/>
                <a:cs typeface="Arial" pitchFamily="34" charset="0"/>
              </a:rPr>
              <a:t> </a:t>
            </a:r>
            <a:r>
              <a:rPr lang="en-US" sz="2400" dirty="0" err="1">
                <a:latin typeface="Arial" pitchFamily="34" charset="0"/>
                <a:cs typeface="Arial" pitchFamily="34" charset="0"/>
              </a:rPr>
              <a:t>pegawai</a:t>
            </a:r>
            <a:r>
              <a:rPr lang="en-US" sz="2400" dirty="0">
                <a:latin typeface="Arial" pitchFamily="34" charset="0"/>
                <a:cs typeface="Arial" pitchFamily="34" charset="0"/>
              </a:rPr>
              <a:t> </a:t>
            </a:r>
            <a:r>
              <a:rPr lang="en-US" sz="2400" dirty="0" err="1">
                <a:latin typeface="Arial" pitchFamily="34" charset="0"/>
                <a:cs typeface="Arial" pitchFamily="34" charset="0"/>
              </a:rPr>
              <a:t>berdasarkan</a:t>
            </a:r>
            <a:r>
              <a:rPr lang="en-US" sz="2400" dirty="0">
                <a:latin typeface="Arial" pitchFamily="34" charset="0"/>
                <a:cs typeface="Arial" pitchFamily="34" charset="0"/>
              </a:rPr>
              <a:t> </a:t>
            </a:r>
            <a:r>
              <a:rPr lang="en-US" sz="2400" dirty="0" err="1">
                <a:latin typeface="Arial" pitchFamily="34" charset="0"/>
                <a:cs typeface="Arial" pitchFamily="34" charset="0"/>
              </a:rPr>
              <a:t>kompetensi</a:t>
            </a:r>
            <a:r>
              <a:rPr lang="en-US" sz="2400" dirty="0">
                <a:latin typeface="Arial" pitchFamily="34" charset="0"/>
                <a:cs typeface="Arial" pitchFamily="34" charset="0"/>
              </a:rPr>
              <a:t> </a:t>
            </a:r>
            <a:r>
              <a:rPr lang="en-US" sz="2400" dirty="0" err="1">
                <a:latin typeface="Arial" pitchFamily="34" charset="0"/>
                <a:cs typeface="Arial" pitchFamily="34" charset="0"/>
              </a:rPr>
              <a:t>manajerial</a:t>
            </a:r>
            <a:r>
              <a:rPr lang="en-US" sz="2400" dirty="0">
                <a:latin typeface="Arial" pitchFamily="34" charset="0"/>
                <a:cs typeface="Arial" pitchFamily="34" charset="0"/>
              </a:rPr>
              <a:t>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teknis</a:t>
            </a:r>
            <a:endParaRPr lang="en-US" sz="2400" dirty="0">
              <a:latin typeface="Arial" pitchFamily="34" charset="0"/>
              <a:cs typeface="Arial" pitchFamily="34" charset="0"/>
            </a:endParaRPr>
          </a:p>
          <a:p>
            <a:pPr marL="475488" indent="-457200">
              <a:buFont typeface="+mj-lt"/>
              <a:buAutoNum type="arabicPeriod"/>
            </a:pPr>
            <a:r>
              <a:rPr lang="en-US" sz="2400" dirty="0" err="1">
                <a:latin typeface="Arial" pitchFamily="34" charset="0"/>
                <a:cs typeface="Arial" pitchFamily="34" charset="0"/>
              </a:rPr>
              <a:t>Otoritas</a:t>
            </a:r>
            <a:r>
              <a:rPr lang="en-US" sz="2400" dirty="0">
                <a:latin typeface="Arial" pitchFamily="34" charset="0"/>
                <a:cs typeface="Arial" pitchFamily="34" charset="0"/>
              </a:rPr>
              <a:t>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kekuasaan</a:t>
            </a:r>
            <a:r>
              <a:rPr lang="en-US" sz="2400" dirty="0">
                <a:latin typeface="Arial" pitchFamily="34" charset="0"/>
                <a:cs typeface="Arial" pitchFamily="34" charset="0"/>
              </a:rPr>
              <a:t> </a:t>
            </a:r>
            <a:r>
              <a:rPr lang="en-US" sz="2400" dirty="0" err="1">
                <a:latin typeface="Arial" pitchFamily="34" charset="0"/>
                <a:cs typeface="Arial" pitchFamily="34" charset="0"/>
              </a:rPr>
              <a:t>hanya</a:t>
            </a:r>
            <a:r>
              <a:rPr lang="en-US" sz="2400" dirty="0">
                <a:latin typeface="Arial" pitchFamily="34" charset="0"/>
                <a:cs typeface="Arial" pitchFamily="34" charset="0"/>
              </a:rPr>
              <a:t> </a:t>
            </a:r>
            <a:r>
              <a:rPr lang="en-US" sz="2400" dirty="0" err="1">
                <a:latin typeface="Arial" pitchFamily="34" charset="0"/>
                <a:cs typeface="Arial" pitchFamily="34" charset="0"/>
              </a:rPr>
              <a:t>berlaku</a:t>
            </a:r>
            <a:r>
              <a:rPr lang="en-US" sz="2400" dirty="0">
                <a:latin typeface="Arial" pitchFamily="34" charset="0"/>
                <a:cs typeface="Arial" pitchFamily="34" charset="0"/>
              </a:rPr>
              <a:t> di </a:t>
            </a:r>
            <a:r>
              <a:rPr lang="en-US" sz="2400" dirty="0" err="1">
                <a:latin typeface="Arial" pitchFamily="34" charset="0"/>
                <a:cs typeface="Arial" pitchFamily="34" charset="0"/>
              </a:rPr>
              <a:t>kantor</a:t>
            </a:r>
            <a:r>
              <a:rPr lang="en-US" sz="2400" dirty="0">
                <a:latin typeface="Arial" pitchFamily="34" charset="0"/>
                <a:cs typeface="Arial" pitchFamily="34" charset="0"/>
              </a:rPr>
              <a:t> </a:t>
            </a:r>
            <a:r>
              <a:rPr lang="en-US" sz="2400" dirty="0" err="1">
                <a:latin typeface="Arial" pitchFamily="34" charset="0"/>
                <a:cs typeface="Arial" pitchFamily="34" charset="0"/>
              </a:rPr>
              <a:t>atau</a:t>
            </a:r>
            <a:r>
              <a:rPr lang="en-US" sz="2400" dirty="0">
                <a:latin typeface="Arial" pitchFamily="34" charset="0"/>
                <a:cs typeface="Arial" pitchFamily="34" charset="0"/>
              </a:rPr>
              <a:t> </a:t>
            </a:r>
            <a:r>
              <a:rPr lang="en-US" sz="2400" dirty="0" err="1">
                <a:latin typeface="Arial" pitchFamily="34" charset="0"/>
                <a:cs typeface="Arial" pitchFamily="34" charset="0"/>
              </a:rPr>
              <a:t>tempat</a:t>
            </a:r>
            <a:r>
              <a:rPr lang="en-US" sz="2400" dirty="0">
                <a:latin typeface="Arial" pitchFamily="34" charset="0"/>
                <a:cs typeface="Arial" pitchFamily="34" charset="0"/>
              </a:rPr>
              <a:t> </a:t>
            </a:r>
            <a:r>
              <a:rPr lang="en-US" sz="2400" dirty="0" err="1">
                <a:latin typeface="Arial" pitchFamily="34" charset="0"/>
                <a:cs typeface="Arial" pitchFamily="34" charset="0"/>
              </a:rPr>
              <a:t>kerja</a:t>
            </a:r>
            <a:r>
              <a:rPr lang="en-US" sz="2400" dirty="0">
                <a:latin typeface="Arial" pitchFamily="34" charset="0"/>
                <a:cs typeface="Arial" pitchFamily="34" charset="0"/>
              </a:rPr>
              <a:t>, </a:t>
            </a:r>
            <a:r>
              <a:rPr lang="en-US" sz="2400" dirty="0" err="1">
                <a:latin typeface="Arial" pitchFamily="34" charset="0"/>
                <a:cs typeface="Arial" pitchFamily="34" charset="0"/>
              </a:rPr>
              <a:t>dimana</a:t>
            </a:r>
            <a:r>
              <a:rPr lang="en-US" sz="2400" dirty="0">
                <a:latin typeface="Arial" pitchFamily="34" charset="0"/>
                <a:cs typeface="Arial" pitchFamily="34" charset="0"/>
              </a:rPr>
              <a:t> </a:t>
            </a:r>
            <a:r>
              <a:rPr lang="en-US" sz="2400" dirty="0" err="1">
                <a:latin typeface="Arial" pitchFamily="34" charset="0"/>
                <a:cs typeface="Arial" pitchFamily="34" charset="0"/>
              </a:rPr>
              <a:t>posisi</a:t>
            </a:r>
            <a:r>
              <a:rPr lang="en-US" sz="2400" dirty="0">
                <a:latin typeface="Arial" pitchFamily="34" charset="0"/>
                <a:cs typeface="Arial" pitchFamily="34" charset="0"/>
              </a:rPr>
              <a:t>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jabatan</a:t>
            </a:r>
            <a:r>
              <a:rPr lang="en-US" sz="2400" dirty="0">
                <a:latin typeface="Arial" pitchFamily="34" charset="0"/>
                <a:cs typeface="Arial" pitchFamily="34" charset="0"/>
              </a:rPr>
              <a:t> </a:t>
            </a:r>
            <a:r>
              <a:rPr lang="en-US" sz="2400" dirty="0" err="1">
                <a:latin typeface="Arial" pitchFamily="34" charset="0"/>
                <a:cs typeface="Arial" pitchFamily="34" charset="0"/>
              </a:rPr>
              <a:t>bukan</a:t>
            </a:r>
            <a:r>
              <a:rPr lang="en-US" sz="2400" dirty="0">
                <a:latin typeface="Arial" pitchFamily="34" charset="0"/>
                <a:cs typeface="Arial" pitchFamily="34" charset="0"/>
              </a:rPr>
              <a:t> </a:t>
            </a:r>
            <a:r>
              <a:rPr lang="en-US" sz="2400" dirty="0" err="1">
                <a:latin typeface="Arial" pitchFamily="34" charset="0"/>
                <a:cs typeface="Arial" pitchFamily="34" charset="0"/>
              </a:rPr>
              <a:t>milik</a:t>
            </a:r>
            <a:r>
              <a:rPr lang="en-US" sz="2400" dirty="0">
                <a:latin typeface="Arial" pitchFamily="34" charset="0"/>
                <a:cs typeface="Arial" pitchFamily="34" charset="0"/>
              </a:rPr>
              <a:t> </a:t>
            </a:r>
            <a:r>
              <a:rPr lang="en-US" sz="2400" dirty="0" err="1">
                <a:latin typeface="Arial" pitchFamily="34" charset="0"/>
                <a:cs typeface="Arial" pitchFamily="34" charset="0"/>
              </a:rPr>
              <a:t>individu</a:t>
            </a:r>
            <a:r>
              <a:rPr lang="en-US" sz="2400" dirty="0">
                <a:latin typeface="Arial" pitchFamily="34" charset="0"/>
                <a:cs typeface="Arial" pitchFamily="34" charset="0"/>
              </a:rPr>
              <a:t> yang </a:t>
            </a:r>
            <a:r>
              <a:rPr lang="en-US" sz="2400" dirty="0" err="1">
                <a:latin typeface="Arial" pitchFamily="34" charset="0"/>
                <a:cs typeface="Arial" pitchFamily="34" charset="0"/>
              </a:rPr>
              <a:t>bersangkutan</a:t>
            </a:r>
            <a:r>
              <a:rPr lang="en-US" sz="2400" dirty="0">
                <a:latin typeface="Arial" pitchFamily="34" charset="0"/>
                <a:cs typeface="Arial" pitchFamily="34" charset="0"/>
              </a:rPr>
              <a:t> </a:t>
            </a:r>
            <a:r>
              <a:rPr lang="en-US" sz="2400" dirty="0" err="1">
                <a:latin typeface="Arial" pitchFamily="34" charset="0"/>
                <a:cs typeface="Arial" pitchFamily="34" charset="0"/>
              </a:rPr>
              <a:t>tapi</a:t>
            </a:r>
            <a:r>
              <a:rPr lang="en-US" sz="2400" dirty="0">
                <a:latin typeface="Arial" pitchFamily="34" charset="0"/>
                <a:cs typeface="Arial" pitchFamily="34" charset="0"/>
              </a:rPr>
              <a:t> </a:t>
            </a:r>
            <a:r>
              <a:rPr lang="en-US" sz="2400" dirty="0" err="1">
                <a:latin typeface="Arial" pitchFamily="34" charset="0"/>
                <a:cs typeface="Arial" pitchFamily="34" charset="0"/>
              </a:rPr>
              <a:t>institusi</a:t>
            </a:r>
            <a:r>
              <a:rPr lang="en-US" sz="2400" dirty="0">
                <a:latin typeface="Arial" pitchFamily="34" charset="0"/>
                <a:cs typeface="Arial" pitchFamily="34" charset="0"/>
              </a:rPr>
              <a:t> yang </a:t>
            </a:r>
            <a:r>
              <a:rPr lang="en-US" sz="2400" dirty="0" err="1">
                <a:latin typeface="Arial" pitchFamily="34" charset="0"/>
                <a:cs typeface="Arial" pitchFamily="34" charset="0"/>
              </a:rPr>
              <a:t>mempekerjakannya</a:t>
            </a:r>
            <a:r>
              <a:rPr lang="en-US" sz="2400" dirty="0">
                <a:latin typeface="Arial" pitchFamily="34" charset="0"/>
                <a:cs typeface="Arial" pitchFamily="34" charset="0"/>
              </a:rPr>
              <a:t> (</a:t>
            </a:r>
            <a:r>
              <a:rPr lang="en-US" sz="2400" b="1" dirty="0" err="1">
                <a:latin typeface="Arial" pitchFamily="34" charset="0"/>
                <a:cs typeface="Arial" pitchFamily="34" charset="0"/>
              </a:rPr>
              <a:t>Sherleker</a:t>
            </a:r>
            <a:r>
              <a:rPr lang="en-US" sz="2400" b="1" dirty="0">
                <a:latin typeface="Arial" pitchFamily="34" charset="0"/>
                <a:cs typeface="Arial" pitchFamily="34" charset="0"/>
              </a:rPr>
              <a:t> </a:t>
            </a:r>
            <a:r>
              <a:rPr lang="en-US" sz="2400" b="1" dirty="0" err="1">
                <a:latin typeface="Arial" pitchFamily="34" charset="0"/>
                <a:cs typeface="Arial" pitchFamily="34" charset="0"/>
              </a:rPr>
              <a:t>dan</a:t>
            </a:r>
            <a:r>
              <a:rPr lang="en-US" sz="2400" b="1" dirty="0">
                <a:latin typeface="Arial" pitchFamily="34" charset="0"/>
                <a:cs typeface="Arial" pitchFamily="34" charset="0"/>
              </a:rPr>
              <a:t> </a:t>
            </a:r>
            <a:r>
              <a:rPr lang="en-US" sz="2400" b="1" dirty="0" err="1">
                <a:latin typeface="Arial" pitchFamily="34" charset="0"/>
                <a:cs typeface="Arial" pitchFamily="34" charset="0"/>
              </a:rPr>
              <a:t>Raut</a:t>
            </a:r>
            <a:r>
              <a:rPr lang="en-US" sz="2400" b="1" dirty="0">
                <a:latin typeface="Arial" pitchFamily="34" charset="0"/>
                <a:cs typeface="Arial" pitchFamily="34" charset="0"/>
              </a:rPr>
              <a:t>, 1981</a:t>
            </a:r>
            <a:r>
              <a:rPr lang="en-US" sz="2400" dirty="0">
                <a:latin typeface="Arial" pitchFamily="34" charset="0"/>
                <a:cs typeface="Arial" pitchFamily="34" charset="0"/>
              </a:rPr>
              <a:t>).</a:t>
            </a:r>
          </a:p>
          <a:p>
            <a:endParaRPr lang="en-US" sz="2400" dirty="0">
              <a:latin typeface="Arial" pitchFamily="34" charset="0"/>
              <a:cs typeface="Arial" pitchFamily="34" charset="0"/>
            </a:endParaRPr>
          </a:p>
        </p:txBody>
      </p:sp>
    </p:spTree>
    <p:extLst>
      <p:ext uri="{BB962C8B-B14F-4D97-AF65-F5344CB8AC3E}">
        <p14:creationId xmlns:p14="http://schemas.microsoft.com/office/powerpoint/2010/main" val="259189882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153400" cy="563562"/>
          </a:xfrm>
        </p:spPr>
        <p:txBody>
          <a:bodyPr>
            <a:normAutofit fontScale="90000"/>
          </a:bodyPr>
          <a:lstStyle/>
          <a:p>
            <a:endParaRPr lang="en-US" dirty="0"/>
          </a:p>
        </p:txBody>
      </p:sp>
      <p:sp>
        <p:nvSpPr>
          <p:cNvPr id="3" name="Content Placeholder 2"/>
          <p:cNvSpPr>
            <a:spLocks noGrp="1"/>
          </p:cNvSpPr>
          <p:nvPr>
            <p:ph idx="1"/>
          </p:nvPr>
        </p:nvSpPr>
        <p:spPr>
          <a:xfrm>
            <a:off x="533400" y="990600"/>
            <a:ext cx="8153400" cy="5135563"/>
          </a:xfrm>
        </p:spPr>
        <p:txBody>
          <a:bodyPr>
            <a:normAutofit fontScale="92500" lnSpcReduction="10000"/>
          </a:bodyPr>
          <a:lstStyle/>
          <a:p>
            <a:pPr marL="18288" indent="0">
              <a:buNone/>
            </a:pPr>
            <a:r>
              <a:rPr lang="en-US" sz="2800" dirty="0">
                <a:latin typeface="Arial" pitchFamily="34" charset="0"/>
                <a:cs typeface="Arial" pitchFamily="34" charset="0"/>
              </a:rPr>
              <a:t>Henry </a:t>
            </a:r>
            <a:r>
              <a:rPr lang="en-US" sz="2800" dirty="0" err="1">
                <a:latin typeface="Arial" pitchFamily="34" charset="0"/>
                <a:cs typeface="Arial" pitchFamily="34" charset="0"/>
              </a:rPr>
              <a:t>Mintzberg</a:t>
            </a:r>
            <a:r>
              <a:rPr lang="en-US" sz="2800" dirty="0">
                <a:latin typeface="Arial" pitchFamily="34" charset="0"/>
                <a:cs typeface="Arial" pitchFamily="34" charset="0"/>
              </a:rPr>
              <a:t> (</a:t>
            </a:r>
            <a:r>
              <a:rPr lang="en-US" sz="2800" dirty="0" err="1">
                <a:latin typeface="Arial" pitchFamily="34" charset="0"/>
                <a:cs typeface="Arial" pitchFamily="34" charset="0"/>
              </a:rPr>
              <a:t>Shafritz</a:t>
            </a:r>
            <a:r>
              <a:rPr lang="en-US" sz="2800" dirty="0">
                <a:latin typeface="Arial" pitchFamily="34" charset="0"/>
                <a:cs typeface="Arial" pitchFamily="34" charset="0"/>
              </a:rPr>
              <a:t> </a:t>
            </a:r>
            <a:r>
              <a:rPr lang="en-US" sz="2800" dirty="0" err="1">
                <a:latin typeface="Arial" pitchFamily="34" charset="0"/>
                <a:cs typeface="Arial" pitchFamily="34" charset="0"/>
              </a:rPr>
              <a:t>dan</a:t>
            </a:r>
            <a:r>
              <a:rPr lang="en-US" sz="2800" dirty="0">
                <a:latin typeface="Arial" pitchFamily="34" charset="0"/>
                <a:cs typeface="Arial" pitchFamily="34" charset="0"/>
              </a:rPr>
              <a:t> </a:t>
            </a:r>
            <a:r>
              <a:rPr lang="en-US" sz="2800" dirty="0" err="1">
                <a:latin typeface="Arial" pitchFamily="34" charset="0"/>
                <a:cs typeface="Arial" pitchFamily="34" charset="0"/>
              </a:rPr>
              <a:t>ott</a:t>
            </a:r>
            <a:r>
              <a:rPr lang="en-US" sz="2800" dirty="0">
                <a:latin typeface="Arial" pitchFamily="34" charset="0"/>
                <a:cs typeface="Arial" pitchFamily="34" charset="0"/>
              </a:rPr>
              <a:t>, 1992: 243-254)</a:t>
            </a:r>
          </a:p>
          <a:p>
            <a:pPr marL="18288" indent="0">
              <a:buNone/>
            </a:pPr>
            <a:r>
              <a:rPr lang="en-US" sz="2800" dirty="0" err="1">
                <a:latin typeface="Arial" pitchFamily="34" charset="0"/>
                <a:cs typeface="Arial" pitchFamily="34" charset="0"/>
              </a:rPr>
              <a:t>Terdapat</a:t>
            </a:r>
            <a:r>
              <a:rPr lang="en-US" sz="2800" dirty="0">
                <a:latin typeface="Arial" pitchFamily="34" charset="0"/>
                <a:cs typeface="Arial" pitchFamily="34" charset="0"/>
              </a:rPr>
              <a:t> 5 </a:t>
            </a:r>
            <a:r>
              <a:rPr lang="en-US" sz="2800" dirty="0" err="1">
                <a:latin typeface="Arial" pitchFamily="34" charset="0"/>
                <a:cs typeface="Arial" pitchFamily="34" charset="0"/>
              </a:rPr>
              <a:t>bagian</a:t>
            </a:r>
            <a:r>
              <a:rPr lang="en-US" sz="2800" dirty="0">
                <a:latin typeface="Arial" pitchFamily="34" charset="0"/>
                <a:cs typeface="Arial" pitchFamily="34" charset="0"/>
              </a:rPr>
              <a:t> </a:t>
            </a:r>
            <a:r>
              <a:rPr lang="en-US" sz="2800" dirty="0" err="1">
                <a:latin typeface="Arial" pitchFamily="34" charset="0"/>
                <a:cs typeface="Arial" pitchFamily="34" charset="0"/>
              </a:rPr>
              <a:t>dasar</a:t>
            </a:r>
            <a:r>
              <a:rPr lang="en-US" sz="2800" dirty="0">
                <a:latin typeface="Arial" pitchFamily="34" charset="0"/>
                <a:cs typeface="Arial" pitchFamily="34" charset="0"/>
              </a:rPr>
              <a:t> </a:t>
            </a:r>
            <a:r>
              <a:rPr lang="en-US" sz="2800" dirty="0" err="1">
                <a:latin typeface="Arial" pitchFamily="34" charset="0"/>
                <a:cs typeface="Arial" pitchFamily="34" charset="0"/>
              </a:rPr>
              <a:t>suatu</a:t>
            </a:r>
            <a:r>
              <a:rPr lang="en-US" sz="2800" dirty="0">
                <a:latin typeface="Arial" pitchFamily="34" charset="0"/>
                <a:cs typeface="Arial" pitchFamily="34" charset="0"/>
              </a:rPr>
              <a:t> </a:t>
            </a:r>
            <a:r>
              <a:rPr lang="en-US" sz="2800" dirty="0" err="1">
                <a:latin typeface="Arial" pitchFamily="34" charset="0"/>
                <a:cs typeface="Arial" pitchFamily="34" charset="0"/>
              </a:rPr>
              <a:t>organisasi</a:t>
            </a:r>
            <a:r>
              <a:rPr lang="en-US" sz="2800" dirty="0">
                <a:latin typeface="Arial" pitchFamily="34" charset="0"/>
                <a:cs typeface="Arial" pitchFamily="34" charset="0"/>
              </a:rPr>
              <a:t>, </a:t>
            </a:r>
            <a:r>
              <a:rPr lang="en-US" sz="2800" dirty="0" err="1">
                <a:latin typeface="Arial" pitchFamily="34" charset="0"/>
                <a:cs typeface="Arial" pitchFamily="34" charset="0"/>
              </a:rPr>
              <a:t>yakni</a:t>
            </a:r>
            <a:endParaRPr lang="en-US" sz="2800" dirty="0">
              <a:latin typeface="Arial" pitchFamily="34" charset="0"/>
              <a:cs typeface="Arial" pitchFamily="34" charset="0"/>
            </a:endParaRPr>
          </a:p>
          <a:p>
            <a:pPr marL="475488" indent="-457200">
              <a:buFont typeface="+mj-lt"/>
              <a:buAutoNum type="arabicPeriod"/>
            </a:pPr>
            <a:r>
              <a:rPr lang="en-US" sz="2800" dirty="0">
                <a:latin typeface="Arial" pitchFamily="34" charset="0"/>
                <a:cs typeface="Arial" pitchFamily="34" charset="0"/>
              </a:rPr>
              <a:t>The operating core (</a:t>
            </a:r>
            <a:r>
              <a:rPr lang="en-US" sz="2800" dirty="0" err="1">
                <a:latin typeface="Arial" pitchFamily="34" charset="0"/>
                <a:cs typeface="Arial" pitchFamily="34" charset="0"/>
              </a:rPr>
              <a:t>Pegawai</a:t>
            </a:r>
            <a:r>
              <a:rPr lang="en-US" sz="2800" dirty="0">
                <a:latin typeface="Arial" pitchFamily="34" charset="0"/>
                <a:cs typeface="Arial" pitchFamily="34" charset="0"/>
              </a:rPr>
              <a:t>)</a:t>
            </a:r>
          </a:p>
          <a:p>
            <a:pPr marL="475488" indent="-457200">
              <a:buFont typeface="+mj-lt"/>
              <a:buAutoNum type="arabicPeriod"/>
            </a:pPr>
            <a:r>
              <a:rPr lang="en-US" sz="2800" dirty="0">
                <a:latin typeface="Arial" pitchFamily="34" charset="0"/>
                <a:cs typeface="Arial" pitchFamily="34" charset="0"/>
              </a:rPr>
              <a:t>The strategic apex (</a:t>
            </a:r>
            <a:r>
              <a:rPr lang="en-US" sz="2800" dirty="0" err="1">
                <a:latin typeface="Arial" pitchFamily="34" charset="0"/>
                <a:cs typeface="Arial" pitchFamily="34" charset="0"/>
              </a:rPr>
              <a:t>Pimpinan</a:t>
            </a:r>
            <a:r>
              <a:rPr lang="en-US" sz="2800" dirty="0">
                <a:latin typeface="Arial" pitchFamily="34" charset="0"/>
                <a:cs typeface="Arial" pitchFamily="34" charset="0"/>
              </a:rPr>
              <a:t>)</a:t>
            </a:r>
          </a:p>
          <a:p>
            <a:pPr marL="475488" indent="-457200">
              <a:buFont typeface="+mj-lt"/>
              <a:buAutoNum type="arabicPeriod"/>
            </a:pPr>
            <a:r>
              <a:rPr lang="en-US" sz="2800" dirty="0">
                <a:latin typeface="Arial" pitchFamily="34" charset="0"/>
                <a:cs typeface="Arial" pitchFamily="34" charset="0"/>
              </a:rPr>
              <a:t>The middle line (</a:t>
            </a:r>
            <a:r>
              <a:rPr lang="en-US" sz="2800" dirty="0" err="1">
                <a:latin typeface="Arial" pitchFamily="34" charset="0"/>
                <a:cs typeface="Arial" pitchFamily="34" charset="0"/>
              </a:rPr>
              <a:t>para</a:t>
            </a:r>
            <a:r>
              <a:rPr lang="en-US" sz="2800" dirty="0">
                <a:latin typeface="Arial" pitchFamily="34" charset="0"/>
                <a:cs typeface="Arial" pitchFamily="34" charset="0"/>
              </a:rPr>
              <a:t> </a:t>
            </a:r>
            <a:r>
              <a:rPr lang="en-US" sz="2800" dirty="0" err="1">
                <a:latin typeface="Arial" pitchFamily="34" charset="0"/>
                <a:cs typeface="Arial" pitchFamily="34" charset="0"/>
              </a:rPr>
              <a:t>manajer</a:t>
            </a:r>
            <a:r>
              <a:rPr lang="en-US" sz="2800" dirty="0">
                <a:latin typeface="Arial" pitchFamily="34" charset="0"/>
                <a:cs typeface="Arial" pitchFamily="34" charset="0"/>
              </a:rPr>
              <a:t>)</a:t>
            </a:r>
          </a:p>
          <a:p>
            <a:pPr marL="475488" indent="-457200">
              <a:buFont typeface="+mj-lt"/>
              <a:buAutoNum type="arabicPeriod"/>
            </a:pPr>
            <a:r>
              <a:rPr lang="en-US" sz="2800" dirty="0">
                <a:latin typeface="Arial" pitchFamily="34" charset="0"/>
                <a:cs typeface="Arial" pitchFamily="34" charset="0"/>
              </a:rPr>
              <a:t>The </a:t>
            </a:r>
            <a:r>
              <a:rPr lang="en-US" sz="2800" dirty="0" err="1">
                <a:latin typeface="Arial" pitchFamily="34" charset="0"/>
                <a:cs typeface="Arial" pitchFamily="34" charset="0"/>
              </a:rPr>
              <a:t>tecnostructure</a:t>
            </a:r>
            <a:r>
              <a:rPr lang="en-US" sz="2800" dirty="0">
                <a:latin typeface="Arial" pitchFamily="34" charset="0"/>
                <a:cs typeface="Arial" pitchFamily="34" charset="0"/>
              </a:rPr>
              <a:t> (</a:t>
            </a:r>
            <a:r>
              <a:rPr lang="en-US" sz="2800" dirty="0" err="1">
                <a:latin typeface="Arial" pitchFamily="34" charset="0"/>
                <a:cs typeface="Arial" pitchFamily="34" charset="0"/>
              </a:rPr>
              <a:t>para</a:t>
            </a:r>
            <a:r>
              <a:rPr lang="en-US" sz="2800" dirty="0">
                <a:latin typeface="Arial" pitchFamily="34" charset="0"/>
                <a:cs typeface="Arial" pitchFamily="34" charset="0"/>
              </a:rPr>
              <a:t> </a:t>
            </a:r>
            <a:r>
              <a:rPr lang="en-US" sz="2800" dirty="0" err="1">
                <a:latin typeface="Arial" pitchFamily="34" charset="0"/>
                <a:cs typeface="Arial" pitchFamily="34" charset="0"/>
              </a:rPr>
              <a:t>analis</a:t>
            </a:r>
            <a:r>
              <a:rPr lang="en-US" sz="2800" dirty="0">
                <a:latin typeface="Arial" pitchFamily="34" charset="0"/>
                <a:cs typeface="Arial" pitchFamily="34" charset="0"/>
              </a:rPr>
              <a:t>)</a:t>
            </a:r>
          </a:p>
          <a:p>
            <a:pPr marL="475488" indent="-457200">
              <a:buFont typeface="+mj-lt"/>
              <a:buAutoNum type="arabicPeriod"/>
            </a:pPr>
            <a:r>
              <a:rPr lang="en-US" sz="2800" dirty="0">
                <a:latin typeface="Arial" pitchFamily="34" charset="0"/>
                <a:cs typeface="Arial" pitchFamily="34" charset="0"/>
              </a:rPr>
              <a:t>The support staff (staff </a:t>
            </a:r>
            <a:r>
              <a:rPr lang="en-US" sz="2800" dirty="0" err="1" smtClean="0">
                <a:latin typeface="Arial" pitchFamily="34" charset="0"/>
                <a:cs typeface="Arial" pitchFamily="34" charset="0"/>
              </a:rPr>
              <a:t>pelayanan</a:t>
            </a:r>
            <a:endParaRPr lang="en-US" sz="2800" dirty="0" smtClean="0">
              <a:latin typeface="Arial" pitchFamily="34" charset="0"/>
              <a:cs typeface="Arial" pitchFamily="34" charset="0"/>
            </a:endParaRPr>
          </a:p>
          <a:p>
            <a:pPr marL="475488" indent="-457200">
              <a:buFont typeface="+mj-lt"/>
              <a:buAutoNum type="arabicPeriod"/>
            </a:pPr>
            <a:endParaRPr lang="en-US" sz="2800" dirty="0">
              <a:latin typeface="Arial" pitchFamily="34" charset="0"/>
              <a:cs typeface="Arial" pitchFamily="34" charset="0"/>
            </a:endParaRPr>
          </a:p>
          <a:p>
            <a:pPr marL="18288" indent="0">
              <a:buNone/>
            </a:pPr>
            <a:r>
              <a:rPr lang="en-US" sz="2800" b="1" dirty="0" err="1">
                <a:latin typeface="Arial" pitchFamily="34" charset="0"/>
                <a:cs typeface="Arial" pitchFamily="34" charset="0"/>
              </a:rPr>
              <a:t>Desain</a:t>
            </a:r>
            <a:r>
              <a:rPr lang="en-US" sz="2800" b="1" dirty="0">
                <a:latin typeface="Arial" pitchFamily="34" charset="0"/>
                <a:cs typeface="Arial" pitchFamily="34" charset="0"/>
              </a:rPr>
              <a:t> </a:t>
            </a:r>
            <a:r>
              <a:rPr lang="en-US" sz="2800" b="1" dirty="0" err="1">
                <a:latin typeface="Arial" pitchFamily="34" charset="0"/>
                <a:cs typeface="Arial" pitchFamily="34" charset="0"/>
              </a:rPr>
              <a:t>Organisasi</a:t>
            </a:r>
            <a:r>
              <a:rPr lang="en-US" sz="2800" b="1" dirty="0">
                <a:latin typeface="Arial" pitchFamily="34" charset="0"/>
                <a:cs typeface="Arial" pitchFamily="34" charset="0"/>
              </a:rPr>
              <a:t>: </a:t>
            </a:r>
            <a:r>
              <a:rPr lang="en-US" sz="2800" dirty="0" err="1">
                <a:latin typeface="Arial" pitchFamily="34" charset="0"/>
                <a:cs typeface="Arial" pitchFamily="34" charset="0"/>
              </a:rPr>
              <a:t>bagaimana</a:t>
            </a:r>
            <a:r>
              <a:rPr lang="en-US" sz="2800" dirty="0">
                <a:latin typeface="Arial" pitchFamily="34" charset="0"/>
                <a:cs typeface="Arial" pitchFamily="34" charset="0"/>
              </a:rPr>
              <a:t> </a:t>
            </a:r>
            <a:r>
              <a:rPr lang="en-US" sz="2800" dirty="0" err="1">
                <a:latin typeface="Arial" pitchFamily="34" charset="0"/>
                <a:cs typeface="Arial" pitchFamily="34" charset="0"/>
              </a:rPr>
              <a:t>melakukan</a:t>
            </a:r>
            <a:r>
              <a:rPr lang="en-US" sz="2800" dirty="0">
                <a:latin typeface="Arial" pitchFamily="34" charset="0"/>
                <a:cs typeface="Arial" pitchFamily="34" charset="0"/>
              </a:rPr>
              <a:t> </a:t>
            </a:r>
            <a:r>
              <a:rPr lang="en-US" sz="2800" dirty="0" err="1">
                <a:latin typeface="Arial" pitchFamily="34" charset="0"/>
                <a:cs typeface="Arial" pitchFamily="34" charset="0"/>
              </a:rPr>
              <a:t>penggolongan</a:t>
            </a:r>
            <a:r>
              <a:rPr lang="en-US" sz="2800" dirty="0">
                <a:latin typeface="Arial" pitchFamily="34" charset="0"/>
                <a:cs typeface="Arial" pitchFamily="34" charset="0"/>
              </a:rPr>
              <a:t> yang </a:t>
            </a:r>
            <a:r>
              <a:rPr lang="en-US" sz="2800" dirty="0" err="1">
                <a:latin typeface="Arial" pitchFamily="34" charset="0"/>
                <a:cs typeface="Arial" pitchFamily="34" charset="0"/>
              </a:rPr>
              <a:t>kompleks</a:t>
            </a:r>
            <a:r>
              <a:rPr lang="en-US" sz="2800" dirty="0">
                <a:latin typeface="Arial" pitchFamily="34" charset="0"/>
                <a:cs typeface="Arial" pitchFamily="34" charset="0"/>
              </a:rPr>
              <a:t> </a:t>
            </a:r>
            <a:r>
              <a:rPr lang="en-US" sz="2800" dirty="0" err="1">
                <a:latin typeface="Arial" pitchFamily="34" charset="0"/>
                <a:cs typeface="Arial" pitchFamily="34" charset="0"/>
              </a:rPr>
              <a:t>dari</a:t>
            </a:r>
            <a:r>
              <a:rPr lang="en-US" sz="2800" dirty="0">
                <a:latin typeface="Arial" pitchFamily="34" charset="0"/>
                <a:cs typeface="Arial" pitchFamily="34" charset="0"/>
              </a:rPr>
              <a:t> </a:t>
            </a:r>
            <a:r>
              <a:rPr lang="en-US" sz="2800" dirty="0" err="1">
                <a:latin typeface="Arial" pitchFamily="34" charset="0"/>
                <a:cs typeface="Arial" pitchFamily="34" charset="0"/>
              </a:rPr>
              <a:t>elemen</a:t>
            </a:r>
            <a:r>
              <a:rPr lang="en-US" sz="2800" dirty="0">
                <a:latin typeface="Arial" pitchFamily="34" charset="0"/>
                <a:cs typeface="Arial" pitchFamily="34" charset="0"/>
              </a:rPr>
              <a:t> </a:t>
            </a:r>
            <a:r>
              <a:rPr lang="en-US" sz="2800" dirty="0" err="1">
                <a:latin typeface="Arial" pitchFamily="34" charset="0"/>
                <a:cs typeface="Arial" pitchFamily="34" charset="0"/>
              </a:rPr>
              <a:t>elemen</a:t>
            </a:r>
            <a:r>
              <a:rPr lang="en-US" sz="2800" dirty="0">
                <a:latin typeface="Arial" pitchFamily="34" charset="0"/>
                <a:cs typeface="Arial" pitchFamily="34" charset="0"/>
              </a:rPr>
              <a:t> </a:t>
            </a:r>
            <a:r>
              <a:rPr lang="en-US" sz="2800" dirty="0" err="1">
                <a:latin typeface="Arial" pitchFamily="34" charset="0"/>
                <a:cs typeface="Arial" pitchFamily="34" charset="0"/>
              </a:rPr>
              <a:t>organisasi</a:t>
            </a:r>
            <a:r>
              <a:rPr lang="en-US" sz="2800" dirty="0">
                <a:latin typeface="Arial" pitchFamily="34" charset="0"/>
                <a:cs typeface="Arial" pitchFamily="34" charset="0"/>
              </a:rPr>
              <a:t> yang </a:t>
            </a:r>
            <a:r>
              <a:rPr lang="en-US" sz="2800" dirty="0" err="1">
                <a:latin typeface="Arial" pitchFamily="34" charset="0"/>
                <a:cs typeface="Arial" pitchFamily="34" charset="0"/>
              </a:rPr>
              <a:t>secara</a:t>
            </a:r>
            <a:r>
              <a:rPr lang="en-US" sz="2800" dirty="0">
                <a:latin typeface="Arial" pitchFamily="34" charset="0"/>
                <a:cs typeface="Arial" pitchFamily="34" charset="0"/>
              </a:rPr>
              <a:t> internal </a:t>
            </a:r>
            <a:r>
              <a:rPr lang="en-US" sz="2800" dirty="0" err="1">
                <a:latin typeface="Arial" pitchFamily="34" charset="0"/>
                <a:cs typeface="Arial" pitchFamily="34" charset="0"/>
              </a:rPr>
              <a:t>dapat</a:t>
            </a:r>
            <a:r>
              <a:rPr lang="en-US" sz="2800" dirty="0">
                <a:latin typeface="Arial" pitchFamily="34" charset="0"/>
                <a:cs typeface="Arial" pitchFamily="34" charset="0"/>
              </a:rPr>
              <a:t> </a:t>
            </a:r>
            <a:r>
              <a:rPr lang="en-US" sz="2800" dirty="0" err="1">
                <a:latin typeface="Arial" pitchFamily="34" charset="0"/>
                <a:cs typeface="Arial" pitchFamily="34" charset="0"/>
              </a:rPr>
              <a:t>bersifat</a:t>
            </a:r>
            <a:r>
              <a:rPr lang="en-US" sz="2800" dirty="0">
                <a:latin typeface="Arial" pitchFamily="34" charset="0"/>
                <a:cs typeface="Arial" pitchFamily="34" charset="0"/>
              </a:rPr>
              <a:t> </a:t>
            </a:r>
            <a:r>
              <a:rPr lang="en-US" sz="2800" dirty="0" err="1">
                <a:latin typeface="Arial" pitchFamily="34" charset="0"/>
                <a:cs typeface="Arial" pitchFamily="34" charset="0"/>
              </a:rPr>
              <a:t>kohesif</a:t>
            </a:r>
            <a:r>
              <a:rPr lang="en-US" sz="2800" dirty="0">
                <a:latin typeface="Arial" pitchFamily="34" charset="0"/>
                <a:cs typeface="Arial" pitchFamily="34" charset="0"/>
              </a:rPr>
              <a:t> </a:t>
            </a:r>
            <a:r>
              <a:rPr lang="en-US" sz="2800" dirty="0" err="1">
                <a:latin typeface="Arial" pitchFamily="34" charset="0"/>
                <a:cs typeface="Arial" pitchFamily="34" charset="0"/>
              </a:rPr>
              <a:t>dimana</a:t>
            </a:r>
            <a:r>
              <a:rPr lang="en-US" sz="2800" dirty="0">
                <a:latin typeface="Arial" pitchFamily="34" charset="0"/>
                <a:cs typeface="Arial" pitchFamily="34" charset="0"/>
              </a:rPr>
              <a:t> </a:t>
            </a:r>
            <a:r>
              <a:rPr lang="en-US" sz="2800" dirty="0" err="1">
                <a:latin typeface="Arial" pitchFamily="34" charset="0"/>
                <a:cs typeface="Arial" pitchFamily="34" charset="0"/>
              </a:rPr>
              <a:t>satu</a:t>
            </a:r>
            <a:r>
              <a:rPr lang="en-US" sz="2800" dirty="0">
                <a:latin typeface="Arial" pitchFamily="34" charset="0"/>
                <a:cs typeface="Arial" pitchFamily="34" charset="0"/>
              </a:rPr>
              <a:t> </a:t>
            </a:r>
            <a:r>
              <a:rPr lang="en-US" sz="2800" dirty="0" err="1">
                <a:latin typeface="Arial" pitchFamily="34" charset="0"/>
                <a:cs typeface="Arial" pitchFamily="34" charset="0"/>
              </a:rPr>
              <a:t>elemen</a:t>
            </a:r>
            <a:r>
              <a:rPr lang="en-US" sz="2800" dirty="0">
                <a:latin typeface="Arial" pitchFamily="34" charset="0"/>
                <a:cs typeface="Arial" pitchFamily="34" charset="0"/>
              </a:rPr>
              <a:t> </a:t>
            </a:r>
            <a:r>
              <a:rPr lang="en-US" sz="2800" dirty="0" err="1">
                <a:latin typeface="Arial" pitchFamily="34" charset="0"/>
                <a:cs typeface="Arial" pitchFamily="34" charset="0"/>
              </a:rPr>
              <a:t>mendukung</a:t>
            </a:r>
            <a:r>
              <a:rPr lang="en-US" sz="2800" dirty="0">
                <a:latin typeface="Arial" pitchFamily="34" charset="0"/>
                <a:cs typeface="Arial" pitchFamily="34" charset="0"/>
              </a:rPr>
              <a:t> </a:t>
            </a:r>
            <a:r>
              <a:rPr lang="en-US" sz="2800" dirty="0" err="1">
                <a:latin typeface="Arial" pitchFamily="34" charset="0"/>
                <a:cs typeface="Arial" pitchFamily="34" charset="0"/>
              </a:rPr>
              <a:t>elemen</a:t>
            </a:r>
            <a:r>
              <a:rPr lang="en-US" sz="2800" dirty="0">
                <a:latin typeface="Arial" pitchFamily="34" charset="0"/>
                <a:cs typeface="Arial" pitchFamily="34" charset="0"/>
              </a:rPr>
              <a:t> lain.</a:t>
            </a:r>
          </a:p>
        </p:txBody>
      </p:sp>
    </p:spTree>
    <p:extLst>
      <p:ext uri="{BB962C8B-B14F-4D97-AF65-F5344CB8AC3E}">
        <p14:creationId xmlns:p14="http://schemas.microsoft.com/office/powerpoint/2010/main" val="194959023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fontScale="90000"/>
          </a:bodyPr>
          <a:lstStyle/>
          <a:p>
            <a:r>
              <a:rPr lang="en-US" sz="3600" b="1" dirty="0" err="1">
                <a:latin typeface="Arial" pitchFamily="34" charset="0"/>
                <a:cs typeface="Arial" pitchFamily="34" charset="0"/>
              </a:rPr>
              <a:t>Desain</a:t>
            </a:r>
            <a:r>
              <a:rPr lang="en-US" sz="3600" b="1" dirty="0">
                <a:latin typeface="Arial" pitchFamily="34" charset="0"/>
                <a:cs typeface="Arial" pitchFamily="34" charset="0"/>
              </a:rPr>
              <a:t> </a:t>
            </a:r>
            <a:r>
              <a:rPr lang="en-US" sz="3600" b="1" dirty="0" err="1">
                <a:latin typeface="Arial" pitchFamily="34" charset="0"/>
                <a:cs typeface="Arial" pitchFamily="34" charset="0"/>
              </a:rPr>
              <a:t>Struktur</a:t>
            </a:r>
            <a:r>
              <a:rPr lang="en-US" sz="3600" b="1" dirty="0">
                <a:latin typeface="Arial" pitchFamily="34" charset="0"/>
                <a:cs typeface="Arial" pitchFamily="34" charset="0"/>
              </a:rPr>
              <a:t> </a:t>
            </a:r>
            <a:r>
              <a:rPr lang="en-US" sz="3600" b="1" dirty="0" err="1">
                <a:latin typeface="Arial" pitchFamily="34" charset="0"/>
                <a:cs typeface="Arial" pitchFamily="34" charset="0"/>
              </a:rPr>
              <a:t>dan</a:t>
            </a:r>
            <a:r>
              <a:rPr lang="en-US" sz="3600" b="1" dirty="0">
                <a:latin typeface="Arial" pitchFamily="34" charset="0"/>
                <a:cs typeface="Arial" pitchFamily="34" charset="0"/>
              </a:rPr>
              <a:t> </a:t>
            </a:r>
            <a:r>
              <a:rPr lang="en-US" sz="3600" b="1" dirty="0" err="1">
                <a:latin typeface="Arial" pitchFamily="34" charset="0"/>
                <a:cs typeface="Arial" pitchFamily="34" charset="0"/>
              </a:rPr>
              <a:t>Pola</a:t>
            </a:r>
            <a:r>
              <a:rPr lang="en-US" sz="3600" b="1" dirty="0">
                <a:latin typeface="Arial" pitchFamily="34" charset="0"/>
                <a:cs typeface="Arial" pitchFamily="34" charset="0"/>
              </a:rPr>
              <a:t> Manajemen</a:t>
            </a:r>
          </a:p>
        </p:txBody>
      </p:sp>
      <p:sp>
        <p:nvSpPr>
          <p:cNvPr id="3" name="Content Placeholder 2"/>
          <p:cNvSpPr>
            <a:spLocks noGrp="1"/>
          </p:cNvSpPr>
          <p:nvPr>
            <p:ph idx="1"/>
          </p:nvPr>
        </p:nvSpPr>
        <p:spPr>
          <a:xfrm>
            <a:off x="457200" y="1295400"/>
            <a:ext cx="8229600" cy="4830763"/>
          </a:xfrm>
        </p:spPr>
        <p:txBody>
          <a:bodyPr>
            <a:normAutofit fontScale="92500" lnSpcReduction="10000"/>
          </a:bodyPr>
          <a:lstStyle/>
          <a:p>
            <a:r>
              <a:rPr lang="en-US" sz="2800" dirty="0" err="1">
                <a:latin typeface="Arial" pitchFamily="34" charset="0"/>
                <a:cs typeface="Arial" pitchFamily="34" charset="0"/>
              </a:rPr>
              <a:t>Selama</a:t>
            </a:r>
            <a:r>
              <a:rPr lang="en-US" sz="2800" dirty="0">
                <a:latin typeface="Arial" pitchFamily="34" charset="0"/>
                <a:cs typeface="Arial" pitchFamily="34" charset="0"/>
              </a:rPr>
              <a:t> </a:t>
            </a:r>
            <a:r>
              <a:rPr lang="en-US" sz="2800" dirty="0" err="1">
                <a:latin typeface="Arial" pitchFamily="34" charset="0"/>
                <a:cs typeface="Arial" pitchFamily="34" charset="0"/>
              </a:rPr>
              <a:t>ini</a:t>
            </a:r>
            <a:r>
              <a:rPr lang="en-US" sz="2800" dirty="0">
                <a:latin typeface="Arial" pitchFamily="34" charset="0"/>
                <a:cs typeface="Arial" pitchFamily="34" charset="0"/>
              </a:rPr>
              <a:t> </a:t>
            </a:r>
            <a:r>
              <a:rPr lang="en-US" sz="2800" dirty="0" err="1">
                <a:latin typeface="Arial" pitchFamily="34" charset="0"/>
                <a:cs typeface="Arial" pitchFamily="34" charset="0"/>
              </a:rPr>
              <a:t>setidaknya</a:t>
            </a:r>
            <a:r>
              <a:rPr lang="en-US" sz="2800" dirty="0">
                <a:latin typeface="Arial" pitchFamily="34" charset="0"/>
                <a:cs typeface="Arial" pitchFamily="34" charset="0"/>
              </a:rPr>
              <a:t> </a:t>
            </a:r>
            <a:r>
              <a:rPr lang="en-US" sz="2800" dirty="0" err="1">
                <a:latin typeface="Arial" pitchFamily="34" charset="0"/>
                <a:cs typeface="Arial" pitchFamily="34" charset="0"/>
              </a:rPr>
              <a:t>ada</a:t>
            </a:r>
            <a:r>
              <a:rPr lang="en-US" sz="2800" dirty="0">
                <a:latin typeface="Arial" pitchFamily="34" charset="0"/>
                <a:cs typeface="Arial" pitchFamily="34" charset="0"/>
              </a:rPr>
              <a:t> 3 </a:t>
            </a:r>
            <a:r>
              <a:rPr lang="en-US" sz="2800" dirty="0" err="1">
                <a:latin typeface="Arial" pitchFamily="34" charset="0"/>
                <a:cs typeface="Arial" pitchFamily="34" charset="0"/>
              </a:rPr>
              <a:t>teori</a:t>
            </a:r>
            <a:r>
              <a:rPr lang="en-US" sz="2800" dirty="0">
                <a:latin typeface="Arial" pitchFamily="34" charset="0"/>
                <a:cs typeface="Arial" pitchFamily="34" charset="0"/>
              </a:rPr>
              <a:t> </a:t>
            </a:r>
            <a:r>
              <a:rPr lang="en-US" sz="2800" dirty="0" err="1">
                <a:latin typeface="Arial" pitchFamily="34" charset="0"/>
                <a:cs typeface="Arial" pitchFamily="34" charset="0"/>
              </a:rPr>
              <a:t>dasar</a:t>
            </a:r>
            <a:r>
              <a:rPr lang="en-US" sz="2800" dirty="0">
                <a:latin typeface="Arial" pitchFamily="34" charset="0"/>
                <a:cs typeface="Arial" pitchFamily="34" charset="0"/>
              </a:rPr>
              <a:t> manajemen yang paling </a:t>
            </a:r>
            <a:r>
              <a:rPr lang="en-US" sz="2800" dirty="0" err="1">
                <a:latin typeface="Arial" pitchFamily="34" charset="0"/>
                <a:cs typeface="Arial" pitchFamily="34" charset="0"/>
              </a:rPr>
              <a:t>banyak</a:t>
            </a:r>
            <a:r>
              <a:rPr lang="en-US" sz="2800" dirty="0">
                <a:latin typeface="Arial" pitchFamily="34" charset="0"/>
                <a:cs typeface="Arial" pitchFamily="34" charset="0"/>
              </a:rPr>
              <a:t> </a:t>
            </a:r>
            <a:r>
              <a:rPr lang="en-US" sz="2800" dirty="0" err="1">
                <a:latin typeface="Arial" pitchFamily="34" charset="0"/>
                <a:cs typeface="Arial" pitchFamily="34" charset="0"/>
              </a:rPr>
              <a:t>melandasi</a:t>
            </a:r>
            <a:r>
              <a:rPr lang="en-US" sz="2800" dirty="0">
                <a:latin typeface="Arial" pitchFamily="34" charset="0"/>
                <a:cs typeface="Arial" pitchFamily="34" charset="0"/>
              </a:rPr>
              <a:t> </a:t>
            </a:r>
            <a:r>
              <a:rPr lang="en-US" sz="2800" dirty="0" err="1">
                <a:latin typeface="Arial" pitchFamily="34" charset="0"/>
                <a:cs typeface="Arial" pitchFamily="34" charset="0"/>
              </a:rPr>
              <a:t>pemikirn</a:t>
            </a:r>
            <a:r>
              <a:rPr lang="en-US" sz="2800" dirty="0">
                <a:latin typeface="Arial" pitchFamily="34" charset="0"/>
                <a:cs typeface="Arial" pitchFamily="34" charset="0"/>
              </a:rPr>
              <a:t> </a:t>
            </a:r>
            <a:r>
              <a:rPr lang="en-US" sz="2800" dirty="0" err="1">
                <a:latin typeface="Arial" pitchFamily="34" charset="0"/>
                <a:cs typeface="Arial" pitchFamily="34" charset="0"/>
              </a:rPr>
              <a:t>para</a:t>
            </a:r>
            <a:r>
              <a:rPr lang="en-US" sz="2800" dirty="0">
                <a:latin typeface="Arial" pitchFamily="34" charset="0"/>
                <a:cs typeface="Arial" pitchFamily="34" charset="0"/>
              </a:rPr>
              <a:t> </a:t>
            </a:r>
            <a:r>
              <a:rPr lang="en-US" sz="2800" dirty="0" err="1">
                <a:latin typeface="Arial" pitchFamily="34" charset="0"/>
                <a:cs typeface="Arial" pitchFamily="34" charset="0"/>
              </a:rPr>
              <a:t>desainer</a:t>
            </a:r>
            <a:r>
              <a:rPr lang="en-US" sz="2800" dirty="0">
                <a:latin typeface="Arial" pitchFamily="34" charset="0"/>
                <a:cs typeface="Arial" pitchFamily="34" charset="0"/>
              </a:rPr>
              <a:t> </a:t>
            </a:r>
            <a:r>
              <a:rPr lang="en-US" sz="2800" dirty="0" err="1">
                <a:latin typeface="Arial" pitchFamily="34" charset="0"/>
                <a:cs typeface="Arial" pitchFamily="34" charset="0"/>
              </a:rPr>
              <a:t>yaitu</a:t>
            </a:r>
            <a:r>
              <a:rPr lang="en-US" sz="2800" dirty="0">
                <a:latin typeface="Arial" pitchFamily="34" charset="0"/>
                <a:cs typeface="Arial" pitchFamily="34" charset="0"/>
              </a:rPr>
              <a:t> </a:t>
            </a:r>
            <a:r>
              <a:rPr lang="en-US" sz="2800" dirty="0" err="1">
                <a:latin typeface="Arial" pitchFamily="34" charset="0"/>
                <a:cs typeface="Arial" pitchFamily="34" charset="0"/>
              </a:rPr>
              <a:t>tradisional</a:t>
            </a:r>
            <a:r>
              <a:rPr lang="en-US" sz="2800" dirty="0">
                <a:latin typeface="Arial" pitchFamily="34" charset="0"/>
                <a:cs typeface="Arial" pitchFamily="34" charset="0"/>
              </a:rPr>
              <a:t>, human relation, </a:t>
            </a:r>
            <a:r>
              <a:rPr lang="en-US" sz="2800" dirty="0" err="1">
                <a:latin typeface="Arial" pitchFamily="34" charset="0"/>
                <a:cs typeface="Arial" pitchFamily="34" charset="0"/>
              </a:rPr>
              <a:t>dan</a:t>
            </a:r>
            <a:r>
              <a:rPr lang="en-US" sz="2800" dirty="0">
                <a:latin typeface="Arial" pitchFamily="34" charset="0"/>
                <a:cs typeface="Arial" pitchFamily="34" charset="0"/>
              </a:rPr>
              <a:t> human resources, </a:t>
            </a:r>
            <a:r>
              <a:rPr lang="en-US" sz="2800" dirty="0" err="1">
                <a:latin typeface="Arial" pitchFamily="34" charset="0"/>
                <a:cs typeface="Arial" pitchFamily="34" charset="0"/>
              </a:rPr>
              <a:t>mewarnai</a:t>
            </a:r>
            <a:r>
              <a:rPr lang="en-US" sz="2800" dirty="0">
                <a:latin typeface="Arial" pitchFamily="34" charset="0"/>
                <a:cs typeface="Arial" pitchFamily="34" charset="0"/>
              </a:rPr>
              <a:t> </a:t>
            </a:r>
            <a:r>
              <a:rPr lang="en-US" sz="2800" dirty="0" err="1">
                <a:latin typeface="Arial" pitchFamily="34" charset="0"/>
                <a:cs typeface="Arial" pitchFamily="34" charset="0"/>
              </a:rPr>
              <a:t>desain</a:t>
            </a:r>
            <a:r>
              <a:rPr lang="en-US" sz="2800" dirty="0">
                <a:latin typeface="Arial" pitchFamily="34" charset="0"/>
                <a:cs typeface="Arial" pitchFamily="34" charset="0"/>
              </a:rPr>
              <a:t> </a:t>
            </a:r>
            <a:r>
              <a:rPr lang="en-US" sz="2800" dirty="0" err="1">
                <a:latin typeface="Arial" pitchFamily="34" charset="0"/>
                <a:cs typeface="Arial" pitchFamily="34" charset="0"/>
              </a:rPr>
              <a:t>dan</a:t>
            </a:r>
            <a:r>
              <a:rPr lang="en-US" sz="2800" dirty="0">
                <a:latin typeface="Arial" pitchFamily="34" charset="0"/>
                <a:cs typeface="Arial" pitchFamily="34" charset="0"/>
              </a:rPr>
              <a:t> </a:t>
            </a:r>
            <a:r>
              <a:rPr lang="en-US" sz="2800" dirty="0" err="1">
                <a:latin typeface="Arial" pitchFamily="34" charset="0"/>
                <a:cs typeface="Arial" pitchFamily="34" charset="0"/>
              </a:rPr>
              <a:t>struktur</a:t>
            </a:r>
            <a:r>
              <a:rPr lang="en-US" sz="2800" dirty="0">
                <a:latin typeface="Arial" pitchFamily="34" charset="0"/>
                <a:cs typeface="Arial" pitchFamily="34" charset="0"/>
              </a:rPr>
              <a:t> </a:t>
            </a:r>
            <a:r>
              <a:rPr lang="en-US" sz="2800" dirty="0" err="1">
                <a:latin typeface="Arial" pitchFamily="34" charset="0"/>
                <a:cs typeface="Arial" pitchFamily="34" charset="0"/>
              </a:rPr>
              <a:t>birokrasi</a:t>
            </a:r>
            <a:r>
              <a:rPr lang="en-US" sz="2800" dirty="0">
                <a:latin typeface="Arial" pitchFamily="34" charset="0"/>
                <a:cs typeface="Arial" pitchFamily="34" charset="0"/>
              </a:rPr>
              <a:t>.</a:t>
            </a:r>
          </a:p>
          <a:p>
            <a:pPr marL="475488" indent="-457200">
              <a:buFont typeface="+mj-lt"/>
              <a:buAutoNum type="arabicPeriod"/>
            </a:pPr>
            <a:r>
              <a:rPr lang="en-US" sz="2800" dirty="0">
                <a:latin typeface="Arial" pitchFamily="34" charset="0"/>
                <a:cs typeface="Arial" pitchFamily="34" charset="0"/>
              </a:rPr>
              <a:t>Tingkat </a:t>
            </a:r>
            <a:r>
              <a:rPr lang="en-US" sz="2800" dirty="0" err="1">
                <a:latin typeface="Arial" pitchFamily="34" charset="0"/>
                <a:cs typeface="Arial" pitchFamily="34" charset="0"/>
              </a:rPr>
              <a:t>Differensiasi</a:t>
            </a:r>
            <a:r>
              <a:rPr lang="en-US" sz="2800" dirty="0">
                <a:latin typeface="Arial" pitchFamily="34" charset="0"/>
                <a:cs typeface="Arial" pitchFamily="34" charset="0"/>
              </a:rPr>
              <a:t>: </a:t>
            </a:r>
            <a:r>
              <a:rPr lang="en-US" sz="2800" dirty="0" err="1">
                <a:latin typeface="Arial" pitchFamily="34" charset="0"/>
                <a:cs typeface="Arial" pitchFamily="34" charset="0"/>
              </a:rPr>
              <a:t>seberapa</a:t>
            </a:r>
            <a:r>
              <a:rPr lang="en-US" sz="2800" dirty="0">
                <a:latin typeface="Arial" pitchFamily="34" charset="0"/>
                <a:cs typeface="Arial" pitchFamily="34" charset="0"/>
              </a:rPr>
              <a:t> </a:t>
            </a:r>
            <a:r>
              <a:rPr lang="en-US" sz="2800" dirty="0" err="1">
                <a:latin typeface="Arial" pitchFamily="34" charset="0"/>
                <a:cs typeface="Arial" pitchFamily="34" charset="0"/>
              </a:rPr>
              <a:t>besar</a:t>
            </a:r>
            <a:r>
              <a:rPr lang="en-US" sz="2800" dirty="0">
                <a:latin typeface="Arial" pitchFamily="34" charset="0"/>
                <a:cs typeface="Arial" pitchFamily="34" charset="0"/>
              </a:rPr>
              <a:t> </a:t>
            </a:r>
            <a:r>
              <a:rPr lang="en-US" sz="2800" dirty="0" err="1">
                <a:latin typeface="Arial" pitchFamily="34" charset="0"/>
                <a:cs typeface="Arial" pitchFamily="34" charset="0"/>
              </a:rPr>
              <a:t>jumlah</a:t>
            </a:r>
            <a:r>
              <a:rPr lang="en-US" sz="2800" dirty="0">
                <a:latin typeface="Arial" pitchFamily="34" charset="0"/>
                <a:cs typeface="Arial" pitchFamily="34" charset="0"/>
              </a:rPr>
              <a:t> unit yang </a:t>
            </a:r>
            <a:r>
              <a:rPr lang="en-US" sz="2800" dirty="0" err="1">
                <a:latin typeface="Arial" pitchFamily="34" charset="0"/>
                <a:cs typeface="Arial" pitchFamily="34" charset="0"/>
              </a:rPr>
              <a:t>dibutuhkan</a:t>
            </a:r>
            <a:r>
              <a:rPr lang="en-US" sz="2800" dirty="0">
                <a:latin typeface="Arial" pitchFamily="34" charset="0"/>
                <a:cs typeface="Arial" pitchFamily="34" charset="0"/>
              </a:rPr>
              <a:t> </a:t>
            </a:r>
            <a:r>
              <a:rPr lang="en-US" sz="2800" dirty="0" err="1">
                <a:latin typeface="Arial" pitchFamily="34" charset="0"/>
                <a:cs typeface="Arial" pitchFamily="34" charset="0"/>
              </a:rPr>
              <a:t>dan</a:t>
            </a:r>
            <a:r>
              <a:rPr lang="en-US" sz="2800" dirty="0">
                <a:latin typeface="Arial" pitchFamily="34" charset="0"/>
                <a:cs typeface="Arial" pitchFamily="34" charset="0"/>
              </a:rPr>
              <a:t> </a:t>
            </a:r>
            <a:r>
              <a:rPr lang="en-US" sz="2800" dirty="0" err="1">
                <a:latin typeface="Arial" pitchFamily="34" charset="0"/>
                <a:cs typeface="Arial" pitchFamily="34" charset="0"/>
              </a:rPr>
              <a:t>spesialisasinya</a:t>
            </a:r>
            <a:r>
              <a:rPr lang="en-US" sz="2800" dirty="0">
                <a:latin typeface="Arial" pitchFamily="34" charset="0"/>
                <a:cs typeface="Arial" pitchFamily="34" charset="0"/>
              </a:rPr>
              <a:t>.</a:t>
            </a:r>
          </a:p>
          <a:p>
            <a:pPr marL="475488" indent="-457200">
              <a:buFont typeface="+mj-lt"/>
              <a:buAutoNum type="arabicPeriod"/>
            </a:pPr>
            <a:r>
              <a:rPr lang="en-US" sz="2800" dirty="0">
                <a:latin typeface="Arial" pitchFamily="34" charset="0"/>
                <a:cs typeface="Arial" pitchFamily="34" charset="0"/>
              </a:rPr>
              <a:t>Tingkat Formulasi: </a:t>
            </a:r>
            <a:r>
              <a:rPr lang="en-US" sz="2800" dirty="0" err="1">
                <a:latin typeface="Arial" pitchFamily="34" charset="0"/>
                <a:cs typeface="Arial" pitchFamily="34" charset="0"/>
              </a:rPr>
              <a:t>standarisasi</a:t>
            </a:r>
            <a:r>
              <a:rPr lang="en-US" sz="2800" dirty="0">
                <a:latin typeface="Arial" pitchFamily="34" charset="0"/>
                <a:cs typeface="Arial" pitchFamily="34" charset="0"/>
              </a:rPr>
              <a:t>, </a:t>
            </a:r>
            <a:r>
              <a:rPr lang="en-US" sz="2800" dirty="0" err="1">
                <a:latin typeface="Arial" pitchFamily="34" charset="0"/>
                <a:cs typeface="Arial" pitchFamily="34" charset="0"/>
              </a:rPr>
              <a:t>prosedur</a:t>
            </a:r>
            <a:r>
              <a:rPr lang="en-US" sz="2800" dirty="0">
                <a:latin typeface="Arial" pitchFamily="34" charset="0"/>
                <a:cs typeface="Arial" pitchFamily="34" charset="0"/>
              </a:rPr>
              <a:t> </a:t>
            </a:r>
            <a:r>
              <a:rPr lang="en-US" sz="2800" dirty="0" err="1">
                <a:latin typeface="Arial" pitchFamily="34" charset="0"/>
                <a:cs typeface="Arial" pitchFamily="34" charset="0"/>
              </a:rPr>
              <a:t>kerja</a:t>
            </a:r>
            <a:r>
              <a:rPr lang="en-US" sz="2800" dirty="0">
                <a:latin typeface="Arial" pitchFamily="34" charset="0"/>
                <a:cs typeface="Arial" pitchFamily="34" charset="0"/>
              </a:rPr>
              <a:t>, </a:t>
            </a:r>
            <a:r>
              <a:rPr lang="en-US" sz="2800" dirty="0" err="1">
                <a:latin typeface="Arial" pitchFamily="34" charset="0"/>
                <a:cs typeface="Arial" pitchFamily="34" charset="0"/>
              </a:rPr>
              <a:t>dan</a:t>
            </a:r>
            <a:r>
              <a:rPr lang="en-US" sz="2800" dirty="0">
                <a:latin typeface="Arial" pitchFamily="34" charset="0"/>
                <a:cs typeface="Arial" pitchFamily="34" charset="0"/>
              </a:rPr>
              <a:t> </a:t>
            </a:r>
            <a:r>
              <a:rPr lang="en-US" sz="2800" dirty="0" err="1">
                <a:latin typeface="Arial" pitchFamily="34" charset="0"/>
                <a:cs typeface="Arial" pitchFamily="34" charset="0"/>
              </a:rPr>
              <a:t>aturan</a:t>
            </a:r>
            <a:r>
              <a:rPr lang="en-US" sz="2800" dirty="0">
                <a:latin typeface="Arial" pitchFamily="34" charset="0"/>
                <a:cs typeface="Arial" pitchFamily="34" charset="0"/>
              </a:rPr>
              <a:t> </a:t>
            </a:r>
            <a:r>
              <a:rPr lang="en-US" sz="2800" dirty="0" err="1">
                <a:latin typeface="Arial" pitchFamily="34" charset="0"/>
                <a:cs typeface="Arial" pitchFamily="34" charset="0"/>
              </a:rPr>
              <a:t>serta</a:t>
            </a:r>
            <a:r>
              <a:rPr lang="en-US" sz="2800" dirty="0">
                <a:latin typeface="Arial" pitchFamily="34" charset="0"/>
                <a:cs typeface="Arial" pitchFamily="34" charset="0"/>
              </a:rPr>
              <a:t> </a:t>
            </a:r>
            <a:r>
              <a:rPr lang="en-US" sz="2800" dirty="0" err="1">
                <a:latin typeface="Arial" pitchFamily="34" charset="0"/>
                <a:cs typeface="Arial" pitchFamily="34" charset="0"/>
              </a:rPr>
              <a:t>norma</a:t>
            </a:r>
            <a:r>
              <a:rPr lang="en-US" sz="2800" dirty="0">
                <a:latin typeface="Arial" pitchFamily="34" charset="0"/>
                <a:cs typeface="Arial" pitchFamily="34" charset="0"/>
              </a:rPr>
              <a:t> formal yang </a:t>
            </a:r>
            <a:r>
              <a:rPr lang="en-US" sz="2800" dirty="0" err="1">
                <a:latin typeface="Arial" pitchFamily="34" charset="0"/>
                <a:cs typeface="Arial" pitchFamily="34" charset="0"/>
              </a:rPr>
              <a:t>ditetapkan</a:t>
            </a:r>
            <a:r>
              <a:rPr lang="en-US" sz="2800" dirty="0">
                <a:latin typeface="Arial" pitchFamily="34" charset="0"/>
                <a:cs typeface="Arial" pitchFamily="34" charset="0"/>
              </a:rPr>
              <a:t>.</a:t>
            </a:r>
          </a:p>
          <a:p>
            <a:pPr marL="475488" indent="-457200">
              <a:buFont typeface="+mj-lt"/>
              <a:buAutoNum type="arabicPeriod"/>
            </a:pPr>
            <a:r>
              <a:rPr lang="en-US" sz="2800" dirty="0">
                <a:latin typeface="Arial" pitchFamily="34" charset="0"/>
                <a:cs typeface="Arial" pitchFamily="34" charset="0"/>
              </a:rPr>
              <a:t>Tingkat </a:t>
            </a:r>
            <a:r>
              <a:rPr lang="en-US" sz="2800" dirty="0" err="1" smtClean="0">
                <a:latin typeface="Arial" pitchFamily="34" charset="0"/>
                <a:cs typeface="Arial" pitchFamily="34" charset="0"/>
              </a:rPr>
              <a:t>Diskresi</a:t>
            </a:r>
            <a:r>
              <a:rPr lang="en-US" sz="2800" dirty="0" smtClean="0">
                <a:latin typeface="Arial" pitchFamily="34" charset="0"/>
                <a:cs typeface="Arial" pitchFamily="34" charset="0"/>
              </a:rPr>
              <a:t> </a:t>
            </a:r>
            <a:r>
              <a:rPr lang="en-US" sz="2800" dirty="0" err="1">
                <a:latin typeface="Arial" pitchFamily="34" charset="0"/>
                <a:cs typeface="Arial" pitchFamily="34" charset="0"/>
              </a:rPr>
              <a:t>Otoritas</a:t>
            </a:r>
            <a:r>
              <a:rPr lang="en-US" sz="2800" dirty="0">
                <a:latin typeface="Arial" pitchFamily="34" charset="0"/>
                <a:cs typeface="Arial" pitchFamily="34" charset="0"/>
              </a:rPr>
              <a:t>: </a:t>
            </a:r>
            <a:r>
              <a:rPr lang="en-US" sz="2800" dirty="0" err="1">
                <a:latin typeface="Arial" pitchFamily="34" charset="0"/>
                <a:cs typeface="Arial" pitchFamily="34" charset="0"/>
              </a:rPr>
              <a:t>Pembagian</a:t>
            </a:r>
            <a:r>
              <a:rPr lang="en-US" sz="2800" dirty="0">
                <a:latin typeface="Arial" pitchFamily="34" charset="0"/>
                <a:cs typeface="Arial" pitchFamily="34" charset="0"/>
              </a:rPr>
              <a:t> </a:t>
            </a:r>
            <a:r>
              <a:rPr lang="en-US" sz="2800" dirty="0" err="1">
                <a:latin typeface="Arial" pitchFamily="34" charset="0"/>
                <a:cs typeface="Arial" pitchFamily="34" charset="0"/>
              </a:rPr>
              <a:t>kewenangan</a:t>
            </a:r>
            <a:r>
              <a:rPr lang="en-US" sz="2800" dirty="0">
                <a:latin typeface="Arial" pitchFamily="34" charset="0"/>
                <a:cs typeface="Arial" pitchFamily="34" charset="0"/>
              </a:rPr>
              <a:t> </a:t>
            </a:r>
            <a:r>
              <a:rPr lang="en-US" sz="2800" dirty="0" err="1">
                <a:latin typeface="Arial" pitchFamily="34" charset="0"/>
                <a:cs typeface="Arial" pitchFamily="34" charset="0"/>
              </a:rPr>
              <a:t>untuk</a:t>
            </a:r>
            <a:r>
              <a:rPr lang="en-US" sz="2800" dirty="0">
                <a:latin typeface="Arial" pitchFamily="34" charset="0"/>
                <a:cs typeface="Arial" pitchFamily="34" charset="0"/>
              </a:rPr>
              <a:t> </a:t>
            </a:r>
            <a:r>
              <a:rPr lang="en-US" sz="2800" dirty="0" err="1">
                <a:latin typeface="Arial" pitchFamily="34" charset="0"/>
                <a:cs typeface="Arial" pitchFamily="34" charset="0"/>
              </a:rPr>
              <a:t>memutuskan</a:t>
            </a:r>
            <a:r>
              <a:rPr lang="en-US" sz="2800" dirty="0">
                <a:latin typeface="Arial" pitchFamily="34" charset="0"/>
                <a:cs typeface="Arial" pitchFamily="34" charset="0"/>
              </a:rPr>
              <a:t> </a:t>
            </a:r>
            <a:r>
              <a:rPr lang="en-US" sz="2800" dirty="0" err="1">
                <a:latin typeface="Arial" pitchFamily="34" charset="0"/>
                <a:cs typeface="Arial" pitchFamily="34" charset="0"/>
              </a:rPr>
              <a:t>atau</a:t>
            </a:r>
            <a:r>
              <a:rPr lang="en-US" sz="2800" dirty="0">
                <a:latin typeface="Arial" pitchFamily="34" charset="0"/>
                <a:cs typeface="Arial" pitchFamily="34" charset="0"/>
              </a:rPr>
              <a:t> </a:t>
            </a:r>
            <a:r>
              <a:rPr lang="en-US" sz="2800" dirty="0" err="1">
                <a:latin typeface="Arial" pitchFamily="34" charset="0"/>
                <a:cs typeface="Arial" pitchFamily="34" charset="0"/>
              </a:rPr>
              <a:t>mengambil</a:t>
            </a:r>
            <a:r>
              <a:rPr lang="en-US" sz="2800" dirty="0">
                <a:latin typeface="Arial" pitchFamily="34" charset="0"/>
                <a:cs typeface="Arial" pitchFamily="34" charset="0"/>
              </a:rPr>
              <a:t> </a:t>
            </a:r>
            <a:r>
              <a:rPr lang="en-US" sz="2800" dirty="0" err="1">
                <a:latin typeface="Arial" pitchFamily="34" charset="0"/>
                <a:cs typeface="Arial" pitchFamily="34" charset="0"/>
              </a:rPr>
              <a:t>keputusan</a:t>
            </a:r>
            <a:r>
              <a:rPr lang="en-US" sz="2800" dirty="0">
                <a:latin typeface="Arial" pitchFamily="34" charset="0"/>
                <a:cs typeface="Arial" pitchFamily="34" charset="0"/>
              </a:rPr>
              <a:t> </a:t>
            </a:r>
            <a:r>
              <a:rPr lang="en-US" sz="2800" dirty="0" err="1">
                <a:latin typeface="Arial" pitchFamily="34" charset="0"/>
                <a:cs typeface="Arial" pitchFamily="34" charset="0"/>
              </a:rPr>
              <a:t>dalam</a:t>
            </a:r>
            <a:r>
              <a:rPr lang="en-US" sz="2800" dirty="0">
                <a:latin typeface="Arial" pitchFamily="34" charset="0"/>
                <a:cs typeface="Arial" pitchFamily="34" charset="0"/>
              </a:rPr>
              <a:t> </a:t>
            </a:r>
            <a:r>
              <a:rPr lang="en-US" sz="2800" dirty="0" err="1">
                <a:latin typeface="Arial" pitchFamily="34" charset="0"/>
                <a:cs typeface="Arial" pitchFamily="34" charset="0"/>
              </a:rPr>
              <a:t>menyelesaikan</a:t>
            </a:r>
            <a:r>
              <a:rPr lang="en-US" sz="2800" dirty="0">
                <a:latin typeface="Arial" pitchFamily="34" charset="0"/>
                <a:cs typeface="Arial" pitchFamily="34" charset="0"/>
              </a:rPr>
              <a:t> </a:t>
            </a:r>
            <a:r>
              <a:rPr lang="en-US" sz="2800" dirty="0" err="1">
                <a:latin typeface="Arial" pitchFamily="34" charset="0"/>
                <a:cs typeface="Arial" pitchFamily="34" charset="0"/>
              </a:rPr>
              <a:t>masalah</a:t>
            </a:r>
            <a:r>
              <a:rPr lang="en-US" sz="2800" dirty="0">
                <a:latin typeface="Arial" pitchFamily="34" charset="0"/>
                <a:cs typeface="Arial" pitchFamily="34" charset="0"/>
              </a:rPr>
              <a:t>.</a:t>
            </a:r>
          </a:p>
          <a:p>
            <a:endParaRPr lang="en-US" dirty="0"/>
          </a:p>
        </p:txBody>
      </p:sp>
    </p:spTree>
    <p:extLst>
      <p:ext uri="{BB962C8B-B14F-4D97-AF65-F5344CB8AC3E}">
        <p14:creationId xmlns:p14="http://schemas.microsoft.com/office/powerpoint/2010/main" val="394894803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pPr algn="l"/>
            <a:r>
              <a:rPr lang="en-US" b="1" dirty="0" err="1"/>
              <a:t>Isu</a:t>
            </a:r>
            <a:r>
              <a:rPr lang="en-US" b="1" dirty="0"/>
              <a:t> </a:t>
            </a:r>
            <a:r>
              <a:rPr lang="en-US" b="1" dirty="0" err="1"/>
              <a:t>Penting</a:t>
            </a:r>
            <a:endParaRPr lang="en-US" b="1" dirty="0"/>
          </a:p>
        </p:txBody>
      </p:sp>
      <p:sp>
        <p:nvSpPr>
          <p:cNvPr id="3" name="Content Placeholder 2"/>
          <p:cNvSpPr>
            <a:spLocks noGrp="1"/>
          </p:cNvSpPr>
          <p:nvPr>
            <p:ph idx="1"/>
          </p:nvPr>
        </p:nvSpPr>
        <p:spPr/>
        <p:txBody>
          <a:bodyPr/>
          <a:lstStyle/>
          <a:p>
            <a:r>
              <a:rPr lang="en-US" dirty="0" err="1"/>
              <a:t>Seorang</a:t>
            </a:r>
            <a:r>
              <a:rPr lang="en-US" dirty="0"/>
              <a:t> </a:t>
            </a:r>
            <a:r>
              <a:rPr lang="en-US" dirty="0" err="1"/>
              <a:t>pejabat</a:t>
            </a:r>
            <a:r>
              <a:rPr lang="en-US" dirty="0"/>
              <a:t> </a:t>
            </a:r>
            <a:r>
              <a:rPr lang="en-US" dirty="0" err="1"/>
              <a:t>terus</a:t>
            </a:r>
            <a:r>
              <a:rPr lang="en-US" dirty="0"/>
              <a:t> </a:t>
            </a:r>
            <a:r>
              <a:rPr lang="en-US" dirty="0" err="1"/>
              <a:t>mengangkat</a:t>
            </a:r>
            <a:r>
              <a:rPr lang="en-US" dirty="0"/>
              <a:t> </a:t>
            </a:r>
            <a:r>
              <a:rPr lang="en-US" dirty="0" err="1"/>
              <a:t>jumlah</a:t>
            </a:r>
            <a:r>
              <a:rPr lang="en-US" dirty="0"/>
              <a:t> </a:t>
            </a:r>
            <a:r>
              <a:rPr lang="en-US" dirty="0" err="1"/>
              <a:t>bawahannya</a:t>
            </a:r>
            <a:r>
              <a:rPr lang="en-US" dirty="0"/>
              <a:t> </a:t>
            </a:r>
            <a:r>
              <a:rPr lang="en-US" dirty="0" err="1"/>
              <a:t>meskipun</a:t>
            </a:r>
            <a:r>
              <a:rPr lang="en-US" dirty="0"/>
              <a:t> </a:t>
            </a:r>
            <a:r>
              <a:rPr lang="en-US" dirty="0" err="1"/>
              <a:t>beban</a:t>
            </a:r>
            <a:r>
              <a:rPr lang="en-US" dirty="0"/>
              <a:t> </a:t>
            </a:r>
            <a:r>
              <a:rPr lang="en-US" dirty="0" err="1"/>
              <a:t>kerja</a:t>
            </a:r>
            <a:r>
              <a:rPr lang="en-US" dirty="0"/>
              <a:t> </a:t>
            </a:r>
            <a:r>
              <a:rPr lang="en-US" dirty="0" err="1"/>
              <a:t>relatif</a:t>
            </a:r>
            <a:r>
              <a:rPr lang="en-US" dirty="0"/>
              <a:t> </a:t>
            </a:r>
            <a:r>
              <a:rPr lang="en-US" dirty="0" err="1"/>
              <a:t>tetap</a:t>
            </a:r>
            <a:r>
              <a:rPr lang="en-US" dirty="0"/>
              <a:t> </a:t>
            </a:r>
            <a:r>
              <a:rPr lang="en-US" dirty="0" err="1"/>
              <a:t>sebagai</a:t>
            </a:r>
            <a:r>
              <a:rPr lang="en-US" dirty="0"/>
              <a:t> </a:t>
            </a:r>
            <a:r>
              <a:rPr lang="en-US" dirty="0" err="1"/>
              <a:t>wujud</a:t>
            </a:r>
            <a:r>
              <a:rPr lang="en-US" dirty="0"/>
              <a:t> </a:t>
            </a:r>
            <a:r>
              <a:rPr lang="en-US" dirty="0" err="1"/>
              <a:t>kekuasaan</a:t>
            </a:r>
            <a:r>
              <a:rPr lang="en-US" dirty="0"/>
              <a:t>. </a:t>
            </a:r>
            <a:r>
              <a:rPr lang="en-US" dirty="0" err="1"/>
              <a:t>Memasukkan</a:t>
            </a:r>
            <a:r>
              <a:rPr lang="en-US" dirty="0"/>
              <a:t> </a:t>
            </a:r>
            <a:r>
              <a:rPr lang="en-US" dirty="0" err="1"/>
              <a:t>anggota</a:t>
            </a:r>
            <a:r>
              <a:rPr lang="en-US" dirty="0"/>
              <a:t> </a:t>
            </a:r>
            <a:r>
              <a:rPr lang="en-US" dirty="0" err="1"/>
              <a:t>keluarga</a:t>
            </a:r>
            <a:r>
              <a:rPr lang="en-US" dirty="0"/>
              <a:t>, </a:t>
            </a:r>
            <a:r>
              <a:rPr lang="en-US" dirty="0" err="1"/>
              <a:t>teman-temannya</a:t>
            </a:r>
            <a:r>
              <a:rPr lang="en-US" dirty="0"/>
              <a:t>, </a:t>
            </a:r>
            <a:r>
              <a:rPr lang="en-US" dirty="0" err="1"/>
              <a:t>sebagai</a:t>
            </a:r>
            <a:r>
              <a:rPr lang="en-US" dirty="0"/>
              <a:t> </a:t>
            </a:r>
            <a:r>
              <a:rPr lang="en-US" dirty="0" err="1"/>
              <a:t>bentuk</a:t>
            </a:r>
            <a:r>
              <a:rPr lang="en-US" dirty="0"/>
              <a:t> </a:t>
            </a:r>
            <a:r>
              <a:rPr lang="en-US" dirty="0" err="1"/>
              <a:t>persengkongkolan</a:t>
            </a:r>
            <a:r>
              <a:rPr lang="en-US" dirty="0"/>
              <a:t>.</a:t>
            </a:r>
          </a:p>
          <a:p>
            <a:r>
              <a:rPr lang="en-US" dirty="0" err="1"/>
              <a:t>Menempatkan</a:t>
            </a:r>
            <a:r>
              <a:rPr lang="en-US" dirty="0"/>
              <a:t> orang </a:t>
            </a:r>
            <a:r>
              <a:rPr lang="en-US" dirty="0" err="1"/>
              <a:t>tidak</a:t>
            </a:r>
            <a:r>
              <a:rPr lang="en-US" dirty="0"/>
              <a:t> </a:t>
            </a:r>
            <a:r>
              <a:rPr lang="en-US" dirty="0" err="1"/>
              <a:t>sesuai</a:t>
            </a:r>
            <a:r>
              <a:rPr lang="en-US" dirty="0"/>
              <a:t> </a:t>
            </a:r>
            <a:r>
              <a:rPr lang="en-US" dirty="0" err="1"/>
              <a:t>dengan</a:t>
            </a:r>
            <a:r>
              <a:rPr lang="en-US" dirty="0"/>
              <a:t> </a:t>
            </a:r>
            <a:r>
              <a:rPr lang="en-US" dirty="0" err="1"/>
              <a:t>kompetensi</a:t>
            </a:r>
            <a:r>
              <a:rPr lang="en-US" dirty="0"/>
              <a:t> </a:t>
            </a:r>
            <a:r>
              <a:rPr lang="en-US" dirty="0" err="1"/>
              <a:t>atau</a:t>
            </a:r>
            <a:r>
              <a:rPr lang="en-US" dirty="0"/>
              <a:t> </a:t>
            </a:r>
            <a:r>
              <a:rPr lang="en-US" dirty="0" err="1"/>
              <a:t>spesialisasinya</a:t>
            </a:r>
            <a:r>
              <a:rPr lang="en-US" dirty="0"/>
              <a:t>.</a:t>
            </a:r>
          </a:p>
          <a:p>
            <a:pPr marL="0" indent="0">
              <a:buNone/>
            </a:pPr>
            <a:endParaRPr lang="en-US" dirty="0"/>
          </a:p>
        </p:txBody>
      </p:sp>
    </p:spTree>
    <p:extLst>
      <p:ext uri="{BB962C8B-B14F-4D97-AF65-F5344CB8AC3E}">
        <p14:creationId xmlns:p14="http://schemas.microsoft.com/office/powerpoint/2010/main" val="77025412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3600" b="1" dirty="0" err="1">
                <a:latin typeface="Arial" pitchFamily="34" charset="0"/>
                <a:cs typeface="Arial" pitchFamily="34" charset="0"/>
              </a:rPr>
              <a:t>Dimensi</a:t>
            </a:r>
            <a:r>
              <a:rPr lang="en-US" sz="3600" b="1" dirty="0">
                <a:latin typeface="Arial" pitchFamily="34" charset="0"/>
                <a:cs typeface="Arial" pitchFamily="34" charset="0"/>
              </a:rPr>
              <a:t> </a:t>
            </a:r>
            <a:r>
              <a:rPr lang="en-US" sz="3600" b="1" dirty="0" err="1">
                <a:latin typeface="Arial" pitchFamily="34" charset="0"/>
                <a:cs typeface="Arial" pitchFamily="34" charset="0"/>
              </a:rPr>
              <a:t>Etika</a:t>
            </a:r>
            <a:endParaRPr lang="en-US" sz="3600" b="1" dirty="0">
              <a:latin typeface="Arial" pitchFamily="34" charset="0"/>
              <a:cs typeface="Arial" pitchFamily="34" charset="0"/>
            </a:endParaRPr>
          </a:p>
        </p:txBody>
      </p:sp>
      <p:sp>
        <p:nvSpPr>
          <p:cNvPr id="3" name="Content Placeholder 2"/>
          <p:cNvSpPr>
            <a:spLocks noGrp="1"/>
          </p:cNvSpPr>
          <p:nvPr>
            <p:ph idx="1"/>
          </p:nvPr>
        </p:nvSpPr>
        <p:spPr>
          <a:xfrm>
            <a:off x="381000" y="1143000"/>
            <a:ext cx="8305800" cy="4983163"/>
          </a:xfrm>
        </p:spPr>
        <p:txBody>
          <a:bodyPr>
            <a:normAutofit fontScale="85000" lnSpcReduction="10000"/>
          </a:bodyPr>
          <a:lstStyle/>
          <a:p>
            <a:r>
              <a:rPr lang="en-US" dirty="0" err="1">
                <a:latin typeface="Arial" pitchFamily="34" charset="0"/>
                <a:cs typeface="Arial" pitchFamily="34" charset="0"/>
              </a:rPr>
              <a:t>Dimensi</a:t>
            </a:r>
            <a:r>
              <a:rPr lang="en-US" dirty="0">
                <a:latin typeface="Arial" pitchFamily="34" charset="0"/>
                <a:cs typeface="Arial" pitchFamily="34" charset="0"/>
              </a:rPr>
              <a:t> </a:t>
            </a:r>
            <a:r>
              <a:rPr lang="en-US" dirty="0" err="1">
                <a:latin typeface="Arial" pitchFamily="34" charset="0"/>
                <a:cs typeface="Arial" pitchFamily="34" charset="0"/>
              </a:rPr>
              <a:t>etika</a:t>
            </a:r>
            <a:r>
              <a:rPr lang="en-US" dirty="0">
                <a:latin typeface="Arial" pitchFamily="34" charset="0"/>
                <a:cs typeface="Arial" pitchFamily="34" charset="0"/>
              </a:rPr>
              <a:t> </a:t>
            </a:r>
            <a:r>
              <a:rPr lang="en-US" dirty="0" err="1">
                <a:latin typeface="Arial" pitchFamily="34" charset="0"/>
                <a:cs typeface="Arial" pitchFamily="34" charset="0"/>
              </a:rPr>
              <a:t>dianalogikan</a:t>
            </a:r>
            <a:r>
              <a:rPr lang="en-US" dirty="0">
                <a:latin typeface="Arial" pitchFamily="34" charset="0"/>
                <a:cs typeface="Arial" pitchFamily="34" charset="0"/>
              </a:rPr>
              <a:t> </a:t>
            </a:r>
            <a:r>
              <a:rPr lang="en-US" dirty="0" err="1">
                <a:latin typeface="Arial" pitchFamily="34" charset="0"/>
                <a:cs typeface="Arial" pitchFamily="34" charset="0"/>
              </a:rPr>
              <a:t>sebagai</a:t>
            </a:r>
            <a:r>
              <a:rPr lang="en-US" dirty="0">
                <a:latin typeface="Arial" pitchFamily="34" charset="0"/>
                <a:cs typeface="Arial" pitchFamily="34" charset="0"/>
              </a:rPr>
              <a:t> </a:t>
            </a:r>
            <a:r>
              <a:rPr lang="en-US" dirty="0" err="1">
                <a:latin typeface="Arial" pitchFamily="34" charset="0"/>
                <a:cs typeface="Arial" pitchFamily="34" charset="0"/>
              </a:rPr>
              <a:t>sistem</a:t>
            </a:r>
            <a:r>
              <a:rPr lang="en-US" dirty="0">
                <a:latin typeface="Arial" pitchFamily="34" charset="0"/>
                <a:cs typeface="Arial" pitchFamily="34" charset="0"/>
              </a:rPr>
              <a:t> sensor </a:t>
            </a:r>
            <a:r>
              <a:rPr lang="en-US" dirty="0" err="1">
                <a:latin typeface="Arial" pitchFamily="34" charset="0"/>
                <a:cs typeface="Arial" pitchFamily="34" charset="0"/>
              </a:rPr>
              <a:t>adaministrasi</a:t>
            </a:r>
            <a:r>
              <a:rPr lang="en-US" dirty="0">
                <a:latin typeface="Arial" pitchFamily="34" charset="0"/>
                <a:cs typeface="Arial" pitchFamily="34" charset="0"/>
              </a:rPr>
              <a:t> </a:t>
            </a:r>
            <a:r>
              <a:rPr lang="en-US" dirty="0" err="1">
                <a:latin typeface="Arial" pitchFamily="34" charset="0"/>
                <a:cs typeface="Arial" pitchFamily="34" charset="0"/>
              </a:rPr>
              <a:t>publik</a:t>
            </a:r>
            <a:r>
              <a:rPr lang="en-US" dirty="0">
                <a:latin typeface="Arial" pitchFamily="34" charset="0"/>
                <a:cs typeface="Arial" pitchFamily="34" charset="0"/>
              </a:rPr>
              <a:t>.</a:t>
            </a:r>
          </a:p>
          <a:p>
            <a:r>
              <a:rPr lang="en-US" dirty="0" err="1">
                <a:latin typeface="Arial" pitchFamily="34" charset="0"/>
                <a:cs typeface="Arial" pitchFamily="34" charset="0"/>
              </a:rPr>
              <a:t>Bertens</a:t>
            </a:r>
            <a:r>
              <a:rPr lang="en-US" dirty="0">
                <a:latin typeface="Arial" pitchFamily="34" charset="0"/>
                <a:cs typeface="Arial" pitchFamily="34" charset="0"/>
              </a:rPr>
              <a:t> (2000) </a:t>
            </a:r>
            <a:r>
              <a:rPr lang="en-US" dirty="0" err="1">
                <a:latin typeface="Arial" pitchFamily="34" charset="0"/>
                <a:cs typeface="Arial" pitchFamily="34" charset="0"/>
              </a:rPr>
              <a:t>konsep</a:t>
            </a:r>
            <a:r>
              <a:rPr lang="en-US" dirty="0">
                <a:latin typeface="Arial" pitchFamily="34" charset="0"/>
                <a:cs typeface="Arial" pitchFamily="34" charset="0"/>
              </a:rPr>
              <a:t> </a:t>
            </a:r>
            <a:r>
              <a:rPr lang="en-US" dirty="0" err="1">
                <a:latin typeface="Arial" pitchFamily="34" charset="0"/>
                <a:cs typeface="Arial" pitchFamily="34" charset="0"/>
              </a:rPr>
              <a:t>etika</a:t>
            </a:r>
            <a:r>
              <a:rPr lang="en-US" dirty="0">
                <a:latin typeface="Arial" pitchFamily="34" charset="0"/>
                <a:cs typeface="Arial" pitchFamily="34" charset="0"/>
              </a:rPr>
              <a:t> </a:t>
            </a:r>
            <a:r>
              <a:rPr lang="en-US" dirty="0" err="1">
                <a:latin typeface="Arial" pitchFamily="34" charset="0"/>
                <a:cs typeface="Arial" pitchFamily="34" charset="0"/>
              </a:rPr>
              <a:t>berarti</a:t>
            </a:r>
            <a:r>
              <a:rPr lang="en-US" dirty="0">
                <a:latin typeface="Arial" pitchFamily="34" charset="0"/>
                <a:cs typeface="Arial" pitchFamily="34" charset="0"/>
              </a:rPr>
              <a:t> </a:t>
            </a:r>
            <a:r>
              <a:rPr lang="en-US" dirty="0" err="1">
                <a:latin typeface="Arial" pitchFamily="34" charset="0"/>
                <a:cs typeface="Arial" pitchFamily="34" charset="0"/>
              </a:rPr>
              <a:t>kebiasaan</a:t>
            </a:r>
            <a:r>
              <a:rPr lang="en-US" dirty="0">
                <a:latin typeface="Arial" pitchFamily="34" charset="0"/>
                <a:cs typeface="Arial" pitchFamily="34" charset="0"/>
              </a:rPr>
              <a:t>, </a:t>
            </a:r>
            <a:r>
              <a:rPr lang="en-US" dirty="0" err="1">
                <a:latin typeface="Arial" pitchFamily="34" charset="0"/>
                <a:cs typeface="Arial" pitchFamily="34" charset="0"/>
              </a:rPr>
              <a:t>adat</a:t>
            </a:r>
            <a:r>
              <a:rPr lang="en-US" dirty="0">
                <a:latin typeface="Arial" pitchFamily="34" charset="0"/>
                <a:cs typeface="Arial" pitchFamily="34" charset="0"/>
              </a:rPr>
              <a:t>, </a:t>
            </a:r>
            <a:r>
              <a:rPr lang="en-US" dirty="0" err="1">
                <a:latin typeface="Arial" pitchFamily="34" charset="0"/>
                <a:cs typeface="Arial" pitchFamily="34" charset="0"/>
              </a:rPr>
              <a:t>atau</a:t>
            </a:r>
            <a:r>
              <a:rPr lang="en-US" dirty="0">
                <a:latin typeface="Arial" pitchFamily="34" charset="0"/>
                <a:cs typeface="Arial" pitchFamily="34" charset="0"/>
              </a:rPr>
              <a:t> </a:t>
            </a:r>
            <a:r>
              <a:rPr lang="en-US" dirty="0" err="1">
                <a:latin typeface="Arial" pitchFamily="34" charset="0"/>
                <a:cs typeface="Arial" pitchFamily="34" charset="0"/>
              </a:rPr>
              <a:t>ahlak</a:t>
            </a:r>
            <a:r>
              <a:rPr lang="en-US" dirty="0">
                <a:latin typeface="Arial" pitchFamily="34" charset="0"/>
                <a:cs typeface="Arial" pitchFamily="34" charset="0"/>
              </a:rPr>
              <a:t> </a:t>
            </a:r>
            <a:r>
              <a:rPr lang="en-US" dirty="0" err="1">
                <a:latin typeface="Arial" pitchFamily="34" charset="0"/>
                <a:cs typeface="Arial" pitchFamily="34" charset="0"/>
              </a:rPr>
              <a:t>dan</a:t>
            </a:r>
            <a:r>
              <a:rPr lang="en-US" dirty="0">
                <a:latin typeface="Arial" pitchFamily="34" charset="0"/>
                <a:cs typeface="Arial" pitchFamily="34" charset="0"/>
              </a:rPr>
              <a:t> </a:t>
            </a:r>
            <a:r>
              <a:rPr lang="en-US" dirty="0" err="1">
                <a:latin typeface="Arial" pitchFamily="34" charset="0"/>
                <a:cs typeface="Arial" pitchFamily="34" charset="0"/>
              </a:rPr>
              <a:t>watak</a:t>
            </a:r>
            <a:r>
              <a:rPr lang="en-US" dirty="0">
                <a:latin typeface="Arial" pitchFamily="34" charset="0"/>
                <a:cs typeface="Arial" pitchFamily="34" charset="0"/>
              </a:rPr>
              <a:t>. </a:t>
            </a:r>
            <a:r>
              <a:rPr lang="en-US" dirty="0" err="1">
                <a:latin typeface="Arial" pitchFamily="34" charset="0"/>
                <a:cs typeface="Arial" pitchFamily="34" charset="0"/>
              </a:rPr>
              <a:t>Etika</a:t>
            </a:r>
            <a:r>
              <a:rPr lang="en-US" dirty="0">
                <a:latin typeface="Arial" pitchFamily="34" charset="0"/>
                <a:cs typeface="Arial" pitchFamily="34" charset="0"/>
              </a:rPr>
              <a:t> </a:t>
            </a:r>
            <a:r>
              <a:rPr lang="en-US" dirty="0" err="1">
                <a:latin typeface="Arial" pitchFamily="34" charset="0"/>
                <a:cs typeface="Arial" pitchFamily="34" charset="0"/>
              </a:rPr>
              <a:t>jga</a:t>
            </a:r>
            <a:r>
              <a:rPr lang="en-US" dirty="0">
                <a:latin typeface="Arial" pitchFamily="34" charset="0"/>
                <a:cs typeface="Arial" pitchFamily="34" charset="0"/>
              </a:rPr>
              <a:t> </a:t>
            </a:r>
            <a:r>
              <a:rPr lang="en-US" dirty="0" err="1">
                <a:latin typeface="Arial" pitchFamily="34" charset="0"/>
                <a:cs typeface="Arial" pitchFamily="34" charset="0"/>
              </a:rPr>
              <a:t>dirumuskan</a:t>
            </a:r>
            <a:r>
              <a:rPr lang="en-US" dirty="0">
                <a:latin typeface="Arial" pitchFamily="34" charset="0"/>
                <a:cs typeface="Arial" pitchFamily="34" charset="0"/>
              </a:rPr>
              <a:t> </a:t>
            </a:r>
            <a:r>
              <a:rPr lang="en-US" dirty="0" err="1">
                <a:latin typeface="Arial" pitchFamily="34" charset="0"/>
                <a:cs typeface="Arial" pitchFamily="34" charset="0"/>
              </a:rPr>
              <a:t>sebagai</a:t>
            </a:r>
            <a:r>
              <a:rPr lang="en-US" dirty="0">
                <a:latin typeface="Arial" pitchFamily="34" charset="0"/>
                <a:cs typeface="Arial" pitchFamily="34" charset="0"/>
              </a:rPr>
              <a:t> </a:t>
            </a:r>
            <a:r>
              <a:rPr lang="en-US" dirty="0" err="1">
                <a:latin typeface="Arial" pitchFamily="34" charset="0"/>
                <a:cs typeface="Arial" pitchFamily="34" charset="0"/>
              </a:rPr>
              <a:t>ilmu</a:t>
            </a:r>
            <a:r>
              <a:rPr lang="en-US" dirty="0">
                <a:latin typeface="Arial" pitchFamily="34" charset="0"/>
                <a:cs typeface="Arial" pitchFamily="34" charset="0"/>
              </a:rPr>
              <a:t> </a:t>
            </a:r>
            <a:r>
              <a:rPr lang="en-US" dirty="0" err="1">
                <a:latin typeface="Arial" pitchFamily="34" charset="0"/>
                <a:cs typeface="Arial" pitchFamily="34" charset="0"/>
              </a:rPr>
              <a:t>pengetahuan</a:t>
            </a:r>
            <a:r>
              <a:rPr lang="en-US" dirty="0">
                <a:latin typeface="Arial" pitchFamily="34" charset="0"/>
                <a:cs typeface="Arial" pitchFamily="34" charset="0"/>
              </a:rPr>
              <a:t> </a:t>
            </a:r>
            <a:r>
              <a:rPr lang="en-US" dirty="0" err="1">
                <a:latin typeface="Arial" pitchFamily="34" charset="0"/>
                <a:cs typeface="Arial" pitchFamily="34" charset="0"/>
              </a:rPr>
              <a:t>tentang</a:t>
            </a:r>
            <a:r>
              <a:rPr lang="en-US" dirty="0">
                <a:latin typeface="Arial" pitchFamily="34" charset="0"/>
                <a:cs typeface="Arial" pitchFamily="34" charset="0"/>
              </a:rPr>
              <a:t> </a:t>
            </a:r>
            <a:r>
              <a:rPr lang="en-US" dirty="0" err="1">
                <a:latin typeface="Arial" pitchFamily="34" charset="0"/>
                <a:cs typeface="Arial" pitchFamily="34" charset="0"/>
              </a:rPr>
              <a:t>asas-asas</a:t>
            </a:r>
            <a:r>
              <a:rPr lang="en-US" dirty="0">
                <a:latin typeface="Arial" pitchFamily="34" charset="0"/>
                <a:cs typeface="Arial" pitchFamily="34" charset="0"/>
              </a:rPr>
              <a:t> </a:t>
            </a:r>
            <a:r>
              <a:rPr lang="en-US" dirty="0" err="1">
                <a:latin typeface="Arial" pitchFamily="34" charset="0"/>
                <a:cs typeface="Arial" pitchFamily="34" charset="0"/>
              </a:rPr>
              <a:t>akhalak</a:t>
            </a:r>
            <a:r>
              <a:rPr lang="en-US" dirty="0">
                <a:latin typeface="Arial" pitchFamily="34" charset="0"/>
                <a:cs typeface="Arial" pitchFamily="34" charset="0"/>
              </a:rPr>
              <a:t> (moral). </a:t>
            </a:r>
            <a:r>
              <a:rPr lang="en-US" dirty="0" err="1">
                <a:latin typeface="Arial" pitchFamily="34" charset="0"/>
                <a:cs typeface="Arial" pitchFamily="34" charset="0"/>
              </a:rPr>
              <a:t>Menekankan</a:t>
            </a:r>
            <a:r>
              <a:rPr lang="en-US" dirty="0">
                <a:latin typeface="Arial" pitchFamily="34" charset="0"/>
                <a:cs typeface="Arial" pitchFamily="34" charset="0"/>
              </a:rPr>
              <a:t> 3 </a:t>
            </a:r>
            <a:r>
              <a:rPr lang="en-US" dirty="0" err="1">
                <a:latin typeface="Arial" pitchFamily="34" charset="0"/>
                <a:cs typeface="Arial" pitchFamily="34" charset="0"/>
              </a:rPr>
              <a:t>arti</a:t>
            </a:r>
            <a:r>
              <a:rPr lang="en-US" dirty="0">
                <a:latin typeface="Arial" pitchFamily="34" charset="0"/>
                <a:cs typeface="Arial" pitchFamily="34" charset="0"/>
              </a:rPr>
              <a:t> </a:t>
            </a:r>
            <a:r>
              <a:rPr lang="en-US" dirty="0" err="1">
                <a:latin typeface="Arial" pitchFamily="34" charset="0"/>
                <a:cs typeface="Arial" pitchFamily="34" charset="0"/>
              </a:rPr>
              <a:t>penting</a:t>
            </a:r>
            <a:r>
              <a:rPr lang="en-US" dirty="0">
                <a:latin typeface="Arial" pitchFamily="34" charset="0"/>
                <a:cs typeface="Arial" pitchFamily="34" charset="0"/>
              </a:rPr>
              <a:t> </a:t>
            </a:r>
            <a:r>
              <a:rPr lang="en-US" dirty="0" err="1">
                <a:latin typeface="Arial" pitchFamily="34" charset="0"/>
                <a:cs typeface="Arial" pitchFamily="34" charset="0"/>
              </a:rPr>
              <a:t>etika</a:t>
            </a:r>
            <a:r>
              <a:rPr lang="en-US" dirty="0">
                <a:latin typeface="Arial" pitchFamily="34" charset="0"/>
                <a:cs typeface="Arial" pitchFamily="34" charset="0"/>
              </a:rPr>
              <a:t>; </a:t>
            </a:r>
          </a:p>
          <a:p>
            <a:pPr marL="475488" indent="-457200">
              <a:buFont typeface="+mj-lt"/>
              <a:buAutoNum type="arabicPeriod"/>
            </a:pPr>
            <a:r>
              <a:rPr lang="en-US" dirty="0" err="1">
                <a:latin typeface="Arial" pitchFamily="34" charset="0"/>
                <a:cs typeface="Arial" pitchFamily="34" charset="0"/>
              </a:rPr>
              <a:t>Ilmu</a:t>
            </a:r>
            <a:r>
              <a:rPr lang="en-US" dirty="0">
                <a:latin typeface="Arial" pitchFamily="34" charset="0"/>
                <a:cs typeface="Arial" pitchFamily="34" charset="0"/>
              </a:rPr>
              <a:t> </a:t>
            </a:r>
            <a:r>
              <a:rPr lang="en-US" dirty="0" err="1">
                <a:latin typeface="Arial" pitchFamily="34" charset="0"/>
                <a:cs typeface="Arial" pitchFamily="34" charset="0"/>
              </a:rPr>
              <a:t>tentang</a:t>
            </a:r>
            <a:r>
              <a:rPr lang="en-US" dirty="0">
                <a:latin typeface="Arial" pitchFamily="34" charset="0"/>
                <a:cs typeface="Arial" pitchFamily="34" charset="0"/>
              </a:rPr>
              <a:t> </a:t>
            </a:r>
            <a:r>
              <a:rPr lang="en-US" dirty="0" err="1">
                <a:latin typeface="Arial" pitchFamily="34" charset="0"/>
                <a:cs typeface="Arial" pitchFamily="34" charset="0"/>
              </a:rPr>
              <a:t>apa</a:t>
            </a:r>
            <a:r>
              <a:rPr lang="en-US" dirty="0">
                <a:latin typeface="Arial" pitchFamily="34" charset="0"/>
                <a:cs typeface="Arial" pitchFamily="34" charset="0"/>
              </a:rPr>
              <a:t> yang </a:t>
            </a:r>
            <a:r>
              <a:rPr lang="en-US" dirty="0" err="1">
                <a:latin typeface="Arial" pitchFamily="34" charset="0"/>
                <a:cs typeface="Arial" pitchFamily="34" charset="0"/>
              </a:rPr>
              <a:t>baik</a:t>
            </a:r>
            <a:r>
              <a:rPr lang="en-US" dirty="0">
                <a:latin typeface="Arial" pitchFamily="34" charset="0"/>
                <a:cs typeface="Arial" pitchFamily="34" charset="0"/>
              </a:rPr>
              <a:t> </a:t>
            </a:r>
            <a:r>
              <a:rPr lang="en-US" dirty="0" err="1">
                <a:latin typeface="Arial" pitchFamily="34" charset="0"/>
                <a:cs typeface="Arial" pitchFamily="34" charset="0"/>
              </a:rPr>
              <a:t>dan</a:t>
            </a:r>
            <a:r>
              <a:rPr lang="en-US" dirty="0">
                <a:latin typeface="Arial" pitchFamily="34" charset="0"/>
                <a:cs typeface="Arial" pitchFamily="34" charset="0"/>
              </a:rPr>
              <a:t> </a:t>
            </a:r>
            <a:r>
              <a:rPr lang="en-US" dirty="0" err="1">
                <a:latin typeface="Arial" pitchFamily="34" charset="0"/>
                <a:cs typeface="Arial" pitchFamily="34" charset="0"/>
              </a:rPr>
              <a:t>apa</a:t>
            </a:r>
            <a:r>
              <a:rPr lang="en-US" dirty="0">
                <a:latin typeface="Arial" pitchFamily="34" charset="0"/>
                <a:cs typeface="Arial" pitchFamily="34" charset="0"/>
              </a:rPr>
              <a:t> yang </a:t>
            </a:r>
            <a:r>
              <a:rPr lang="en-US" dirty="0" err="1">
                <a:latin typeface="Arial" pitchFamily="34" charset="0"/>
                <a:cs typeface="Arial" pitchFamily="34" charset="0"/>
              </a:rPr>
              <a:t>buruk</a:t>
            </a:r>
            <a:r>
              <a:rPr lang="en-US" dirty="0">
                <a:latin typeface="Arial" pitchFamily="34" charset="0"/>
                <a:cs typeface="Arial" pitchFamily="34" charset="0"/>
              </a:rPr>
              <a:t> </a:t>
            </a:r>
            <a:r>
              <a:rPr lang="en-US" dirty="0" err="1">
                <a:latin typeface="Arial" pitchFamily="34" charset="0"/>
                <a:cs typeface="Arial" pitchFamily="34" charset="0"/>
              </a:rPr>
              <a:t>dan</a:t>
            </a:r>
            <a:r>
              <a:rPr lang="en-US" dirty="0">
                <a:latin typeface="Arial" pitchFamily="34" charset="0"/>
                <a:cs typeface="Arial" pitchFamily="34" charset="0"/>
              </a:rPr>
              <a:t> </a:t>
            </a:r>
            <a:r>
              <a:rPr lang="en-US" dirty="0" err="1">
                <a:latin typeface="Arial" pitchFamily="34" charset="0"/>
                <a:cs typeface="Arial" pitchFamily="34" charset="0"/>
              </a:rPr>
              <a:t>tentang</a:t>
            </a:r>
            <a:r>
              <a:rPr lang="en-US" dirty="0">
                <a:latin typeface="Arial" pitchFamily="34" charset="0"/>
                <a:cs typeface="Arial" pitchFamily="34" charset="0"/>
              </a:rPr>
              <a:t> </a:t>
            </a:r>
            <a:r>
              <a:rPr lang="en-US" dirty="0" err="1">
                <a:latin typeface="Arial" pitchFamily="34" charset="0"/>
                <a:cs typeface="Arial" pitchFamily="34" charset="0"/>
              </a:rPr>
              <a:t>hak</a:t>
            </a:r>
            <a:r>
              <a:rPr lang="en-US" dirty="0">
                <a:latin typeface="Arial" pitchFamily="34" charset="0"/>
                <a:cs typeface="Arial" pitchFamily="34" charset="0"/>
              </a:rPr>
              <a:t> </a:t>
            </a:r>
            <a:r>
              <a:rPr lang="en-US" dirty="0" err="1">
                <a:latin typeface="Arial" pitchFamily="34" charset="0"/>
                <a:cs typeface="Arial" pitchFamily="34" charset="0"/>
              </a:rPr>
              <a:t>dan</a:t>
            </a:r>
            <a:r>
              <a:rPr lang="en-US" dirty="0">
                <a:latin typeface="Arial" pitchFamily="34" charset="0"/>
                <a:cs typeface="Arial" pitchFamily="34" charset="0"/>
              </a:rPr>
              <a:t> </a:t>
            </a:r>
            <a:r>
              <a:rPr lang="en-US" dirty="0" err="1">
                <a:latin typeface="Arial" pitchFamily="34" charset="0"/>
                <a:cs typeface="Arial" pitchFamily="34" charset="0"/>
              </a:rPr>
              <a:t>kewajiban</a:t>
            </a:r>
            <a:r>
              <a:rPr lang="en-US" dirty="0">
                <a:latin typeface="Arial" pitchFamily="34" charset="0"/>
                <a:cs typeface="Arial" pitchFamily="34" charset="0"/>
              </a:rPr>
              <a:t> moral</a:t>
            </a:r>
          </a:p>
          <a:p>
            <a:pPr marL="475488" indent="-457200">
              <a:buFont typeface="+mj-lt"/>
              <a:buAutoNum type="arabicPeriod"/>
            </a:pPr>
            <a:r>
              <a:rPr lang="en-US" dirty="0">
                <a:latin typeface="Arial" pitchFamily="34" charset="0"/>
                <a:cs typeface="Arial" pitchFamily="34" charset="0"/>
              </a:rPr>
              <a:t>Kumpulan </a:t>
            </a:r>
            <a:r>
              <a:rPr lang="en-US" dirty="0" err="1">
                <a:latin typeface="Arial" pitchFamily="34" charset="0"/>
                <a:cs typeface="Arial" pitchFamily="34" charset="0"/>
              </a:rPr>
              <a:t>asas</a:t>
            </a:r>
            <a:r>
              <a:rPr lang="en-US" dirty="0">
                <a:latin typeface="Arial" pitchFamily="34" charset="0"/>
                <a:cs typeface="Arial" pitchFamily="34" charset="0"/>
              </a:rPr>
              <a:t> </a:t>
            </a:r>
            <a:r>
              <a:rPr lang="en-US" dirty="0" err="1">
                <a:latin typeface="Arial" pitchFamily="34" charset="0"/>
                <a:cs typeface="Arial" pitchFamily="34" charset="0"/>
              </a:rPr>
              <a:t>atau</a:t>
            </a:r>
            <a:r>
              <a:rPr lang="en-US" dirty="0">
                <a:latin typeface="Arial" pitchFamily="34" charset="0"/>
                <a:cs typeface="Arial" pitchFamily="34" charset="0"/>
              </a:rPr>
              <a:t> </a:t>
            </a:r>
            <a:r>
              <a:rPr lang="en-US" dirty="0" err="1">
                <a:latin typeface="Arial" pitchFamily="34" charset="0"/>
                <a:cs typeface="Arial" pitchFamily="34" charset="0"/>
              </a:rPr>
              <a:t>nilai</a:t>
            </a:r>
            <a:r>
              <a:rPr lang="en-US" dirty="0">
                <a:latin typeface="Arial" pitchFamily="34" charset="0"/>
                <a:cs typeface="Arial" pitchFamily="34" charset="0"/>
              </a:rPr>
              <a:t> yang </a:t>
            </a:r>
            <a:r>
              <a:rPr lang="en-US" dirty="0" err="1">
                <a:latin typeface="Arial" pitchFamily="34" charset="0"/>
                <a:cs typeface="Arial" pitchFamily="34" charset="0"/>
              </a:rPr>
              <a:t>berkenaan</a:t>
            </a:r>
            <a:r>
              <a:rPr lang="en-US" dirty="0">
                <a:latin typeface="Arial" pitchFamily="34" charset="0"/>
                <a:cs typeface="Arial" pitchFamily="34" charset="0"/>
              </a:rPr>
              <a:t> </a:t>
            </a:r>
            <a:r>
              <a:rPr lang="en-US" dirty="0" err="1">
                <a:latin typeface="Arial" pitchFamily="34" charset="0"/>
                <a:cs typeface="Arial" pitchFamily="34" charset="0"/>
              </a:rPr>
              <a:t>dengan</a:t>
            </a:r>
            <a:r>
              <a:rPr lang="en-US" dirty="0">
                <a:latin typeface="Arial" pitchFamily="34" charset="0"/>
                <a:cs typeface="Arial" pitchFamily="34" charset="0"/>
              </a:rPr>
              <a:t> </a:t>
            </a:r>
            <a:r>
              <a:rPr lang="en-US" dirty="0" err="1">
                <a:latin typeface="Arial" pitchFamily="34" charset="0"/>
                <a:cs typeface="Arial" pitchFamily="34" charset="0"/>
              </a:rPr>
              <a:t>akhlak</a:t>
            </a:r>
            <a:endParaRPr lang="en-US" dirty="0">
              <a:latin typeface="Arial" pitchFamily="34" charset="0"/>
              <a:cs typeface="Arial" pitchFamily="34" charset="0"/>
            </a:endParaRPr>
          </a:p>
          <a:p>
            <a:pPr marL="475488" indent="-457200">
              <a:buFont typeface="+mj-lt"/>
              <a:buAutoNum type="arabicPeriod"/>
            </a:pPr>
            <a:r>
              <a:rPr lang="en-US" dirty="0">
                <a:latin typeface="Arial" pitchFamily="34" charset="0"/>
                <a:cs typeface="Arial" pitchFamily="34" charset="0"/>
              </a:rPr>
              <a:t>Nilai </a:t>
            </a:r>
            <a:r>
              <a:rPr lang="en-US" dirty="0" err="1">
                <a:latin typeface="Arial" pitchFamily="34" charset="0"/>
                <a:cs typeface="Arial" pitchFamily="34" charset="0"/>
              </a:rPr>
              <a:t>mengenai</a:t>
            </a:r>
            <a:r>
              <a:rPr lang="en-US" dirty="0">
                <a:latin typeface="Arial" pitchFamily="34" charset="0"/>
                <a:cs typeface="Arial" pitchFamily="34" charset="0"/>
              </a:rPr>
              <a:t> </a:t>
            </a:r>
            <a:r>
              <a:rPr lang="en-US" dirty="0" err="1">
                <a:latin typeface="Arial" pitchFamily="34" charset="0"/>
                <a:cs typeface="Arial" pitchFamily="34" charset="0"/>
              </a:rPr>
              <a:t>benar</a:t>
            </a:r>
            <a:r>
              <a:rPr lang="en-US" dirty="0">
                <a:latin typeface="Arial" pitchFamily="34" charset="0"/>
                <a:cs typeface="Arial" pitchFamily="34" charset="0"/>
              </a:rPr>
              <a:t> </a:t>
            </a:r>
            <a:r>
              <a:rPr lang="en-US" dirty="0" err="1">
                <a:latin typeface="Arial" pitchFamily="34" charset="0"/>
                <a:cs typeface="Arial" pitchFamily="34" charset="0"/>
              </a:rPr>
              <a:t>dan</a:t>
            </a:r>
            <a:r>
              <a:rPr lang="en-US" dirty="0">
                <a:latin typeface="Arial" pitchFamily="34" charset="0"/>
                <a:cs typeface="Arial" pitchFamily="34" charset="0"/>
              </a:rPr>
              <a:t> </a:t>
            </a:r>
            <a:r>
              <a:rPr lang="en-US" dirty="0" err="1">
                <a:latin typeface="Arial" pitchFamily="34" charset="0"/>
                <a:cs typeface="Arial" pitchFamily="34" charset="0"/>
              </a:rPr>
              <a:t>salah</a:t>
            </a:r>
            <a:r>
              <a:rPr lang="en-US" dirty="0">
                <a:latin typeface="Arial" pitchFamily="34" charset="0"/>
                <a:cs typeface="Arial" pitchFamily="34" charset="0"/>
              </a:rPr>
              <a:t> yang </a:t>
            </a:r>
            <a:r>
              <a:rPr lang="en-US" dirty="0" err="1">
                <a:latin typeface="Arial" pitchFamily="34" charset="0"/>
                <a:cs typeface="Arial" pitchFamily="34" charset="0"/>
              </a:rPr>
              <a:t>dianut</a:t>
            </a:r>
            <a:r>
              <a:rPr lang="en-US" dirty="0">
                <a:latin typeface="Arial" pitchFamily="34" charset="0"/>
                <a:cs typeface="Arial" pitchFamily="34" charset="0"/>
              </a:rPr>
              <a:t> </a:t>
            </a:r>
            <a:r>
              <a:rPr lang="en-US" dirty="0" err="1">
                <a:latin typeface="Arial" pitchFamily="34" charset="0"/>
                <a:cs typeface="Arial" pitchFamily="34" charset="0"/>
              </a:rPr>
              <a:t>organisasi</a:t>
            </a:r>
            <a:r>
              <a:rPr lang="en-US" dirty="0">
                <a:latin typeface="Arial" pitchFamily="34" charset="0"/>
                <a:cs typeface="Arial" pitchFamily="34" charset="0"/>
              </a:rPr>
              <a:t> </a:t>
            </a:r>
            <a:r>
              <a:rPr lang="en-US" dirty="0" err="1">
                <a:latin typeface="Arial" pitchFamily="34" charset="0"/>
                <a:cs typeface="Arial" pitchFamily="34" charset="0"/>
              </a:rPr>
              <a:t>atau</a:t>
            </a:r>
            <a:r>
              <a:rPr lang="en-US" dirty="0">
                <a:latin typeface="Arial" pitchFamily="34" charset="0"/>
                <a:cs typeface="Arial" pitchFamily="34" charset="0"/>
              </a:rPr>
              <a:t> </a:t>
            </a:r>
            <a:r>
              <a:rPr lang="en-US" dirty="0" err="1">
                <a:latin typeface="Arial" pitchFamily="34" charset="0"/>
                <a:cs typeface="Arial" pitchFamily="34" charset="0"/>
              </a:rPr>
              <a:t>masyarakat</a:t>
            </a:r>
            <a:r>
              <a:rPr lang="en-US" dirty="0">
                <a:latin typeface="Arial" pitchFamily="34" charset="0"/>
                <a:cs typeface="Arial" pitchFamily="34" charset="0"/>
              </a:rPr>
              <a:t>.</a:t>
            </a:r>
          </a:p>
          <a:p>
            <a:endParaRPr lang="en-US" dirty="0"/>
          </a:p>
        </p:txBody>
      </p:sp>
    </p:spTree>
    <p:extLst>
      <p:ext uri="{BB962C8B-B14F-4D97-AF65-F5344CB8AC3E}">
        <p14:creationId xmlns:p14="http://schemas.microsoft.com/office/powerpoint/2010/main" val="37341195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id-ID" altLang="id-ID" dirty="0">
                <a:latin typeface="Arial" pitchFamily="34" charset="0"/>
                <a:ea typeface="Sniglet"/>
                <a:cs typeface="Arial" pitchFamily="34" charset="0"/>
                <a:sym typeface="Sniglet"/>
              </a:rPr>
              <a:t>Istilah </a:t>
            </a:r>
            <a:r>
              <a:rPr lang="id-ID" altLang="id-ID" dirty="0" smtClean="0">
                <a:latin typeface="Arial" pitchFamily="34" charset="0"/>
                <a:ea typeface="Sniglet"/>
                <a:cs typeface="Arial" pitchFamily="34" charset="0"/>
                <a:sym typeface="Sniglet"/>
              </a:rPr>
              <a:t>“</a:t>
            </a:r>
            <a:r>
              <a:rPr lang="en-US" altLang="id-ID" b="1" dirty="0" smtClean="0">
                <a:latin typeface="Arial" pitchFamily="34" charset="0"/>
                <a:ea typeface="Sniglet"/>
                <a:cs typeface="Arial" pitchFamily="34" charset="0"/>
                <a:sym typeface="Sniglet"/>
              </a:rPr>
              <a:t>A</a:t>
            </a:r>
            <a:r>
              <a:rPr lang="id-ID" altLang="id-ID" b="1" dirty="0" smtClean="0">
                <a:latin typeface="Arial" pitchFamily="34" charset="0"/>
                <a:ea typeface="Sniglet"/>
                <a:cs typeface="Arial" pitchFamily="34" charset="0"/>
                <a:sym typeface="Sniglet"/>
              </a:rPr>
              <a:t>dministrasi </a:t>
            </a:r>
            <a:r>
              <a:rPr lang="en-US" altLang="id-ID" b="1" dirty="0">
                <a:latin typeface="Arial" pitchFamily="34" charset="0"/>
                <a:ea typeface="Sniglet"/>
                <a:cs typeface="Arial" pitchFamily="34" charset="0"/>
                <a:sym typeface="Sniglet"/>
              </a:rPr>
              <a:t>P</a:t>
            </a:r>
            <a:r>
              <a:rPr lang="id-ID" altLang="id-ID" b="1" dirty="0" smtClean="0">
                <a:latin typeface="Arial" pitchFamily="34" charset="0"/>
                <a:ea typeface="Sniglet"/>
                <a:cs typeface="Arial" pitchFamily="34" charset="0"/>
                <a:sym typeface="Sniglet"/>
              </a:rPr>
              <a:t>ublik</a:t>
            </a:r>
            <a:r>
              <a:rPr lang="id-ID" altLang="id-ID" dirty="0">
                <a:latin typeface="Arial" pitchFamily="34" charset="0"/>
                <a:ea typeface="Sniglet"/>
                <a:cs typeface="Arial" pitchFamily="34" charset="0"/>
                <a:sym typeface="Sniglet"/>
              </a:rPr>
              <a:t>” malah sering dipahami sebagai kegiatan ketik-mengetik, ketatausahaan, dan urusan perkantoran pemerintah. Bahkan ada juga yang mempersepsikan sebagai kegiatan merekayasa dokumen pemerintah atau mempersulit suatu urusan di kantor-kantor pemerintah. Pemahaman seperti ini adalah </a:t>
            </a:r>
            <a:r>
              <a:rPr lang="id-ID" altLang="id-ID" b="1" dirty="0">
                <a:latin typeface="Arial" pitchFamily="34" charset="0"/>
                <a:ea typeface="Sniglet"/>
                <a:cs typeface="Arial" pitchFamily="34" charset="0"/>
                <a:sym typeface="Sniglet"/>
              </a:rPr>
              <a:t>KELIRU.</a:t>
            </a:r>
            <a:endParaRPr lang="id-ID" dirty="0">
              <a:latin typeface="Arial" pitchFamily="34" charset="0"/>
              <a:cs typeface="Arial" pitchFamily="34" charset="0"/>
            </a:endParaRPr>
          </a:p>
          <a:p>
            <a:endParaRPr lang="en-US" dirty="0"/>
          </a:p>
        </p:txBody>
      </p:sp>
    </p:spTree>
    <p:extLst>
      <p:ext uri="{BB962C8B-B14F-4D97-AF65-F5344CB8AC3E}">
        <p14:creationId xmlns:p14="http://schemas.microsoft.com/office/powerpoint/2010/main" val="104698489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153400" cy="715962"/>
          </a:xfrm>
        </p:spPr>
        <p:txBody>
          <a:bodyPr>
            <a:normAutofit fontScale="90000"/>
          </a:bodyPr>
          <a:lstStyle/>
          <a:p>
            <a:pPr algn="l"/>
            <a:r>
              <a:rPr lang="en-US" b="1" dirty="0" err="1"/>
              <a:t>Intinya</a:t>
            </a:r>
            <a:endParaRPr lang="en-US" dirty="0"/>
          </a:p>
        </p:txBody>
      </p:sp>
      <p:sp>
        <p:nvSpPr>
          <p:cNvPr id="3" name="Content Placeholder 2"/>
          <p:cNvSpPr>
            <a:spLocks noGrp="1"/>
          </p:cNvSpPr>
          <p:nvPr>
            <p:ph idx="1"/>
          </p:nvPr>
        </p:nvSpPr>
        <p:spPr>
          <a:xfrm>
            <a:off x="457200" y="1143000"/>
            <a:ext cx="8229600" cy="4983163"/>
          </a:xfrm>
        </p:spPr>
        <p:txBody>
          <a:bodyPr>
            <a:normAutofit fontScale="92500" lnSpcReduction="20000"/>
          </a:bodyPr>
          <a:lstStyle/>
          <a:p>
            <a:r>
              <a:rPr lang="en-US" dirty="0"/>
              <a:t>Dalam </a:t>
            </a:r>
            <a:r>
              <a:rPr lang="en-US" dirty="0" err="1"/>
              <a:t>administrasi</a:t>
            </a:r>
            <a:r>
              <a:rPr lang="en-US" dirty="0"/>
              <a:t> </a:t>
            </a:r>
            <a:r>
              <a:rPr lang="en-US" dirty="0" err="1"/>
              <a:t>publik</a:t>
            </a:r>
            <a:r>
              <a:rPr lang="en-US" dirty="0"/>
              <a:t> </a:t>
            </a:r>
            <a:r>
              <a:rPr lang="en-US" dirty="0" err="1"/>
              <a:t>atau</a:t>
            </a:r>
            <a:r>
              <a:rPr lang="en-US" dirty="0"/>
              <a:t> </a:t>
            </a:r>
            <a:r>
              <a:rPr lang="en-US" dirty="0" err="1"/>
              <a:t>pelayanan</a:t>
            </a:r>
            <a:r>
              <a:rPr lang="en-US" dirty="0"/>
              <a:t> </a:t>
            </a:r>
            <a:r>
              <a:rPr lang="en-US" dirty="0" err="1"/>
              <a:t>publik</a:t>
            </a:r>
            <a:r>
              <a:rPr lang="en-US" dirty="0"/>
              <a:t>, </a:t>
            </a:r>
            <a:r>
              <a:rPr lang="en-US" dirty="0" err="1"/>
              <a:t>etika</a:t>
            </a:r>
            <a:r>
              <a:rPr lang="en-US" dirty="0"/>
              <a:t> </a:t>
            </a:r>
            <a:r>
              <a:rPr lang="en-US" dirty="0" err="1"/>
              <a:t>diartikan</a:t>
            </a:r>
            <a:r>
              <a:rPr lang="en-US" dirty="0"/>
              <a:t> </a:t>
            </a:r>
            <a:r>
              <a:rPr lang="en-US" dirty="0" err="1"/>
              <a:t>sebagai</a:t>
            </a:r>
            <a:r>
              <a:rPr lang="en-US" dirty="0"/>
              <a:t> </a:t>
            </a:r>
            <a:r>
              <a:rPr lang="en-US" dirty="0" err="1"/>
              <a:t>filsafat</a:t>
            </a:r>
            <a:r>
              <a:rPr lang="en-US" dirty="0"/>
              <a:t> </a:t>
            </a:r>
            <a:r>
              <a:rPr lang="en-US" dirty="0" err="1"/>
              <a:t>dan</a:t>
            </a:r>
            <a:r>
              <a:rPr lang="en-US" dirty="0"/>
              <a:t> “</a:t>
            </a:r>
            <a:r>
              <a:rPr lang="en-US" dirty="0" err="1"/>
              <a:t>profesional</a:t>
            </a:r>
            <a:r>
              <a:rPr lang="en-US" dirty="0"/>
              <a:t> </a:t>
            </a:r>
            <a:r>
              <a:rPr lang="en-US" dirty="0" err="1"/>
              <a:t>standars</a:t>
            </a:r>
            <a:r>
              <a:rPr lang="en-US" dirty="0"/>
              <a:t>”(</a:t>
            </a:r>
            <a:r>
              <a:rPr lang="en-US" dirty="0" err="1"/>
              <a:t>kode</a:t>
            </a:r>
            <a:r>
              <a:rPr lang="en-US" dirty="0"/>
              <a:t> </a:t>
            </a:r>
            <a:r>
              <a:rPr lang="en-US" dirty="0" err="1"/>
              <a:t>etik</a:t>
            </a:r>
            <a:r>
              <a:rPr lang="en-US" dirty="0"/>
              <a:t>) </a:t>
            </a:r>
            <a:r>
              <a:rPr lang="en-US" dirty="0" err="1"/>
              <a:t>atau</a:t>
            </a:r>
            <a:r>
              <a:rPr lang="en-US" dirty="0"/>
              <a:t> moral </a:t>
            </a:r>
            <a:r>
              <a:rPr lang="en-US" dirty="0" err="1"/>
              <a:t>atau</a:t>
            </a:r>
            <a:r>
              <a:rPr lang="en-US" dirty="0"/>
              <a:t> “right rules of conduct” (</a:t>
            </a:r>
            <a:r>
              <a:rPr lang="en-US" dirty="0" err="1"/>
              <a:t>aturan</a:t>
            </a:r>
            <a:r>
              <a:rPr lang="en-US" dirty="0"/>
              <a:t> </a:t>
            </a:r>
            <a:r>
              <a:rPr lang="en-US" dirty="0" err="1"/>
              <a:t>berperilaku</a:t>
            </a:r>
            <a:r>
              <a:rPr lang="en-US" dirty="0"/>
              <a:t> yang </a:t>
            </a:r>
            <a:r>
              <a:rPr lang="en-US" dirty="0" err="1"/>
              <a:t>benar</a:t>
            </a:r>
            <a:r>
              <a:rPr lang="en-US" dirty="0"/>
              <a:t>) yang </a:t>
            </a:r>
            <a:r>
              <a:rPr lang="en-US" dirty="0" err="1"/>
              <a:t>seharusnya</a:t>
            </a:r>
            <a:r>
              <a:rPr lang="en-US" dirty="0"/>
              <a:t> </a:t>
            </a:r>
            <a:r>
              <a:rPr lang="en-US" dirty="0" err="1"/>
              <a:t>dipatuhi</a:t>
            </a:r>
            <a:r>
              <a:rPr lang="en-US" dirty="0"/>
              <a:t> </a:t>
            </a:r>
            <a:r>
              <a:rPr lang="en-US" dirty="0" err="1"/>
              <a:t>oleh</a:t>
            </a:r>
            <a:r>
              <a:rPr lang="en-US" dirty="0"/>
              <a:t> </a:t>
            </a:r>
            <a:r>
              <a:rPr lang="en-US" dirty="0" err="1"/>
              <a:t>pemberi</a:t>
            </a:r>
            <a:r>
              <a:rPr lang="en-US" dirty="0"/>
              <a:t> </a:t>
            </a:r>
            <a:r>
              <a:rPr lang="en-US" dirty="0" err="1"/>
              <a:t>pelayanan</a:t>
            </a:r>
            <a:r>
              <a:rPr lang="en-US" dirty="0"/>
              <a:t> </a:t>
            </a:r>
            <a:r>
              <a:rPr lang="en-US" dirty="0" err="1"/>
              <a:t>publik</a:t>
            </a:r>
            <a:r>
              <a:rPr lang="en-US" dirty="0"/>
              <a:t> (</a:t>
            </a:r>
            <a:r>
              <a:rPr lang="en-US" dirty="0" err="1"/>
              <a:t>Denhardt</a:t>
            </a:r>
            <a:r>
              <a:rPr lang="en-US" dirty="0"/>
              <a:t>, 1988).</a:t>
            </a:r>
          </a:p>
          <a:p>
            <a:r>
              <a:rPr lang="en-US" dirty="0" err="1"/>
              <a:t>Etika</a:t>
            </a:r>
            <a:r>
              <a:rPr lang="en-US" dirty="0"/>
              <a:t> </a:t>
            </a:r>
            <a:r>
              <a:rPr lang="en-US" dirty="0" err="1"/>
              <a:t>didefinisikan</a:t>
            </a:r>
            <a:r>
              <a:rPr lang="en-US" dirty="0"/>
              <a:t> </a:t>
            </a:r>
            <a:r>
              <a:rPr lang="en-US" dirty="0" err="1"/>
              <a:t>sebagai</a:t>
            </a:r>
            <a:r>
              <a:rPr lang="en-US" dirty="0"/>
              <a:t> </a:t>
            </a:r>
            <a:r>
              <a:rPr lang="en-US" dirty="0" err="1"/>
              <a:t>cabang</a:t>
            </a:r>
            <a:r>
              <a:rPr lang="en-US" dirty="0"/>
              <a:t> </a:t>
            </a:r>
            <a:r>
              <a:rPr lang="en-US" dirty="0" err="1"/>
              <a:t>filsafat</a:t>
            </a:r>
            <a:r>
              <a:rPr lang="en-US" dirty="0"/>
              <a:t> yang </a:t>
            </a:r>
            <a:r>
              <a:rPr lang="en-US" dirty="0" err="1"/>
              <a:t>berkenaan</a:t>
            </a:r>
            <a:r>
              <a:rPr lang="en-US" dirty="0"/>
              <a:t> </a:t>
            </a:r>
            <a:r>
              <a:rPr lang="en-US" dirty="0" err="1"/>
              <a:t>dengan</a:t>
            </a:r>
            <a:r>
              <a:rPr lang="en-US" dirty="0"/>
              <a:t> </a:t>
            </a:r>
            <a:r>
              <a:rPr lang="en-US" dirty="0" err="1"/>
              <a:t>nilai-nilai</a:t>
            </a:r>
            <a:r>
              <a:rPr lang="en-US" dirty="0"/>
              <a:t> yang </a:t>
            </a:r>
            <a:r>
              <a:rPr lang="en-US" dirty="0" err="1"/>
              <a:t>berhubungan</a:t>
            </a:r>
            <a:r>
              <a:rPr lang="en-US" dirty="0"/>
              <a:t> </a:t>
            </a:r>
            <a:r>
              <a:rPr lang="en-US" dirty="0" err="1"/>
              <a:t>dengan</a:t>
            </a:r>
            <a:r>
              <a:rPr lang="en-US" dirty="0"/>
              <a:t> </a:t>
            </a:r>
            <a:r>
              <a:rPr lang="en-US" dirty="0" err="1"/>
              <a:t>perilaku</a:t>
            </a:r>
            <a:r>
              <a:rPr lang="en-US" dirty="0"/>
              <a:t> </a:t>
            </a:r>
            <a:r>
              <a:rPr lang="en-US" dirty="0" err="1"/>
              <a:t>manusia</a:t>
            </a:r>
            <a:r>
              <a:rPr lang="en-US" dirty="0"/>
              <a:t>, </a:t>
            </a:r>
            <a:r>
              <a:rPr lang="en-US" dirty="0" err="1"/>
              <a:t>dalam</a:t>
            </a:r>
            <a:r>
              <a:rPr lang="en-US" dirty="0"/>
              <a:t> </a:t>
            </a:r>
            <a:r>
              <a:rPr lang="en-US" dirty="0" err="1"/>
              <a:t>kaitannya</a:t>
            </a:r>
            <a:r>
              <a:rPr lang="en-US" dirty="0"/>
              <a:t> </a:t>
            </a:r>
            <a:r>
              <a:rPr lang="en-US" dirty="0" err="1"/>
              <a:t>dengan</a:t>
            </a:r>
            <a:r>
              <a:rPr lang="en-US" dirty="0"/>
              <a:t> </a:t>
            </a:r>
            <a:r>
              <a:rPr lang="en-US" dirty="0" err="1"/>
              <a:t>benar</a:t>
            </a:r>
            <a:r>
              <a:rPr lang="en-US" dirty="0"/>
              <a:t> </a:t>
            </a:r>
            <a:r>
              <a:rPr lang="en-US" dirty="0" err="1"/>
              <a:t>atau</a:t>
            </a:r>
            <a:r>
              <a:rPr lang="en-US" dirty="0"/>
              <a:t> </a:t>
            </a:r>
            <a:r>
              <a:rPr lang="en-US" dirty="0" err="1"/>
              <a:t>salah</a:t>
            </a:r>
            <a:r>
              <a:rPr lang="en-US" dirty="0"/>
              <a:t> </a:t>
            </a:r>
            <a:r>
              <a:rPr lang="en-US" dirty="0" err="1"/>
              <a:t>suatu</a:t>
            </a:r>
            <a:r>
              <a:rPr lang="en-US" dirty="0"/>
              <a:t> </a:t>
            </a:r>
            <a:r>
              <a:rPr lang="en-US" dirty="0" err="1"/>
              <a:t>perbuatan</a:t>
            </a:r>
            <a:r>
              <a:rPr lang="en-US" dirty="0"/>
              <a:t>, </a:t>
            </a:r>
            <a:r>
              <a:rPr lang="en-US" dirty="0" err="1"/>
              <a:t>dan</a:t>
            </a:r>
            <a:r>
              <a:rPr lang="en-US" dirty="0"/>
              <a:t> </a:t>
            </a:r>
            <a:r>
              <a:rPr lang="en-US" dirty="0" err="1"/>
              <a:t>baik</a:t>
            </a:r>
            <a:r>
              <a:rPr lang="en-US" dirty="0"/>
              <a:t> </a:t>
            </a:r>
            <a:r>
              <a:rPr lang="en-US" dirty="0" err="1"/>
              <a:t>atau</a:t>
            </a:r>
            <a:r>
              <a:rPr lang="en-US" dirty="0"/>
              <a:t> </a:t>
            </a:r>
            <a:r>
              <a:rPr lang="en-US" dirty="0" err="1"/>
              <a:t>buruk</a:t>
            </a:r>
            <a:r>
              <a:rPr lang="en-US" dirty="0"/>
              <a:t> motif </a:t>
            </a:r>
            <a:r>
              <a:rPr lang="en-US" dirty="0" err="1"/>
              <a:t>dan</a:t>
            </a:r>
            <a:r>
              <a:rPr lang="en-US" dirty="0"/>
              <a:t> </a:t>
            </a:r>
            <a:r>
              <a:rPr lang="en-US" dirty="0" err="1"/>
              <a:t>tujuan</a:t>
            </a:r>
            <a:r>
              <a:rPr lang="en-US" dirty="0"/>
              <a:t> </a:t>
            </a:r>
            <a:r>
              <a:rPr lang="en-US" dirty="0" err="1"/>
              <a:t>dari</a:t>
            </a:r>
            <a:r>
              <a:rPr lang="en-US" dirty="0"/>
              <a:t> </a:t>
            </a:r>
            <a:r>
              <a:rPr lang="en-US" dirty="0" err="1"/>
              <a:t>perbuatan</a:t>
            </a:r>
            <a:r>
              <a:rPr lang="en-US" dirty="0"/>
              <a:t> (Chandler </a:t>
            </a:r>
            <a:r>
              <a:rPr lang="en-US" dirty="0" err="1"/>
              <a:t>dan</a:t>
            </a:r>
            <a:r>
              <a:rPr lang="en-US" dirty="0"/>
              <a:t> </a:t>
            </a:r>
            <a:r>
              <a:rPr lang="en-US" dirty="0" err="1"/>
              <a:t>plano</a:t>
            </a:r>
            <a:r>
              <a:rPr lang="en-US" dirty="0"/>
              <a:t>, 1988: 17)</a:t>
            </a:r>
          </a:p>
          <a:p>
            <a:endParaRPr lang="en-US" dirty="0"/>
          </a:p>
        </p:txBody>
      </p:sp>
    </p:spTree>
    <p:extLst>
      <p:ext uri="{BB962C8B-B14F-4D97-AF65-F5344CB8AC3E}">
        <p14:creationId xmlns:p14="http://schemas.microsoft.com/office/powerpoint/2010/main" val="292555248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err="1" smtClean="0"/>
              <a:t>Penting</a:t>
            </a:r>
            <a:r>
              <a:rPr lang="en-US" b="1" smtClean="0"/>
              <a:t>  </a:t>
            </a:r>
            <a:endParaRPr lang="en-US" b="1" dirty="0"/>
          </a:p>
        </p:txBody>
      </p:sp>
      <p:sp>
        <p:nvSpPr>
          <p:cNvPr id="3" name="Content Placeholder 2"/>
          <p:cNvSpPr>
            <a:spLocks noGrp="1"/>
          </p:cNvSpPr>
          <p:nvPr>
            <p:ph idx="1"/>
          </p:nvPr>
        </p:nvSpPr>
        <p:spPr/>
        <p:txBody>
          <a:bodyPr>
            <a:normAutofit fontScale="92500" lnSpcReduction="10000"/>
          </a:bodyPr>
          <a:lstStyle/>
          <a:p>
            <a:pPr algn="just"/>
            <a:r>
              <a:rPr lang="en-US" dirty="0" err="1"/>
              <a:t>Etika</a:t>
            </a:r>
            <a:r>
              <a:rPr lang="en-US" dirty="0"/>
              <a:t> </a:t>
            </a:r>
            <a:r>
              <a:rPr lang="en-US" dirty="0" err="1"/>
              <a:t>menjadi</a:t>
            </a:r>
            <a:r>
              <a:rPr lang="en-US" dirty="0"/>
              <a:t> perhatian </a:t>
            </a:r>
            <a:r>
              <a:rPr lang="en-US" dirty="0" err="1"/>
              <a:t>penting</a:t>
            </a:r>
            <a:r>
              <a:rPr lang="en-US" dirty="0"/>
              <a:t> </a:t>
            </a:r>
            <a:r>
              <a:rPr lang="en-US" dirty="0" err="1"/>
              <a:t>dalam</a:t>
            </a:r>
            <a:r>
              <a:rPr lang="en-US" dirty="0"/>
              <a:t> </a:t>
            </a:r>
            <a:r>
              <a:rPr lang="en-US" dirty="0" err="1"/>
              <a:t>beebagai</a:t>
            </a:r>
            <a:r>
              <a:rPr lang="en-US" dirty="0"/>
              <a:t> </a:t>
            </a:r>
            <a:r>
              <a:rPr lang="en-US" dirty="0" err="1"/>
              <a:t>literatur</a:t>
            </a:r>
            <a:r>
              <a:rPr lang="en-US" dirty="0"/>
              <a:t> </a:t>
            </a:r>
            <a:r>
              <a:rPr lang="en-US" dirty="0" err="1"/>
              <a:t>administrasi</a:t>
            </a:r>
            <a:r>
              <a:rPr lang="en-US" dirty="0"/>
              <a:t> </a:t>
            </a:r>
            <a:r>
              <a:rPr lang="en-US" dirty="0" err="1"/>
              <a:t>publik</a:t>
            </a:r>
            <a:r>
              <a:rPr lang="en-US" dirty="0"/>
              <a:t> (Cooper, 1998; Donahue, 2003; Berman, 2003).  </a:t>
            </a:r>
            <a:r>
              <a:rPr lang="en-US" dirty="0" err="1"/>
              <a:t>Sebab</a:t>
            </a:r>
            <a:r>
              <a:rPr lang="en-US" dirty="0"/>
              <a:t>, </a:t>
            </a:r>
            <a:r>
              <a:rPr lang="en-US" dirty="0" err="1"/>
              <a:t>etika</a:t>
            </a:r>
            <a:r>
              <a:rPr lang="en-US" dirty="0"/>
              <a:t> </a:t>
            </a:r>
            <a:r>
              <a:rPr lang="en-US" dirty="0" err="1"/>
              <a:t>dapat</a:t>
            </a:r>
            <a:r>
              <a:rPr lang="en-US" dirty="0"/>
              <a:t> </a:t>
            </a:r>
            <a:r>
              <a:rPr lang="en-US" dirty="0" err="1"/>
              <a:t>menjadi</a:t>
            </a:r>
            <a:r>
              <a:rPr lang="en-US" dirty="0"/>
              <a:t> </a:t>
            </a:r>
            <a:r>
              <a:rPr lang="en-US" dirty="0" err="1"/>
              <a:t>suatu</a:t>
            </a:r>
            <a:r>
              <a:rPr lang="en-US" dirty="0"/>
              <a:t> </a:t>
            </a:r>
            <a:r>
              <a:rPr lang="en-US" dirty="0" err="1"/>
              <a:t>faktor</a:t>
            </a:r>
            <a:r>
              <a:rPr lang="en-US" dirty="0"/>
              <a:t> yang </a:t>
            </a:r>
            <a:r>
              <a:rPr lang="en-US" dirty="0" err="1"/>
              <a:t>mensukseskan</a:t>
            </a:r>
            <a:r>
              <a:rPr lang="en-US" dirty="0"/>
              <a:t> </a:t>
            </a:r>
            <a:r>
              <a:rPr lang="en-US" dirty="0" err="1"/>
              <a:t>tetapi</a:t>
            </a:r>
            <a:r>
              <a:rPr lang="en-US" dirty="0"/>
              <a:t> </a:t>
            </a:r>
            <a:r>
              <a:rPr lang="en-US" dirty="0" err="1"/>
              <a:t>juga</a:t>
            </a:r>
            <a:r>
              <a:rPr lang="en-US" dirty="0"/>
              <a:t> </a:t>
            </a:r>
            <a:r>
              <a:rPr lang="en-US" dirty="0" err="1"/>
              <a:t>sebaliknya</a:t>
            </a:r>
            <a:r>
              <a:rPr lang="en-US" dirty="0"/>
              <a:t> </a:t>
            </a:r>
            <a:r>
              <a:rPr lang="en-US" dirty="0" err="1"/>
              <a:t>menjadi</a:t>
            </a:r>
            <a:r>
              <a:rPr lang="en-US" dirty="0"/>
              <a:t> </a:t>
            </a:r>
            <a:r>
              <a:rPr lang="en-US" dirty="0" err="1"/>
              <a:t>pemicu</a:t>
            </a:r>
            <a:r>
              <a:rPr lang="en-US" dirty="0"/>
              <a:t> </a:t>
            </a:r>
            <a:r>
              <a:rPr lang="en-US" dirty="0" err="1"/>
              <a:t>dalam</a:t>
            </a:r>
            <a:r>
              <a:rPr lang="en-US" dirty="0"/>
              <a:t> </a:t>
            </a:r>
            <a:r>
              <a:rPr lang="en-US" dirty="0" err="1"/>
              <a:t>menggagalkan</a:t>
            </a:r>
            <a:r>
              <a:rPr lang="en-US" dirty="0"/>
              <a:t> </a:t>
            </a:r>
            <a:r>
              <a:rPr lang="en-US" dirty="0" err="1"/>
              <a:t>tujuan</a:t>
            </a:r>
            <a:r>
              <a:rPr lang="en-US" dirty="0"/>
              <a:t> </a:t>
            </a:r>
            <a:r>
              <a:rPr lang="en-US" dirty="0" err="1"/>
              <a:t>kebijakan</a:t>
            </a:r>
            <a:r>
              <a:rPr lang="en-US" dirty="0"/>
              <a:t>, </a:t>
            </a:r>
            <a:r>
              <a:rPr lang="en-US" dirty="0" err="1"/>
              <a:t>struktur</a:t>
            </a:r>
            <a:r>
              <a:rPr lang="en-US" dirty="0"/>
              <a:t> </a:t>
            </a:r>
            <a:r>
              <a:rPr lang="en-US" dirty="0" err="1"/>
              <a:t>organisasi</a:t>
            </a:r>
            <a:r>
              <a:rPr lang="en-US" dirty="0"/>
              <a:t>, </a:t>
            </a:r>
            <a:r>
              <a:rPr lang="en-US" dirty="0" err="1"/>
              <a:t>serta</a:t>
            </a:r>
            <a:r>
              <a:rPr lang="en-US" dirty="0"/>
              <a:t> manajemen </a:t>
            </a:r>
            <a:r>
              <a:rPr lang="en-US" dirty="0" err="1"/>
              <a:t>publik</a:t>
            </a:r>
            <a:r>
              <a:rPr lang="en-US" dirty="0"/>
              <a:t>.</a:t>
            </a:r>
          </a:p>
          <a:p>
            <a:pPr algn="just"/>
            <a:r>
              <a:rPr lang="en-US" dirty="0" err="1"/>
              <a:t>Bila</a:t>
            </a:r>
            <a:r>
              <a:rPr lang="en-US" dirty="0"/>
              <a:t> </a:t>
            </a:r>
            <a:r>
              <a:rPr lang="en-US" dirty="0" err="1"/>
              <a:t>moralitas</a:t>
            </a:r>
            <a:r>
              <a:rPr lang="en-US" dirty="0"/>
              <a:t> </a:t>
            </a:r>
            <a:r>
              <a:rPr lang="en-US" dirty="0" err="1"/>
              <a:t>penyusun</a:t>
            </a:r>
            <a:r>
              <a:rPr lang="en-US" dirty="0"/>
              <a:t> </a:t>
            </a:r>
            <a:r>
              <a:rPr lang="en-US" dirty="0" err="1"/>
              <a:t>kebiajakan</a:t>
            </a:r>
            <a:r>
              <a:rPr lang="en-US" dirty="0"/>
              <a:t> </a:t>
            </a:r>
            <a:r>
              <a:rPr lang="en-US" dirty="0" err="1"/>
              <a:t>rendah</a:t>
            </a:r>
            <a:r>
              <a:rPr lang="en-US" dirty="0"/>
              <a:t>, </a:t>
            </a:r>
            <a:r>
              <a:rPr lang="en-US" dirty="0" err="1"/>
              <a:t>maka</a:t>
            </a:r>
            <a:r>
              <a:rPr lang="en-US" dirty="0"/>
              <a:t> </a:t>
            </a:r>
            <a:r>
              <a:rPr lang="en-US" dirty="0" err="1"/>
              <a:t>kualitas</a:t>
            </a:r>
            <a:r>
              <a:rPr lang="en-US" dirty="0"/>
              <a:t> </a:t>
            </a:r>
            <a:r>
              <a:rPr lang="en-US" dirty="0" err="1"/>
              <a:t>kebijakan</a:t>
            </a:r>
            <a:r>
              <a:rPr lang="en-US" dirty="0"/>
              <a:t> yang </a:t>
            </a:r>
            <a:r>
              <a:rPr lang="en-US" dirty="0" err="1"/>
              <a:t>dihasilkan</a:t>
            </a:r>
            <a:r>
              <a:rPr lang="en-US" dirty="0"/>
              <a:t> </a:t>
            </a:r>
            <a:r>
              <a:rPr lang="en-US" dirty="0" err="1"/>
              <a:t>juga</a:t>
            </a:r>
            <a:r>
              <a:rPr lang="en-US" dirty="0"/>
              <a:t> </a:t>
            </a:r>
            <a:r>
              <a:rPr lang="en-US" dirty="0" err="1"/>
              <a:t>sangat</a:t>
            </a:r>
            <a:r>
              <a:rPr lang="en-US" dirty="0"/>
              <a:t> </a:t>
            </a:r>
            <a:r>
              <a:rPr lang="en-US" dirty="0" err="1"/>
              <a:t>rendah</a:t>
            </a:r>
            <a:r>
              <a:rPr lang="en-US" dirty="0"/>
              <a:t>. </a:t>
            </a:r>
            <a:r>
              <a:rPr lang="en-US" dirty="0" err="1"/>
              <a:t>Atau</a:t>
            </a:r>
            <a:r>
              <a:rPr lang="en-US" dirty="0"/>
              <a:t> </a:t>
            </a:r>
            <a:r>
              <a:rPr lang="en-US" dirty="0" err="1"/>
              <a:t>sebaliknya</a:t>
            </a:r>
            <a:r>
              <a:rPr lang="en-US" dirty="0"/>
              <a:t>.</a:t>
            </a:r>
          </a:p>
        </p:txBody>
      </p:sp>
    </p:spTree>
    <p:extLst>
      <p:ext uri="{BB962C8B-B14F-4D97-AF65-F5344CB8AC3E}">
        <p14:creationId xmlns:p14="http://schemas.microsoft.com/office/powerpoint/2010/main" val="31936463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415380712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0"/>
            <a:ext cx="8077200" cy="2057400"/>
          </a:xfrm>
        </p:spPr>
        <p:txBody>
          <a:bodyPr>
            <a:normAutofit fontScale="90000"/>
          </a:bodyPr>
          <a:lstStyle/>
          <a:p>
            <a:r>
              <a:rPr lang="en-US" dirty="0" smtClean="0"/>
              <a:t/>
            </a:r>
            <a:br>
              <a:rPr lang="en-US" dirty="0" smtClean="0"/>
            </a:br>
            <a:r>
              <a:rPr lang="en-US" b="1" dirty="0" err="1" smtClean="0"/>
              <a:t>Dimensi</a:t>
            </a:r>
            <a:r>
              <a:rPr lang="en-US" b="1" dirty="0" smtClean="0"/>
              <a:t> </a:t>
            </a:r>
            <a:r>
              <a:rPr lang="en-US" b="1" dirty="0" err="1"/>
              <a:t>Lingkungan</a:t>
            </a:r>
            <a:r>
              <a:rPr lang="en-US" b="1" dirty="0"/>
              <a:t> </a:t>
            </a:r>
            <a:r>
              <a:rPr lang="en-US" b="1" dirty="0" err="1"/>
              <a:t>dan</a:t>
            </a:r>
            <a:r>
              <a:rPr lang="en-US" b="1" dirty="0"/>
              <a:t> </a:t>
            </a:r>
            <a:r>
              <a:rPr lang="en-US" b="1" dirty="0" err="1"/>
              <a:t>Dimensi</a:t>
            </a:r>
            <a:r>
              <a:rPr lang="en-US" b="1" dirty="0"/>
              <a:t> </a:t>
            </a:r>
            <a:r>
              <a:rPr lang="en-US" b="1" dirty="0" err="1"/>
              <a:t>Kinerja</a:t>
            </a:r>
            <a:r>
              <a:rPr lang="en-US" b="1" dirty="0"/>
              <a:t/>
            </a:r>
            <a:br>
              <a:rPr lang="en-US" b="1" dirty="0"/>
            </a:br>
            <a:endParaRPr lang="en-US" b="1" dirty="0"/>
          </a:p>
        </p:txBody>
      </p:sp>
      <p:sp>
        <p:nvSpPr>
          <p:cNvPr id="3" name="Content Placeholder 2"/>
          <p:cNvSpPr>
            <a:spLocks noGrp="1"/>
          </p:cNvSpPr>
          <p:nvPr>
            <p:ph idx="1"/>
          </p:nvPr>
        </p:nvSpPr>
        <p:spPr>
          <a:xfrm>
            <a:off x="533400" y="4343400"/>
            <a:ext cx="8153400" cy="1782763"/>
          </a:xfrm>
        </p:spPr>
        <p:txBody>
          <a:bodyPr/>
          <a:lstStyle/>
          <a:p>
            <a:r>
              <a:rPr lang="en-US" dirty="0" err="1" smtClean="0"/>
              <a:t>Dra</a:t>
            </a:r>
            <a:r>
              <a:rPr lang="en-US" dirty="0" smtClean="0"/>
              <a:t> . </a:t>
            </a:r>
            <a:r>
              <a:rPr lang="en-US" dirty="0" err="1" smtClean="0"/>
              <a:t>Herawati</a:t>
            </a:r>
            <a:r>
              <a:rPr lang="en-US" dirty="0" smtClean="0"/>
              <a:t>, MPA</a:t>
            </a:r>
            <a:endParaRPr lang="en-US" dirty="0"/>
          </a:p>
        </p:txBody>
      </p:sp>
    </p:spTree>
    <p:extLst>
      <p:ext uri="{BB962C8B-B14F-4D97-AF65-F5344CB8AC3E}">
        <p14:creationId xmlns:p14="http://schemas.microsoft.com/office/powerpoint/2010/main" val="66698179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Dimensi</a:t>
            </a:r>
            <a:r>
              <a:rPr lang="en-US" b="1" dirty="0" smtClean="0"/>
              <a:t> </a:t>
            </a:r>
            <a:r>
              <a:rPr lang="en-US" b="1" dirty="0" err="1" smtClean="0"/>
              <a:t>Lingkungan</a:t>
            </a:r>
            <a:r>
              <a:rPr lang="en-US" b="1" dirty="0" smtClean="0"/>
              <a:t> </a:t>
            </a:r>
            <a:endParaRPr lang="en-US" b="1" dirty="0"/>
          </a:p>
        </p:txBody>
      </p:sp>
      <p:sp>
        <p:nvSpPr>
          <p:cNvPr id="3" name="Content Placeholder 2"/>
          <p:cNvSpPr>
            <a:spLocks noGrp="1"/>
          </p:cNvSpPr>
          <p:nvPr>
            <p:ph idx="1"/>
          </p:nvPr>
        </p:nvSpPr>
        <p:spPr/>
        <p:txBody>
          <a:bodyPr>
            <a:normAutofit fontScale="85000" lnSpcReduction="10000"/>
          </a:bodyPr>
          <a:lstStyle/>
          <a:p>
            <a:pPr algn="just"/>
            <a:r>
              <a:rPr lang="en-US" dirty="0" err="1"/>
              <a:t>Dimensi</a:t>
            </a:r>
            <a:r>
              <a:rPr lang="en-US" dirty="0"/>
              <a:t> </a:t>
            </a:r>
            <a:r>
              <a:rPr lang="en-US" dirty="0" err="1"/>
              <a:t>ini</a:t>
            </a:r>
            <a:r>
              <a:rPr lang="en-US" dirty="0"/>
              <a:t> </a:t>
            </a:r>
            <a:r>
              <a:rPr lang="en-US" dirty="0" err="1"/>
              <a:t>mempengaruhi</a:t>
            </a:r>
            <a:r>
              <a:rPr lang="en-US" dirty="0"/>
              <a:t> </a:t>
            </a:r>
            <a:r>
              <a:rPr lang="en-US" dirty="0" err="1"/>
              <a:t>dimensi</a:t>
            </a:r>
            <a:r>
              <a:rPr lang="en-US" dirty="0"/>
              <a:t> internal </a:t>
            </a:r>
            <a:r>
              <a:rPr lang="en-US" dirty="0" err="1"/>
              <a:t>seperti</a:t>
            </a:r>
            <a:r>
              <a:rPr lang="en-US" dirty="0"/>
              <a:t> </a:t>
            </a:r>
            <a:r>
              <a:rPr lang="en-US" dirty="0" err="1"/>
              <a:t>kebijakan</a:t>
            </a:r>
            <a:r>
              <a:rPr lang="en-US" dirty="0"/>
              <a:t>, manajemen, </a:t>
            </a:r>
            <a:r>
              <a:rPr lang="en-US" dirty="0" err="1"/>
              <a:t>organisasi,etika</a:t>
            </a:r>
            <a:r>
              <a:rPr lang="en-US" dirty="0"/>
              <a:t>, </a:t>
            </a:r>
            <a:r>
              <a:rPr lang="en-US" dirty="0" err="1"/>
              <a:t>dan</a:t>
            </a:r>
            <a:r>
              <a:rPr lang="en-US" dirty="0"/>
              <a:t> </a:t>
            </a:r>
            <a:r>
              <a:rPr lang="en-US" dirty="0" err="1"/>
              <a:t>kinerja</a:t>
            </a:r>
            <a:r>
              <a:rPr lang="en-US" dirty="0"/>
              <a:t>.</a:t>
            </a:r>
          </a:p>
          <a:p>
            <a:pPr algn="just"/>
            <a:r>
              <a:rPr lang="en-US" dirty="0" err="1"/>
              <a:t>Dimensi</a:t>
            </a:r>
            <a:r>
              <a:rPr lang="en-US" dirty="0"/>
              <a:t> </a:t>
            </a:r>
            <a:r>
              <a:rPr lang="en-US" dirty="0" err="1"/>
              <a:t>lingkungan</a:t>
            </a:r>
            <a:r>
              <a:rPr lang="en-US" dirty="0"/>
              <a:t> </a:t>
            </a:r>
            <a:r>
              <a:rPr lang="en-US" dirty="0" err="1"/>
              <a:t>disebut</a:t>
            </a:r>
            <a:r>
              <a:rPr lang="en-US" dirty="0"/>
              <a:t> “</a:t>
            </a:r>
            <a:r>
              <a:rPr lang="en-US" dirty="0" err="1"/>
              <a:t>ekologi</a:t>
            </a:r>
            <a:r>
              <a:rPr lang="en-US" dirty="0"/>
              <a:t> </a:t>
            </a:r>
            <a:r>
              <a:rPr lang="en-US" dirty="0" err="1"/>
              <a:t>administrasi</a:t>
            </a:r>
            <a:r>
              <a:rPr lang="en-US" dirty="0"/>
              <a:t>” </a:t>
            </a:r>
            <a:r>
              <a:rPr lang="en-US" dirty="0" err="1"/>
              <a:t>merupakan</a:t>
            </a:r>
            <a:r>
              <a:rPr lang="en-US" dirty="0"/>
              <a:t> </a:t>
            </a:r>
            <a:r>
              <a:rPr lang="en-US" dirty="0" err="1"/>
              <a:t>dimensi</a:t>
            </a:r>
            <a:r>
              <a:rPr lang="en-US" dirty="0"/>
              <a:t> </a:t>
            </a:r>
            <a:r>
              <a:rPr lang="en-US" dirty="0" err="1"/>
              <a:t>eksternal</a:t>
            </a:r>
            <a:r>
              <a:rPr lang="en-US" dirty="0"/>
              <a:t> yang </a:t>
            </a:r>
            <a:r>
              <a:rPr lang="en-US" dirty="0" err="1"/>
              <a:t>mempengaruhi</a:t>
            </a:r>
            <a:r>
              <a:rPr lang="en-US" dirty="0"/>
              <a:t> </a:t>
            </a:r>
            <a:r>
              <a:rPr lang="en-US" dirty="0" err="1"/>
              <a:t>organisasi</a:t>
            </a:r>
            <a:r>
              <a:rPr lang="en-US" dirty="0"/>
              <a:t> (Robbins, 1991).</a:t>
            </a:r>
          </a:p>
          <a:p>
            <a:pPr algn="just"/>
            <a:r>
              <a:rPr lang="en-US" dirty="0" err="1"/>
              <a:t>Ruang</a:t>
            </a:r>
            <a:r>
              <a:rPr lang="en-US" dirty="0"/>
              <a:t> </a:t>
            </a:r>
            <a:r>
              <a:rPr lang="en-US" dirty="0" err="1"/>
              <a:t>lingupnya</a:t>
            </a:r>
            <a:r>
              <a:rPr lang="en-US" dirty="0"/>
              <a:t>: PEST (Politik, </a:t>
            </a:r>
            <a:r>
              <a:rPr lang="en-US" dirty="0" err="1"/>
              <a:t>Ekonomi</a:t>
            </a:r>
            <a:r>
              <a:rPr lang="en-US" dirty="0"/>
              <a:t>, Sosial, </a:t>
            </a:r>
            <a:r>
              <a:rPr lang="en-US" dirty="0" err="1"/>
              <a:t>dan</a:t>
            </a:r>
            <a:r>
              <a:rPr lang="en-US" dirty="0"/>
              <a:t> </a:t>
            </a:r>
            <a:r>
              <a:rPr lang="en-US" dirty="0" err="1"/>
              <a:t>Teknologi</a:t>
            </a:r>
            <a:r>
              <a:rPr lang="en-US" dirty="0"/>
              <a:t>).</a:t>
            </a:r>
          </a:p>
          <a:p>
            <a:pPr algn="just"/>
            <a:r>
              <a:rPr lang="en-US" dirty="0" err="1"/>
              <a:t>Lingkungan</a:t>
            </a:r>
            <a:r>
              <a:rPr lang="en-US" dirty="0"/>
              <a:t> </a:t>
            </a:r>
            <a:r>
              <a:rPr lang="en-US" dirty="0" err="1"/>
              <a:t>organisasi</a:t>
            </a:r>
            <a:r>
              <a:rPr lang="en-US" dirty="0"/>
              <a:t> </a:t>
            </a:r>
            <a:r>
              <a:rPr lang="en-US" dirty="0" err="1"/>
              <a:t>terdiri</a:t>
            </a:r>
            <a:r>
              <a:rPr lang="en-US" dirty="0"/>
              <a:t> </a:t>
            </a:r>
            <a:r>
              <a:rPr lang="en-US" dirty="0" err="1"/>
              <a:t>dari</a:t>
            </a:r>
            <a:r>
              <a:rPr lang="en-US" dirty="0"/>
              <a:t> 5 </a:t>
            </a:r>
            <a:r>
              <a:rPr lang="en-US" dirty="0" err="1"/>
              <a:t>aspek</a:t>
            </a:r>
            <a:r>
              <a:rPr lang="en-US" dirty="0"/>
              <a:t> </a:t>
            </a:r>
            <a:r>
              <a:rPr lang="en-US" dirty="0" err="1"/>
              <a:t>antara</a:t>
            </a:r>
            <a:r>
              <a:rPr lang="en-US" dirty="0"/>
              <a:t> lain; </a:t>
            </a:r>
            <a:r>
              <a:rPr lang="en-US" dirty="0" err="1"/>
              <a:t>nilai</a:t>
            </a:r>
            <a:r>
              <a:rPr lang="en-US" dirty="0"/>
              <a:t> </a:t>
            </a:r>
            <a:r>
              <a:rPr lang="en-US" dirty="0" err="1"/>
              <a:t>masyarakat</a:t>
            </a:r>
            <a:r>
              <a:rPr lang="en-US" dirty="0"/>
              <a:t>, </a:t>
            </a:r>
            <a:r>
              <a:rPr lang="en-US" dirty="0" err="1"/>
              <a:t>lingkungan</a:t>
            </a:r>
            <a:r>
              <a:rPr lang="en-US" dirty="0"/>
              <a:t> politik, </a:t>
            </a:r>
            <a:r>
              <a:rPr lang="en-US" dirty="0" err="1"/>
              <a:t>lingkungan</a:t>
            </a:r>
            <a:r>
              <a:rPr lang="en-US" dirty="0"/>
              <a:t> </a:t>
            </a:r>
            <a:r>
              <a:rPr lang="en-US" dirty="0" err="1"/>
              <a:t>ekonomi</a:t>
            </a:r>
            <a:r>
              <a:rPr lang="en-US" dirty="0"/>
              <a:t>, </a:t>
            </a:r>
            <a:r>
              <a:rPr lang="en-US" dirty="0" err="1"/>
              <a:t>lingkungan</a:t>
            </a:r>
            <a:r>
              <a:rPr lang="en-US" dirty="0"/>
              <a:t> </a:t>
            </a:r>
            <a:r>
              <a:rPr lang="en-US" dirty="0" err="1"/>
              <a:t>informasi</a:t>
            </a:r>
            <a:r>
              <a:rPr lang="en-US" dirty="0"/>
              <a:t>/</a:t>
            </a:r>
            <a:r>
              <a:rPr lang="en-US" dirty="0" err="1"/>
              <a:t>teknologi</a:t>
            </a:r>
            <a:r>
              <a:rPr lang="en-US" dirty="0"/>
              <a:t>, </a:t>
            </a:r>
            <a:r>
              <a:rPr lang="en-US" dirty="0" err="1"/>
              <a:t>dan</a:t>
            </a:r>
            <a:r>
              <a:rPr lang="en-US" dirty="0"/>
              <a:t> </a:t>
            </a:r>
            <a:r>
              <a:rPr lang="en-US" dirty="0" err="1"/>
              <a:t>lingkungan</a:t>
            </a:r>
            <a:r>
              <a:rPr lang="en-US" dirty="0"/>
              <a:t> </a:t>
            </a:r>
            <a:r>
              <a:rPr lang="en-US" dirty="0" err="1"/>
              <a:t>fisik</a:t>
            </a:r>
            <a:r>
              <a:rPr lang="en-US" dirty="0"/>
              <a:t>/</a:t>
            </a:r>
            <a:r>
              <a:rPr lang="en-US" dirty="0" err="1"/>
              <a:t>geografi</a:t>
            </a:r>
            <a:endParaRPr lang="en-US" dirty="0"/>
          </a:p>
        </p:txBody>
      </p:sp>
    </p:spTree>
    <p:extLst>
      <p:ext uri="{BB962C8B-B14F-4D97-AF65-F5344CB8AC3E}">
        <p14:creationId xmlns:p14="http://schemas.microsoft.com/office/powerpoint/2010/main" val="37490197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a:t>Lingkungan</a:t>
            </a:r>
            <a:r>
              <a:rPr lang="en-US" dirty="0"/>
              <a:t> yang </a:t>
            </a:r>
            <a:r>
              <a:rPr lang="en-US" dirty="0" err="1"/>
              <a:t>berbeda</a:t>
            </a:r>
            <a:r>
              <a:rPr lang="en-US" dirty="0"/>
              <a:t> </a:t>
            </a:r>
            <a:r>
              <a:rPr lang="en-US" dirty="0" err="1"/>
              <a:t>menghendaki</a:t>
            </a:r>
            <a:r>
              <a:rPr lang="en-US" dirty="0"/>
              <a:t> </a:t>
            </a:r>
            <a:r>
              <a:rPr lang="en-US" dirty="0" err="1"/>
              <a:t>dimensi</a:t>
            </a:r>
            <a:r>
              <a:rPr lang="en-US" dirty="0"/>
              <a:t> </a:t>
            </a:r>
            <a:r>
              <a:rPr lang="en-US" dirty="0" err="1"/>
              <a:t>lingkungan</a:t>
            </a:r>
            <a:r>
              <a:rPr lang="en-US" dirty="0"/>
              <a:t> internal </a:t>
            </a:r>
            <a:r>
              <a:rPr lang="en-US" dirty="0" err="1"/>
              <a:t>administrasi</a:t>
            </a:r>
            <a:r>
              <a:rPr lang="en-US" dirty="0"/>
              <a:t> </a:t>
            </a:r>
            <a:r>
              <a:rPr lang="en-US" dirty="0" err="1"/>
              <a:t>publik</a:t>
            </a:r>
            <a:r>
              <a:rPr lang="en-US" dirty="0"/>
              <a:t> yang </a:t>
            </a:r>
            <a:r>
              <a:rPr lang="en-US" dirty="0" err="1"/>
              <a:t>berbeda</a:t>
            </a:r>
            <a:r>
              <a:rPr lang="en-US" dirty="0"/>
              <a:t> pula. </a:t>
            </a:r>
            <a:r>
              <a:rPr lang="en-US" dirty="0" err="1"/>
              <a:t>Contoh</a:t>
            </a:r>
            <a:r>
              <a:rPr lang="en-US" dirty="0"/>
              <a:t>, </a:t>
            </a:r>
            <a:r>
              <a:rPr lang="en-US" dirty="0" err="1"/>
              <a:t>tidak</a:t>
            </a:r>
            <a:r>
              <a:rPr lang="en-US" dirty="0"/>
              <a:t> </a:t>
            </a:r>
            <a:r>
              <a:rPr lang="en-US" dirty="0" err="1"/>
              <a:t>hanya</a:t>
            </a:r>
            <a:r>
              <a:rPr lang="en-US" dirty="0"/>
              <a:t> </a:t>
            </a:r>
            <a:r>
              <a:rPr lang="en-US" dirty="0" err="1"/>
              <a:t>administrasi</a:t>
            </a:r>
            <a:r>
              <a:rPr lang="en-US" dirty="0"/>
              <a:t> </a:t>
            </a:r>
            <a:r>
              <a:rPr lang="en-US" dirty="0" err="1"/>
              <a:t>publik</a:t>
            </a:r>
            <a:r>
              <a:rPr lang="en-US" dirty="0"/>
              <a:t> Indonesia </a:t>
            </a:r>
            <a:r>
              <a:rPr lang="en-US" dirty="0" err="1"/>
              <a:t>berbeda</a:t>
            </a:r>
            <a:r>
              <a:rPr lang="en-US" dirty="0"/>
              <a:t> </a:t>
            </a:r>
            <a:r>
              <a:rPr lang="en-US" dirty="0" err="1"/>
              <a:t>dengan</a:t>
            </a:r>
            <a:r>
              <a:rPr lang="en-US" dirty="0"/>
              <a:t> </a:t>
            </a:r>
            <a:r>
              <a:rPr lang="en-US" dirty="0" err="1"/>
              <a:t>administrasi</a:t>
            </a:r>
            <a:r>
              <a:rPr lang="en-US" dirty="0"/>
              <a:t> </a:t>
            </a:r>
            <a:r>
              <a:rPr lang="en-US" dirty="0" err="1"/>
              <a:t>publik</a:t>
            </a:r>
            <a:r>
              <a:rPr lang="en-US" dirty="0"/>
              <a:t> Malaysia, Thailand, </a:t>
            </a:r>
            <a:r>
              <a:rPr lang="en-US" dirty="0" err="1"/>
              <a:t>Philipina</a:t>
            </a:r>
            <a:r>
              <a:rPr lang="en-US" dirty="0"/>
              <a:t>, </a:t>
            </a:r>
            <a:r>
              <a:rPr lang="en-US" dirty="0" err="1"/>
              <a:t>dsb</a:t>
            </a:r>
            <a:r>
              <a:rPr lang="en-US" dirty="0"/>
              <a:t>, </a:t>
            </a:r>
            <a:r>
              <a:rPr lang="en-US" dirty="0" err="1"/>
              <a:t>termasuk</a:t>
            </a:r>
            <a:r>
              <a:rPr lang="en-US" dirty="0"/>
              <a:t> </a:t>
            </a:r>
            <a:r>
              <a:rPr lang="en-US" dirty="0" err="1"/>
              <a:t>perbedaan</a:t>
            </a:r>
            <a:r>
              <a:rPr lang="en-US" dirty="0"/>
              <a:t> </a:t>
            </a:r>
            <a:r>
              <a:rPr lang="en-US" dirty="0" err="1"/>
              <a:t>antar</a:t>
            </a:r>
            <a:r>
              <a:rPr lang="en-US" dirty="0"/>
              <a:t> </a:t>
            </a:r>
            <a:r>
              <a:rPr lang="en-US" dirty="0" err="1"/>
              <a:t>daerah</a:t>
            </a:r>
            <a:r>
              <a:rPr lang="en-US" dirty="0"/>
              <a:t> </a:t>
            </a:r>
            <a:r>
              <a:rPr lang="en-US" dirty="0" err="1"/>
              <a:t>kota</a:t>
            </a:r>
            <a:r>
              <a:rPr lang="en-US" dirty="0"/>
              <a:t> </a:t>
            </a:r>
            <a:r>
              <a:rPr lang="en-US" dirty="0" err="1"/>
              <a:t>maupun</a:t>
            </a:r>
            <a:r>
              <a:rPr lang="en-US" dirty="0"/>
              <a:t> </a:t>
            </a:r>
            <a:r>
              <a:rPr lang="en-US" dirty="0" err="1"/>
              <a:t>provinsi</a:t>
            </a:r>
            <a:r>
              <a:rPr lang="en-US" dirty="0"/>
              <a:t> (Keban, 2008: 182)”</a:t>
            </a:r>
          </a:p>
          <a:p>
            <a:endParaRPr lang="en-US" dirty="0"/>
          </a:p>
        </p:txBody>
      </p:sp>
    </p:spTree>
    <p:extLst>
      <p:ext uri="{BB962C8B-B14F-4D97-AF65-F5344CB8AC3E}">
        <p14:creationId xmlns:p14="http://schemas.microsoft.com/office/powerpoint/2010/main" val="398919510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err="1" smtClean="0"/>
              <a:t>Hasil</a:t>
            </a:r>
            <a:r>
              <a:rPr lang="en-US" b="1" dirty="0" smtClean="0"/>
              <a:t> </a:t>
            </a:r>
            <a:r>
              <a:rPr lang="en-US" b="1" dirty="0" err="1" smtClean="0"/>
              <a:t>Kajian</a:t>
            </a:r>
            <a:r>
              <a:rPr lang="en-US" b="1" dirty="0" smtClean="0"/>
              <a:t> </a:t>
            </a:r>
            <a:endParaRPr lang="en-US" b="1" dirty="0"/>
          </a:p>
        </p:txBody>
      </p:sp>
      <p:sp>
        <p:nvSpPr>
          <p:cNvPr id="3" name="Content Placeholder 2"/>
          <p:cNvSpPr>
            <a:spLocks noGrp="1"/>
          </p:cNvSpPr>
          <p:nvPr>
            <p:ph idx="1"/>
          </p:nvPr>
        </p:nvSpPr>
        <p:spPr/>
        <p:txBody>
          <a:bodyPr>
            <a:noAutofit/>
          </a:bodyPr>
          <a:lstStyle/>
          <a:p>
            <a:pPr algn="just"/>
            <a:r>
              <a:rPr lang="en-US" sz="2800" dirty="0" err="1" smtClean="0">
                <a:latin typeface="Arial" pitchFamily="34" charset="0"/>
                <a:cs typeface="Arial" pitchFamily="34" charset="0"/>
              </a:rPr>
              <a:t>Stepen</a:t>
            </a:r>
            <a:r>
              <a:rPr lang="en-US" sz="2800" dirty="0" smtClean="0">
                <a:latin typeface="Arial" pitchFamily="34" charset="0"/>
                <a:cs typeface="Arial" pitchFamily="34" charset="0"/>
              </a:rPr>
              <a:t> P</a:t>
            </a:r>
            <a:r>
              <a:rPr lang="en-US" sz="2800" dirty="0">
                <a:latin typeface="Arial" pitchFamily="34" charset="0"/>
                <a:cs typeface="Arial" pitchFamily="34" charset="0"/>
              </a:rPr>
              <a:t>. Robbins</a:t>
            </a:r>
            <a:r>
              <a:rPr lang="en-US" sz="2800" dirty="0" smtClean="0">
                <a:solidFill>
                  <a:schemeClr val="bg1"/>
                </a:solidFill>
                <a:latin typeface="Arial" pitchFamily="34" charset="0"/>
                <a:cs typeface="Arial" pitchFamily="34" charset="0"/>
              </a:rPr>
              <a:t>.(((1990 (1990  R</a:t>
            </a:r>
          </a:p>
          <a:p>
            <a:pPr algn="just"/>
            <a:r>
              <a:rPr lang="en-US" sz="2800" dirty="0" err="1" smtClean="0">
                <a:latin typeface="Arial" pitchFamily="34" charset="0"/>
                <a:cs typeface="Arial" pitchFamily="34" charset="0"/>
              </a:rPr>
              <a:t>menunjukkan</a:t>
            </a:r>
            <a:r>
              <a:rPr lang="en-US" sz="2800" dirty="0" smtClean="0">
                <a:latin typeface="Arial" pitchFamily="34" charset="0"/>
                <a:cs typeface="Arial" pitchFamily="34" charset="0"/>
              </a:rPr>
              <a:t> </a:t>
            </a:r>
            <a:r>
              <a:rPr lang="en-US" sz="2800" dirty="0" err="1">
                <a:latin typeface="Arial" pitchFamily="34" charset="0"/>
                <a:cs typeface="Arial" pitchFamily="34" charset="0"/>
              </a:rPr>
              <a:t>hubungan</a:t>
            </a:r>
            <a:r>
              <a:rPr lang="en-US" sz="2800" dirty="0">
                <a:latin typeface="Arial" pitchFamily="34" charset="0"/>
                <a:cs typeface="Arial" pitchFamily="34" charset="0"/>
              </a:rPr>
              <a:t> </a:t>
            </a:r>
            <a:r>
              <a:rPr lang="en-US" sz="2800" dirty="0" err="1">
                <a:latin typeface="Arial" pitchFamily="34" charset="0"/>
                <a:cs typeface="Arial" pitchFamily="34" charset="0"/>
              </a:rPr>
              <a:t>antara</a:t>
            </a:r>
            <a:r>
              <a:rPr lang="en-US" sz="2800" dirty="0">
                <a:latin typeface="Arial" pitchFamily="34" charset="0"/>
                <a:cs typeface="Arial" pitchFamily="34" charset="0"/>
              </a:rPr>
              <a:t> </a:t>
            </a:r>
            <a:r>
              <a:rPr lang="en-US" sz="2800" dirty="0" err="1">
                <a:latin typeface="Arial" pitchFamily="34" charset="0"/>
                <a:cs typeface="Arial" pitchFamily="34" charset="0"/>
              </a:rPr>
              <a:t>lingkungan</a:t>
            </a:r>
            <a:r>
              <a:rPr lang="en-US" sz="2800" dirty="0">
                <a:latin typeface="Arial" pitchFamily="34" charset="0"/>
                <a:cs typeface="Arial" pitchFamily="34" charset="0"/>
              </a:rPr>
              <a:t> </a:t>
            </a:r>
            <a:r>
              <a:rPr lang="en-US" sz="2800" dirty="0" err="1">
                <a:latin typeface="Arial" pitchFamily="34" charset="0"/>
                <a:cs typeface="Arial" pitchFamily="34" charset="0"/>
              </a:rPr>
              <a:t>dengan</a:t>
            </a:r>
            <a:r>
              <a:rPr lang="en-US" sz="2800" dirty="0">
                <a:latin typeface="Arial" pitchFamily="34" charset="0"/>
                <a:cs typeface="Arial" pitchFamily="34" charset="0"/>
              </a:rPr>
              <a:t> </a:t>
            </a:r>
            <a:r>
              <a:rPr lang="en-US" sz="2800" dirty="0" err="1">
                <a:latin typeface="Arial" pitchFamily="34" charset="0"/>
                <a:cs typeface="Arial" pitchFamily="34" charset="0"/>
              </a:rPr>
              <a:t>perubahan</a:t>
            </a:r>
            <a:r>
              <a:rPr lang="en-US" sz="2800" dirty="0">
                <a:latin typeface="Arial" pitchFamily="34" charset="0"/>
                <a:cs typeface="Arial" pitchFamily="34" charset="0"/>
              </a:rPr>
              <a:t> </a:t>
            </a:r>
            <a:r>
              <a:rPr lang="en-US" sz="2800" dirty="0" err="1">
                <a:latin typeface="Arial" pitchFamily="34" charset="0"/>
                <a:cs typeface="Arial" pitchFamily="34" charset="0"/>
              </a:rPr>
              <a:t>struktur</a:t>
            </a:r>
            <a:r>
              <a:rPr lang="en-US" sz="2800" dirty="0">
                <a:latin typeface="Arial" pitchFamily="34" charset="0"/>
                <a:cs typeface="Arial" pitchFamily="34" charset="0"/>
              </a:rPr>
              <a:t>  </a:t>
            </a:r>
            <a:r>
              <a:rPr lang="en-US" sz="2800" dirty="0" err="1">
                <a:latin typeface="Arial" pitchFamily="34" charset="0"/>
                <a:cs typeface="Arial" pitchFamily="34" charset="0"/>
              </a:rPr>
              <a:t>organisasi</a:t>
            </a:r>
            <a:r>
              <a:rPr lang="en-US" sz="2800" dirty="0">
                <a:latin typeface="Arial" pitchFamily="34" charset="0"/>
                <a:cs typeface="Arial" pitchFamily="34" charset="0"/>
              </a:rPr>
              <a:t>.</a:t>
            </a:r>
          </a:p>
          <a:p>
            <a:pPr algn="just"/>
            <a:r>
              <a:rPr lang="en-US" sz="2800" dirty="0" err="1">
                <a:latin typeface="Arial" pitchFamily="34" charset="0"/>
                <a:cs typeface="Arial" pitchFamily="34" charset="0"/>
              </a:rPr>
              <a:t>Organisasi</a:t>
            </a:r>
            <a:r>
              <a:rPr lang="en-US" sz="2800" dirty="0">
                <a:latin typeface="Arial" pitchFamily="34" charset="0"/>
                <a:cs typeface="Arial" pitchFamily="34" charset="0"/>
              </a:rPr>
              <a:t> </a:t>
            </a:r>
            <a:r>
              <a:rPr lang="en-US" sz="2800" dirty="0" err="1">
                <a:latin typeface="Arial" pitchFamily="34" charset="0"/>
                <a:cs typeface="Arial" pitchFamily="34" charset="0"/>
              </a:rPr>
              <a:t>akan</a:t>
            </a:r>
            <a:r>
              <a:rPr lang="en-US" sz="2800" dirty="0">
                <a:latin typeface="Arial" pitchFamily="34" charset="0"/>
                <a:cs typeface="Arial" pitchFamily="34" charset="0"/>
              </a:rPr>
              <a:t> </a:t>
            </a:r>
            <a:r>
              <a:rPr lang="en-US" sz="2800" dirty="0" err="1">
                <a:latin typeface="Arial" pitchFamily="34" charset="0"/>
                <a:cs typeface="Arial" pitchFamily="34" charset="0"/>
              </a:rPr>
              <a:t>mengatur</a:t>
            </a:r>
            <a:r>
              <a:rPr lang="en-US" sz="2800" dirty="0">
                <a:latin typeface="Arial" pitchFamily="34" charset="0"/>
                <a:cs typeface="Arial" pitchFamily="34" charset="0"/>
              </a:rPr>
              <a:t> </a:t>
            </a:r>
            <a:r>
              <a:rPr lang="en-US" sz="2800" dirty="0" err="1">
                <a:latin typeface="Arial" pitchFamily="34" charset="0"/>
                <a:cs typeface="Arial" pitchFamily="34" charset="0"/>
              </a:rPr>
              <a:t>strukturnya</a:t>
            </a:r>
            <a:r>
              <a:rPr lang="en-US" sz="2800" dirty="0">
                <a:latin typeface="Arial" pitchFamily="34" charset="0"/>
                <a:cs typeface="Arial" pitchFamily="34" charset="0"/>
              </a:rPr>
              <a:t> </a:t>
            </a:r>
            <a:r>
              <a:rPr lang="en-US" sz="2800" dirty="0" err="1">
                <a:latin typeface="Arial" pitchFamily="34" charset="0"/>
                <a:cs typeface="Arial" pitchFamily="34" charset="0"/>
              </a:rPr>
              <a:t>lebih</a:t>
            </a:r>
            <a:r>
              <a:rPr lang="en-US" sz="2800" dirty="0">
                <a:latin typeface="Arial" pitchFamily="34" charset="0"/>
                <a:cs typeface="Arial" pitchFamily="34" charset="0"/>
              </a:rPr>
              <a:t> </a:t>
            </a:r>
            <a:r>
              <a:rPr lang="en-US" sz="2800" dirty="0" err="1">
                <a:latin typeface="Arial" pitchFamily="34" charset="0"/>
                <a:cs typeface="Arial" pitchFamily="34" charset="0"/>
              </a:rPr>
              <a:t>komplek</a:t>
            </a:r>
            <a:r>
              <a:rPr lang="en-US" sz="2800" dirty="0">
                <a:latin typeface="Arial" pitchFamily="34" charset="0"/>
                <a:cs typeface="Arial" pitchFamily="34" charset="0"/>
              </a:rPr>
              <a:t> </a:t>
            </a:r>
            <a:r>
              <a:rPr lang="en-US" sz="2800" dirty="0" err="1">
                <a:latin typeface="Arial" pitchFamily="34" charset="0"/>
                <a:cs typeface="Arial" pitchFamily="34" charset="0"/>
              </a:rPr>
              <a:t>yaitu</a:t>
            </a:r>
            <a:r>
              <a:rPr lang="en-US" sz="2800" dirty="0">
                <a:latin typeface="Arial" pitchFamily="34" charset="0"/>
                <a:cs typeface="Arial" pitchFamily="34" charset="0"/>
              </a:rPr>
              <a:t> </a:t>
            </a:r>
            <a:r>
              <a:rPr lang="en-US" sz="2800" dirty="0" err="1">
                <a:latin typeface="Arial" pitchFamily="34" charset="0"/>
                <a:cs typeface="Arial" pitchFamily="34" charset="0"/>
              </a:rPr>
              <a:t>menciptakan</a:t>
            </a:r>
            <a:r>
              <a:rPr lang="en-US" sz="2800" dirty="0">
                <a:latin typeface="Arial" pitchFamily="34" charset="0"/>
                <a:cs typeface="Arial" pitchFamily="34" charset="0"/>
              </a:rPr>
              <a:t> unit-unit yang </a:t>
            </a:r>
            <a:r>
              <a:rPr lang="en-US" sz="2800" dirty="0" err="1">
                <a:latin typeface="Arial" pitchFamily="34" charset="0"/>
                <a:cs typeface="Arial" pitchFamily="34" charset="0"/>
              </a:rPr>
              <a:t>lebih</a:t>
            </a:r>
            <a:r>
              <a:rPr lang="en-US" sz="2800" dirty="0">
                <a:latin typeface="Arial" pitchFamily="34" charset="0"/>
                <a:cs typeface="Arial" pitchFamily="34" charset="0"/>
              </a:rPr>
              <a:t> </a:t>
            </a:r>
            <a:r>
              <a:rPr lang="en-US" sz="2800" dirty="0" err="1">
                <a:latin typeface="Arial" pitchFamily="34" charset="0"/>
                <a:cs typeface="Arial" pitchFamily="34" charset="0"/>
              </a:rPr>
              <a:t>khusus</a:t>
            </a:r>
            <a:r>
              <a:rPr lang="en-US" sz="2800" dirty="0">
                <a:latin typeface="Arial" pitchFamily="34" charset="0"/>
                <a:cs typeface="Arial" pitchFamily="34" charset="0"/>
              </a:rPr>
              <a:t> </a:t>
            </a:r>
            <a:r>
              <a:rPr lang="en-US" sz="2800" dirty="0" err="1">
                <a:latin typeface="Arial" pitchFamily="34" charset="0"/>
                <a:cs typeface="Arial" pitchFamily="34" charset="0"/>
              </a:rPr>
              <a:t>dalam</a:t>
            </a:r>
            <a:r>
              <a:rPr lang="en-US" sz="2800" dirty="0">
                <a:latin typeface="Arial" pitchFamily="34" charset="0"/>
                <a:cs typeface="Arial" pitchFamily="34" charset="0"/>
              </a:rPr>
              <a:t> </a:t>
            </a:r>
            <a:r>
              <a:rPr lang="en-US" sz="2800" dirty="0" err="1">
                <a:latin typeface="Arial" pitchFamily="34" charset="0"/>
                <a:cs typeface="Arial" pitchFamily="34" charset="0"/>
              </a:rPr>
              <a:t>jumlah</a:t>
            </a:r>
            <a:r>
              <a:rPr lang="en-US" sz="2800" dirty="0">
                <a:latin typeface="Arial" pitchFamily="34" charset="0"/>
                <a:cs typeface="Arial" pitchFamily="34" charset="0"/>
              </a:rPr>
              <a:t> yang </a:t>
            </a:r>
            <a:r>
              <a:rPr lang="en-US" sz="2800" dirty="0" err="1">
                <a:latin typeface="Arial" pitchFamily="34" charset="0"/>
                <a:cs typeface="Arial" pitchFamily="34" charset="0"/>
              </a:rPr>
              <a:t>lebih</a:t>
            </a:r>
            <a:r>
              <a:rPr lang="en-US" sz="2800" dirty="0">
                <a:latin typeface="Arial" pitchFamily="34" charset="0"/>
                <a:cs typeface="Arial" pitchFamily="34" charset="0"/>
              </a:rPr>
              <a:t> </a:t>
            </a:r>
            <a:r>
              <a:rPr lang="en-US" sz="2800" dirty="0" err="1">
                <a:latin typeface="Arial" pitchFamily="34" charset="0"/>
                <a:cs typeface="Arial" pitchFamily="34" charset="0"/>
              </a:rPr>
              <a:t>besar</a:t>
            </a:r>
            <a:r>
              <a:rPr lang="en-US" sz="2800" dirty="0">
                <a:latin typeface="Arial" pitchFamily="34" charset="0"/>
                <a:cs typeface="Arial" pitchFamily="34" charset="0"/>
              </a:rPr>
              <a:t> </a:t>
            </a:r>
            <a:r>
              <a:rPr lang="en-US" sz="2800" dirty="0" err="1">
                <a:latin typeface="Arial" pitchFamily="34" charset="0"/>
                <a:cs typeface="Arial" pitchFamily="34" charset="0"/>
              </a:rPr>
              <a:t>dan</a:t>
            </a:r>
            <a:r>
              <a:rPr lang="en-US" sz="2800" dirty="0">
                <a:latin typeface="Arial" pitchFamily="34" charset="0"/>
                <a:cs typeface="Arial" pitchFamily="34" charset="0"/>
              </a:rPr>
              <a:t> </a:t>
            </a:r>
            <a:r>
              <a:rPr lang="en-US" sz="2800" dirty="0" err="1">
                <a:latin typeface="Arial" pitchFamily="34" charset="0"/>
                <a:cs typeface="Arial" pitchFamily="34" charset="0"/>
              </a:rPr>
              <a:t>mengaplikasikan</a:t>
            </a:r>
            <a:r>
              <a:rPr lang="en-US" sz="2800" dirty="0">
                <a:latin typeface="Arial" pitchFamily="34" charset="0"/>
                <a:cs typeface="Arial" pitchFamily="34" charset="0"/>
              </a:rPr>
              <a:t> </a:t>
            </a:r>
            <a:r>
              <a:rPr lang="en-US" sz="2800" dirty="0" err="1">
                <a:latin typeface="Arial" pitchFamily="34" charset="0"/>
                <a:cs typeface="Arial" pitchFamily="34" charset="0"/>
              </a:rPr>
              <a:t>lebih</a:t>
            </a:r>
            <a:r>
              <a:rPr lang="en-US" sz="2800" dirty="0">
                <a:latin typeface="Arial" pitchFamily="34" charset="0"/>
                <a:cs typeface="Arial" pitchFamily="34" charset="0"/>
              </a:rPr>
              <a:t> </a:t>
            </a:r>
            <a:r>
              <a:rPr lang="en-US" sz="2800" dirty="0" err="1">
                <a:latin typeface="Arial" pitchFamily="34" charset="0"/>
                <a:cs typeface="Arial" pitchFamily="34" charset="0"/>
              </a:rPr>
              <a:t>banyak</a:t>
            </a:r>
            <a:r>
              <a:rPr lang="en-US" sz="2800" dirty="0">
                <a:latin typeface="Arial" pitchFamily="34" charset="0"/>
                <a:cs typeface="Arial" pitchFamily="34" charset="0"/>
              </a:rPr>
              <a:t> </a:t>
            </a:r>
            <a:r>
              <a:rPr lang="en-US" sz="2800" dirty="0" err="1">
                <a:latin typeface="Arial" pitchFamily="34" charset="0"/>
                <a:cs typeface="Arial" pitchFamily="34" charset="0"/>
              </a:rPr>
              <a:t>spesialis</a:t>
            </a:r>
            <a:r>
              <a:rPr lang="en-US" sz="2800" dirty="0">
                <a:latin typeface="Arial" pitchFamily="34" charset="0"/>
                <a:cs typeface="Arial" pitchFamily="34" charset="0"/>
              </a:rPr>
              <a:t>.</a:t>
            </a:r>
          </a:p>
          <a:p>
            <a:pPr algn="just"/>
            <a:r>
              <a:rPr lang="en-US" sz="2800" dirty="0" err="1">
                <a:latin typeface="Arial" pitchFamily="34" charset="0"/>
                <a:cs typeface="Arial" pitchFamily="34" charset="0"/>
              </a:rPr>
              <a:t>Organisasi</a:t>
            </a:r>
            <a:r>
              <a:rPr lang="en-US" sz="2800" dirty="0">
                <a:latin typeface="Arial" pitchFamily="34" charset="0"/>
                <a:cs typeface="Arial" pitchFamily="34" charset="0"/>
              </a:rPr>
              <a:t> </a:t>
            </a:r>
            <a:r>
              <a:rPr lang="en-US" sz="2800" dirty="0" err="1">
                <a:latin typeface="Arial" pitchFamily="34" charset="0"/>
                <a:cs typeface="Arial" pitchFamily="34" charset="0"/>
              </a:rPr>
              <a:t>akan</a:t>
            </a:r>
            <a:r>
              <a:rPr lang="en-US" sz="2800" dirty="0">
                <a:latin typeface="Arial" pitchFamily="34" charset="0"/>
                <a:cs typeface="Arial" pitchFamily="34" charset="0"/>
              </a:rPr>
              <a:t> </a:t>
            </a:r>
            <a:r>
              <a:rPr lang="en-US" sz="2800" dirty="0" err="1">
                <a:latin typeface="Arial" pitchFamily="34" charset="0"/>
                <a:cs typeface="Arial" pitchFamily="34" charset="0"/>
              </a:rPr>
              <a:t>memikirkan</a:t>
            </a:r>
            <a:r>
              <a:rPr lang="en-US" sz="2800" dirty="0">
                <a:latin typeface="Arial" pitchFamily="34" charset="0"/>
                <a:cs typeface="Arial" pitchFamily="34" charset="0"/>
              </a:rPr>
              <a:t> </a:t>
            </a:r>
            <a:r>
              <a:rPr lang="en-US" sz="2800" dirty="0" err="1">
                <a:latin typeface="Arial" pitchFamily="34" charset="0"/>
                <a:cs typeface="Arial" pitchFamily="34" charset="0"/>
              </a:rPr>
              <a:t>bagaimana</a:t>
            </a:r>
            <a:r>
              <a:rPr lang="en-US" sz="2800" dirty="0">
                <a:latin typeface="Arial" pitchFamily="34" charset="0"/>
                <a:cs typeface="Arial" pitchFamily="34" charset="0"/>
              </a:rPr>
              <a:t> </a:t>
            </a:r>
            <a:r>
              <a:rPr lang="en-US" sz="2800" dirty="0" err="1">
                <a:latin typeface="Arial" pitchFamily="34" charset="0"/>
                <a:cs typeface="Arial" pitchFamily="34" charset="0"/>
              </a:rPr>
              <a:t>menghadapi</a:t>
            </a:r>
            <a:r>
              <a:rPr lang="en-US" sz="2800" dirty="0">
                <a:latin typeface="Arial" pitchFamily="34" charset="0"/>
                <a:cs typeface="Arial" pitchFamily="34" charset="0"/>
              </a:rPr>
              <a:t> </a:t>
            </a:r>
            <a:r>
              <a:rPr lang="en-US" sz="2800" dirty="0" err="1">
                <a:latin typeface="Arial" pitchFamily="34" charset="0"/>
                <a:cs typeface="Arial" pitchFamily="34" charset="0"/>
              </a:rPr>
              <a:t>dan</a:t>
            </a:r>
            <a:r>
              <a:rPr lang="en-US" sz="2800" dirty="0">
                <a:latin typeface="Arial" pitchFamily="34" charset="0"/>
                <a:cs typeface="Arial" pitchFamily="34" charset="0"/>
              </a:rPr>
              <a:t> </a:t>
            </a:r>
            <a:r>
              <a:rPr lang="en-US" sz="2800" dirty="0" err="1">
                <a:latin typeface="Arial" pitchFamily="34" charset="0"/>
                <a:cs typeface="Arial" pitchFamily="34" charset="0"/>
              </a:rPr>
              <a:t>bisa</a:t>
            </a:r>
            <a:r>
              <a:rPr lang="en-US" sz="2800" dirty="0">
                <a:latin typeface="Arial" pitchFamily="34" charset="0"/>
                <a:cs typeface="Arial" pitchFamily="34" charset="0"/>
              </a:rPr>
              <a:t> </a:t>
            </a:r>
            <a:r>
              <a:rPr lang="en-US" sz="2800" dirty="0" err="1">
                <a:latin typeface="Arial" pitchFamily="34" charset="0"/>
                <a:cs typeface="Arial" pitchFamily="34" charset="0"/>
              </a:rPr>
              <a:t>beradaptasi</a:t>
            </a:r>
            <a:r>
              <a:rPr lang="en-US" sz="2800" dirty="0">
                <a:latin typeface="Arial" pitchFamily="34" charset="0"/>
                <a:cs typeface="Arial" pitchFamily="34" charset="0"/>
              </a:rPr>
              <a:t> </a:t>
            </a:r>
            <a:r>
              <a:rPr lang="en-US" sz="2800" dirty="0" err="1">
                <a:latin typeface="Arial" pitchFamily="34" charset="0"/>
                <a:cs typeface="Arial" pitchFamily="34" charset="0"/>
              </a:rPr>
              <a:t>terhadap</a:t>
            </a:r>
            <a:r>
              <a:rPr lang="en-US" sz="2800" dirty="0">
                <a:latin typeface="Arial" pitchFamily="34" charset="0"/>
                <a:cs typeface="Arial" pitchFamily="34" charset="0"/>
              </a:rPr>
              <a:t> </a:t>
            </a:r>
            <a:r>
              <a:rPr lang="en-US" sz="2800" dirty="0" err="1">
                <a:latin typeface="Arial" pitchFamily="34" charset="0"/>
                <a:cs typeface="Arial" pitchFamily="34" charset="0"/>
              </a:rPr>
              <a:t>persoalan</a:t>
            </a:r>
            <a:r>
              <a:rPr lang="en-US" sz="2800" dirty="0">
                <a:latin typeface="Arial" pitchFamily="34" charset="0"/>
                <a:cs typeface="Arial" pitchFamily="34" charset="0"/>
              </a:rPr>
              <a:t> yang </a:t>
            </a:r>
            <a:r>
              <a:rPr lang="en-US" sz="2800" dirty="0" err="1">
                <a:latin typeface="Arial" pitchFamily="34" charset="0"/>
                <a:cs typeface="Arial" pitchFamily="34" charset="0"/>
              </a:rPr>
              <a:t>komplek</a:t>
            </a:r>
            <a:r>
              <a:rPr lang="en-US" sz="2800" dirty="0">
                <a:latin typeface="Arial" pitchFamily="34" charset="0"/>
                <a:cs typeface="Arial" pitchFamily="34" charset="0"/>
              </a:rPr>
              <a:t> </a:t>
            </a:r>
            <a:r>
              <a:rPr lang="en-US" sz="2800" dirty="0" err="1">
                <a:latin typeface="Arial" pitchFamily="34" charset="0"/>
                <a:cs typeface="Arial" pitchFamily="34" charset="0"/>
              </a:rPr>
              <a:t>dari</a:t>
            </a:r>
            <a:r>
              <a:rPr lang="en-US" sz="2800" dirty="0">
                <a:latin typeface="Arial" pitchFamily="34" charset="0"/>
                <a:cs typeface="Arial" pitchFamily="34" charset="0"/>
              </a:rPr>
              <a:t> </a:t>
            </a:r>
            <a:r>
              <a:rPr lang="en-US" sz="2800" dirty="0" err="1">
                <a:latin typeface="Arial" pitchFamily="34" charset="0"/>
                <a:cs typeface="Arial" pitchFamily="34" charset="0"/>
              </a:rPr>
              <a:t>lingkungan</a:t>
            </a:r>
            <a:r>
              <a:rPr lang="en-US" sz="2800" dirty="0">
                <a:latin typeface="Arial" pitchFamily="34" charset="0"/>
                <a:cs typeface="Arial" pitchFamily="34" charset="0"/>
              </a:rPr>
              <a:t>.</a:t>
            </a:r>
          </a:p>
        </p:txBody>
      </p:sp>
    </p:spTree>
    <p:extLst>
      <p:ext uri="{BB962C8B-B14F-4D97-AF65-F5344CB8AC3E}">
        <p14:creationId xmlns:p14="http://schemas.microsoft.com/office/powerpoint/2010/main" val="134081528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153400" cy="715962"/>
          </a:xfrm>
        </p:spPr>
        <p:txBody>
          <a:bodyPr>
            <a:normAutofit fontScale="90000"/>
          </a:bodyPr>
          <a:lstStyle/>
          <a:p>
            <a:r>
              <a:rPr lang="en-US" b="1" dirty="0" err="1"/>
              <a:t>Dimensi</a:t>
            </a:r>
            <a:r>
              <a:rPr lang="en-US" b="1" dirty="0"/>
              <a:t> </a:t>
            </a:r>
            <a:r>
              <a:rPr lang="en-US" b="1" dirty="0" err="1"/>
              <a:t>Kinerja</a:t>
            </a:r>
            <a:endParaRPr lang="en-US" b="1" dirty="0"/>
          </a:p>
        </p:txBody>
      </p:sp>
      <p:sp>
        <p:nvSpPr>
          <p:cNvPr id="3" name="Content Placeholder 2"/>
          <p:cNvSpPr>
            <a:spLocks noGrp="1"/>
          </p:cNvSpPr>
          <p:nvPr>
            <p:ph idx="1"/>
          </p:nvPr>
        </p:nvSpPr>
        <p:spPr>
          <a:xfrm>
            <a:off x="533400" y="1066800"/>
            <a:ext cx="8153400" cy="5562600"/>
          </a:xfrm>
        </p:spPr>
        <p:txBody>
          <a:bodyPr>
            <a:normAutofit fontScale="70000" lnSpcReduction="20000"/>
          </a:bodyPr>
          <a:lstStyle/>
          <a:p>
            <a:r>
              <a:rPr lang="en-US" sz="3600" dirty="0" err="1">
                <a:latin typeface="Arial" pitchFamily="34" charset="0"/>
                <a:cs typeface="Arial" pitchFamily="34" charset="0"/>
              </a:rPr>
              <a:t>Kinerja</a:t>
            </a:r>
            <a:r>
              <a:rPr lang="en-US" sz="3600" dirty="0">
                <a:latin typeface="Arial" pitchFamily="34" charset="0"/>
                <a:cs typeface="Arial" pitchFamily="34" charset="0"/>
              </a:rPr>
              <a:t> </a:t>
            </a:r>
            <a:r>
              <a:rPr lang="en-US" sz="3600" dirty="0" err="1">
                <a:latin typeface="Arial" pitchFamily="34" charset="0"/>
                <a:cs typeface="Arial" pitchFamily="34" charset="0"/>
              </a:rPr>
              <a:t>selalu</a:t>
            </a:r>
            <a:r>
              <a:rPr lang="en-US" sz="3600" dirty="0">
                <a:latin typeface="Arial" pitchFamily="34" charset="0"/>
                <a:cs typeface="Arial" pitchFamily="34" charset="0"/>
              </a:rPr>
              <a:t> </a:t>
            </a:r>
            <a:r>
              <a:rPr lang="en-US" sz="3600" dirty="0" err="1">
                <a:latin typeface="Arial" pitchFamily="34" charset="0"/>
                <a:cs typeface="Arial" pitchFamily="34" charset="0"/>
              </a:rPr>
              <a:t>dikaitkan</a:t>
            </a:r>
            <a:r>
              <a:rPr lang="en-US" sz="3600" dirty="0">
                <a:latin typeface="Arial" pitchFamily="34" charset="0"/>
                <a:cs typeface="Arial" pitchFamily="34" charset="0"/>
              </a:rPr>
              <a:t> </a:t>
            </a:r>
            <a:r>
              <a:rPr lang="en-US" sz="3600" dirty="0" err="1">
                <a:latin typeface="Arial" pitchFamily="34" charset="0"/>
                <a:cs typeface="Arial" pitchFamily="34" charset="0"/>
              </a:rPr>
              <a:t>dengan</a:t>
            </a:r>
            <a:r>
              <a:rPr lang="en-US" sz="3600" dirty="0">
                <a:latin typeface="Arial" pitchFamily="34" charset="0"/>
                <a:cs typeface="Arial" pitchFamily="34" charset="0"/>
              </a:rPr>
              <a:t> </a:t>
            </a:r>
            <a:r>
              <a:rPr lang="en-US" sz="3600" dirty="0" err="1">
                <a:latin typeface="Arial" pitchFamily="34" charset="0"/>
                <a:cs typeface="Arial" pitchFamily="34" charset="0"/>
              </a:rPr>
              <a:t>akuntabilitas</a:t>
            </a:r>
            <a:r>
              <a:rPr lang="en-US" sz="3600" dirty="0">
                <a:latin typeface="Arial" pitchFamily="34" charset="0"/>
                <a:cs typeface="Arial" pitchFamily="34" charset="0"/>
              </a:rPr>
              <a:t>. </a:t>
            </a:r>
            <a:r>
              <a:rPr lang="en-US" sz="3600" dirty="0" err="1">
                <a:latin typeface="Arial" pitchFamily="34" charset="0"/>
                <a:cs typeface="Arial" pitchFamily="34" charset="0"/>
              </a:rPr>
              <a:t>Membicarakan</a:t>
            </a:r>
            <a:r>
              <a:rPr lang="en-US" sz="3600" dirty="0">
                <a:latin typeface="Arial" pitchFamily="34" charset="0"/>
                <a:cs typeface="Arial" pitchFamily="34" charset="0"/>
              </a:rPr>
              <a:t> </a:t>
            </a:r>
            <a:r>
              <a:rPr lang="en-US" sz="3600" dirty="0" err="1">
                <a:latin typeface="Arial" pitchFamily="34" charset="0"/>
                <a:cs typeface="Arial" pitchFamily="34" charset="0"/>
              </a:rPr>
              <a:t>kinerja</a:t>
            </a:r>
            <a:r>
              <a:rPr lang="en-US" sz="3600" dirty="0">
                <a:latin typeface="Arial" pitchFamily="34" charset="0"/>
                <a:cs typeface="Arial" pitchFamily="34" charset="0"/>
              </a:rPr>
              <a:t> </a:t>
            </a:r>
            <a:r>
              <a:rPr lang="en-US" sz="3600" dirty="0" err="1">
                <a:latin typeface="Arial" pitchFamily="34" charset="0"/>
                <a:cs typeface="Arial" pitchFamily="34" charset="0"/>
              </a:rPr>
              <a:t>pada</a:t>
            </a:r>
            <a:r>
              <a:rPr lang="en-US" sz="3600" dirty="0">
                <a:latin typeface="Arial" pitchFamily="34" charset="0"/>
                <a:cs typeface="Arial" pitchFamily="34" charset="0"/>
              </a:rPr>
              <a:t> </a:t>
            </a:r>
            <a:r>
              <a:rPr lang="en-US" sz="3600" dirty="0" err="1">
                <a:latin typeface="Arial" pitchFamily="34" charset="0"/>
                <a:cs typeface="Arial" pitchFamily="34" charset="0"/>
              </a:rPr>
              <a:t>dasarnya</a:t>
            </a:r>
            <a:r>
              <a:rPr lang="en-US" sz="3600" dirty="0">
                <a:latin typeface="Arial" pitchFamily="34" charset="0"/>
                <a:cs typeface="Arial" pitchFamily="34" charset="0"/>
              </a:rPr>
              <a:t> </a:t>
            </a:r>
            <a:r>
              <a:rPr lang="en-US" sz="3600" dirty="0" err="1">
                <a:latin typeface="Arial" pitchFamily="34" charset="0"/>
                <a:cs typeface="Arial" pitchFamily="34" charset="0"/>
              </a:rPr>
              <a:t>mendiskusikan</a:t>
            </a:r>
            <a:r>
              <a:rPr lang="en-US" sz="3600" dirty="0">
                <a:latin typeface="Arial" pitchFamily="34" charset="0"/>
                <a:cs typeface="Arial" pitchFamily="34" charset="0"/>
              </a:rPr>
              <a:t> </a:t>
            </a:r>
            <a:r>
              <a:rPr lang="en-US" sz="3600" dirty="0" err="1">
                <a:latin typeface="Arial" pitchFamily="34" charset="0"/>
                <a:cs typeface="Arial" pitchFamily="34" charset="0"/>
              </a:rPr>
              <a:t>dua</a:t>
            </a:r>
            <a:r>
              <a:rPr lang="en-US" sz="3600" dirty="0">
                <a:latin typeface="Arial" pitchFamily="34" charset="0"/>
                <a:cs typeface="Arial" pitchFamily="34" charset="0"/>
              </a:rPr>
              <a:t> </a:t>
            </a:r>
            <a:r>
              <a:rPr lang="en-US" sz="3600" dirty="0" err="1">
                <a:latin typeface="Arial" pitchFamily="34" charset="0"/>
                <a:cs typeface="Arial" pitchFamily="34" charset="0"/>
              </a:rPr>
              <a:t>hal</a:t>
            </a:r>
            <a:r>
              <a:rPr lang="en-US" sz="3600" dirty="0">
                <a:latin typeface="Arial" pitchFamily="34" charset="0"/>
                <a:cs typeface="Arial" pitchFamily="34" charset="0"/>
              </a:rPr>
              <a:t> </a:t>
            </a:r>
            <a:r>
              <a:rPr lang="en-US" sz="3600" dirty="0" err="1">
                <a:latin typeface="Arial" pitchFamily="34" charset="0"/>
                <a:cs typeface="Arial" pitchFamily="34" charset="0"/>
              </a:rPr>
              <a:t>yaitu</a:t>
            </a:r>
            <a:r>
              <a:rPr lang="en-US" sz="3600" dirty="0">
                <a:latin typeface="Arial" pitchFamily="34" charset="0"/>
                <a:cs typeface="Arial" pitchFamily="34" charset="0"/>
              </a:rPr>
              <a:t> </a:t>
            </a:r>
            <a:r>
              <a:rPr lang="en-US" sz="3600" dirty="0" err="1">
                <a:latin typeface="Arial" pitchFamily="34" charset="0"/>
                <a:cs typeface="Arial" pitchFamily="34" charset="0"/>
              </a:rPr>
              <a:t>kinerja</a:t>
            </a:r>
            <a:r>
              <a:rPr lang="en-US" sz="3600" dirty="0">
                <a:latin typeface="Arial" pitchFamily="34" charset="0"/>
                <a:cs typeface="Arial" pitchFamily="34" charset="0"/>
              </a:rPr>
              <a:t> </a:t>
            </a:r>
            <a:r>
              <a:rPr lang="en-US" sz="3600" dirty="0" err="1">
                <a:latin typeface="Arial" pitchFamily="34" charset="0"/>
                <a:cs typeface="Arial" pitchFamily="34" charset="0"/>
              </a:rPr>
              <a:t>institusi</a:t>
            </a:r>
            <a:r>
              <a:rPr lang="en-US" sz="3600" dirty="0">
                <a:latin typeface="Arial" pitchFamily="34" charset="0"/>
                <a:cs typeface="Arial" pitchFamily="34" charset="0"/>
              </a:rPr>
              <a:t> </a:t>
            </a:r>
            <a:r>
              <a:rPr lang="en-US" sz="3600" dirty="0" err="1">
                <a:latin typeface="Arial" pitchFamily="34" charset="0"/>
                <a:cs typeface="Arial" pitchFamily="34" charset="0"/>
              </a:rPr>
              <a:t>dan</a:t>
            </a:r>
            <a:r>
              <a:rPr lang="en-US" sz="3600" dirty="0">
                <a:latin typeface="Arial" pitchFamily="34" charset="0"/>
                <a:cs typeface="Arial" pitchFamily="34" charset="0"/>
              </a:rPr>
              <a:t> </a:t>
            </a:r>
            <a:r>
              <a:rPr lang="en-US" sz="3600" dirty="0" err="1">
                <a:latin typeface="Arial" pitchFamily="34" charset="0"/>
                <a:cs typeface="Arial" pitchFamily="34" charset="0"/>
              </a:rPr>
              <a:t>aparat</a:t>
            </a:r>
            <a:r>
              <a:rPr lang="en-US" sz="3600" dirty="0">
                <a:latin typeface="Arial" pitchFamily="34" charset="0"/>
                <a:cs typeface="Arial" pitchFamily="34" charset="0"/>
              </a:rPr>
              <a:t> </a:t>
            </a:r>
            <a:r>
              <a:rPr lang="en-US" sz="3600" dirty="0" err="1">
                <a:latin typeface="Arial" pitchFamily="34" charset="0"/>
                <a:cs typeface="Arial" pitchFamily="34" charset="0"/>
              </a:rPr>
              <a:t>pemerintah</a:t>
            </a:r>
            <a:r>
              <a:rPr lang="en-US" sz="3600" dirty="0">
                <a:latin typeface="Arial" pitchFamily="34" charset="0"/>
                <a:cs typeface="Arial" pitchFamily="34" charset="0"/>
              </a:rPr>
              <a:t>.</a:t>
            </a:r>
          </a:p>
          <a:p>
            <a:r>
              <a:rPr lang="en-US" sz="3600" dirty="0" err="1">
                <a:latin typeface="Arial" pitchFamily="34" charset="0"/>
                <a:cs typeface="Arial" pitchFamily="34" charset="0"/>
              </a:rPr>
              <a:t>Istilah</a:t>
            </a:r>
            <a:r>
              <a:rPr lang="en-US" sz="3600" dirty="0">
                <a:latin typeface="Arial" pitchFamily="34" charset="0"/>
                <a:cs typeface="Arial" pitchFamily="34" charset="0"/>
              </a:rPr>
              <a:t> </a:t>
            </a:r>
            <a:r>
              <a:rPr lang="en-US" sz="3600" dirty="0" err="1">
                <a:latin typeface="Arial" pitchFamily="34" charset="0"/>
                <a:cs typeface="Arial" pitchFamily="34" charset="0"/>
              </a:rPr>
              <a:t>kinerja</a:t>
            </a:r>
            <a:r>
              <a:rPr lang="en-US" sz="3600" dirty="0">
                <a:latin typeface="Arial" pitchFamily="34" charset="0"/>
                <a:cs typeface="Arial" pitchFamily="34" charset="0"/>
              </a:rPr>
              <a:t> (performance) </a:t>
            </a:r>
            <a:r>
              <a:rPr lang="en-US" sz="3600" dirty="0" err="1">
                <a:latin typeface="Arial" pitchFamily="34" charset="0"/>
                <a:cs typeface="Arial" pitchFamily="34" charset="0"/>
              </a:rPr>
              <a:t>sering</a:t>
            </a:r>
            <a:r>
              <a:rPr lang="en-US" sz="3600" dirty="0">
                <a:latin typeface="Arial" pitchFamily="34" charset="0"/>
                <a:cs typeface="Arial" pitchFamily="34" charset="0"/>
              </a:rPr>
              <a:t> </a:t>
            </a:r>
            <a:r>
              <a:rPr lang="en-US" sz="3600" dirty="0" err="1">
                <a:latin typeface="Arial" pitchFamily="34" charset="0"/>
                <a:cs typeface="Arial" pitchFamily="34" charset="0"/>
              </a:rPr>
              <a:t>dikatakan</a:t>
            </a:r>
            <a:r>
              <a:rPr lang="en-US" sz="3600" dirty="0">
                <a:latin typeface="Arial" pitchFamily="34" charset="0"/>
                <a:cs typeface="Arial" pitchFamily="34" charset="0"/>
              </a:rPr>
              <a:t> </a:t>
            </a:r>
            <a:r>
              <a:rPr lang="en-US" sz="3600" dirty="0" err="1">
                <a:latin typeface="Arial" pitchFamily="34" charset="0"/>
                <a:cs typeface="Arial" pitchFamily="34" charset="0"/>
              </a:rPr>
              <a:t>sebagai</a:t>
            </a:r>
            <a:r>
              <a:rPr lang="en-US" sz="3600" dirty="0">
                <a:latin typeface="Arial" pitchFamily="34" charset="0"/>
                <a:cs typeface="Arial" pitchFamily="34" charset="0"/>
              </a:rPr>
              <a:t> </a:t>
            </a:r>
            <a:r>
              <a:rPr lang="en-US" sz="3600" dirty="0" err="1">
                <a:latin typeface="Arial" pitchFamily="34" charset="0"/>
                <a:cs typeface="Arial" pitchFamily="34" charset="0"/>
              </a:rPr>
              <a:t>prestasi</a:t>
            </a:r>
            <a:r>
              <a:rPr lang="en-US" sz="3600" dirty="0">
                <a:latin typeface="Arial" pitchFamily="34" charset="0"/>
                <a:cs typeface="Arial" pitchFamily="34" charset="0"/>
              </a:rPr>
              <a:t> </a:t>
            </a:r>
            <a:r>
              <a:rPr lang="en-US" sz="3600" dirty="0" err="1">
                <a:latin typeface="Arial" pitchFamily="34" charset="0"/>
                <a:cs typeface="Arial" pitchFamily="34" charset="0"/>
              </a:rPr>
              <a:t>kerja</a:t>
            </a:r>
            <a:r>
              <a:rPr lang="en-US" sz="3600" dirty="0">
                <a:latin typeface="Arial" pitchFamily="34" charset="0"/>
                <a:cs typeface="Arial" pitchFamily="34" charset="0"/>
              </a:rPr>
              <a:t>.</a:t>
            </a:r>
          </a:p>
          <a:p>
            <a:pPr algn="just"/>
            <a:r>
              <a:rPr lang="en-US" sz="3600" dirty="0">
                <a:latin typeface="Arial" pitchFamily="34" charset="0"/>
                <a:cs typeface="Arial" pitchFamily="34" charset="0"/>
              </a:rPr>
              <a:t>Dalam Encyclopedia of Public </a:t>
            </a:r>
            <a:r>
              <a:rPr lang="en-US" sz="3600" dirty="0" err="1">
                <a:latin typeface="Arial" pitchFamily="34" charset="0"/>
                <a:cs typeface="Arial" pitchFamily="34" charset="0"/>
              </a:rPr>
              <a:t>Administrattion</a:t>
            </a:r>
            <a:r>
              <a:rPr lang="en-US" sz="3600" dirty="0">
                <a:latin typeface="Arial" pitchFamily="34" charset="0"/>
                <a:cs typeface="Arial" pitchFamily="34" charset="0"/>
              </a:rPr>
              <a:t> and public policy, </a:t>
            </a:r>
            <a:r>
              <a:rPr lang="en-US" sz="3600" dirty="0" err="1">
                <a:latin typeface="Arial" pitchFamily="34" charset="0"/>
                <a:cs typeface="Arial" pitchFamily="34" charset="0"/>
              </a:rPr>
              <a:t>kinerja</a:t>
            </a:r>
            <a:r>
              <a:rPr lang="en-US" sz="3600" dirty="0">
                <a:latin typeface="Arial" pitchFamily="34" charset="0"/>
                <a:cs typeface="Arial" pitchFamily="34" charset="0"/>
              </a:rPr>
              <a:t> </a:t>
            </a:r>
            <a:r>
              <a:rPr lang="en-US" sz="3600" dirty="0" err="1">
                <a:latin typeface="Arial" pitchFamily="34" charset="0"/>
                <a:cs typeface="Arial" pitchFamily="34" charset="0"/>
              </a:rPr>
              <a:t>organisasi</a:t>
            </a:r>
            <a:r>
              <a:rPr lang="en-US" sz="3600" dirty="0">
                <a:latin typeface="Arial" pitchFamily="34" charset="0"/>
                <a:cs typeface="Arial" pitchFamily="34" charset="0"/>
              </a:rPr>
              <a:t> </a:t>
            </a:r>
            <a:r>
              <a:rPr lang="en-US" sz="3600" dirty="0" err="1">
                <a:latin typeface="Arial" pitchFamily="34" charset="0"/>
                <a:cs typeface="Arial" pitchFamily="34" charset="0"/>
              </a:rPr>
              <a:t>menggambarkan</a:t>
            </a:r>
            <a:r>
              <a:rPr lang="en-US" sz="3600" dirty="0">
                <a:latin typeface="Arial" pitchFamily="34" charset="0"/>
                <a:cs typeface="Arial" pitchFamily="34" charset="0"/>
              </a:rPr>
              <a:t> </a:t>
            </a:r>
            <a:r>
              <a:rPr lang="en-US" sz="3600" dirty="0" err="1">
                <a:latin typeface="Arial" pitchFamily="34" charset="0"/>
                <a:cs typeface="Arial" pitchFamily="34" charset="0"/>
              </a:rPr>
              <a:t>sampau</a:t>
            </a:r>
            <a:r>
              <a:rPr lang="en-US" sz="3600" dirty="0">
                <a:latin typeface="Arial" pitchFamily="34" charset="0"/>
                <a:cs typeface="Arial" pitchFamily="34" charset="0"/>
              </a:rPr>
              <a:t> </a:t>
            </a:r>
            <a:r>
              <a:rPr lang="en-US" sz="3600" dirty="0" err="1">
                <a:latin typeface="Arial" pitchFamily="34" charset="0"/>
                <a:cs typeface="Arial" pitchFamily="34" charset="0"/>
              </a:rPr>
              <a:t>sejauhmana</a:t>
            </a:r>
            <a:r>
              <a:rPr lang="en-US" sz="3600" dirty="0">
                <a:latin typeface="Arial" pitchFamily="34" charset="0"/>
                <a:cs typeface="Arial" pitchFamily="34" charset="0"/>
              </a:rPr>
              <a:t> </a:t>
            </a:r>
            <a:r>
              <a:rPr lang="en-US" sz="3600" dirty="0" err="1">
                <a:latin typeface="Arial" pitchFamily="34" charset="0"/>
                <a:cs typeface="Arial" pitchFamily="34" charset="0"/>
              </a:rPr>
              <a:t>organisasi</a:t>
            </a:r>
            <a:r>
              <a:rPr lang="en-US" sz="3600" dirty="0">
                <a:latin typeface="Arial" pitchFamily="34" charset="0"/>
                <a:cs typeface="Arial" pitchFamily="34" charset="0"/>
              </a:rPr>
              <a:t> </a:t>
            </a:r>
            <a:r>
              <a:rPr lang="en-US" sz="3600" dirty="0" err="1">
                <a:latin typeface="Arial" pitchFamily="34" charset="0"/>
                <a:cs typeface="Arial" pitchFamily="34" charset="0"/>
              </a:rPr>
              <a:t>tersebut</a:t>
            </a:r>
            <a:r>
              <a:rPr lang="en-US" sz="3600" dirty="0">
                <a:latin typeface="Arial" pitchFamily="34" charset="0"/>
                <a:cs typeface="Arial" pitchFamily="34" charset="0"/>
              </a:rPr>
              <a:t> </a:t>
            </a:r>
            <a:r>
              <a:rPr lang="en-US" sz="3600" dirty="0" err="1">
                <a:latin typeface="Arial" pitchFamily="34" charset="0"/>
                <a:cs typeface="Arial" pitchFamily="34" charset="0"/>
              </a:rPr>
              <a:t>mencapai</a:t>
            </a:r>
            <a:r>
              <a:rPr lang="en-US" sz="3600" dirty="0">
                <a:latin typeface="Arial" pitchFamily="34" charset="0"/>
                <a:cs typeface="Arial" pitchFamily="34" charset="0"/>
              </a:rPr>
              <a:t> </a:t>
            </a:r>
            <a:r>
              <a:rPr lang="en-US" sz="3600" dirty="0" err="1">
                <a:latin typeface="Arial" pitchFamily="34" charset="0"/>
                <a:cs typeface="Arial" pitchFamily="34" charset="0"/>
              </a:rPr>
              <a:t>hasilnya</a:t>
            </a:r>
            <a:r>
              <a:rPr lang="en-US" sz="3600" dirty="0">
                <a:latin typeface="Arial" pitchFamily="34" charset="0"/>
                <a:cs typeface="Arial" pitchFamily="34" charset="0"/>
              </a:rPr>
              <a:t> </a:t>
            </a:r>
            <a:r>
              <a:rPr lang="en-US" sz="3600" dirty="0" err="1">
                <a:latin typeface="Arial" pitchFamily="34" charset="0"/>
                <a:cs typeface="Arial" pitchFamily="34" charset="0"/>
              </a:rPr>
              <a:t>terhadap</a:t>
            </a:r>
            <a:r>
              <a:rPr lang="en-US" sz="3600" dirty="0">
                <a:latin typeface="Arial" pitchFamily="34" charset="0"/>
                <a:cs typeface="Arial" pitchFamily="34" charset="0"/>
              </a:rPr>
              <a:t> </a:t>
            </a:r>
            <a:r>
              <a:rPr lang="en-US" sz="3600" dirty="0" err="1">
                <a:latin typeface="Arial" pitchFamily="34" charset="0"/>
                <a:cs typeface="Arial" pitchFamily="34" charset="0"/>
              </a:rPr>
              <a:t>pencapaian</a:t>
            </a:r>
            <a:r>
              <a:rPr lang="en-US" sz="3600" dirty="0">
                <a:latin typeface="Arial" pitchFamily="34" charset="0"/>
                <a:cs typeface="Arial" pitchFamily="34" charset="0"/>
              </a:rPr>
              <a:t> </a:t>
            </a:r>
            <a:r>
              <a:rPr lang="en-US" sz="3600" dirty="0" err="1">
                <a:latin typeface="Arial" pitchFamily="34" charset="0"/>
                <a:cs typeface="Arial" pitchFamily="34" charset="0"/>
              </a:rPr>
              <a:t>tujuan</a:t>
            </a:r>
            <a:r>
              <a:rPr lang="en-US" sz="3600" dirty="0">
                <a:latin typeface="Arial" pitchFamily="34" charset="0"/>
                <a:cs typeface="Arial" pitchFamily="34" charset="0"/>
              </a:rPr>
              <a:t> </a:t>
            </a:r>
            <a:r>
              <a:rPr lang="en-US" sz="3600" dirty="0" err="1">
                <a:latin typeface="Arial" pitchFamily="34" charset="0"/>
                <a:cs typeface="Arial" pitchFamily="34" charset="0"/>
              </a:rPr>
              <a:t>dan</a:t>
            </a:r>
            <a:r>
              <a:rPr lang="en-US" sz="3600" dirty="0">
                <a:latin typeface="Arial" pitchFamily="34" charset="0"/>
                <a:cs typeface="Arial" pitchFamily="34" charset="0"/>
              </a:rPr>
              <a:t> target yang </a:t>
            </a:r>
            <a:r>
              <a:rPr lang="en-US" sz="3600" dirty="0" err="1">
                <a:latin typeface="Arial" pitchFamily="34" charset="0"/>
                <a:cs typeface="Arial" pitchFamily="34" charset="0"/>
              </a:rPr>
              <a:t>telah</a:t>
            </a:r>
            <a:r>
              <a:rPr lang="en-US" sz="3600" dirty="0">
                <a:latin typeface="Arial" pitchFamily="34" charset="0"/>
                <a:cs typeface="Arial" pitchFamily="34" charset="0"/>
              </a:rPr>
              <a:t> </a:t>
            </a:r>
            <a:r>
              <a:rPr lang="en-US" sz="3600" dirty="0" err="1">
                <a:latin typeface="Arial" pitchFamily="34" charset="0"/>
                <a:cs typeface="Arial" pitchFamily="34" charset="0"/>
              </a:rPr>
              <a:t>ditetapkan</a:t>
            </a:r>
            <a:r>
              <a:rPr lang="en-US" sz="3600" dirty="0">
                <a:latin typeface="Arial" pitchFamily="34" charset="0"/>
                <a:cs typeface="Arial" pitchFamily="34" charset="0"/>
              </a:rPr>
              <a:t> (</a:t>
            </a:r>
            <a:r>
              <a:rPr lang="en-US" sz="3600" dirty="0" err="1">
                <a:latin typeface="Arial" pitchFamily="34" charset="0"/>
                <a:cs typeface="Arial" pitchFamily="34" charset="0"/>
              </a:rPr>
              <a:t>Challahan</a:t>
            </a:r>
            <a:r>
              <a:rPr lang="en-US" sz="3600" dirty="0">
                <a:latin typeface="Arial" pitchFamily="34" charset="0"/>
                <a:cs typeface="Arial" pitchFamily="34" charset="0"/>
              </a:rPr>
              <a:t>, 2003: 911</a:t>
            </a:r>
            <a:r>
              <a:rPr lang="en-US" sz="3600" dirty="0" smtClean="0">
                <a:latin typeface="Arial" pitchFamily="34" charset="0"/>
                <a:cs typeface="Arial" pitchFamily="34" charset="0"/>
              </a:rPr>
              <a:t>).</a:t>
            </a:r>
            <a:r>
              <a:rPr lang="en-US" sz="3600" dirty="0">
                <a:solidFill>
                  <a:schemeClr val="bg1"/>
                </a:solidFill>
                <a:latin typeface="Arial" pitchFamily="34" charset="0"/>
                <a:cs typeface="Arial" pitchFamily="34" charset="0"/>
              </a:rPr>
              <a:t> </a:t>
            </a:r>
            <a:endParaRPr lang="en-US" sz="3600" dirty="0" smtClean="0">
              <a:solidFill>
                <a:schemeClr val="bg1"/>
              </a:solidFill>
              <a:latin typeface="Arial" pitchFamily="34" charset="0"/>
              <a:cs typeface="Arial" pitchFamily="34" charset="0"/>
            </a:endParaRPr>
          </a:p>
          <a:p>
            <a:pPr algn="just"/>
            <a:r>
              <a:rPr lang="en-US" sz="3600" dirty="0" smtClean="0">
                <a:latin typeface="Arial" pitchFamily="34" charset="0"/>
                <a:cs typeface="Arial" pitchFamily="34" charset="0"/>
              </a:rPr>
              <a:t>Keban </a:t>
            </a:r>
            <a:r>
              <a:rPr lang="en-US" sz="3600" dirty="0">
                <a:latin typeface="Arial" pitchFamily="34" charset="0"/>
                <a:cs typeface="Arial" pitchFamily="34" charset="0"/>
              </a:rPr>
              <a:t>(2008: 2010), </a:t>
            </a:r>
            <a:r>
              <a:rPr lang="en-US" sz="3600" dirty="0" err="1" smtClean="0">
                <a:latin typeface="Arial" pitchFamily="34" charset="0"/>
                <a:cs typeface="Arial" pitchFamily="34" charset="0"/>
              </a:rPr>
              <a:t>Pencapian</a:t>
            </a:r>
            <a:r>
              <a:rPr lang="en-US" sz="3600" dirty="0" smtClean="0">
                <a:latin typeface="Arial" pitchFamily="34" charset="0"/>
                <a:cs typeface="Arial" pitchFamily="34" charset="0"/>
              </a:rPr>
              <a:t> </a:t>
            </a:r>
            <a:r>
              <a:rPr lang="en-US" sz="3600" dirty="0" err="1">
                <a:latin typeface="Arial" pitchFamily="34" charset="0"/>
                <a:cs typeface="Arial" pitchFamily="34" charset="0"/>
              </a:rPr>
              <a:t>hasil</a:t>
            </a:r>
            <a:r>
              <a:rPr lang="en-US" sz="3600" dirty="0">
                <a:latin typeface="Arial" pitchFamily="34" charset="0"/>
                <a:cs typeface="Arial" pitchFamily="34" charset="0"/>
              </a:rPr>
              <a:t> </a:t>
            </a:r>
            <a:r>
              <a:rPr lang="en-US" sz="3600" dirty="0" err="1">
                <a:latin typeface="Arial" pitchFamily="34" charset="0"/>
                <a:cs typeface="Arial" pitchFamily="34" charset="0"/>
              </a:rPr>
              <a:t>dapat</a:t>
            </a:r>
            <a:r>
              <a:rPr lang="en-US" sz="3600" dirty="0">
                <a:latin typeface="Arial" pitchFamily="34" charset="0"/>
                <a:cs typeface="Arial" pitchFamily="34" charset="0"/>
              </a:rPr>
              <a:t> </a:t>
            </a:r>
            <a:r>
              <a:rPr lang="en-US" sz="3600" dirty="0" err="1">
                <a:latin typeface="Arial" pitchFamily="34" charset="0"/>
                <a:cs typeface="Arial" pitchFamily="34" charset="0"/>
              </a:rPr>
              <a:t>dinilai</a:t>
            </a:r>
            <a:r>
              <a:rPr lang="en-US" sz="3600" dirty="0">
                <a:latin typeface="Arial" pitchFamily="34" charset="0"/>
                <a:cs typeface="Arial" pitchFamily="34" charset="0"/>
              </a:rPr>
              <a:t> </a:t>
            </a:r>
            <a:r>
              <a:rPr lang="en-US" sz="3600" dirty="0" err="1">
                <a:latin typeface="Arial" pitchFamily="34" charset="0"/>
                <a:cs typeface="Arial" pitchFamily="34" charset="0"/>
              </a:rPr>
              <a:t>menurut</a:t>
            </a:r>
            <a:r>
              <a:rPr lang="en-US" sz="3600" dirty="0">
                <a:latin typeface="Arial" pitchFamily="34" charset="0"/>
                <a:cs typeface="Arial" pitchFamily="34" charset="0"/>
              </a:rPr>
              <a:t> </a:t>
            </a:r>
            <a:r>
              <a:rPr lang="en-US" sz="3600" dirty="0" err="1">
                <a:latin typeface="Arial" pitchFamily="34" charset="0"/>
                <a:cs typeface="Arial" pitchFamily="34" charset="0"/>
              </a:rPr>
              <a:t>pelaku</a:t>
            </a:r>
            <a:r>
              <a:rPr lang="en-US" sz="3600" dirty="0">
                <a:latin typeface="Arial" pitchFamily="34" charset="0"/>
                <a:cs typeface="Arial" pitchFamily="34" charset="0"/>
              </a:rPr>
              <a:t>, </a:t>
            </a:r>
            <a:r>
              <a:rPr lang="en-US" sz="3600" dirty="0" err="1">
                <a:latin typeface="Arial" pitchFamily="34" charset="0"/>
                <a:cs typeface="Arial" pitchFamily="34" charset="0"/>
              </a:rPr>
              <a:t>yaitu</a:t>
            </a:r>
            <a:r>
              <a:rPr lang="en-US" sz="3600" dirty="0">
                <a:latin typeface="Arial" pitchFamily="34" charset="0"/>
                <a:cs typeface="Arial" pitchFamily="34" charset="0"/>
              </a:rPr>
              <a:t> </a:t>
            </a:r>
            <a:r>
              <a:rPr lang="en-US" sz="3600" dirty="0" err="1">
                <a:latin typeface="Arial" pitchFamily="34" charset="0"/>
                <a:cs typeface="Arial" pitchFamily="34" charset="0"/>
              </a:rPr>
              <a:t>hasil</a:t>
            </a:r>
            <a:r>
              <a:rPr lang="en-US" sz="3600" dirty="0">
                <a:latin typeface="Arial" pitchFamily="34" charset="0"/>
                <a:cs typeface="Arial" pitchFamily="34" charset="0"/>
              </a:rPr>
              <a:t> yang </a:t>
            </a:r>
            <a:r>
              <a:rPr lang="en-US" sz="3600" dirty="0" err="1">
                <a:latin typeface="Arial" pitchFamily="34" charset="0"/>
                <a:cs typeface="Arial" pitchFamily="34" charset="0"/>
              </a:rPr>
              <a:t>diraih</a:t>
            </a:r>
            <a:r>
              <a:rPr lang="en-US" sz="3600" dirty="0">
                <a:latin typeface="Arial" pitchFamily="34" charset="0"/>
                <a:cs typeface="Arial" pitchFamily="34" charset="0"/>
              </a:rPr>
              <a:t> </a:t>
            </a:r>
            <a:r>
              <a:rPr lang="en-US" sz="3600" dirty="0" err="1">
                <a:latin typeface="Arial" pitchFamily="34" charset="0"/>
                <a:cs typeface="Arial" pitchFamily="34" charset="0"/>
              </a:rPr>
              <a:t>oleh</a:t>
            </a:r>
            <a:r>
              <a:rPr lang="en-US" sz="3600" dirty="0">
                <a:latin typeface="Arial" pitchFamily="34" charset="0"/>
                <a:cs typeface="Arial" pitchFamily="34" charset="0"/>
              </a:rPr>
              <a:t> </a:t>
            </a:r>
            <a:r>
              <a:rPr lang="en-US" sz="3600" dirty="0" err="1">
                <a:latin typeface="Arial" pitchFamily="34" charset="0"/>
                <a:cs typeface="Arial" pitchFamily="34" charset="0"/>
              </a:rPr>
              <a:t>individu</a:t>
            </a:r>
            <a:r>
              <a:rPr lang="en-US" sz="3600" dirty="0">
                <a:latin typeface="Arial" pitchFamily="34" charset="0"/>
                <a:cs typeface="Arial" pitchFamily="34" charset="0"/>
              </a:rPr>
              <a:t> (</a:t>
            </a:r>
            <a:r>
              <a:rPr lang="en-US" sz="3600" dirty="0" err="1">
                <a:latin typeface="Arial" pitchFamily="34" charset="0"/>
                <a:cs typeface="Arial" pitchFamily="34" charset="0"/>
              </a:rPr>
              <a:t>kinerja</a:t>
            </a:r>
            <a:r>
              <a:rPr lang="en-US" sz="3600" dirty="0">
                <a:latin typeface="Arial" pitchFamily="34" charset="0"/>
                <a:cs typeface="Arial" pitchFamily="34" charset="0"/>
              </a:rPr>
              <a:t> </a:t>
            </a:r>
            <a:r>
              <a:rPr lang="en-US" sz="3600" dirty="0" err="1">
                <a:latin typeface="Arial" pitchFamily="34" charset="0"/>
                <a:cs typeface="Arial" pitchFamily="34" charset="0"/>
              </a:rPr>
              <a:t>individu</a:t>
            </a:r>
            <a:r>
              <a:rPr lang="en-US" sz="3600" dirty="0">
                <a:latin typeface="Arial" pitchFamily="34" charset="0"/>
                <a:cs typeface="Arial" pitchFamily="34" charset="0"/>
              </a:rPr>
              <a:t>), </a:t>
            </a:r>
            <a:r>
              <a:rPr lang="en-US" sz="3600" dirty="0" err="1">
                <a:latin typeface="Arial" pitchFamily="34" charset="0"/>
                <a:cs typeface="Arial" pitchFamily="34" charset="0"/>
              </a:rPr>
              <a:t>oleh</a:t>
            </a:r>
            <a:r>
              <a:rPr lang="en-US" sz="3600" dirty="0">
                <a:latin typeface="Arial" pitchFamily="34" charset="0"/>
                <a:cs typeface="Arial" pitchFamily="34" charset="0"/>
              </a:rPr>
              <a:t> </a:t>
            </a:r>
            <a:r>
              <a:rPr lang="en-US" sz="3600" dirty="0" err="1">
                <a:latin typeface="Arial" pitchFamily="34" charset="0"/>
                <a:cs typeface="Arial" pitchFamily="34" charset="0"/>
              </a:rPr>
              <a:t>kelompok</a:t>
            </a:r>
            <a:r>
              <a:rPr lang="en-US" sz="3600" dirty="0">
                <a:latin typeface="Arial" pitchFamily="34" charset="0"/>
                <a:cs typeface="Arial" pitchFamily="34" charset="0"/>
              </a:rPr>
              <a:t> (</a:t>
            </a:r>
            <a:r>
              <a:rPr lang="en-US" sz="3600" dirty="0" err="1">
                <a:latin typeface="Arial" pitchFamily="34" charset="0"/>
                <a:cs typeface="Arial" pitchFamily="34" charset="0"/>
              </a:rPr>
              <a:t>kinerja</a:t>
            </a:r>
            <a:r>
              <a:rPr lang="en-US" sz="3600" dirty="0">
                <a:latin typeface="Arial" pitchFamily="34" charset="0"/>
                <a:cs typeface="Arial" pitchFamily="34" charset="0"/>
              </a:rPr>
              <a:t> </a:t>
            </a:r>
            <a:r>
              <a:rPr lang="en-US" sz="3600" dirty="0" err="1">
                <a:latin typeface="Arial" pitchFamily="34" charset="0"/>
                <a:cs typeface="Arial" pitchFamily="34" charset="0"/>
              </a:rPr>
              <a:t>kelompok</a:t>
            </a:r>
            <a:r>
              <a:rPr lang="en-US" sz="3600" dirty="0">
                <a:latin typeface="Arial" pitchFamily="34" charset="0"/>
                <a:cs typeface="Arial" pitchFamily="34" charset="0"/>
              </a:rPr>
              <a:t>), </a:t>
            </a:r>
            <a:r>
              <a:rPr lang="en-US" sz="3600" dirty="0" err="1">
                <a:latin typeface="Arial" pitchFamily="34" charset="0"/>
                <a:cs typeface="Arial" pitchFamily="34" charset="0"/>
              </a:rPr>
              <a:t>oleh</a:t>
            </a:r>
            <a:r>
              <a:rPr lang="en-US" sz="3600" dirty="0">
                <a:latin typeface="Arial" pitchFamily="34" charset="0"/>
                <a:cs typeface="Arial" pitchFamily="34" charset="0"/>
              </a:rPr>
              <a:t> </a:t>
            </a:r>
            <a:r>
              <a:rPr lang="en-US" sz="3600" dirty="0" err="1">
                <a:latin typeface="Arial" pitchFamily="34" charset="0"/>
                <a:cs typeface="Arial" pitchFamily="34" charset="0"/>
              </a:rPr>
              <a:t>institusi</a:t>
            </a:r>
            <a:r>
              <a:rPr lang="en-US" sz="3600" dirty="0">
                <a:latin typeface="Arial" pitchFamily="34" charset="0"/>
                <a:cs typeface="Arial" pitchFamily="34" charset="0"/>
              </a:rPr>
              <a:t> (</a:t>
            </a:r>
            <a:r>
              <a:rPr lang="en-US" sz="3600" dirty="0" err="1">
                <a:latin typeface="Arial" pitchFamily="34" charset="0"/>
                <a:cs typeface="Arial" pitchFamily="34" charset="0"/>
              </a:rPr>
              <a:t>kinerja</a:t>
            </a:r>
            <a:r>
              <a:rPr lang="en-US" sz="3600" dirty="0">
                <a:latin typeface="Arial" pitchFamily="34" charset="0"/>
                <a:cs typeface="Arial" pitchFamily="34" charset="0"/>
              </a:rPr>
              <a:t>  </a:t>
            </a:r>
            <a:r>
              <a:rPr lang="en-US" sz="3600" dirty="0" err="1">
                <a:latin typeface="Arial" pitchFamily="34" charset="0"/>
                <a:cs typeface="Arial" pitchFamily="34" charset="0"/>
              </a:rPr>
              <a:t>organisasi</a:t>
            </a:r>
            <a:r>
              <a:rPr lang="en-US" sz="3600" dirty="0">
                <a:latin typeface="Arial" pitchFamily="34" charset="0"/>
                <a:cs typeface="Arial" pitchFamily="34" charset="0"/>
              </a:rPr>
              <a:t>), </a:t>
            </a:r>
            <a:r>
              <a:rPr lang="en-US" sz="3600" dirty="0" err="1">
                <a:latin typeface="Arial" pitchFamily="34" charset="0"/>
                <a:cs typeface="Arial" pitchFamily="34" charset="0"/>
              </a:rPr>
              <a:t>dan</a:t>
            </a:r>
            <a:r>
              <a:rPr lang="en-US" sz="3600" dirty="0">
                <a:latin typeface="Arial" pitchFamily="34" charset="0"/>
                <a:cs typeface="Arial" pitchFamily="34" charset="0"/>
              </a:rPr>
              <a:t> </a:t>
            </a:r>
            <a:r>
              <a:rPr lang="en-US" sz="3600" dirty="0" err="1">
                <a:latin typeface="Arial" pitchFamily="34" charset="0"/>
                <a:cs typeface="Arial" pitchFamily="34" charset="0"/>
              </a:rPr>
              <a:t>oleh</a:t>
            </a:r>
            <a:r>
              <a:rPr lang="en-US" sz="3600" dirty="0">
                <a:latin typeface="Arial" pitchFamily="34" charset="0"/>
                <a:cs typeface="Arial" pitchFamily="34" charset="0"/>
              </a:rPr>
              <a:t> </a:t>
            </a:r>
            <a:r>
              <a:rPr lang="en-US" sz="3600" dirty="0" err="1">
                <a:latin typeface="Arial" pitchFamily="34" charset="0"/>
                <a:cs typeface="Arial" pitchFamily="34" charset="0"/>
              </a:rPr>
              <a:t>suatu</a:t>
            </a:r>
            <a:r>
              <a:rPr lang="en-US" sz="3600" dirty="0">
                <a:latin typeface="Arial" pitchFamily="34" charset="0"/>
                <a:cs typeface="Arial" pitchFamily="34" charset="0"/>
              </a:rPr>
              <a:t> program </a:t>
            </a:r>
            <a:r>
              <a:rPr lang="en-US" sz="3600" dirty="0" err="1">
                <a:latin typeface="Arial" pitchFamily="34" charset="0"/>
                <a:cs typeface="Arial" pitchFamily="34" charset="0"/>
              </a:rPr>
              <a:t>atau</a:t>
            </a:r>
            <a:r>
              <a:rPr lang="en-US" sz="3600" dirty="0">
                <a:latin typeface="Arial" pitchFamily="34" charset="0"/>
                <a:cs typeface="Arial" pitchFamily="34" charset="0"/>
              </a:rPr>
              <a:t> </a:t>
            </a:r>
            <a:r>
              <a:rPr lang="en-US" sz="3600" dirty="0" err="1">
                <a:latin typeface="Arial" pitchFamily="34" charset="0"/>
                <a:cs typeface="Arial" pitchFamily="34" charset="0"/>
              </a:rPr>
              <a:t>kebijakan</a:t>
            </a:r>
            <a:r>
              <a:rPr lang="en-US" sz="3600" dirty="0">
                <a:latin typeface="Arial" pitchFamily="34" charset="0"/>
                <a:cs typeface="Arial" pitchFamily="34" charset="0"/>
              </a:rPr>
              <a:t> (</a:t>
            </a:r>
            <a:r>
              <a:rPr lang="en-US" sz="3600" dirty="0" err="1">
                <a:latin typeface="Arial" pitchFamily="34" charset="0"/>
                <a:cs typeface="Arial" pitchFamily="34" charset="0"/>
              </a:rPr>
              <a:t>kinerja</a:t>
            </a:r>
            <a:r>
              <a:rPr lang="en-US" sz="3600" dirty="0">
                <a:latin typeface="Arial" pitchFamily="34" charset="0"/>
                <a:cs typeface="Arial" pitchFamily="34" charset="0"/>
              </a:rPr>
              <a:t> program/</a:t>
            </a:r>
            <a:r>
              <a:rPr lang="en-US" sz="3600" dirty="0" err="1">
                <a:latin typeface="Arial" pitchFamily="34" charset="0"/>
                <a:cs typeface="Arial" pitchFamily="34" charset="0"/>
              </a:rPr>
              <a:t>kebijakan</a:t>
            </a:r>
            <a:endParaRPr lang="en-US" sz="3600" dirty="0">
              <a:latin typeface="Arial" pitchFamily="34" charset="0"/>
              <a:cs typeface="Arial" pitchFamily="34" charset="0"/>
            </a:endParaRPr>
          </a:p>
          <a:p>
            <a:pPr marL="0" indent="0">
              <a:buNone/>
            </a:pPr>
            <a:endParaRPr lang="en-US" dirty="0"/>
          </a:p>
        </p:txBody>
      </p:sp>
    </p:spTree>
    <p:extLst>
      <p:ext uri="{BB962C8B-B14F-4D97-AF65-F5344CB8AC3E}">
        <p14:creationId xmlns:p14="http://schemas.microsoft.com/office/powerpoint/2010/main" val="351810854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Bagaimana</a:t>
            </a:r>
            <a:r>
              <a:rPr lang="en-US" dirty="0"/>
              <a:t> </a:t>
            </a:r>
            <a:r>
              <a:rPr lang="en-US" dirty="0" err="1"/>
              <a:t>mengukur</a:t>
            </a:r>
            <a:r>
              <a:rPr lang="en-US" dirty="0"/>
              <a:t> </a:t>
            </a:r>
            <a:r>
              <a:rPr lang="en-US" dirty="0" err="1"/>
              <a:t>kinerja</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Suatu </a:t>
            </a:r>
            <a:r>
              <a:rPr lang="en-US" dirty="0" err="1"/>
              <a:t>organisasi</a:t>
            </a:r>
            <a:r>
              <a:rPr lang="en-US" dirty="0"/>
              <a:t> </a:t>
            </a:r>
            <a:r>
              <a:rPr lang="en-US" dirty="0" err="1"/>
              <a:t>dapat</a:t>
            </a:r>
            <a:r>
              <a:rPr lang="en-US" dirty="0"/>
              <a:t> </a:t>
            </a:r>
            <a:r>
              <a:rPr lang="en-US" dirty="0" err="1"/>
              <a:t>dikatakan</a:t>
            </a:r>
            <a:r>
              <a:rPr lang="en-US" dirty="0"/>
              <a:t> </a:t>
            </a:r>
            <a:r>
              <a:rPr lang="en-US" dirty="0" err="1"/>
              <a:t>efektif</a:t>
            </a:r>
            <a:r>
              <a:rPr lang="en-US" dirty="0"/>
              <a:t> </a:t>
            </a:r>
            <a:r>
              <a:rPr lang="en-US" dirty="0" err="1"/>
              <a:t>kalau</a:t>
            </a:r>
            <a:r>
              <a:rPr lang="en-US" dirty="0"/>
              <a:t> </a:t>
            </a:r>
            <a:r>
              <a:rPr lang="en-US" dirty="0" err="1"/>
              <a:t>tujuan</a:t>
            </a:r>
            <a:r>
              <a:rPr lang="en-US" dirty="0"/>
              <a:t> </a:t>
            </a:r>
            <a:r>
              <a:rPr lang="en-US" dirty="0" err="1"/>
              <a:t>organisasi</a:t>
            </a:r>
            <a:r>
              <a:rPr lang="en-US" dirty="0"/>
              <a:t> </a:t>
            </a:r>
            <a:r>
              <a:rPr lang="en-US" dirty="0" err="1"/>
              <a:t>atau</a:t>
            </a:r>
            <a:r>
              <a:rPr lang="en-US" dirty="0"/>
              <a:t> </a:t>
            </a:r>
            <a:r>
              <a:rPr lang="en-US" dirty="0" err="1"/>
              <a:t>nilai-nilai</a:t>
            </a:r>
            <a:r>
              <a:rPr lang="en-US" dirty="0"/>
              <a:t> </a:t>
            </a:r>
            <a:r>
              <a:rPr lang="en-US" dirty="0" err="1"/>
              <a:t>sebagaimana</a:t>
            </a:r>
            <a:r>
              <a:rPr lang="en-US" dirty="0"/>
              <a:t> </a:t>
            </a:r>
            <a:r>
              <a:rPr lang="en-US" dirty="0" err="1"/>
              <a:t>ditetapkan</a:t>
            </a:r>
            <a:r>
              <a:rPr lang="en-US" dirty="0"/>
              <a:t> </a:t>
            </a:r>
            <a:r>
              <a:rPr lang="en-US" dirty="0" err="1"/>
              <a:t>dalam</a:t>
            </a:r>
            <a:r>
              <a:rPr lang="en-US" dirty="0"/>
              <a:t> </a:t>
            </a:r>
            <a:r>
              <a:rPr lang="en-US" dirty="0" err="1"/>
              <a:t>visinya</a:t>
            </a:r>
            <a:r>
              <a:rPr lang="en-US" dirty="0"/>
              <a:t> </a:t>
            </a:r>
            <a:r>
              <a:rPr lang="en-US" dirty="0" err="1"/>
              <a:t>tercapai</a:t>
            </a:r>
            <a:r>
              <a:rPr lang="en-US" dirty="0"/>
              <a:t>.</a:t>
            </a:r>
          </a:p>
          <a:p>
            <a:pPr algn="just"/>
            <a:r>
              <a:rPr lang="en-US" dirty="0"/>
              <a:t>Untuk </a:t>
            </a:r>
            <a:r>
              <a:rPr lang="en-US" dirty="0" err="1"/>
              <a:t>dapat</a:t>
            </a:r>
            <a:r>
              <a:rPr lang="en-US" dirty="0"/>
              <a:t> </a:t>
            </a:r>
            <a:r>
              <a:rPr lang="en-US" dirty="0" err="1"/>
              <a:t>menilai</a:t>
            </a:r>
            <a:r>
              <a:rPr lang="en-US" dirty="0"/>
              <a:t> </a:t>
            </a:r>
            <a:r>
              <a:rPr lang="en-US" dirty="0" err="1"/>
              <a:t>kinerja</a:t>
            </a:r>
            <a:r>
              <a:rPr lang="en-US" dirty="0"/>
              <a:t>, </a:t>
            </a:r>
            <a:r>
              <a:rPr lang="en-US" dirty="0" err="1"/>
              <a:t>pokok</a:t>
            </a:r>
            <a:r>
              <a:rPr lang="en-US" dirty="0"/>
              <a:t> </a:t>
            </a:r>
            <a:r>
              <a:rPr lang="en-US" dirty="0" err="1"/>
              <a:t>utamanya</a:t>
            </a:r>
            <a:r>
              <a:rPr lang="en-US" dirty="0"/>
              <a:t> adalah </a:t>
            </a:r>
            <a:r>
              <a:rPr lang="en-US" dirty="0" err="1"/>
              <a:t>diperlukan</a:t>
            </a:r>
            <a:r>
              <a:rPr lang="en-US" dirty="0"/>
              <a:t> </a:t>
            </a:r>
            <a:r>
              <a:rPr lang="en-US" dirty="0" err="1"/>
              <a:t>alat</a:t>
            </a:r>
            <a:r>
              <a:rPr lang="en-US" dirty="0"/>
              <a:t> </a:t>
            </a:r>
            <a:r>
              <a:rPr lang="en-US" dirty="0" err="1"/>
              <a:t>ukur</a:t>
            </a:r>
            <a:r>
              <a:rPr lang="en-US" dirty="0"/>
              <a:t>/instrument.</a:t>
            </a:r>
          </a:p>
          <a:p>
            <a:pPr algn="just"/>
            <a:r>
              <a:rPr lang="en-US" dirty="0"/>
              <a:t>Martin &amp; </a:t>
            </a:r>
            <a:r>
              <a:rPr lang="en-US" dirty="0" err="1"/>
              <a:t>Kettner</a:t>
            </a:r>
            <a:r>
              <a:rPr lang="en-US" dirty="0"/>
              <a:t> (1996), parameter </a:t>
            </a:r>
            <a:r>
              <a:rPr lang="en-US" dirty="0" err="1"/>
              <a:t>utama</a:t>
            </a:r>
            <a:r>
              <a:rPr lang="en-US" dirty="0"/>
              <a:t>:</a:t>
            </a:r>
          </a:p>
          <a:p>
            <a:pPr marL="457200" indent="-457200" algn="just">
              <a:buFont typeface="+mj-lt"/>
              <a:buAutoNum type="arabicPeriod"/>
            </a:pPr>
            <a:r>
              <a:rPr lang="en-US" dirty="0" err="1"/>
              <a:t>Hasil</a:t>
            </a:r>
            <a:r>
              <a:rPr lang="en-US" dirty="0"/>
              <a:t> </a:t>
            </a:r>
            <a:r>
              <a:rPr lang="en-US" dirty="0" err="1"/>
              <a:t>apa</a:t>
            </a:r>
            <a:r>
              <a:rPr lang="en-US" dirty="0"/>
              <a:t> </a:t>
            </a:r>
            <a:r>
              <a:rPr lang="en-US" dirty="0" err="1"/>
              <a:t>dan</a:t>
            </a:r>
            <a:r>
              <a:rPr lang="en-US" dirty="0"/>
              <a:t> </a:t>
            </a:r>
            <a:r>
              <a:rPr lang="en-US" dirty="0" err="1"/>
              <a:t>berapa</a:t>
            </a:r>
            <a:r>
              <a:rPr lang="en-US" dirty="0"/>
              <a:t> yang </a:t>
            </a:r>
            <a:r>
              <a:rPr lang="en-US" dirty="0" err="1"/>
              <a:t>dapat</a:t>
            </a:r>
            <a:r>
              <a:rPr lang="en-US" dirty="0"/>
              <a:t> </a:t>
            </a:r>
            <a:r>
              <a:rPr lang="en-US" dirty="0" err="1"/>
              <a:t>dinikmati</a:t>
            </a:r>
            <a:r>
              <a:rPr lang="en-US" dirty="0"/>
              <a:t> (</a:t>
            </a:r>
            <a:r>
              <a:rPr lang="en-US" dirty="0" err="1"/>
              <a:t>ketepatan</a:t>
            </a:r>
            <a:r>
              <a:rPr lang="en-US" dirty="0"/>
              <a:t> </a:t>
            </a:r>
            <a:r>
              <a:rPr lang="en-US" dirty="0" err="1"/>
              <a:t>jenis</a:t>
            </a:r>
            <a:r>
              <a:rPr lang="en-US" dirty="0"/>
              <a:t> </a:t>
            </a:r>
            <a:r>
              <a:rPr lang="en-US" dirty="0" err="1"/>
              <a:t>dan</a:t>
            </a:r>
            <a:r>
              <a:rPr lang="en-US" dirty="0"/>
              <a:t> </a:t>
            </a:r>
            <a:r>
              <a:rPr lang="en-US" dirty="0" err="1"/>
              <a:t>pelayanan</a:t>
            </a:r>
            <a:r>
              <a:rPr lang="en-US" dirty="0"/>
              <a:t>)</a:t>
            </a:r>
          </a:p>
          <a:p>
            <a:pPr marL="457200" indent="-457200" algn="just">
              <a:buFont typeface="+mj-lt"/>
              <a:buAutoNum type="arabicPeriod"/>
            </a:pPr>
            <a:r>
              <a:rPr lang="en-US" dirty="0"/>
              <a:t>Siapa yang </a:t>
            </a:r>
            <a:r>
              <a:rPr lang="en-US" dirty="0" err="1"/>
              <a:t>mengambil</a:t>
            </a:r>
            <a:r>
              <a:rPr lang="en-US" dirty="0"/>
              <a:t> </a:t>
            </a:r>
            <a:r>
              <a:rPr lang="en-US" dirty="0" err="1"/>
              <a:t>manfaat</a:t>
            </a:r>
            <a:r>
              <a:rPr lang="en-US" dirty="0"/>
              <a:t>, </a:t>
            </a:r>
            <a:r>
              <a:rPr lang="en-US" dirty="0" err="1"/>
              <a:t>dan</a:t>
            </a:r>
            <a:r>
              <a:rPr lang="en-US" dirty="0"/>
              <a:t> </a:t>
            </a:r>
            <a:r>
              <a:rPr lang="en-US" dirty="0" err="1"/>
              <a:t>berapa</a:t>
            </a:r>
            <a:r>
              <a:rPr lang="en-US" dirty="0"/>
              <a:t> yang </a:t>
            </a:r>
            <a:r>
              <a:rPr lang="en-US" dirty="0" err="1"/>
              <a:t>dapat</a:t>
            </a:r>
            <a:r>
              <a:rPr lang="en-US" dirty="0"/>
              <a:t> </a:t>
            </a:r>
            <a:r>
              <a:rPr lang="en-US" dirty="0" err="1"/>
              <a:t>menikmati</a:t>
            </a:r>
            <a:r>
              <a:rPr lang="en-US" dirty="0"/>
              <a:t> </a:t>
            </a:r>
            <a:r>
              <a:rPr lang="en-US" dirty="0" err="1"/>
              <a:t>hasilnya</a:t>
            </a:r>
            <a:r>
              <a:rPr lang="en-US" dirty="0"/>
              <a:t> (</a:t>
            </a:r>
            <a:r>
              <a:rPr lang="en-US" dirty="0" err="1"/>
              <a:t>ketepatan</a:t>
            </a:r>
            <a:r>
              <a:rPr lang="en-US" dirty="0"/>
              <a:t> </a:t>
            </a:r>
            <a:r>
              <a:rPr lang="en-US" dirty="0" err="1"/>
              <a:t>jenis</a:t>
            </a:r>
            <a:r>
              <a:rPr lang="en-US" dirty="0"/>
              <a:t> </a:t>
            </a:r>
            <a:r>
              <a:rPr lang="en-US" dirty="0" err="1"/>
              <a:t>dan</a:t>
            </a:r>
            <a:r>
              <a:rPr lang="en-US" dirty="0"/>
              <a:t> </a:t>
            </a:r>
            <a:r>
              <a:rPr lang="en-US" dirty="0" err="1"/>
              <a:t>jumlah</a:t>
            </a:r>
            <a:r>
              <a:rPr lang="en-US" dirty="0"/>
              <a:t> </a:t>
            </a:r>
            <a:r>
              <a:rPr lang="en-US" dirty="0" err="1"/>
              <a:t>sasaran</a:t>
            </a:r>
            <a:r>
              <a:rPr lang="en-US" dirty="0"/>
              <a:t> yang </a:t>
            </a:r>
            <a:r>
              <a:rPr lang="en-US" dirty="0" err="1"/>
              <a:t>ingin</a:t>
            </a:r>
            <a:r>
              <a:rPr lang="en-US" dirty="0"/>
              <a:t> </a:t>
            </a:r>
            <a:r>
              <a:rPr lang="en-US" dirty="0" err="1"/>
              <a:t>dijangkau</a:t>
            </a:r>
            <a:r>
              <a:rPr lang="en-US" dirty="0"/>
              <a:t>.</a:t>
            </a:r>
          </a:p>
          <a:p>
            <a:pPr marL="457200" indent="-457200" algn="just">
              <a:buFont typeface="+mj-lt"/>
              <a:buAutoNum type="arabicPeriod"/>
            </a:pPr>
            <a:r>
              <a:rPr lang="en-US" dirty="0" err="1"/>
              <a:t>Kapan</a:t>
            </a:r>
            <a:r>
              <a:rPr lang="en-US" dirty="0"/>
              <a:t> </a:t>
            </a:r>
            <a:r>
              <a:rPr lang="en-US" dirty="0" err="1"/>
              <a:t>dinikmati</a:t>
            </a:r>
            <a:r>
              <a:rPr lang="en-US" dirty="0"/>
              <a:t> (</a:t>
            </a:r>
            <a:r>
              <a:rPr lang="en-US" dirty="0" err="1"/>
              <a:t>ketepatan</a:t>
            </a:r>
            <a:r>
              <a:rPr lang="en-US" dirty="0"/>
              <a:t> </a:t>
            </a:r>
            <a:r>
              <a:rPr lang="en-US" dirty="0" err="1"/>
              <a:t>waktu</a:t>
            </a:r>
            <a:r>
              <a:rPr lang="en-US" dirty="0"/>
              <a:t>)</a:t>
            </a:r>
          </a:p>
          <a:p>
            <a:pPr marL="457200" indent="-457200" algn="just">
              <a:buFont typeface="+mj-lt"/>
              <a:buAutoNum type="arabicPeriod"/>
            </a:pPr>
            <a:r>
              <a:rPr lang="en-US" dirty="0" err="1"/>
              <a:t>Dimana</a:t>
            </a:r>
            <a:r>
              <a:rPr lang="en-US" dirty="0"/>
              <a:t> </a:t>
            </a:r>
            <a:r>
              <a:rPr lang="en-US" dirty="0" err="1"/>
              <a:t>dinikmati</a:t>
            </a:r>
            <a:r>
              <a:rPr lang="en-US" dirty="0"/>
              <a:t> (</a:t>
            </a:r>
            <a:r>
              <a:rPr lang="en-US" dirty="0" err="1"/>
              <a:t>ketepatan</a:t>
            </a:r>
            <a:r>
              <a:rPr lang="en-US" dirty="0"/>
              <a:t> </a:t>
            </a:r>
            <a:r>
              <a:rPr lang="en-US" dirty="0" err="1"/>
              <a:t>lokasi</a:t>
            </a:r>
            <a:r>
              <a:rPr lang="en-US" dirty="0"/>
              <a:t>).</a:t>
            </a:r>
          </a:p>
          <a:p>
            <a:endParaRPr lang="en-US" dirty="0"/>
          </a:p>
        </p:txBody>
      </p:sp>
    </p:spTree>
    <p:extLst>
      <p:ext uri="{BB962C8B-B14F-4D97-AF65-F5344CB8AC3E}">
        <p14:creationId xmlns:p14="http://schemas.microsoft.com/office/powerpoint/2010/main" val="88332529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4638"/>
            <a:ext cx="8001000" cy="639762"/>
          </a:xfrm>
        </p:spPr>
        <p:txBody>
          <a:bodyPr>
            <a:normAutofit fontScale="90000"/>
          </a:bodyPr>
          <a:lstStyle/>
          <a:p>
            <a:r>
              <a:rPr lang="en-US" dirty="0" smtClean="0"/>
              <a:t>Mengapa </a:t>
            </a:r>
            <a:r>
              <a:rPr lang="en-US" dirty="0" err="1" smtClean="0"/>
              <a:t>penting</a:t>
            </a:r>
            <a:r>
              <a:rPr lang="en-US" dirty="0" smtClean="0"/>
              <a:t> ?</a:t>
            </a:r>
            <a:endParaRPr lang="en-US" dirty="0"/>
          </a:p>
        </p:txBody>
      </p:sp>
      <p:sp>
        <p:nvSpPr>
          <p:cNvPr id="3" name="Content Placeholder 2"/>
          <p:cNvSpPr>
            <a:spLocks noGrp="1"/>
          </p:cNvSpPr>
          <p:nvPr>
            <p:ph idx="1"/>
          </p:nvPr>
        </p:nvSpPr>
        <p:spPr>
          <a:xfrm>
            <a:off x="381000" y="1066800"/>
            <a:ext cx="8305800" cy="5410200"/>
          </a:xfrm>
        </p:spPr>
        <p:txBody>
          <a:bodyPr>
            <a:normAutofit fontScale="92500" lnSpcReduction="20000"/>
          </a:bodyPr>
          <a:lstStyle/>
          <a:p>
            <a:pPr marL="0" indent="0">
              <a:buNone/>
            </a:pPr>
            <a:r>
              <a:rPr lang="en-US" dirty="0" err="1"/>
              <a:t>Bagi</a:t>
            </a:r>
            <a:r>
              <a:rPr lang="en-US" dirty="0"/>
              <a:t> </a:t>
            </a:r>
            <a:r>
              <a:rPr lang="en-US" dirty="0" err="1"/>
              <a:t>pemerintah</a:t>
            </a:r>
            <a:r>
              <a:rPr lang="en-US" dirty="0"/>
              <a:t>, </a:t>
            </a:r>
            <a:r>
              <a:rPr lang="en-US" dirty="0" err="1"/>
              <a:t>ada</a:t>
            </a:r>
            <a:r>
              <a:rPr lang="en-US" dirty="0"/>
              <a:t> </a:t>
            </a:r>
            <a:r>
              <a:rPr lang="en-US" dirty="0" err="1"/>
              <a:t>tiga</a:t>
            </a:r>
            <a:r>
              <a:rPr lang="en-US" dirty="0"/>
              <a:t> </a:t>
            </a:r>
            <a:r>
              <a:rPr lang="en-US" dirty="0" err="1"/>
              <a:t>alasan</a:t>
            </a:r>
            <a:r>
              <a:rPr lang="en-US" dirty="0"/>
              <a:t> </a:t>
            </a:r>
            <a:r>
              <a:rPr lang="en-US" dirty="0" err="1"/>
              <a:t>melakukan</a:t>
            </a:r>
            <a:r>
              <a:rPr lang="en-US" dirty="0"/>
              <a:t> </a:t>
            </a:r>
            <a:r>
              <a:rPr lang="en-US" dirty="0" err="1"/>
              <a:t>kinerja</a:t>
            </a:r>
            <a:r>
              <a:rPr lang="en-US" dirty="0"/>
              <a:t>  (Osborne &amp; </a:t>
            </a:r>
            <a:r>
              <a:rPr lang="en-US" dirty="0" err="1"/>
              <a:t>Gaebler</a:t>
            </a:r>
            <a:r>
              <a:rPr lang="en-US" dirty="0"/>
              <a:t>, 1992: 146-156):</a:t>
            </a:r>
          </a:p>
          <a:p>
            <a:pPr marL="457200" indent="-457200">
              <a:buFont typeface="+mj-lt"/>
              <a:buAutoNum type="arabicPeriod"/>
            </a:pPr>
            <a:r>
              <a:rPr lang="en-US" dirty="0"/>
              <a:t>Pemerintah </a:t>
            </a:r>
            <a:r>
              <a:rPr lang="en-US" dirty="0" err="1"/>
              <a:t>melakukan</a:t>
            </a:r>
            <a:r>
              <a:rPr lang="en-US" dirty="0"/>
              <a:t> </a:t>
            </a:r>
            <a:r>
              <a:rPr lang="en-US" dirty="0" err="1"/>
              <a:t>kinerja</a:t>
            </a:r>
            <a:r>
              <a:rPr lang="en-US" dirty="0"/>
              <a:t> </a:t>
            </a:r>
            <a:r>
              <a:rPr lang="en-US" dirty="0" err="1"/>
              <a:t>karena</a:t>
            </a:r>
            <a:r>
              <a:rPr lang="en-US" dirty="0"/>
              <a:t> </a:t>
            </a:r>
            <a:r>
              <a:rPr lang="en-US" dirty="0" err="1"/>
              <a:t>hal</a:t>
            </a:r>
            <a:r>
              <a:rPr lang="en-US" dirty="0"/>
              <a:t> </a:t>
            </a:r>
            <a:r>
              <a:rPr lang="en-US" dirty="0" err="1"/>
              <a:t>itu</a:t>
            </a:r>
            <a:r>
              <a:rPr lang="en-US" dirty="0"/>
              <a:t> </a:t>
            </a:r>
            <a:r>
              <a:rPr lang="en-US" dirty="0" err="1"/>
              <a:t>berkaitan</a:t>
            </a:r>
            <a:r>
              <a:rPr lang="en-US" dirty="0"/>
              <a:t> </a:t>
            </a:r>
            <a:r>
              <a:rPr lang="en-US" dirty="0" err="1"/>
              <a:t>dengan</a:t>
            </a:r>
            <a:r>
              <a:rPr lang="en-US" dirty="0"/>
              <a:t> </a:t>
            </a:r>
            <a:r>
              <a:rPr lang="en-US" dirty="0" err="1"/>
              <a:t>penentuan</a:t>
            </a:r>
            <a:r>
              <a:rPr lang="en-US" dirty="0"/>
              <a:t> </a:t>
            </a:r>
            <a:r>
              <a:rPr lang="en-US" dirty="0" err="1"/>
              <a:t>besarnya</a:t>
            </a:r>
            <a:r>
              <a:rPr lang="en-US" dirty="0"/>
              <a:t> </a:t>
            </a:r>
            <a:r>
              <a:rPr lang="en-US" dirty="0" err="1"/>
              <a:t>gaji</a:t>
            </a:r>
            <a:r>
              <a:rPr lang="en-US" dirty="0"/>
              <a:t> </a:t>
            </a:r>
            <a:r>
              <a:rPr lang="en-US" dirty="0" err="1"/>
              <a:t>dan</a:t>
            </a:r>
            <a:r>
              <a:rPr lang="en-US" dirty="0"/>
              <a:t> </a:t>
            </a:r>
            <a:r>
              <a:rPr lang="en-US" dirty="0" err="1"/>
              <a:t>insentif</a:t>
            </a:r>
            <a:r>
              <a:rPr lang="en-US" dirty="0"/>
              <a:t>.</a:t>
            </a:r>
          </a:p>
          <a:p>
            <a:pPr marL="457200" indent="-457200">
              <a:buFont typeface="+mj-lt"/>
              <a:buAutoNum type="arabicPeriod"/>
            </a:pPr>
            <a:r>
              <a:rPr lang="en-US" dirty="0" err="1"/>
              <a:t>Penilaian</a:t>
            </a:r>
            <a:r>
              <a:rPr lang="en-US" dirty="0"/>
              <a:t> </a:t>
            </a:r>
            <a:r>
              <a:rPr lang="en-US" dirty="0" err="1"/>
              <a:t>tersebut</a:t>
            </a:r>
            <a:r>
              <a:rPr lang="en-US" dirty="0"/>
              <a:t> </a:t>
            </a:r>
            <a:r>
              <a:rPr lang="en-US" dirty="0" err="1"/>
              <a:t>merupakan</a:t>
            </a:r>
            <a:r>
              <a:rPr lang="en-US" dirty="0"/>
              <a:t> </a:t>
            </a:r>
            <a:r>
              <a:rPr lang="en-US" dirty="0" err="1"/>
              <a:t>alat</a:t>
            </a:r>
            <a:r>
              <a:rPr lang="en-US" dirty="0"/>
              <a:t> </a:t>
            </a:r>
            <a:r>
              <a:rPr lang="en-US" dirty="0" err="1"/>
              <a:t>menajeman</a:t>
            </a:r>
            <a:r>
              <a:rPr lang="en-US" dirty="0"/>
              <a:t> yang </a:t>
            </a:r>
            <a:r>
              <a:rPr lang="en-US" dirty="0" err="1"/>
              <a:t>diarahkan</a:t>
            </a:r>
            <a:r>
              <a:rPr lang="en-US" dirty="0"/>
              <a:t> </a:t>
            </a:r>
            <a:r>
              <a:rPr lang="en-US" dirty="0" err="1"/>
              <a:t>untuk</a:t>
            </a:r>
            <a:r>
              <a:rPr lang="en-US" dirty="0"/>
              <a:t> </a:t>
            </a:r>
            <a:r>
              <a:rPr lang="en-US" dirty="0" err="1"/>
              <a:t>melakukan</a:t>
            </a:r>
            <a:r>
              <a:rPr lang="en-US" dirty="0"/>
              <a:t> </a:t>
            </a:r>
            <a:r>
              <a:rPr lang="en-US" dirty="0" err="1"/>
              <a:t>perbaikan-perbaikan</a:t>
            </a:r>
            <a:r>
              <a:rPr lang="en-US" dirty="0"/>
              <a:t> </a:t>
            </a:r>
            <a:r>
              <a:rPr lang="en-US" dirty="0" err="1"/>
              <a:t>kegiatan</a:t>
            </a:r>
            <a:r>
              <a:rPr lang="en-US" dirty="0"/>
              <a:t> </a:t>
            </a:r>
            <a:r>
              <a:rPr lang="en-US" dirty="0" err="1"/>
              <a:t>operasional</a:t>
            </a:r>
            <a:r>
              <a:rPr lang="en-US" dirty="0"/>
              <a:t> </a:t>
            </a:r>
            <a:r>
              <a:rPr lang="en-US" dirty="0" err="1"/>
              <a:t>secara</a:t>
            </a:r>
            <a:r>
              <a:rPr lang="en-US" dirty="0"/>
              <a:t> </a:t>
            </a:r>
            <a:r>
              <a:rPr lang="en-US" dirty="0" err="1"/>
              <a:t>berkesinambungan</a:t>
            </a:r>
            <a:r>
              <a:rPr lang="en-US" dirty="0"/>
              <a:t>.</a:t>
            </a:r>
          </a:p>
          <a:p>
            <a:pPr marL="457200" indent="-457200">
              <a:buFont typeface="+mj-lt"/>
              <a:buAutoNum type="arabicPeriod"/>
            </a:pPr>
            <a:r>
              <a:rPr lang="en-US" dirty="0" err="1"/>
              <a:t>Penilaian</a:t>
            </a:r>
            <a:r>
              <a:rPr lang="en-US" dirty="0"/>
              <a:t> </a:t>
            </a:r>
            <a:r>
              <a:rPr lang="en-US" dirty="0" err="1"/>
              <a:t>kinerja</a:t>
            </a:r>
            <a:r>
              <a:rPr lang="en-US" dirty="0"/>
              <a:t> </a:t>
            </a:r>
            <a:r>
              <a:rPr lang="en-US" dirty="0" err="1"/>
              <a:t>menjadi</a:t>
            </a:r>
            <a:r>
              <a:rPr lang="en-US" dirty="0"/>
              <a:t> </a:t>
            </a:r>
            <a:r>
              <a:rPr lang="en-US" dirty="0" err="1"/>
              <a:t>sangat</a:t>
            </a:r>
            <a:r>
              <a:rPr lang="en-US" dirty="0"/>
              <a:t> </a:t>
            </a:r>
            <a:r>
              <a:rPr lang="en-US" dirty="0" err="1"/>
              <a:t>penting</a:t>
            </a:r>
            <a:r>
              <a:rPr lang="en-US" dirty="0"/>
              <a:t> </a:t>
            </a:r>
            <a:r>
              <a:rPr lang="en-US" dirty="0" err="1"/>
              <a:t>karena</a:t>
            </a:r>
            <a:r>
              <a:rPr lang="en-US" dirty="0"/>
              <a:t> </a:t>
            </a:r>
            <a:r>
              <a:rPr lang="en-US" dirty="0" err="1"/>
              <a:t>dengan</a:t>
            </a:r>
            <a:r>
              <a:rPr lang="en-US" dirty="0"/>
              <a:t> </a:t>
            </a:r>
            <a:r>
              <a:rPr lang="en-US" dirty="0" err="1"/>
              <a:t>demikian</a:t>
            </a:r>
            <a:r>
              <a:rPr lang="en-US" dirty="0"/>
              <a:t> </a:t>
            </a:r>
            <a:r>
              <a:rPr lang="en-US" dirty="0" err="1"/>
              <a:t>pemerintah</a:t>
            </a:r>
            <a:r>
              <a:rPr lang="en-US" dirty="0"/>
              <a:t> </a:t>
            </a:r>
            <a:r>
              <a:rPr lang="en-US" dirty="0" err="1"/>
              <a:t>dapat</a:t>
            </a:r>
            <a:r>
              <a:rPr lang="en-US" dirty="0"/>
              <a:t> </a:t>
            </a:r>
            <a:r>
              <a:rPr lang="en-US" dirty="0" err="1"/>
              <a:t>melihat</a:t>
            </a:r>
            <a:r>
              <a:rPr lang="en-US" dirty="0"/>
              <a:t> </a:t>
            </a:r>
            <a:r>
              <a:rPr lang="en-US" dirty="0" err="1"/>
              <a:t>kerterkaitan</a:t>
            </a:r>
            <a:r>
              <a:rPr lang="en-US" dirty="0"/>
              <a:t> </a:t>
            </a:r>
            <a:r>
              <a:rPr lang="en-US" dirty="0" err="1"/>
              <a:t>antara</a:t>
            </a:r>
            <a:r>
              <a:rPr lang="en-US" dirty="0"/>
              <a:t> </a:t>
            </a:r>
            <a:r>
              <a:rPr lang="en-US" dirty="0" err="1"/>
              <a:t>hasil</a:t>
            </a:r>
            <a:r>
              <a:rPr lang="en-US" dirty="0"/>
              <a:t> yang </a:t>
            </a:r>
            <a:r>
              <a:rPr lang="en-US" dirty="0" err="1"/>
              <a:t>dicapai</a:t>
            </a:r>
            <a:r>
              <a:rPr lang="en-US" dirty="0"/>
              <a:t> </a:t>
            </a:r>
            <a:r>
              <a:rPr lang="en-US" dirty="0" err="1"/>
              <a:t>dengan</a:t>
            </a:r>
            <a:r>
              <a:rPr lang="en-US" dirty="0"/>
              <a:t> </a:t>
            </a:r>
            <a:r>
              <a:rPr lang="en-US" dirty="0" err="1"/>
              <a:t>biaya</a:t>
            </a:r>
            <a:r>
              <a:rPr lang="en-US" dirty="0"/>
              <a:t> yang </a:t>
            </a:r>
            <a:r>
              <a:rPr lang="en-US" dirty="0" err="1"/>
              <a:t>dikeluarkan</a:t>
            </a:r>
            <a:r>
              <a:rPr lang="en-US" dirty="0"/>
              <a:t>.</a:t>
            </a:r>
          </a:p>
          <a:p>
            <a:endParaRPr lang="en-US" dirty="0"/>
          </a:p>
        </p:txBody>
      </p:sp>
    </p:spTree>
    <p:extLst>
      <p:ext uri="{BB962C8B-B14F-4D97-AF65-F5344CB8AC3E}">
        <p14:creationId xmlns:p14="http://schemas.microsoft.com/office/powerpoint/2010/main" val="23142040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077200" cy="334962"/>
          </a:xfrm>
        </p:spPr>
        <p:txBody>
          <a:bodyPr>
            <a:normAutofit fontScale="90000"/>
          </a:bodyPr>
          <a:lstStyle/>
          <a:p>
            <a:r>
              <a:rPr lang="en-US" sz="3100" b="1" dirty="0" smtClean="0"/>
              <a:t>PENGERTIAN  ADMINISTRASI PUBLIK </a:t>
            </a:r>
            <a:r>
              <a:rPr lang="en-US" b="1" dirty="0" smtClean="0"/>
              <a:t> </a:t>
            </a:r>
            <a:endParaRPr lang="en-US" dirty="0"/>
          </a:p>
        </p:txBody>
      </p:sp>
      <p:sp>
        <p:nvSpPr>
          <p:cNvPr id="3" name="Content Placeholder 2"/>
          <p:cNvSpPr>
            <a:spLocks noGrp="1"/>
          </p:cNvSpPr>
          <p:nvPr>
            <p:ph idx="1"/>
          </p:nvPr>
        </p:nvSpPr>
        <p:spPr>
          <a:xfrm>
            <a:off x="457200" y="1219200"/>
            <a:ext cx="8229600" cy="4906963"/>
          </a:xfrm>
        </p:spPr>
        <p:txBody>
          <a:bodyPr>
            <a:noAutofit/>
          </a:bodyPr>
          <a:lstStyle/>
          <a:p>
            <a:pPr>
              <a:buNone/>
            </a:pPr>
            <a:r>
              <a:rPr lang="en-US" sz="2400" dirty="0" smtClean="0"/>
              <a:t>ADMINISTRASI PUBLIK </a:t>
            </a:r>
            <a:r>
              <a:rPr lang="en-US" sz="2400" dirty="0"/>
              <a:t> </a:t>
            </a:r>
            <a:r>
              <a:rPr lang="en-US" sz="2400" dirty="0" smtClean="0"/>
              <a:t>TERDIRI </a:t>
            </a:r>
            <a:r>
              <a:rPr lang="en-US" sz="2400" dirty="0"/>
              <a:t>DARI 2 </a:t>
            </a:r>
            <a:r>
              <a:rPr lang="en-US" sz="2400" dirty="0" smtClean="0"/>
              <a:t>UNSUR</a:t>
            </a:r>
          </a:p>
          <a:p>
            <a:pPr>
              <a:buNone/>
            </a:pPr>
            <a:endParaRPr lang="en-US" sz="2400" b="1" dirty="0"/>
          </a:p>
          <a:p>
            <a:pPr marL="514350" indent="-514350">
              <a:buFont typeface="+mj-lt"/>
              <a:buAutoNum type="arabicPeriod"/>
            </a:pPr>
            <a:r>
              <a:rPr lang="en-US" sz="2400" b="1" dirty="0"/>
              <a:t>ADMINISTRASI: </a:t>
            </a:r>
            <a:endParaRPr lang="en-US" sz="2400" b="1" dirty="0" smtClean="0"/>
          </a:p>
          <a:p>
            <a:pPr marL="514350" indent="-514350">
              <a:buFont typeface="+mj-lt"/>
              <a:buAutoNum type="alphaLcPeriod"/>
            </a:pPr>
            <a:r>
              <a:rPr lang="en-US" sz="2400" dirty="0" smtClean="0"/>
              <a:t> KEGIATAN </a:t>
            </a:r>
          </a:p>
          <a:p>
            <a:pPr marL="514350" indent="-514350">
              <a:buFont typeface="+mj-lt"/>
              <a:buAutoNum type="alphaLcPeriod"/>
            </a:pPr>
            <a:r>
              <a:rPr lang="en-US" sz="2400" dirty="0" smtClean="0"/>
              <a:t>KERJA SAMA / BANYAK ORANG</a:t>
            </a:r>
          </a:p>
          <a:p>
            <a:pPr marL="514350" indent="-514350">
              <a:buFont typeface="+mj-lt"/>
              <a:buAutoNum type="alphaLcPeriod"/>
            </a:pPr>
            <a:r>
              <a:rPr lang="en-US" sz="2400" dirty="0" smtClean="0"/>
              <a:t>RASIONAL /</a:t>
            </a:r>
            <a:r>
              <a:rPr lang="en-US" sz="2800" dirty="0" smtClean="0"/>
              <a:t> EFISIEN</a:t>
            </a:r>
            <a:endParaRPr lang="en-US" sz="2400" dirty="0" smtClean="0"/>
          </a:p>
          <a:p>
            <a:pPr marL="514350" indent="-514350">
              <a:buFont typeface="+mj-lt"/>
              <a:buAutoNum type="alphaLcPeriod"/>
            </a:pPr>
            <a:r>
              <a:rPr lang="en-US" sz="2400" dirty="0" smtClean="0"/>
              <a:t>UNTUK </a:t>
            </a:r>
            <a:r>
              <a:rPr lang="en-US" sz="2400" dirty="0"/>
              <a:t>MENCAPAI TUJUAN </a:t>
            </a:r>
            <a:r>
              <a:rPr lang="en-US" sz="2400" dirty="0" smtClean="0"/>
              <a:t>BERSAMA</a:t>
            </a:r>
          </a:p>
          <a:p>
            <a:pPr marL="514350" indent="-514350">
              <a:buAutoNum type="arabicPeriod" startAt="2"/>
            </a:pPr>
            <a:r>
              <a:rPr lang="en-US" sz="2400" b="1" dirty="0" smtClean="0"/>
              <a:t>PUBLIK:</a:t>
            </a:r>
          </a:p>
          <a:p>
            <a:pPr marL="514350" indent="-514350">
              <a:buFont typeface="+mj-lt"/>
              <a:buAutoNum type="alphaLcPeriod"/>
            </a:pPr>
            <a:r>
              <a:rPr lang="en-US" sz="2400" dirty="0" smtClean="0"/>
              <a:t> UMUM </a:t>
            </a:r>
          </a:p>
          <a:p>
            <a:pPr marL="514350" indent="-514350">
              <a:buFont typeface="+mj-lt"/>
              <a:buAutoNum type="alphaLcPeriod"/>
            </a:pPr>
            <a:r>
              <a:rPr lang="en-US" sz="2400" dirty="0" smtClean="0"/>
              <a:t>MASYARAKAT</a:t>
            </a:r>
          </a:p>
          <a:p>
            <a:pPr marL="514350" indent="-514350">
              <a:buFont typeface="+mj-lt"/>
              <a:buAutoNum type="alphaLcPeriod"/>
            </a:pPr>
            <a:r>
              <a:rPr lang="en-US" sz="2400" dirty="0" smtClean="0"/>
              <a:t> NEGARA</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153400" cy="639762"/>
          </a:xfrm>
        </p:spPr>
        <p:txBody>
          <a:bodyPr>
            <a:normAutofit fontScale="90000"/>
          </a:bodyPr>
          <a:lstStyle/>
          <a:p>
            <a:r>
              <a:rPr lang="en-US" b="1" dirty="0" err="1" smtClean="0"/>
              <a:t>Tugas</a:t>
            </a:r>
            <a:r>
              <a:rPr lang="en-US" b="1" dirty="0" smtClean="0"/>
              <a:t> </a:t>
            </a:r>
            <a:r>
              <a:rPr lang="en-US" b="1" dirty="0" err="1" smtClean="0"/>
              <a:t>Mahasiswa</a:t>
            </a:r>
            <a:endParaRPr lang="en-US" b="1" dirty="0"/>
          </a:p>
        </p:txBody>
      </p:sp>
      <p:sp>
        <p:nvSpPr>
          <p:cNvPr id="3" name="Content Placeholder 2"/>
          <p:cNvSpPr>
            <a:spLocks noGrp="1"/>
          </p:cNvSpPr>
          <p:nvPr>
            <p:ph idx="1"/>
          </p:nvPr>
        </p:nvSpPr>
        <p:spPr>
          <a:xfrm>
            <a:off x="381000" y="1066800"/>
            <a:ext cx="8305800" cy="5410200"/>
          </a:xfrm>
        </p:spPr>
        <p:txBody>
          <a:bodyPr>
            <a:normAutofit lnSpcReduction="10000"/>
          </a:bodyPr>
          <a:lstStyle/>
          <a:p>
            <a:pPr marL="0" indent="0" algn="just">
              <a:buNone/>
            </a:pPr>
            <a:r>
              <a:rPr lang="en-US" sz="2800" b="1" dirty="0" smtClean="0">
                <a:cs typeface="Arial" pitchFamily="34" charset="0"/>
              </a:rPr>
              <a:t>M</a:t>
            </a:r>
            <a:r>
              <a:rPr lang="id-ID" sz="2800" b="1" dirty="0" smtClean="0">
                <a:cs typeface="Arial" pitchFamily="34" charset="0"/>
              </a:rPr>
              <a:t>engapa </a:t>
            </a:r>
            <a:r>
              <a:rPr lang="id-ID" sz="2800" b="1" dirty="0">
                <a:cs typeface="Arial" pitchFamily="34" charset="0"/>
              </a:rPr>
              <a:t>mempelajari dasar-dasar administrasi publik sangat penting?</a:t>
            </a:r>
          </a:p>
          <a:p>
            <a:pPr marL="457200" indent="-457200" algn="just">
              <a:buFont typeface="+mj-lt"/>
              <a:buAutoNum type="arabicPeriod"/>
            </a:pPr>
            <a:r>
              <a:rPr lang="id-ID" sz="2800" b="1" dirty="0">
                <a:cs typeface="Arial" pitchFamily="34" charset="0"/>
              </a:rPr>
              <a:t>Apa yang anda ketahui tentang administrasi publik?</a:t>
            </a:r>
          </a:p>
          <a:p>
            <a:pPr marL="457200" indent="-457200" algn="just">
              <a:buFont typeface="+mj-lt"/>
              <a:buAutoNum type="arabicPeriod"/>
            </a:pPr>
            <a:r>
              <a:rPr lang="id-ID" sz="2800" b="1" dirty="0">
                <a:cs typeface="Arial" pitchFamily="34" charset="0"/>
              </a:rPr>
              <a:t>Bagaimana hakekat, ruang lingkup, dan batasannya agar bisa dipelajari lebih jelas?, serta</a:t>
            </a:r>
          </a:p>
          <a:p>
            <a:pPr marL="457200" indent="-457200" algn="just">
              <a:buFont typeface="+mj-lt"/>
              <a:buAutoNum type="arabicPeriod"/>
            </a:pPr>
            <a:r>
              <a:rPr lang="id-ID" sz="2800" b="1" dirty="0">
                <a:cs typeface="Arial" pitchFamily="34" charset="0"/>
              </a:rPr>
              <a:t>Apa peran administrasi publik itu sendiri?, kegiatan apa saja yang dilakukan dan siapa yang melakukan?</a:t>
            </a:r>
            <a:endParaRPr lang="en-US" sz="2800" b="1" dirty="0">
              <a:cs typeface="Arial" pitchFamily="34" charset="0"/>
            </a:endParaRPr>
          </a:p>
          <a:p>
            <a:pPr marL="457200" indent="-457200" algn="just">
              <a:buFont typeface="+mj-lt"/>
              <a:buAutoNum type="arabicPeriod"/>
            </a:pPr>
            <a:r>
              <a:rPr lang="en-US" sz="2800" b="1" dirty="0" err="1">
                <a:cs typeface="Arial" pitchFamily="34" charset="0"/>
              </a:rPr>
              <a:t>Buatlah</a:t>
            </a:r>
            <a:r>
              <a:rPr lang="en-US" sz="2800" b="1" dirty="0">
                <a:cs typeface="Arial" pitchFamily="34" charset="0"/>
              </a:rPr>
              <a:t> </a:t>
            </a:r>
            <a:r>
              <a:rPr lang="en-US" sz="2800" b="1" dirty="0" err="1">
                <a:cs typeface="Arial" pitchFamily="34" charset="0"/>
              </a:rPr>
              <a:t>analisis</a:t>
            </a:r>
            <a:r>
              <a:rPr lang="en-US" sz="2800" b="1" dirty="0">
                <a:cs typeface="Arial" pitchFamily="34" charset="0"/>
              </a:rPr>
              <a:t> </a:t>
            </a:r>
            <a:r>
              <a:rPr lang="en-US" sz="2800" b="1" dirty="0" err="1">
                <a:cs typeface="Arial" pitchFamily="34" charset="0"/>
              </a:rPr>
              <a:t>pelaksanaan</a:t>
            </a:r>
            <a:r>
              <a:rPr lang="en-US" sz="2800" b="1" dirty="0">
                <a:cs typeface="Arial" pitchFamily="34" charset="0"/>
              </a:rPr>
              <a:t> Administrasi </a:t>
            </a:r>
            <a:r>
              <a:rPr lang="en-US" sz="2800" b="1" dirty="0" err="1">
                <a:cs typeface="Arial" pitchFamily="34" charset="0"/>
              </a:rPr>
              <a:t>Publik</a:t>
            </a:r>
            <a:r>
              <a:rPr lang="en-US" sz="2800" b="1" dirty="0">
                <a:cs typeface="Arial" pitchFamily="34" charset="0"/>
              </a:rPr>
              <a:t> di Kabupaten </a:t>
            </a:r>
            <a:r>
              <a:rPr lang="en-US" sz="2800" b="1" dirty="0" err="1">
                <a:cs typeface="Arial" pitchFamily="34" charset="0"/>
              </a:rPr>
              <a:t>atau</a:t>
            </a:r>
            <a:r>
              <a:rPr lang="en-US" sz="2800" b="1" dirty="0">
                <a:cs typeface="Arial" pitchFamily="34" charset="0"/>
              </a:rPr>
              <a:t> </a:t>
            </a:r>
            <a:r>
              <a:rPr lang="en-US" sz="2800" b="1" dirty="0" err="1">
                <a:cs typeface="Arial" pitchFamily="34" charset="0"/>
              </a:rPr>
              <a:t>Desa</a:t>
            </a:r>
            <a:r>
              <a:rPr lang="en-US" sz="2800" b="1" dirty="0">
                <a:cs typeface="Arial" pitchFamily="34" charset="0"/>
              </a:rPr>
              <a:t> </a:t>
            </a:r>
            <a:r>
              <a:rPr lang="en-US" sz="2800" b="1" dirty="0" err="1">
                <a:cs typeface="Arial" pitchFamily="34" charset="0"/>
              </a:rPr>
              <a:t>saudara</a:t>
            </a:r>
            <a:r>
              <a:rPr lang="en-US" sz="2800" b="1" dirty="0">
                <a:cs typeface="Arial" pitchFamily="34" charset="0"/>
              </a:rPr>
              <a:t> </a:t>
            </a:r>
            <a:r>
              <a:rPr lang="en-US" sz="2800" b="1" dirty="0" err="1">
                <a:cs typeface="Arial" pitchFamily="34" charset="0"/>
              </a:rPr>
              <a:t>dan</a:t>
            </a:r>
            <a:r>
              <a:rPr lang="en-US" sz="2800" b="1" dirty="0">
                <a:cs typeface="Arial" pitchFamily="34" charset="0"/>
              </a:rPr>
              <a:t> </a:t>
            </a:r>
            <a:r>
              <a:rPr lang="en-US" sz="2800" b="1" dirty="0" err="1">
                <a:cs typeface="Arial" pitchFamily="34" charset="0"/>
              </a:rPr>
              <a:t>berikan</a:t>
            </a:r>
            <a:r>
              <a:rPr lang="en-US" sz="2800" b="1" dirty="0">
                <a:cs typeface="Arial" pitchFamily="34" charset="0"/>
              </a:rPr>
              <a:t> </a:t>
            </a:r>
            <a:r>
              <a:rPr lang="en-US" sz="2800" b="1" dirty="0" err="1">
                <a:cs typeface="Arial" pitchFamily="34" charset="0"/>
              </a:rPr>
              <a:t>contoh</a:t>
            </a:r>
            <a:r>
              <a:rPr lang="en-US" sz="2800" b="1" dirty="0" smtClean="0">
                <a:cs typeface="Arial" pitchFamily="34" charset="0"/>
              </a:rPr>
              <a:t>.</a:t>
            </a:r>
          </a:p>
          <a:p>
            <a:pPr marL="457200" indent="-457200" algn="just">
              <a:buFont typeface="+mj-lt"/>
              <a:buAutoNum type="arabicPeriod"/>
            </a:pPr>
            <a:r>
              <a:rPr lang="en-US" sz="2800" b="1" dirty="0" smtClean="0">
                <a:cs typeface="Arial" pitchFamily="34" charset="0"/>
              </a:rPr>
              <a:t> </a:t>
            </a:r>
            <a:r>
              <a:rPr lang="en-US" sz="2800" b="1" dirty="0">
                <a:cs typeface="Arial" pitchFamily="34" charset="0"/>
              </a:rPr>
              <a:t>NB: </a:t>
            </a:r>
            <a:r>
              <a:rPr lang="en-US" sz="2800" b="1" dirty="0" err="1">
                <a:cs typeface="Arial" pitchFamily="34" charset="0"/>
              </a:rPr>
              <a:t>Jawaban</a:t>
            </a:r>
            <a:r>
              <a:rPr lang="en-US" sz="2800" b="1" dirty="0">
                <a:cs typeface="Arial" pitchFamily="34" charset="0"/>
              </a:rPr>
              <a:t> </a:t>
            </a:r>
            <a:r>
              <a:rPr lang="en-US" sz="2800" b="1" dirty="0" err="1">
                <a:cs typeface="Arial" pitchFamily="34" charset="0"/>
              </a:rPr>
              <a:t>Tugas</a:t>
            </a:r>
            <a:r>
              <a:rPr lang="en-US" sz="2800" b="1" dirty="0">
                <a:cs typeface="Arial" pitchFamily="34" charset="0"/>
              </a:rPr>
              <a:t> </a:t>
            </a:r>
            <a:r>
              <a:rPr lang="en-US" sz="2800" b="1" dirty="0" err="1">
                <a:cs typeface="Arial" pitchFamily="34" charset="0"/>
              </a:rPr>
              <a:t>dikirim</a:t>
            </a:r>
            <a:r>
              <a:rPr lang="en-US" sz="2800" b="1" dirty="0">
                <a:cs typeface="Arial" pitchFamily="34" charset="0"/>
              </a:rPr>
              <a:t> Via </a:t>
            </a:r>
            <a:r>
              <a:rPr lang="en-US" sz="2800" b="1" dirty="0" smtClean="0">
                <a:cs typeface="Arial" pitchFamily="34" charset="0"/>
              </a:rPr>
              <a:t>WA</a:t>
            </a:r>
          </a:p>
          <a:p>
            <a:pPr marL="0" indent="0" algn="just">
              <a:buNone/>
            </a:pPr>
            <a:endParaRPr lang="en-US" sz="2800" b="1" dirty="0">
              <a:cs typeface="Arial" pitchFamily="34" charset="0"/>
            </a:endParaRPr>
          </a:p>
          <a:p>
            <a:pPr marL="0" indent="0" algn="ctr">
              <a:buNone/>
            </a:pPr>
            <a:r>
              <a:rPr lang="en-US" sz="2800" b="1" dirty="0" err="1">
                <a:cs typeface="Arial" pitchFamily="34" charset="0"/>
              </a:rPr>
              <a:t>Selamat</a:t>
            </a:r>
            <a:r>
              <a:rPr lang="en-US" sz="2800" b="1" dirty="0">
                <a:cs typeface="Arial" pitchFamily="34" charset="0"/>
              </a:rPr>
              <a:t> </a:t>
            </a:r>
            <a:r>
              <a:rPr lang="en-US" sz="2800" b="1" dirty="0" err="1">
                <a:cs typeface="Arial" pitchFamily="34" charset="0"/>
              </a:rPr>
              <a:t>Mengerjakan</a:t>
            </a:r>
            <a:r>
              <a:rPr lang="en-US" sz="2800" b="1" dirty="0">
                <a:cs typeface="Arial" pitchFamily="34" charset="0"/>
              </a:rPr>
              <a:t> &amp; </a:t>
            </a:r>
            <a:r>
              <a:rPr lang="en-US" sz="2800" b="1" dirty="0" err="1">
                <a:cs typeface="Arial" pitchFamily="34" charset="0"/>
              </a:rPr>
              <a:t>Sukses</a:t>
            </a:r>
            <a:endParaRPr lang="id-ID" sz="2800" b="1" dirty="0">
              <a:cs typeface="Arial" pitchFamily="34" charset="0"/>
            </a:endParaRPr>
          </a:p>
          <a:p>
            <a:pPr marL="457200" indent="-457200" algn="just">
              <a:buFont typeface="+mj-lt"/>
              <a:buAutoNum type="arabicPeriod"/>
            </a:pPr>
            <a:endParaRPr lang="en-US" sz="2400" dirty="0">
              <a:latin typeface="Arial" pitchFamily="34" charset="0"/>
              <a:cs typeface="Arial" pitchFamily="34" charset="0"/>
            </a:endParaRPr>
          </a:p>
          <a:p>
            <a:pPr marL="457200" indent="-457200" algn="just">
              <a:buFont typeface="+mj-lt"/>
              <a:buAutoNum type="arabicPeriod"/>
            </a:pPr>
            <a:endParaRPr lang="id-ID" sz="2400" dirty="0">
              <a:latin typeface="Arial" pitchFamily="34" charset="0"/>
              <a:cs typeface="Arial" pitchFamily="34" charset="0"/>
            </a:endParaRPr>
          </a:p>
          <a:p>
            <a:endParaRPr lang="en-US" sz="2400" dirty="0"/>
          </a:p>
        </p:txBody>
      </p:sp>
    </p:spTree>
    <p:extLst>
      <p:ext uri="{BB962C8B-B14F-4D97-AF65-F5344CB8AC3E}">
        <p14:creationId xmlns:p14="http://schemas.microsoft.com/office/powerpoint/2010/main" val="36043625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077200" cy="563562"/>
          </a:xfrm>
        </p:spPr>
        <p:txBody>
          <a:bodyPr>
            <a:normAutofit fontScale="90000"/>
          </a:bodyPr>
          <a:lstStyle/>
          <a:p>
            <a:r>
              <a:rPr lang="en-US" b="1" dirty="0" smtClean="0"/>
              <a:t/>
            </a:r>
            <a:br>
              <a:rPr lang="en-US" b="1" dirty="0" smtClean="0"/>
            </a:br>
            <a:r>
              <a:rPr lang="en-US" sz="3600" b="1" dirty="0" err="1" smtClean="0">
                <a:latin typeface="Arial" pitchFamily="34" charset="0"/>
                <a:cs typeface="Arial" pitchFamily="34" charset="0"/>
              </a:rPr>
              <a:t>Konseptual</a:t>
            </a:r>
            <a:r>
              <a:rPr lang="en-US" sz="3600" b="1" dirty="0" smtClean="0">
                <a:latin typeface="Arial" pitchFamily="34" charset="0"/>
                <a:cs typeface="Arial" pitchFamily="34" charset="0"/>
              </a:rPr>
              <a:t> Administrasi</a:t>
            </a:r>
            <a:r>
              <a:rPr lang="en-US" sz="3600" dirty="0" smtClean="0">
                <a:latin typeface="Arial" pitchFamily="34" charset="0"/>
                <a:cs typeface="Arial" pitchFamily="34" charset="0"/>
              </a:rPr>
              <a:t/>
            </a:r>
            <a:br>
              <a:rPr lang="en-US" sz="3600" dirty="0" smtClean="0">
                <a:latin typeface="Arial" pitchFamily="34" charset="0"/>
                <a:cs typeface="Arial" pitchFamily="34" charset="0"/>
              </a:rPr>
            </a:br>
            <a:endParaRPr lang="en-US" sz="3600" dirty="0">
              <a:latin typeface="Arial" pitchFamily="34" charset="0"/>
              <a:cs typeface="Arial" pitchFamily="34" charset="0"/>
            </a:endParaRPr>
          </a:p>
        </p:txBody>
      </p:sp>
      <p:sp>
        <p:nvSpPr>
          <p:cNvPr id="3" name="Content Placeholder 2"/>
          <p:cNvSpPr>
            <a:spLocks noGrp="1"/>
          </p:cNvSpPr>
          <p:nvPr>
            <p:ph idx="1"/>
          </p:nvPr>
        </p:nvSpPr>
        <p:spPr>
          <a:xfrm>
            <a:off x="381000" y="990600"/>
            <a:ext cx="8305800" cy="5638800"/>
          </a:xfrm>
        </p:spPr>
        <p:txBody>
          <a:bodyPr>
            <a:normAutofit/>
          </a:bodyPr>
          <a:lstStyle/>
          <a:p>
            <a:pPr>
              <a:buNone/>
            </a:pPr>
            <a:r>
              <a:rPr lang="en-US" b="1" dirty="0" smtClean="0"/>
              <a:t> </a:t>
            </a:r>
            <a:r>
              <a:rPr lang="en-US" b="1" dirty="0" smtClean="0">
                <a:latin typeface="Arial" pitchFamily="34" charset="0"/>
                <a:cs typeface="Arial" pitchFamily="34" charset="0"/>
                <a:sym typeface="Sniglet"/>
              </a:rPr>
              <a:t>M</a:t>
            </a:r>
            <a:r>
              <a:rPr lang="id-ID" altLang="id-ID" b="1" dirty="0" smtClean="0">
                <a:latin typeface="Arial" pitchFamily="34" charset="0"/>
                <a:ea typeface="Sniglet"/>
                <a:cs typeface="Arial" pitchFamily="34" charset="0"/>
                <a:sym typeface="Sniglet"/>
              </a:rPr>
              <a:t>enurut </a:t>
            </a:r>
            <a:r>
              <a:rPr lang="id-ID" altLang="id-ID" b="1" dirty="0">
                <a:latin typeface="Arial" pitchFamily="34" charset="0"/>
                <a:ea typeface="Sniglet"/>
                <a:cs typeface="Arial" pitchFamily="34" charset="0"/>
                <a:sym typeface="Sniglet"/>
              </a:rPr>
              <a:t>Dunsire </a:t>
            </a:r>
            <a:r>
              <a:rPr lang="en-US" altLang="id-ID" b="1" dirty="0" smtClean="0">
                <a:latin typeface="Arial" pitchFamily="34" charset="0"/>
                <a:ea typeface="Sniglet"/>
                <a:cs typeface="Arial" pitchFamily="34" charset="0"/>
                <a:sym typeface="Sniglet"/>
              </a:rPr>
              <a:t> </a:t>
            </a:r>
          </a:p>
          <a:p>
            <a:pPr>
              <a:buNone/>
            </a:pPr>
            <a:r>
              <a:rPr lang="en-US" sz="2900" b="1" dirty="0">
                <a:latin typeface="Arial" pitchFamily="34" charset="0"/>
                <a:cs typeface="Arial" pitchFamily="34" charset="0"/>
                <a:sym typeface="Sniglet"/>
              </a:rPr>
              <a:t> </a:t>
            </a:r>
            <a:r>
              <a:rPr lang="en-US" sz="2900" b="1" dirty="0" smtClean="0">
                <a:latin typeface="Arial" pitchFamily="34" charset="0"/>
                <a:cs typeface="Arial" pitchFamily="34" charset="0"/>
                <a:sym typeface="Sniglet"/>
              </a:rPr>
              <a:t>  </a:t>
            </a:r>
            <a:r>
              <a:rPr lang="en-US" sz="2900" b="1" dirty="0" smtClean="0">
                <a:latin typeface="Arial" pitchFamily="34" charset="0"/>
                <a:cs typeface="Arial" pitchFamily="34" charset="0"/>
              </a:rPr>
              <a:t>Administrasi </a:t>
            </a:r>
            <a:r>
              <a:rPr lang="id-ID" altLang="id-ID" sz="2800" dirty="0" smtClean="0">
                <a:latin typeface="Arial" pitchFamily="34" charset="0"/>
                <a:ea typeface="Sniglet"/>
                <a:cs typeface="Arial" pitchFamily="34" charset="0"/>
                <a:sym typeface="Sniglet"/>
              </a:rPr>
              <a:t>diartikan </a:t>
            </a:r>
            <a:r>
              <a:rPr lang="id-ID" altLang="id-ID" sz="2800" dirty="0">
                <a:latin typeface="Arial" pitchFamily="34" charset="0"/>
                <a:ea typeface="Sniglet"/>
                <a:cs typeface="Arial" pitchFamily="34" charset="0"/>
                <a:sym typeface="Sniglet"/>
              </a:rPr>
              <a:t>sebagai arahan, pemerintahan, kegiatan implementasi, kegiatan pengarahan, penciptaan prinsip-prinsip implementasi kebijakan publik, kegiatan melakukan analisis, kegiatan menyeimbangkan dan mempresentasikan keputusan, pertimbangan kebijakan baik individu maupun kelompok dalam menghasilkan barang dan jasa publik, dan sebagai arena bidang kerja akademik dan teoritik (dikutip oleh Donovan dan Jacson, 1991: 9)</a:t>
            </a:r>
          </a:p>
          <a:p>
            <a:pPr lvl="0">
              <a:buNone/>
            </a:pPr>
            <a:endParaRPr lang="en-US" sz="2900" dirty="0" smtClean="0">
              <a:latin typeface="Arial" pitchFamily="34" charset="0"/>
              <a:cs typeface="Arial" pitchFamily="34" charset="0"/>
            </a:endParaRPr>
          </a:p>
          <a:p>
            <a:pPr>
              <a:buNone/>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457200" y="685800"/>
            <a:ext cx="8229600" cy="5440363"/>
          </a:xfrm>
        </p:spPr>
        <p:txBody>
          <a:bodyPr>
            <a:normAutofit fontScale="55000" lnSpcReduction="20000"/>
          </a:bodyPr>
          <a:lstStyle/>
          <a:p>
            <a:r>
              <a:rPr lang="en-US" sz="4500" b="1" dirty="0" smtClean="0">
                <a:latin typeface="Arial" pitchFamily="34" charset="0"/>
                <a:cs typeface="Arial" pitchFamily="34" charset="0"/>
              </a:rPr>
              <a:t>Menurut </a:t>
            </a:r>
            <a:r>
              <a:rPr lang="id-ID" sz="4500" b="1" dirty="0" smtClean="0">
                <a:latin typeface="Arial" pitchFamily="34" charset="0"/>
                <a:cs typeface="Arial" pitchFamily="34" charset="0"/>
              </a:rPr>
              <a:t>Tracker</a:t>
            </a:r>
            <a:r>
              <a:rPr lang="id-ID" sz="4500" dirty="0" smtClean="0">
                <a:latin typeface="Arial" pitchFamily="34" charset="0"/>
                <a:cs typeface="Arial" pitchFamily="34" charset="0"/>
              </a:rPr>
              <a:t> </a:t>
            </a:r>
            <a:endParaRPr lang="en-US" sz="4500" dirty="0" smtClean="0">
              <a:latin typeface="Arial" pitchFamily="34" charset="0"/>
              <a:cs typeface="Arial" pitchFamily="34" charset="0"/>
            </a:endParaRPr>
          </a:p>
          <a:p>
            <a:r>
              <a:rPr lang="en-US" sz="4500" dirty="0" smtClean="0">
                <a:latin typeface="Arial" pitchFamily="34" charset="0"/>
                <a:cs typeface="Arial" pitchFamily="34" charset="0"/>
              </a:rPr>
              <a:t>A</a:t>
            </a:r>
            <a:r>
              <a:rPr lang="id-ID" sz="4500" dirty="0" smtClean="0">
                <a:latin typeface="Arial" pitchFamily="34" charset="0"/>
                <a:cs typeface="Arial" pitchFamily="34" charset="0"/>
              </a:rPr>
              <a:t>dministrasi </a:t>
            </a:r>
            <a:r>
              <a:rPr lang="id-ID" sz="4500" dirty="0">
                <a:latin typeface="Arial" pitchFamily="34" charset="0"/>
                <a:cs typeface="Arial" pitchFamily="34" charset="0"/>
              </a:rPr>
              <a:t>merupakan suatu proses yang dinamis dan berkelanjutan, yang digerakkan dalam rangka mencapai tujuan dengan cara memanfaatkan secara bersama orang dan material melalui koordinasi dan kerjasama. Dalam hal ini, kegiatan perencanaan, pengorganisasian, dan kepemimpinan secara implisit termasuk dalam definisi tersebut (Donovan dan Jackson, 1991: 10</a:t>
            </a:r>
            <a:r>
              <a:rPr lang="id-ID" sz="4500" dirty="0" smtClean="0">
                <a:latin typeface="Arial" pitchFamily="34" charset="0"/>
                <a:cs typeface="Arial" pitchFamily="34" charset="0"/>
              </a:rPr>
              <a:t>).</a:t>
            </a:r>
            <a:endParaRPr lang="en-US" sz="4500" dirty="0" smtClean="0">
              <a:latin typeface="Arial" pitchFamily="34" charset="0"/>
              <a:cs typeface="Arial" pitchFamily="34" charset="0"/>
            </a:endParaRPr>
          </a:p>
          <a:p>
            <a:pPr marL="0" indent="0">
              <a:buNone/>
            </a:pPr>
            <a:endParaRPr lang="en-US" sz="4500" dirty="0" smtClean="0">
              <a:latin typeface="Arial" pitchFamily="34" charset="0"/>
              <a:cs typeface="Arial" pitchFamily="34" charset="0"/>
            </a:endParaRPr>
          </a:p>
          <a:p>
            <a:r>
              <a:rPr lang="id-ID" sz="4500" b="1" dirty="0">
                <a:latin typeface="Arial" pitchFamily="34" charset="0"/>
                <a:cs typeface="Arial" pitchFamily="34" charset="0"/>
              </a:rPr>
              <a:t>Tugas administrasi</a:t>
            </a:r>
            <a:r>
              <a:rPr lang="id-ID" sz="4500" dirty="0">
                <a:latin typeface="Arial" pitchFamily="34" charset="0"/>
                <a:cs typeface="Arial" pitchFamily="34" charset="0"/>
              </a:rPr>
              <a:t>: mengidentifikasi kebutuhan dan mengintepretasikan, dan menggunakan tujuan organisasi sebagai tuntunan dalam menjalankan program  (merencanakan-mengimplementasikan-mengevaluasi, segala unsur yang ada diorganisasi) dalam prosesnya memberikan pelayanan publik).</a:t>
            </a:r>
          </a:p>
          <a:p>
            <a:pPr marL="0" indent="0">
              <a:buNone/>
            </a:pPr>
            <a:endParaRPr lang="id-ID" sz="4500" dirty="0">
              <a:latin typeface="Arial" pitchFamily="34" charset="0"/>
              <a:cs typeface="Arial" pitchFamily="34" charset="0"/>
            </a:endParaRPr>
          </a:p>
          <a:p>
            <a:endParaRPr lang="en-US" dirty="0"/>
          </a:p>
        </p:txBody>
      </p:sp>
    </p:spTree>
    <p:extLst>
      <p:ext uri="{BB962C8B-B14F-4D97-AF65-F5344CB8AC3E}">
        <p14:creationId xmlns:p14="http://schemas.microsoft.com/office/powerpoint/2010/main" val="40016234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305800" cy="563562"/>
          </a:xfrm>
        </p:spPr>
        <p:txBody>
          <a:bodyPr>
            <a:normAutofit fontScale="90000"/>
          </a:bodyPr>
          <a:lstStyle/>
          <a:p>
            <a:endParaRPr lang="en-US"/>
          </a:p>
        </p:txBody>
      </p:sp>
      <p:sp>
        <p:nvSpPr>
          <p:cNvPr id="3" name="Content Placeholder 2"/>
          <p:cNvSpPr>
            <a:spLocks noGrp="1"/>
          </p:cNvSpPr>
          <p:nvPr>
            <p:ph idx="1"/>
          </p:nvPr>
        </p:nvSpPr>
        <p:spPr>
          <a:xfrm>
            <a:off x="381000" y="990600"/>
            <a:ext cx="8305800" cy="5135563"/>
          </a:xfrm>
        </p:spPr>
        <p:txBody>
          <a:bodyPr>
            <a:normAutofit fontScale="85000" lnSpcReduction="20000"/>
          </a:bodyPr>
          <a:lstStyle/>
          <a:p>
            <a:pPr algn="just"/>
            <a:r>
              <a:rPr lang="id-ID" b="1" dirty="0">
                <a:latin typeface="Arial" pitchFamily="34" charset="0"/>
                <a:cs typeface="Arial" pitchFamily="34" charset="0"/>
              </a:rPr>
              <a:t>Chandler dan Plano</a:t>
            </a:r>
            <a:r>
              <a:rPr lang="id-ID" dirty="0">
                <a:latin typeface="Arial" pitchFamily="34" charset="0"/>
                <a:cs typeface="Arial" pitchFamily="34" charset="0"/>
              </a:rPr>
              <a:t> (1988: 29-30), </a:t>
            </a:r>
            <a:endParaRPr lang="en-US" dirty="0" smtClean="0">
              <a:latin typeface="Arial" pitchFamily="34" charset="0"/>
              <a:cs typeface="Arial" pitchFamily="34" charset="0"/>
            </a:endParaRPr>
          </a:p>
          <a:p>
            <a:pPr algn="just"/>
            <a:r>
              <a:rPr lang="id-ID" b="1" dirty="0" smtClean="0">
                <a:latin typeface="Arial" pitchFamily="34" charset="0"/>
                <a:cs typeface="Arial" pitchFamily="34" charset="0"/>
              </a:rPr>
              <a:t>Administrasi </a:t>
            </a:r>
            <a:r>
              <a:rPr lang="id-ID" b="1" dirty="0">
                <a:latin typeface="Arial" pitchFamily="34" charset="0"/>
                <a:cs typeface="Arial" pitchFamily="34" charset="0"/>
              </a:rPr>
              <a:t>Publik </a:t>
            </a:r>
            <a:r>
              <a:rPr lang="id-ID" dirty="0">
                <a:latin typeface="Arial" pitchFamily="34" charset="0"/>
                <a:cs typeface="Arial" pitchFamily="34" charset="0"/>
              </a:rPr>
              <a:t>adalah proses dimana sumberdaya dan personal publik diorganisir dan dikoordinasikan untuk memformulasikan, mengimplementasikan, dan mengelola (manage) keputusan-keputuasn dalam kebijakan publik.</a:t>
            </a:r>
          </a:p>
          <a:p>
            <a:pPr marL="0" indent="0">
              <a:buNone/>
            </a:pPr>
            <a:endParaRPr lang="id-ID" dirty="0"/>
          </a:p>
          <a:p>
            <a:pPr marL="0" indent="0">
              <a:buNone/>
            </a:pPr>
            <a:endParaRPr lang="id-ID" dirty="0"/>
          </a:p>
          <a:p>
            <a:r>
              <a:rPr lang="id-ID" b="1" dirty="0">
                <a:latin typeface="Arial" pitchFamily="34" charset="0"/>
                <a:cs typeface="Arial" pitchFamily="34" charset="0"/>
              </a:rPr>
              <a:t>Administrasi Publik </a:t>
            </a:r>
            <a:r>
              <a:rPr lang="id-ID" dirty="0">
                <a:latin typeface="Arial" pitchFamily="34" charset="0"/>
                <a:cs typeface="Arial" pitchFamily="34" charset="0"/>
              </a:rPr>
              <a:t>merupakan seni dan ilmu </a:t>
            </a:r>
            <a:r>
              <a:rPr lang="id-ID" i="1" dirty="0">
                <a:latin typeface="Arial" pitchFamily="34" charset="0"/>
                <a:cs typeface="Arial" pitchFamily="34" charset="0"/>
              </a:rPr>
              <a:t>(art and science) </a:t>
            </a:r>
            <a:r>
              <a:rPr lang="id-ID" dirty="0">
                <a:latin typeface="Arial" pitchFamily="34" charset="0"/>
                <a:cs typeface="Arial" pitchFamily="34" charset="0"/>
              </a:rPr>
              <a:t>yang ditujukan untuk mengatur public affairs dan melaksanakan berbagai tugas yang telah ditetapkan. Sebagai suatu disiplin ilmu, maka administrasi publik bertujuan untuk memecahkan masalah publik</a:t>
            </a:r>
            <a:endParaRPr lang="en-US" dirty="0">
              <a:latin typeface="Arial" pitchFamily="34" charset="0"/>
              <a:cs typeface="Arial" pitchFamily="34" charset="0"/>
            </a:endParaRPr>
          </a:p>
        </p:txBody>
      </p:sp>
    </p:spTree>
    <p:extLst>
      <p:ext uri="{BB962C8B-B14F-4D97-AF65-F5344CB8AC3E}">
        <p14:creationId xmlns:p14="http://schemas.microsoft.com/office/powerpoint/2010/main" val="3172232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382000" cy="106362"/>
          </a:xfrm>
        </p:spPr>
        <p:txBody>
          <a:bodyPr>
            <a:normAutofit fontScale="90000"/>
          </a:bodyPr>
          <a:lstStyle/>
          <a:p>
            <a:endParaRPr lang="en-US"/>
          </a:p>
        </p:txBody>
      </p:sp>
      <p:sp>
        <p:nvSpPr>
          <p:cNvPr id="3" name="Content Placeholder 2"/>
          <p:cNvSpPr>
            <a:spLocks noGrp="1"/>
          </p:cNvSpPr>
          <p:nvPr>
            <p:ph idx="1"/>
          </p:nvPr>
        </p:nvSpPr>
        <p:spPr>
          <a:xfrm>
            <a:off x="381000" y="457200"/>
            <a:ext cx="8305800" cy="6172200"/>
          </a:xfrm>
        </p:spPr>
        <p:txBody>
          <a:bodyPr>
            <a:noAutofit/>
          </a:bodyPr>
          <a:lstStyle/>
          <a:p>
            <a:pPr algn="just"/>
            <a:r>
              <a:rPr lang="id-ID" sz="2400" b="1" dirty="0">
                <a:latin typeface="Arial" pitchFamily="34" charset="0"/>
                <a:cs typeface="Arial" pitchFamily="34" charset="0"/>
              </a:rPr>
              <a:t>Fesler (1980: 9</a:t>
            </a:r>
            <a:r>
              <a:rPr lang="id-ID" sz="2400" b="1" dirty="0" smtClean="0">
                <a:latin typeface="Arial" pitchFamily="34" charset="0"/>
                <a:cs typeface="Arial" pitchFamily="34" charset="0"/>
              </a:rPr>
              <a:t>),Administrasi </a:t>
            </a:r>
            <a:r>
              <a:rPr lang="id-ID" sz="2400" b="1" dirty="0">
                <a:latin typeface="Arial" pitchFamily="34" charset="0"/>
                <a:cs typeface="Arial" pitchFamily="34" charset="0"/>
              </a:rPr>
              <a:t>Publik </a:t>
            </a:r>
            <a:r>
              <a:rPr lang="id-ID" sz="2400" dirty="0">
                <a:latin typeface="Arial" pitchFamily="34" charset="0"/>
                <a:cs typeface="Arial" pitchFamily="34" charset="0"/>
              </a:rPr>
              <a:t>adalah </a:t>
            </a:r>
            <a:r>
              <a:rPr lang="id-ID" sz="2400" i="1" dirty="0">
                <a:latin typeface="Arial" pitchFamily="34" charset="0"/>
                <a:cs typeface="Arial" pitchFamily="34" charset="0"/>
              </a:rPr>
              <a:t>the administration of govermental affairs</a:t>
            </a:r>
            <a:r>
              <a:rPr lang="id-ID" sz="2400" dirty="0">
                <a:latin typeface="Arial" pitchFamily="34" charset="0"/>
                <a:cs typeface="Arial" pitchFamily="34" charset="0"/>
              </a:rPr>
              <a:t>. Administrasti publik diartikan sebagai penyusunan </a:t>
            </a:r>
            <a:r>
              <a:rPr lang="en-US" sz="2400" dirty="0">
                <a:latin typeface="Arial" pitchFamily="34" charset="0"/>
                <a:cs typeface="Arial" pitchFamily="34" charset="0"/>
              </a:rPr>
              <a:t>&amp;</a:t>
            </a:r>
            <a:r>
              <a:rPr lang="id-ID" sz="2400" dirty="0" smtClean="0">
                <a:latin typeface="Arial" pitchFamily="34" charset="0"/>
                <a:cs typeface="Arial" pitchFamily="34" charset="0"/>
              </a:rPr>
              <a:t> </a:t>
            </a:r>
            <a:r>
              <a:rPr lang="id-ID" sz="2400" dirty="0">
                <a:latin typeface="Arial" pitchFamily="34" charset="0"/>
                <a:cs typeface="Arial" pitchFamily="34" charset="0"/>
              </a:rPr>
              <a:t>pelaksanaan kebijakan </a:t>
            </a:r>
            <a:r>
              <a:rPr lang="id-ID" sz="2400" dirty="0" smtClean="0">
                <a:latin typeface="Arial" pitchFamily="34" charset="0"/>
                <a:cs typeface="Arial" pitchFamily="34" charset="0"/>
              </a:rPr>
              <a:t>yg </a:t>
            </a:r>
            <a:r>
              <a:rPr lang="id-ID" sz="2400" dirty="0">
                <a:latin typeface="Arial" pitchFamily="34" charset="0"/>
                <a:cs typeface="Arial" pitchFamily="34" charset="0"/>
              </a:rPr>
              <a:t>dilakukan oleh birokrasi </a:t>
            </a:r>
            <a:r>
              <a:rPr lang="id-ID" sz="2400" dirty="0" smtClean="0">
                <a:latin typeface="Arial" pitchFamily="34" charset="0"/>
                <a:cs typeface="Arial" pitchFamily="34" charset="0"/>
              </a:rPr>
              <a:t>dlm </a:t>
            </a:r>
            <a:r>
              <a:rPr lang="id-ID" sz="2400" dirty="0">
                <a:latin typeface="Arial" pitchFamily="34" charset="0"/>
                <a:cs typeface="Arial" pitchFamily="34" charset="0"/>
              </a:rPr>
              <a:t>skala besar </a:t>
            </a:r>
            <a:r>
              <a:rPr lang="en-US" sz="2400" dirty="0">
                <a:latin typeface="Arial" pitchFamily="34" charset="0"/>
                <a:cs typeface="Arial" pitchFamily="34" charset="0"/>
              </a:rPr>
              <a:t>&amp;</a:t>
            </a:r>
            <a:r>
              <a:rPr lang="id-ID" sz="2400" dirty="0" smtClean="0">
                <a:latin typeface="Arial" pitchFamily="34" charset="0"/>
                <a:cs typeface="Arial" pitchFamily="34" charset="0"/>
              </a:rPr>
              <a:t> </a:t>
            </a:r>
            <a:r>
              <a:rPr lang="id-ID" sz="2400" dirty="0">
                <a:latin typeface="Arial" pitchFamily="34" charset="0"/>
                <a:cs typeface="Arial" pitchFamily="34" charset="0"/>
              </a:rPr>
              <a:t>untuk kepentingan publik</a:t>
            </a:r>
            <a:r>
              <a:rPr lang="id-ID" sz="2400" dirty="0" smtClean="0">
                <a:latin typeface="Arial" pitchFamily="34" charset="0"/>
                <a:cs typeface="Arial" pitchFamily="34" charset="0"/>
              </a:rPr>
              <a:t>.</a:t>
            </a:r>
            <a:endParaRPr lang="id-ID" sz="2400" dirty="0">
              <a:latin typeface="Arial" pitchFamily="34" charset="0"/>
              <a:cs typeface="Arial" pitchFamily="34" charset="0"/>
            </a:endParaRPr>
          </a:p>
          <a:p>
            <a:pPr algn="just"/>
            <a:r>
              <a:rPr lang="id-ID" sz="2400" b="1" dirty="0">
                <a:latin typeface="Arial" pitchFamily="34" charset="0"/>
                <a:cs typeface="Arial" pitchFamily="34" charset="0"/>
              </a:rPr>
              <a:t>Stillman II </a:t>
            </a:r>
            <a:r>
              <a:rPr lang="id-ID" sz="2400" dirty="0">
                <a:latin typeface="Arial" pitchFamily="34" charset="0"/>
                <a:cs typeface="Arial" pitchFamily="34" charset="0"/>
              </a:rPr>
              <a:t>(</a:t>
            </a:r>
            <a:r>
              <a:rPr lang="id-ID" sz="2400" dirty="0" smtClean="0">
                <a:latin typeface="Arial" pitchFamily="34" charset="0"/>
                <a:cs typeface="Arial" pitchFamily="34" charset="0"/>
              </a:rPr>
              <a:t>1991)</a:t>
            </a:r>
            <a:r>
              <a:rPr lang="id-ID" sz="2400" b="1" dirty="0" smtClean="0">
                <a:latin typeface="Arial" pitchFamily="34" charset="0"/>
                <a:cs typeface="Arial" pitchFamily="34" charset="0"/>
              </a:rPr>
              <a:t>definisi </a:t>
            </a:r>
            <a:r>
              <a:rPr lang="id-ID" sz="2400" b="1" dirty="0">
                <a:latin typeface="Arial" pitchFamily="34" charset="0"/>
                <a:cs typeface="Arial" pitchFamily="34" charset="0"/>
              </a:rPr>
              <a:t>administrasi publik </a:t>
            </a:r>
            <a:r>
              <a:rPr lang="id-ID" sz="2400" dirty="0">
                <a:latin typeface="Arial" pitchFamily="34" charset="0"/>
                <a:cs typeface="Arial" pitchFamily="34" charset="0"/>
              </a:rPr>
              <a:t>sangat bervariasi bahkan sulit untuk disepakati, seperti Dimock dan Fox bahwa administrasi publik dipandang </a:t>
            </a:r>
            <a:r>
              <a:rPr lang="id-ID" sz="2400" dirty="0" smtClean="0">
                <a:latin typeface="Arial" pitchFamily="34" charset="0"/>
                <a:cs typeface="Arial" pitchFamily="34" charset="0"/>
              </a:rPr>
              <a:t>s</a:t>
            </a:r>
            <a:r>
              <a:rPr lang="en-US" sz="2400" dirty="0" err="1" smtClean="0">
                <a:latin typeface="Arial" pitchFamily="34" charset="0"/>
                <a:cs typeface="Arial" pitchFamily="34" charset="0"/>
              </a:rPr>
              <a:t>bg</a:t>
            </a:r>
            <a:r>
              <a:rPr lang="id-ID" sz="2400" dirty="0" smtClean="0">
                <a:latin typeface="Arial" pitchFamily="34" charset="0"/>
                <a:cs typeface="Arial" pitchFamily="34" charset="0"/>
              </a:rPr>
              <a:t> </a:t>
            </a:r>
            <a:r>
              <a:rPr lang="id-ID" sz="2400" dirty="0">
                <a:latin typeface="Arial" pitchFamily="34" charset="0"/>
                <a:cs typeface="Arial" pitchFamily="34" charset="0"/>
              </a:rPr>
              <a:t>kegiatan ekonomi dan ditujukan </a:t>
            </a:r>
            <a:r>
              <a:rPr lang="id-ID" sz="2400" dirty="0" smtClean="0">
                <a:latin typeface="Arial" pitchFamily="34" charset="0"/>
                <a:cs typeface="Arial" pitchFamily="34" charset="0"/>
              </a:rPr>
              <a:t>utk </a:t>
            </a:r>
            <a:r>
              <a:rPr lang="id-ID" sz="2400" dirty="0">
                <a:latin typeface="Arial" pitchFamily="34" charset="0"/>
                <a:cs typeface="Arial" pitchFamily="34" charset="0"/>
              </a:rPr>
              <a:t>pelayanan publik, </a:t>
            </a:r>
            <a:r>
              <a:rPr lang="id-ID" sz="2400" dirty="0" smtClean="0">
                <a:latin typeface="Arial" pitchFamily="34" charset="0"/>
                <a:cs typeface="Arial" pitchFamily="34" charset="0"/>
              </a:rPr>
              <a:t>Barton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dan</a:t>
            </a:r>
            <a:r>
              <a:rPr lang="en-US" sz="2400" dirty="0" smtClean="0">
                <a:latin typeface="Arial" pitchFamily="34" charset="0"/>
                <a:cs typeface="Arial" pitchFamily="34" charset="0"/>
              </a:rPr>
              <a:t> </a:t>
            </a:r>
            <a:r>
              <a:rPr lang="id-ID" sz="2400" dirty="0" smtClean="0">
                <a:latin typeface="Arial" pitchFamily="34" charset="0"/>
                <a:cs typeface="Arial" pitchFamily="34" charset="0"/>
              </a:rPr>
              <a:t> </a:t>
            </a:r>
            <a:r>
              <a:rPr lang="id-ID" sz="2400" dirty="0">
                <a:latin typeface="Arial" pitchFamily="34" charset="0"/>
                <a:cs typeface="Arial" pitchFamily="34" charset="0"/>
              </a:rPr>
              <a:t>Chappel menekankan keterlibatan personil dalam memberikan </a:t>
            </a:r>
            <a:r>
              <a:rPr lang="id-ID" sz="2400" dirty="0" smtClean="0">
                <a:latin typeface="Arial" pitchFamily="34" charset="0"/>
                <a:cs typeface="Arial" pitchFamily="34" charset="0"/>
              </a:rPr>
              <a:t>pela</a:t>
            </a:r>
            <a:r>
              <a:rPr lang="en-US" sz="2400" dirty="0" err="1" smtClean="0">
                <a:latin typeface="Arial" pitchFamily="34" charset="0"/>
                <a:cs typeface="Arial" pitchFamily="34" charset="0"/>
              </a:rPr>
              <a:t>ya</a:t>
            </a:r>
            <a:r>
              <a:rPr lang="id-ID" sz="2400" dirty="0" smtClean="0">
                <a:latin typeface="Arial" pitchFamily="34" charset="0"/>
                <a:cs typeface="Arial" pitchFamily="34" charset="0"/>
              </a:rPr>
              <a:t>nan </a:t>
            </a:r>
            <a:r>
              <a:rPr lang="id-ID" sz="2400" dirty="0">
                <a:latin typeface="Arial" pitchFamily="34" charset="0"/>
                <a:cs typeface="Arial" pitchFamily="34" charset="0"/>
              </a:rPr>
              <a:t>publik</a:t>
            </a:r>
            <a:r>
              <a:rPr lang="id-ID" sz="2400" dirty="0" smtClean="0">
                <a:latin typeface="Arial" pitchFamily="34" charset="0"/>
                <a:cs typeface="Arial" pitchFamily="34" charset="0"/>
              </a:rPr>
              <a:t>.</a:t>
            </a:r>
            <a:endParaRPr lang="en-US" sz="2400" dirty="0" smtClean="0">
              <a:latin typeface="Arial" pitchFamily="34" charset="0"/>
              <a:cs typeface="Arial" pitchFamily="34" charset="0"/>
            </a:endParaRPr>
          </a:p>
          <a:p>
            <a:pPr algn="just"/>
            <a:r>
              <a:rPr lang="id-ID" sz="2400" b="1" dirty="0" smtClean="0">
                <a:latin typeface="Arial" pitchFamily="34" charset="0"/>
                <a:cs typeface="Arial" pitchFamily="34" charset="0"/>
              </a:rPr>
              <a:t> </a:t>
            </a:r>
            <a:r>
              <a:rPr lang="en-US" sz="2400" dirty="0" err="1" smtClean="0">
                <a:latin typeface="Arial" pitchFamily="34" charset="0"/>
                <a:cs typeface="Arial" pitchFamily="34" charset="0"/>
              </a:rPr>
              <a:t>Rangkuman</a:t>
            </a:r>
            <a:r>
              <a:rPr lang="en-US" sz="2400" dirty="0" smtClean="0">
                <a:latin typeface="Arial" pitchFamily="34" charset="0"/>
                <a:cs typeface="Arial" pitchFamily="34" charset="0"/>
              </a:rPr>
              <a:t> </a:t>
            </a:r>
            <a:r>
              <a:rPr lang="en-US" sz="2400" dirty="0" err="1">
                <a:latin typeface="Arial" pitchFamily="34" charset="0"/>
                <a:cs typeface="Arial" pitchFamily="34" charset="0"/>
              </a:rPr>
              <a:t>dari</a:t>
            </a:r>
            <a:r>
              <a:rPr lang="en-US" sz="2400" dirty="0">
                <a:latin typeface="Arial" pitchFamily="34" charset="0"/>
                <a:cs typeface="Arial" pitchFamily="34" charset="0"/>
              </a:rPr>
              <a:t> </a:t>
            </a:r>
            <a:r>
              <a:rPr lang="en-US" sz="2400" dirty="0" err="1">
                <a:latin typeface="Arial" pitchFamily="34" charset="0"/>
                <a:cs typeface="Arial" pitchFamily="34" charset="0"/>
              </a:rPr>
              <a:t>definisi</a:t>
            </a:r>
            <a:r>
              <a:rPr lang="en-US" sz="2400" dirty="0">
                <a:latin typeface="Arial" pitchFamily="34" charset="0"/>
                <a:cs typeface="Arial" pitchFamily="34" charset="0"/>
              </a:rPr>
              <a:t> </a:t>
            </a:r>
            <a:r>
              <a:rPr lang="en-US" sz="2400" b="1" dirty="0" err="1" smtClean="0">
                <a:latin typeface="Arial" pitchFamily="34" charset="0"/>
                <a:cs typeface="Arial" pitchFamily="34" charset="0"/>
              </a:rPr>
              <a:t>Nigro</a:t>
            </a:r>
            <a:r>
              <a:rPr lang="en-US" sz="2400" b="1" dirty="0" smtClean="0">
                <a:latin typeface="Arial" pitchFamily="34" charset="0"/>
                <a:cs typeface="Arial" pitchFamily="34" charset="0"/>
              </a:rPr>
              <a:t> &amp; </a:t>
            </a:r>
            <a:r>
              <a:rPr lang="en-US" sz="2400" b="1" dirty="0" err="1" smtClean="0">
                <a:latin typeface="Arial" pitchFamily="34" charset="0"/>
                <a:cs typeface="Arial" pitchFamily="34" charset="0"/>
              </a:rPr>
              <a:t>Nigro</a:t>
            </a:r>
            <a:r>
              <a:rPr lang="en-US" sz="2400" b="1" dirty="0">
                <a:latin typeface="Arial" pitchFamily="34" charset="0"/>
                <a:cs typeface="Arial" pitchFamily="34" charset="0"/>
              </a:rPr>
              <a:t>, </a:t>
            </a:r>
            <a:r>
              <a:rPr lang="en-US" sz="2400" b="1" dirty="0" err="1" smtClean="0">
                <a:latin typeface="Arial" pitchFamily="34" charset="0"/>
                <a:cs typeface="Arial" pitchFamily="34" charset="0"/>
              </a:rPr>
              <a:t>Pfiffner</a:t>
            </a:r>
            <a:r>
              <a:rPr lang="en-US" sz="2400" b="1" dirty="0" smtClean="0">
                <a:latin typeface="Arial" pitchFamily="34" charset="0"/>
                <a:cs typeface="Arial" pitchFamily="34" charset="0"/>
              </a:rPr>
              <a:t> &amp; </a:t>
            </a:r>
            <a:r>
              <a:rPr lang="en-US" sz="2400" b="1" dirty="0" err="1">
                <a:latin typeface="Arial" pitchFamily="34" charset="0"/>
                <a:cs typeface="Arial" pitchFamily="34" charset="0"/>
              </a:rPr>
              <a:t>P</a:t>
            </a:r>
            <a:r>
              <a:rPr lang="en-US" sz="2400" b="1" dirty="0" err="1" smtClean="0">
                <a:latin typeface="Arial" pitchFamily="34" charset="0"/>
                <a:cs typeface="Arial" pitchFamily="34" charset="0"/>
              </a:rPr>
              <a:t>resthus</a:t>
            </a:r>
            <a:r>
              <a:rPr lang="en-US" sz="2400" b="1" dirty="0">
                <a:latin typeface="Arial" pitchFamily="34" charset="0"/>
                <a:cs typeface="Arial" pitchFamily="34" charset="0"/>
              </a:rPr>
              <a:t>, </a:t>
            </a:r>
            <a:r>
              <a:rPr lang="en-US" sz="2400" b="1" dirty="0" err="1">
                <a:latin typeface="Arial" pitchFamily="34" charset="0"/>
                <a:cs typeface="Arial" pitchFamily="34" charset="0"/>
              </a:rPr>
              <a:t>serta</a:t>
            </a:r>
            <a:r>
              <a:rPr lang="en-US" sz="2400" b="1" dirty="0">
                <a:latin typeface="Arial" pitchFamily="34" charset="0"/>
                <a:cs typeface="Arial" pitchFamily="34" charset="0"/>
              </a:rPr>
              <a:t> Waldo</a:t>
            </a:r>
            <a:r>
              <a:rPr lang="en-US" sz="2400" dirty="0">
                <a:latin typeface="Arial" pitchFamily="34" charset="0"/>
                <a:cs typeface="Arial" pitchFamily="34" charset="0"/>
              </a:rPr>
              <a:t>) </a:t>
            </a:r>
            <a:r>
              <a:rPr lang="en-US" sz="2400" dirty="0" smtClean="0">
                <a:latin typeface="Arial" pitchFamily="34" charset="0"/>
                <a:cs typeface="Arial" pitchFamily="34" charset="0"/>
              </a:rPr>
              <a:t> </a:t>
            </a:r>
            <a:r>
              <a:rPr lang="id-ID" sz="2400" b="1" dirty="0" smtClean="0">
                <a:latin typeface="Arial" pitchFamily="34" charset="0"/>
                <a:cs typeface="Arial" pitchFamily="34" charset="0"/>
              </a:rPr>
              <a:t>Administrasi </a:t>
            </a:r>
            <a:r>
              <a:rPr lang="id-ID" sz="2400" b="1" dirty="0">
                <a:latin typeface="Arial" pitchFamily="34" charset="0"/>
                <a:cs typeface="Arial" pitchFamily="34" charset="0"/>
              </a:rPr>
              <a:t>Publik</a:t>
            </a:r>
            <a:r>
              <a:rPr lang="en-US" sz="2400" b="1" dirty="0">
                <a:latin typeface="Arial" pitchFamily="34" charset="0"/>
                <a:cs typeface="Arial" pitchFamily="34" charset="0"/>
              </a:rPr>
              <a:t> </a:t>
            </a:r>
            <a:r>
              <a:rPr lang="en-US" sz="2400" dirty="0" smtClean="0">
                <a:latin typeface="Arial" pitchFamily="34" charset="0"/>
                <a:cs typeface="Arial" pitchFamily="34" charset="0"/>
              </a:rPr>
              <a:t>Suatu </a:t>
            </a:r>
            <a:r>
              <a:rPr lang="en-US" sz="2400" dirty="0">
                <a:latin typeface="Arial" pitchFamily="34" charset="0"/>
                <a:cs typeface="Arial" pitchFamily="34" charset="0"/>
              </a:rPr>
              <a:t>proses yang </a:t>
            </a:r>
            <a:r>
              <a:rPr lang="en-US" sz="2400" dirty="0" err="1">
                <a:latin typeface="Arial" pitchFamily="34" charset="0"/>
                <a:cs typeface="Arial" pitchFamily="34" charset="0"/>
              </a:rPr>
              <a:t>melibatkan</a:t>
            </a:r>
            <a:r>
              <a:rPr lang="en-US" sz="2400" dirty="0">
                <a:latin typeface="Arial" pitchFamily="34" charset="0"/>
                <a:cs typeface="Arial" pitchFamily="34" charset="0"/>
              </a:rPr>
              <a:t> </a:t>
            </a:r>
            <a:r>
              <a:rPr lang="en-US" sz="2400" dirty="0" err="1">
                <a:latin typeface="Arial" pitchFamily="34" charset="0"/>
                <a:cs typeface="Arial" pitchFamily="34" charset="0"/>
              </a:rPr>
              <a:t>banyak</a:t>
            </a:r>
            <a:r>
              <a:rPr lang="en-US" sz="2400" dirty="0">
                <a:latin typeface="Arial" pitchFamily="34" charset="0"/>
                <a:cs typeface="Arial" pitchFamily="34" charset="0"/>
              </a:rPr>
              <a:t> orang </a:t>
            </a:r>
            <a:r>
              <a:rPr lang="en-US" sz="2400" dirty="0" err="1">
                <a:latin typeface="Arial" pitchFamily="34" charset="0"/>
                <a:cs typeface="Arial" pitchFamily="34" charset="0"/>
              </a:rPr>
              <a:t>dengan</a:t>
            </a:r>
            <a:r>
              <a:rPr lang="en-US" sz="2400" dirty="0">
                <a:latin typeface="Arial" pitchFamily="34" charset="0"/>
                <a:cs typeface="Arial" pitchFamily="34" charset="0"/>
              </a:rPr>
              <a:t> </a:t>
            </a:r>
            <a:r>
              <a:rPr lang="en-US" sz="2400" dirty="0" err="1">
                <a:latin typeface="Arial" pitchFamily="34" charset="0"/>
                <a:cs typeface="Arial" pitchFamily="34" charset="0"/>
              </a:rPr>
              <a:t>berbagai</a:t>
            </a:r>
            <a:r>
              <a:rPr lang="en-US" sz="2400" dirty="0">
                <a:latin typeface="Arial" pitchFamily="34" charset="0"/>
                <a:cs typeface="Arial" pitchFamily="34" charset="0"/>
              </a:rPr>
              <a:t> </a:t>
            </a:r>
            <a:r>
              <a:rPr lang="en-US" sz="2400" dirty="0" err="1">
                <a:latin typeface="Arial" pitchFamily="34" charset="0"/>
                <a:cs typeface="Arial" pitchFamily="34" charset="0"/>
              </a:rPr>
              <a:t>keahlian</a:t>
            </a:r>
            <a:r>
              <a:rPr lang="en-US" sz="2400" dirty="0">
                <a:latin typeface="Arial" pitchFamily="34" charset="0"/>
                <a:cs typeface="Arial" pitchFamily="34" charset="0"/>
              </a:rPr>
              <a:t> &amp; </a:t>
            </a:r>
            <a:r>
              <a:rPr lang="en-US" sz="2400" dirty="0" err="1">
                <a:latin typeface="Arial" pitchFamily="34" charset="0"/>
                <a:cs typeface="Arial" pitchFamily="34" charset="0"/>
              </a:rPr>
              <a:t>keterampilan</a:t>
            </a:r>
            <a:r>
              <a:rPr lang="en-US" sz="2400" dirty="0">
                <a:latin typeface="Arial" pitchFamily="34" charset="0"/>
                <a:cs typeface="Arial" pitchFamily="34" charset="0"/>
              </a:rPr>
              <a:t> </a:t>
            </a:r>
            <a:r>
              <a:rPr lang="en-US" sz="2400" dirty="0" err="1">
                <a:latin typeface="Arial" pitchFamily="34" charset="0"/>
                <a:cs typeface="Arial" pitchFamily="34" charset="0"/>
              </a:rPr>
              <a:t>untuk</a:t>
            </a:r>
            <a:r>
              <a:rPr lang="en-US" sz="2400" dirty="0">
                <a:latin typeface="Arial" pitchFamily="34" charset="0"/>
                <a:cs typeface="Arial" pitchFamily="34" charset="0"/>
              </a:rPr>
              <a:t> </a:t>
            </a:r>
            <a:r>
              <a:rPr lang="en-US" sz="2400" b="1" dirty="0" err="1">
                <a:latin typeface="Arial" pitchFamily="34" charset="0"/>
                <a:cs typeface="Arial" pitchFamily="34" charset="0"/>
              </a:rPr>
              <a:t>merumuskan</a:t>
            </a:r>
            <a:r>
              <a:rPr lang="en-US" sz="2400" b="1" dirty="0">
                <a:latin typeface="Arial" pitchFamily="34" charset="0"/>
                <a:cs typeface="Arial" pitchFamily="34" charset="0"/>
              </a:rPr>
              <a:t> &amp; </a:t>
            </a:r>
            <a:r>
              <a:rPr lang="en-US" sz="2400" b="1" dirty="0" err="1" smtClean="0">
                <a:latin typeface="Arial" pitchFamily="34" charset="0"/>
                <a:cs typeface="Arial" pitchFamily="34" charset="0"/>
              </a:rPr>
              <a:t>mengimplementasikan</a:t>
            </a:r>
            <a:r>
              <a:rPr lang="en-US" sz="2400" b="1" dirty="0" smtClean="0">
                <a:latin typeface="Arial" pitchFamily="34" charset="0"/>
                <a:cs typeface="Arial" pitchFamily="34" charset="0"/>
              </a:rPr>
              <a:t> kebijakan-2 </a:t>
            </a:r>
            <a:r>
              <a:rPr lang="en-US" sz="2400" b="1" dirty="0" err="1" smtClean="0">
                <a:latin typeface="Arial" pitchFamily="34" charset="0"/>
                <a:cs typeface="Arial" pitchFamily="34" charset="0"/>
              </a:rPr>
              <a:t>pemerintah</a:t>
            </a:r>
            <a:endParaRPr lang="id-ID" sz="2400" dirty="0">
              <a:latin typeface="Arial" pitchFamily="34" charset="0"/>
              <a:cs typeface="Arial" pitchFamily="34" charset="0"/>
            </a:endParaRPr>
          </a:p>
        </p:txBody>
      </p:sp>
    </p:spTree>
    <p:extLst>
      <p:ext uri="{BB962C8B-B14F-4D97-AF65-F5344CB8AC3E}">
        <p14:creationId xmlns:p14="http://schemas.microsoft.com/office/powerpoint/2010/main" val="42778229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1651</TotalTime>
  <Words>2767</Words>
  <Application>Microsoft Office PowerPoint</Application>
  <PresentationFormat>On-screen Show (4:3)</PresentationFormat>
  <Paragraphs>215</Paragraphs>
  <Slides>50</Slides>
  <Notes>0</Notes>
  <HiddenSlides>0</HiddenSlides>
  <MMClips>0</MMClips>
  <ScaleCrop>false</ScaleCrop>
  <HeadingPairs>
    <vt:vector size="4" baseType="variant">
      <vt:variant>
        <vt:lpstr>Theme</vt:lpstr>
      </vt:variant>
      <vt:variant>
        <vt:i4>1</vt:i4>
      </vt:variant>
      <vt:variant>
        <vt:lpstr>Slide Titles</vt:lpstr>
      </vt:variant>
      <vt:variant>
        <vt:i4>50</vt:i4>
      </vt:variant>
    </vt:vector>
  </HeadingPairs>
  <TitlesOfParts>
    <vt:vector size="51" baseType="lpstr">
      <vt:lpstr>Office Theme</vt:lpstr>
      <vt:lpstr>Dasar-Dasar Administrasi Publik Dra. Herawati, MPA</vt:lpstr>
      <vt:lpstr> KOMPETENSI YANG DIHARAPKAN </vt:lpstr>
      <vt:lpstr>MATERI POKOK</vt:lpstr>
      <vt:lpstr>PowerPoint Presentation</vt:lpstr>
      <vt:lpstr>PENGERTIAN  ADMINISTRASI PUBLIK  </vt:lpstr>
      <vt:lpstr> Konseptual Administrasi </vt:lpstr>
      <vt:lpstr>PowerPoint Presentation</vt:lpstr>
      <vt:lpstr>PowerPoint Presentation</vt:lpstr>
      <vt:lpstr>PowerPoint Presentation</vt:lpstr>
      <vt:lpstr>PowerPoint Presentation</vt:lpstr>
      <vt:lpstr>PowerPoint Presentation</vt:lpstr>
      <vt:lpstr>  </vt:lpstr>
      <vt:lpstr>PowerPoint Presentation</vt:lpstr>
      <vt:lpstr>Hakekat Administrasi Publik</vt:lpstr>
      <vt:lpstr>Ruang Lingkup</vt:lpstr>
      <vt:lpstr>PowerPoint Presentation</vt:lpstr>
      <vt:lpstr>PowerPoint Presentation</vt:lpstr>
      <vt:lpstr>Kegiatan Administrasi Publik</vt:lpstr>
      <vt:lpstr>PowerPoint Presentation</vt:lpstr>
      <vt:lpstr>Peran Administrasi Publik</vt:lpstr>
      <vt:lpstr>PowerPoint Presentation</vt:lpstr>
      <vt:lpstr>PowerPoint Presentation</vt:lpstr>
      <vt:lpstr>PowerPoint Presentation</vt:lpstr>
      <vt:lpstr>Referensi</vt:lpstr>
      <vt:lpstr>Dimensi Kebijakan dan Dimensi Manajemen</vt:lpstr>
      <vt:lpstr>Dimensi Kebijakan</vt:lpstr>
      <vt:lpstr>Apa itu Kebijakan Publik?</vt:lpstr>
      <vt:lpstr>PowerPoint Presentation</vt:lpstr>
      <vt:lpstr>Dimensi Manajeman</vt:lpstr>
      <vt:lpstr>Substansi</vt:lpstr>
      <vt:lpstr>PowerPoint Presentation</vt:lpstr>
      <vt:lpstr>Dimensi Struktur Organisasi dan Dimensi Etika</vt:lpstr>
      <vt:lpstr>Struktur Organisasi</vt:lpstr>
      <vt:lpstr>PowerPoint Presentation</vt:lpstr>
      <vt:lpstr> Tipe ideal organisasi publik (birokrasi) </vt:lpstr>
      <vt:lpstr>PowerPoint Presentation</vt:lpstr>
      <vt:lpstr>Desain Struktur dan Pola Manajemen</vt:lpstr>
      <vt:lpstr>Isu Penting</vt:lpstr>
      <vt:lpstr>Dimensi Etika</vt:lpstr>
      <vt:lpstr>Intinya</vt:lpstr>
      <vt:lpstr>Penting  </vt:lpstr>
      <vt:lpstr>PowerPoint Presentation</vt:lpstr>
      <vt:lpstr> Dimensi Lingkungan dan Dimensi Kinerja </vt:lpstr>
      <vt:lpstr>Dimensi Lingkungan </vt:lpstr>
      <vt:lpstr>PowerPoint Presentation</vt:lpstr>
      <vt:lpstr>Hasil Kajian </vt:lpstr>
      <vt:lpstr>Dimensi Kinerja</vt:lpstr>
      <vt:lpstr>Bagaimana mengukur kinerja</vt:lpstr>
      <vt:lpstr>Mengapa penting ?</vt:lpstr>
      <vt:lpstr>Tugas Mahasiswa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Dasar-Dasar Administrasi Publik Dra. Herawati, MPA</dc:title>
  <dc:creator>HERAWATI</dc:creator>
  <cp:lastModifiedBy>asus</cp:lastModifiedBy>
  <cp:revision>194</cp:revision>
  <dcterms:created xsi:type="dcterms:W3CDTF">2016-03-02T12:49:36Z</dcterms:created>
  <dcterms:modified xsi:type="dcterms:W3CDTF">2020-08-12T03:31:39Z</dcterms:modified>
</cp:coreProperties>
</file>