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6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7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8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2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7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9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1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9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7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3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9BE7F-9F54-450A-B1F6-91DDBAFD5404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8FC6B-2B8F-432C-9370-FE1140CBC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620000" cy="1066800"/>
          </a:xfrm>
        </p:spPr>
        <p:txBody>
          <a:bodyPr>
            <a:norm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ROAD MAP REFORMASI BIROKRASI  KEMEN PAN – RB TAHUN 2015-2019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620000" cy="5105400"/>
          </a:xfrm>
        </p:spPr>
        <p:txBody>
          <a:bodyPr>
            <a:normAutofit/>
          </a:bodyPr>
          <a:lstStyle/>
          <a:p>
            <a:pPr algn="l"/>
            <a:r>
              <a:rPr lang="fi-FI" dirty="0" smtClean="0">
                <a:solidFill>
                  <a:schemeClr val="tx1"/>
                </a:solidFill>
              </a:rPr>
              <a:t>Berdasarkan Keputusan </a:t>
            </a:r>
            <a:r>
              <a:rPr lang="fi-FI" dirty="0">
                <a:solidFill>
                  <a:schemeClr val="tx1"/>
                </a:solidFill>
              </a:rPr>
              <a:t>Menteri </a:t>
            </a:r>
            <a:r>
              <a:rPr lang="fi-FI" dirty="0" smtClean="0">
                <a:solidFill>
                  <a:schemeClr val="tx1"/>
                </a:solidFill>
              </a:rPr>
              <a:t>PAN-RB </a:t>
            </a:r>
            <a:r>
              <a:rPr lang="fi-FI" dirty="0">
                <a:solidFill>
                  <a:schemeClr val="tx1"/>
                </a:solidFill>
              </a:rPr>
              <a:t>No.137 Tahun 2013</a:t>
            </a:r>
            <a:r>
              <a:rPr lang="fi-FI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Pelaksanaan </a:t>
            </a:r>
            <a:r>
              <a:rPr lang="fi-FI" dirty="0">
                <a:solidFill>
                  <a:schemeClr val="tx1"/>
                </a:solidFill>
              </a:rPr>
              <a:t>Reformasi birokrasi di Kementerian PAN-RB adalah ditetapkannya budaya unggul IPA. </a:t>
            </a:r>
            <a:r>
              <a:rPr lang="fi-FI" b="1" dirty="0">
                <a:solidFill>
                  <a:schemeClr val="tx1"/>
                </a:solidFill>
              </a:rPr>
              <a:t>IPA</a:t>
            </a:r>
            <a:r>
              <a:rPr lang="fi-FI" dirty="0">
                <a:solidFill>
                  <a:schemeClr val="tx1"/>
                </a:solidFill>
              </a:rPr>
              <a:t> adalah singkatan dari </a:t>
            </a:r>
            <a:r>
              <a:rPr lang="fi-FI" b="1" dirty="0">
                <a:solidFill>
                  <a:schemeClr val="tx1"/>
                </a:solidFill>
              </a:rPr>
              <a:t>Integritas, Profesional dan </a:t>
            </a:r>
            <a:r>
              <a:rPr lang="fi-FI" b="1" dirty="0" smtClean="0">
                <a:solidFill>
                  <a:schemeClr val="tx1"/>
                </a:solidFill>
              </a:rPr>
              <a:t>Akuntabel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seluruh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jajaran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Kementerian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PAN-RB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melaksanakan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endParaRPr lang="fi-FI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58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/>
              <a:t>RENCANA AKSI DAN PRIORITAS  REFORMASI BIROKRASI INTERNAL TAHUN 2015-2019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berdasa</a:t>
            </a:r>
            <a:r>
              <a:rPr lang="en-US" dirty="0" smtClean="0"/>
              <a:t> </a:t>
            </a:r>
            <a:r>
              <a:rPr lang="en-US" dirty="0" err="1" smtClean="0"/>
              <a:t>PerMen</a:t>
            </a:r>
            <a:r>
              <a:rPr lang="en-US" dirty="0" smtClean="0"/>
              <a:t> PAN-RB </a:t>
            </a:r>
            <a:r>
              <a:rPr lang="en-US" dirty="0" smtClean="0"/>
              <a:t>No. 11 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2015 </a:t>
            </a:r>
            <a:r>
              <a:rPr lang="en-US" dirty="0" smtClean="0"/>
              <a:t>ttg </a:t>
            </a:r>
            <a:r>
              <a:rPr lang="en-US" b="1" dirty="0" smtClean="0"/>
              <a:t>Road Map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2015-2019.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sz="3400" b="1" dirty="0" smtClean="0">
                <a:cs typeface="Arial" pitchFamily="34" charset="0"/>
              </a:rPr>
              <a:t>Program </a:t>
            </a:r>
            <a:r>
              <a:rPr lang="en-US" sz="3400" b="1" dirty="0" err="1" smtClean="0">
                <a:cs typeface="Arial" pitchFamily="34" charset="0"/>
              </a:rPr>
              <a:t>mikro</a:t>
            </a:r>
            <a:r>
              <a:rPr lang="en-US" b="1" dirty="0"/>
              <a:t> </a:t>
            </a:r>
            <a:r>
              <a:rPr lang="en-US" b="1" dirty="0" err="1"/>
              <a:t>Reformasi</a:t>
            </a:r>
            <a:r>
              <a:rPr lang="en-US" b="1" dirty="0"/>
              <a:t> </a:t>
            </a:r>
            <a:r>
              <a:rPr lang="en-US" b="1" dirty="0" err="1"/>
              <a:t>Birokrasi</a:t>
            </a:r>
            <a:r>
              <a:rPr lang="en-US" sz="3400" b="1" dirty="0" smtClean="0">
                <a:cs typeface="Arial" pitchFamily="34" charset="0"/>
              </a:rPr>
              <a:t> </a:t>
            </a:r>
            <a:r>
              <a:rPr lang="en-US" sz="3400" b="1" dirty="0" err="1" smtClean="0">
                <a:cs typeface="Arial" pitchFamily="34" charset="0"/>
              </a:rPr>
              <a:t>terdiri</a:t>
            </a:r>
            <a:r>
              <a:rPr lang="en-US" sz="3400" b="1" dirty="0" smtClean="0">
                <a:cs typeface="Arial" pitchFamily="34" charset="0"/>
              </a:rPr>
              <a:t> </a:t>
            </a:r>
            <a:r>
              <a:rPr lang="en-US" sz="3400" b="1" dirty="0" err="1" smtClean="0">
                <a:cs typeface="Arial" pitchFamily="34" charset="0"/>
              </a:rPr>
              <a:t>dari</a:t>
            </a:r>
            <a:r>
              <a:rPr lang="en-US" sz="3400" b="1" dirty="0" smtClean="0">
                <a:cs typeface="Arial" pitchFamily="34" charset="0"/>
              </a:rPr>
              <a:t>: </a:t>
            </a:r>
            <a:endParaRPr lang="en-US" sz="3400" b="1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Manajemen Perubahan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Penguatan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Penguatan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Penguatan </a:t>
            </a:r>
            <a:r>
              <a:rPr lang="en-US" dirty="0" err="1" smtClean="0"/>
              <a:t>Kelembagaan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Penguatan </a:t>
            </a:r>
            <a:r>
              <a:rPr lang="en-US" dirty="0" err="1" smtClean="0"/>
              <a:t>Tatalaksana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Penguatan </a:t>
            </a:r>
            <a:r>
              <a:rPr lang="en-US" dirty="0" err="1" smtClean="0"/>
              <a:t>Sistem</a:t>
            </a:r>
            <a:r>
              <a:rPr lang="en-US" dirty="0" smtClean="0"/>
              <a:t> Manajemen SDM ASN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Penguatan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Quick </a:t>
            </a:r>
            <a:r>
              <a:rPr lang="en-US" dirty="0" smtClean="0"/>
              <a:t>Wins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KEGIATAN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YG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DILAKUKAN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PROGRAM MIKRO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9436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Manajemen Perubahan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Pengembangan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menegakan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agen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mendorong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terjadinya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pikir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Penguatan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Pembangunan unit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predikat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menuju</a:t>
            </a:r>
            <a:r>
              <a:rPr lang="en-US" dirty="0">
                <a:latin typeface="Arial" pitchFamily="34" charset="0"/>
                <a:cs typeface="Arial" pitchFamily="34" charset="0"/>
              </a:rPr>
              <a:t> WBK/WBBM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Pelaksanaan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Gratifikasi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Pelaksanaan </a:t>
            </a:r>
            <a:r>
              <a:rPr lang="en-US" dirty="0">
                <a:latin typeface="Arial" pitchFamily="34" charset="0"/>
                <a:cs typeface="Arial" pitchFamily="34" charset="0"/>
              </a:rPr>
              <a:t>whistle blowing system di masing-2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Pelaksanaan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pemantauan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Pembangunan </a:t>
            </a:r>
            <a:r>
              <a:rPr lang="en-US" dirty="0">
                <a:latin typeface="Arial" pitchFamily="34" charset="0"/>
                <a:cs typeface="Arial" pitchFamily="34" charset="0"/>
              </a:rPr>
              <a:t>SPIP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unit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kerjadi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Penanganan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pengaduan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di masing-2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67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 </a:t>
            </a:r>
            <a:r>
              <a:rPr lang="en-US" sz="3400" b="1" dirty="0">
                <a:cs typeface="Arial" pitchFamily="34" charset="0"/>
              </a:rPr>
              <a:t>Penguatan </a:t>
            </a:r>
            <a:r>
              <a:rPr lang="en-US" sz="3400" b="1" dirty="0" err="1">
                <a:cs typeface="Arial" pitchFamily="34" charset="0"/>
              </a:rPr>
              <a:t>Akuntabilitas</a:t>
            </a:r>
            <a:r>
              <a:rPr lang="en-US" sz="3400" b="1" dirty="0">
                <a:cs typeface="Arial" pitchFamily="34" charset="0"/>
              </a:rPr>
              <a:t> </a:t>
            </a:r>
            <a:r>
              <a:rPr lang="en-US" sz="3400" b="1" dirty="0" err="1">
                <a:cs typeface="Arial" pitchFamily="34" charset="0"/>
              </a:rPr>
              <a:t>kinerja</a:t>
            </a:r>
            <a:endParaRPr lang="en-US" sz="34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3400" dirty="0" smtClean="0">
                <a:cs typeface="Arial" pitchFamily="34" charset="0"/>
              </a:rPr>
              <a:t>         Pembangunan/</a:t>
            </a:r>
            <a:r>
              <a:rPr lang="en-US" sz="3400" dirty="0" err="1" smtClean="0">
                <a:cs typeface="Arial" pitchFamily="34" charset="0"/>
              </a:rPr>
              <a:t>pengembangan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teknologi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smtClean="0">
                <a:cs typeface="Arial" pitchFamily="34" charset="0"/>
              </a:rPr>
              <a:t>  </a:t>
            </a:r>
            <a:r>
              <a:rPr lang="en-US" sz="3400" dirty="0" err="1" smtClean="0">
                <a:cs typeface="Arial" pitchFamily="34" charset="0"/>
              </a:rPr>
              <a:t>informasi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dalam</a:t>
            </a:r>
            <a:r>
              <a:rPr lang="en-US" sz="3400" dirty="0">
                <a:cs typeface="Arial" pitchFamily="34" charset="0"/>
              </a:rPr>
              <a:t> </a:t>
            </a:r>
            <a:endParaRPr lang="en-US" sz="3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smtClean="0">
                <a:cs typeface="Arial" pitchFamily="34" charset="0"/>
              </a:rPr>
              <a:t>        manajemen </a:t>
            </a:r>
            <a:r>
              <a:rPr lang="en-US" sz="3400" dirty="0" err="1" smtClean="0">
                <a:cs typeface="Arial" pitchFamily="34" charset="0"/>
              </a:rPr>
              <a:t>kinerja</a:t>
            </a: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3400" b="1" dirty="0" smtClean="0">
                <a:cs typeface="Arial" pitchFamily="34" charset="0"/>
              </a:rPr>
              <a:t>Penguatan </a:t>
            </a:r>
            <a:r>
              <a:rPr lang="en-US" sz="3400" b="1" dirty="0" err="1">
                <a:cs typeface="Arial" pitchFamily="34" charset="0"/>
              </a:rPr>
              <a:t>Kelembagaan</a:t>
            </a:r>
            <a:r>
              <a:rPr lang="en-US" sz="3400" b="1" dirty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nn-NO" sz="3400" dirty="0" smtClean="0">
                <a:cs typeface="Arial" pitchFamily="34" charset="0"/>
              </a:rPr>
              <a:t>        Restrukturisasi </a:t>
            </a:r>
            <a:r>
              <a:rPr lang="nn-NO" sz="3400" dirty="0">
                <a:cs typeface="Arial" pitchFamily="34" charset="0"/>
              </a:rPr>
              <a:t>kelembagaan ASN di masing - masing K/L dan </a:t>
            </a:r>
            <a:endParaRPr lang="nn-NO" sz="3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nn-NO" sz="3400" dirty="0">
                <a:cs typeface="Arial" pitchFamily="34" charset="0"/>
              </a:rPr>
              <a:t> </a:t>
            </a:r>
            <a:r>
              <a:rPr lang="nn-NO" sz="3400" dirty="0" smtClean="0">
                <a:cs typeface="Arial" pitchFamily="34" charset="0"/>
              </a:rPr>
              <a:t>       Pemda </a:t>
            </a:r>
            <a:endParaRPr lang="en-US" sz="3400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3400" b="1" dirty="0">
                <a:cs typeface="Arial" pitchFamily="34" charset="0"/>
              </a:rPr>
              <a:t>Penguatan </a:t>
            </a:r>
            <a:r>
              <a:rPr lang="en-US" sz="3400" b="1" dirty="0" err="1">
                <a:cs typeface="Arial" pitchFamily="34" charset="0"/>
              </a:rPr>
              <a:t>Tatalaksana</a:t>
            </a:r>
            <a:r>
              <a:rPr lang="en-US" sz="3400" b="1" dirty="0">
                <a:cs typeface="Arial" pitchFamily="34" charset="0"/>
              </a:rPr>
              <a:t> </a:t>
            </a:r>
            <a:endParaRPr lang="en-US" sz="3400" b="1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cs typeface="Arial" pitchFamily="34" charset="0"/>
              </a:rPr>
              <a:t>Perluasan </a:t>
            </a:r>
            <a:r>
              <a:rPr lang="en-US" sz="3400" dirty="0" err="1">
                <a:cs typeface="Arial" pitchFamily="34" charset="0"/>
              </a:rPr>
              <a:t>penerapan</a:t>
            </a:r>
            <a:r>
              <a:rPr lang="en-US" sz="3400" dirty="0">
                <a:cs typeface="Arial" pitchFamily="34" charset="0"/>
              </a:rPr>
              <a:t> e-government yang </a:t>
            </a:r>
            <a:r>
              <a:rPr lang="en-US" sz="3400" dirty="0" err="1">
                <a:cs typeface="Arial" pitchFamily="34" charset="0"/>
              </a:rPr>
              <a:t>terintegrasi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dalam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penyelenggaraan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pemerintahan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dan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pembangunan</a:t>
            </a:r>
            <a:r>
              <a:rPr lang="en-US" sz="3400" dirty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masing-masing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>
                <a:cs typeface="Arial" pitchFamily="34" charset="0"/>
              </a:rPr>
              <a:t>K/L </a:t>
            </a:r>
            <a:r>
              <a:rPr lang="en-US" sz="3400" dirty="0" err="1">
                <a:cs typeface="Arial" pitchFamily="34" charset="0"/>
              </a:rPr>
              <a:t>dan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Pemda</a:t>
            </a:r>
            <a:r>
              <a:rPr lang="en-US" sz="3400" dirty="0" smtClean="0"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Penerapan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efisiensi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penyelenggaraan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pemerintahan</a:t>
            </a:r>
            <a:r>
              <a:rPr lang="en-US" sz="3400" dirty="0">
                <a:cs typeface="Arial" pitchFamily="34" charset="0"/>
              </a:rPr>
              <a:t> di </a:t>
            </a:r>
            <a:r>
              <a:rPr lang="en-US" sz="3400" dirty="0" err="1">
                <a:cs typeface="Arial" pitchFamily="34" charset="0"/>
              </a:rPr>
              <a:t>masing-masing</a:t>
            </a:r>
            <a:r>
              <a:rPr lang="en-US" sz="3400" dirty="0">
                <a:cs typeface="Arial" pitchFamily="34" charset="0"/>
              </a:rPr>
              <a:t> K/L </a:t>
            </a:r>
            <a:r>
              <a:rPr lang="en-US" sz="3400" dirty="0" err="1">
                <a:cs typeface="Arial" pitchFamily="34" charset="0"/>
              </a:rPr>
              <a:t>dan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Pemda</a:t>
            </a:r>
            <a:r>
              <a:rPr lang="en-US" sz="3400" dirty="0" smtClean="0"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Implementasi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Undang-Undang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Keterbukaan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Informasi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Publik</a:t>
            </a:r>
            <a:r>
              <a:rPr lang="en-US" sz="3400" dirty="0">
                <a:cs typeface="Arial" pitchFamily="34" charset="0"/>
              </a:rPr>
              <a:t> di </a:t>
            </a:r>
            <a:r>
              <a:rPr lang="en-US" sz="3400" dirty="0" err="1">
                <a:cs typeface="Arial" pitchFamily="34" charset="0"/>
              </a:rPr>
              <a:t>masing-masing</a:t>
            </a:r>
            <a:r>
              <a:rPr lang="en-US" sz="3400" dirty="0">
                <a:cs typeface="Arial" pitchFamily="34" charset="0"/>
              </a:rPr>
              <a:t> K/L </a:t>
            </a:r>
            <a:r>
              <a:rPr lang="en-US" sz="3400" dirty="0" err="1">
                <a:cs typeface="Arial" pitchFamily="34" charset="0"/>
              </a:rPr>
              <a:t>dan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Pemda</a:t>
            </a:r>
            <a:r>
              <a:rPr lang="en-US" sz="3400" dirty="0">
                <a:cs typeface="Arial" pitchFamily="34" charset="0"/>
              </a:rPr>
              <a:t>; </a:t>
            </a: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Penerapan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sistem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kearsipan</a:t>
            </a:r>
            <a:r>
              <a:rPr lang="en-US" sz="3400" dirty="0">
                <a:cs typeface="Arial" pitchFamily="34" charset="0"/>
              </a:rPr>
              <a:t> yang </a:t>
            </a:r>
            <a:r>
              <a:rPr lang="en-US" sz="3400" dirty="0" err="1">
                <a:cs typeface="Arial" pitchFamily="34" charset="0"/>
              </a:rPr>
              <a:t>handal</a:t>
            </a:r>
            <a:r>
              <a:rPr lang="en-US" sz="3400" dirty="0">
                <a:cs typeface="Arial" pitchFamily="34" charset="0"/>
              </a:rPr>
              <a:t> di </a:t>
            </a:r>
            <a:r>
              <a:rPr lang="en-US" sz="3400" dirty="0" err="1">
                <a:cs typeface="Arial" pitchFamily="34" charset="0"/>
              </a:rPr>
              <a:t>masing-masing</a:t>
            </a:r>
            <a:r>
              <a:rPr lang="en-US" sz="3400" dirty="0">
                <a:cs typeface="Arial" pitchFamily="34" charset="0"/>
              </a:rPr>
              <a:t> K/L </a:t>
            </a:r>
            <a:r>
              <a:rPr lang="en-US" sz="3400" dirty="0" err="1">
                <a:cs typeface="Arial" pitchFamily="34" charset="0"/>
              </a:rPr>
              <a:t>dan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Pemda</a:t>
            </a:r>
            <a:r>
              <a:rPr lang="en-US" sz="3400" dirty="0">
                <a:cs typeface="Arial" pitchFamily="34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699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2400" dirty="0"/>
              <a:t>Penguatan </a:t>
            </a:r>
            <a:r>
              <a:rPr lang="en-US" sz="2400" dirty="0" err="1"/>
              <a:t>Sistem</a:t>
            </a:r>
            <a:r>
              <a:rPr lang="en-US" sz="2400" dirty="0"/>
              <a:t> Manajemen SDM </a:t>
            </a:r>
            <a:r>
              <a:rPr lang="en-US" sz="2400" dirty="0" smtClean="0"/>
              <a:t> </a:t>
            </a:r>
            <a:r>
              <a:rPr lang="en-US" sz="2400" dirty="0" err="1"/>
              <a:t>Aparatur</a:t>
            </a:r>
            <a:r>
              <a:rPr lang="en-US" sz="2400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Perbaikan</a:t>
            </a:r>
            <a:r>
              <a:rPr lang="en-US" sz="2400" dirty="0" smtClean="0"/>
              <a:t> </a:t>
            </a:r>
            <a:r>
              <a:rPr lang="en-US" sz="2400" dirty="0" err="1"/>
              <a:t>berkelanjutan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 ASN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K/L &amp; </a:t>
            </a:r>
            <a:r>
              <a:rPr lang="en-US" sz="2400" dirty="0" err="1" smtClean="0"/>
              <a:t>Pemda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Penyempurnaan</a:t>
            </a:r>
            <a:r>
              <a:rPr lang="en-US" sz="2400" dirty="0" smtClean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pengendalian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K/L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Pemda</a:t>
            </a:r>
            <a:r>
              <a:rPr lang="en-US" sz="24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Perumusan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pendistribusian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 di </a:t>
            </a:r>
            <a:r>
              <a:rPr lang="en-US" sz="2400" dirty="0" err="1"/>
              <a:t>lingkn</a:t>
            </a:r>
            <a:r>
              <a:rPr lang="en-US" sz="2400" dirty="0"/>
              <a:t> masing-2 K/L &amp; </a:t>
            </a:r>
            <a:r>
              <a:rPr lang="en-US" sz="2400" dirty="0" err="1"/>
              <a:t>Pemda</a:t>
            </a:r>
            <a:r>
              <a:rPr lang="en-US" sz="2400" dirty="0"/>
              <a:t>; 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 </a:t>
            </a:r>
            <a:r>
              <a:rPr lang="en-US" sz="2400" dirty="0"/>
              <a:t>Perumusan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rekruitmen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seleksi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masingmasing</a:t>
            </a:r>
            <a:r>
              <a:rPr lang="en-US" sz="2400" dirty="0"/>
              <a:t> K/L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Pemda</a:t>
            </a:r>
            <a:r>
              <a:rPr lang="en-US" sz="24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  </a:t>
            </a:r>
            <a:r>
              <a:rPr lang="en-US" sz="2400" dirty="0"/>
              <a:t>Perumusan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K/L &amp; </a:t>
            </a:r>
            <a:r>
              <a:rPr lang="en-US" sz="2400" dirty="0" err="1"/>
              <a:t>Pemda</a:t>
            </a:r>
            <a:r>
              <a:rPr lang="en-US" sz="2400" dirty="0"/>
              <a:t>; 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Perumusan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pemanfaatan</a:t>
            </a:r>
            <a:r>
              <a:rPr lang="en-US" sz="2400" dirty="0"/>
              <a:t> assessment center; 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972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1"/>
            <a:ext cx="8153400" cy="53340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lphaLcPeriod" startAt="7"/>
            </a:pPr>
            <a:r>
              <a:rPr lang="en-US" sz="9600" dirty="0"/>
              <a:t>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penilaian</a:t>
            </a:r>
            <a:r>
              <a:rPr lang="en-US" sz="9600" dirty="0"/>
              <a:t> </a:t>
            </a:r>
            <a:r>
              <a:rPr lang="en-US" sz="9600" dirty="0" err="1"/>
              <a:t>kinerja</a:t>
            </a:r>
            <a:r>
              <a:rPr lang="en-US" sz="9600" dirty="0"/>
              <a:t> </a:t>
            </a:r>
            <a:r>
              <a:rPr lang="en-US" sz="9600" dirty="0" err="1"/>
              <a:t>pegawai</a:t>
            </a:r>
            <a:r>
              <a:rPr lang="en-US" sz="9600" dirty="0"/>
              <a:t> di </a:t>
            </a:r>
            <a:r>
              <a:rPr lang="en-US" sz="9600" dirty="0" err="1"/>
              <a:t>masing-masing</a:t>
            </a:r>
            <a:r>
              <a:rPr lang="en-US" sz="9600" dirty="0"/>
              <a:t>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Pemda</a:t>
            </a:r>
            <a:r>
              <a:rPr lang="en-US" sz="9600" dirty="0" smtClean="0"/>
              <a:t>;</a:t>
            </a:r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 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reward and punishment </a:t>
            </a:r>
            <a:r>
              <a:rPr lang="en-US" sz="9600" dirty="0" err="1"/>
              <a:t>berbasis</a:t>
            </a:r>
            <a:r>
              <a:rPr lang="en-US" sz="9600" dirty="0"/>
              <a:t> </a:t>
            </a:r>
            <a:r>
              <a:rPr lang="en-US" sz="9600" dirty="0" err="1"/>
              <a:t>kinerja</a:t>
            </a:r>
            <a:r>
              <a:rPr lang="en-US" sz="9600" dirty="0"/>
              <a:t> di </a:t>
            </a:r>
            <a:r>
              <a:rPr lang="en-US" sz="9600" dirty="0" err="1"/>
              <a:t>masingmasing</a:t>
            </a:r>
            <a:r>
              <a:rPr lang="en-US" sz="9600" dirty="0"/>
              <a:t> K/L &amp;</a:t>
            </a:r>
            <a:r>
              <a:rPr lang="en-US" sz="9600" dirty="0" smtClean="0"/>
              <a:t> </a:t>
            </a:r>
            <a:r>
              <a:rPr lang="en-US" sz="9600" dirty="0" err="1"/>
              <a:t>Pemda</a:t>
            </a:r>
            <a:r>
              <a:rPr lang="en-US" sz="9600" dirty="0"/>
              <a:t>; </a:t>
            </a:r>
            <a:endParaRPr lang="en-US" sz="9600" dirty="0" smtClean="0"/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 </a:t>
            </a:r>
            <a:r>
              <a:rPr lang="en-US" sz="9600" dirty="0"/>
              <a:t>Pembangunan/</a:t>
            </a:r>
            <a:r>
              <a:rPr lang="en-US" sz="9600" dirty="0" err="1"/>
              <a:t>pengembangan</a:t>
            </a:r>
            <a:r>
              <a:rPr lang="en-US" sz="9600" dirty="0"/>
              <a:t> </a:t>
            </a:r>
            <a:r>
              <a:rPr lang="en-US" sz="9600" dirty="0" err="1"/>
              <a:t>sistem</a:t>
            </a:r>
            <a:r>
              <a:rPr lang="en-US" sz="9600" dirty="0"/>
              <a:t> </a:t>
            </a:r>
            <a:r>
              <a:rPr lang="en-US" sz="9600" dirty="0" err="1"/>
              <a:t>informasi</a:t>
            </a:r>
            <a:r>
              <a:rPr lang="en-US" sz="9600" dirty="0"/>
              <a:t> ASN di </a:t>
            </a:r>
            <a:r>
              <a:rPr lang="en-US" sz="9600" dirty="0" err="1"/>
              <a:t>masing</a:t>
            </a:r>
            <a:r>
              <a:rPr lang="en-US" sz="9600" dirty="0"/>
              <a:t>-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Pemda</a:t>
            </a:r>
            <a:r>
              <a:rPr lang="en-US" sz="9600" dirty="0"/>
              <a:t>; </a:t>
            </a:r>
            <a:endParaRPr lang="en-US" sz="9600" dirty="0" smtClean="0"/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sistem</a:t>
            </a:r>
            <a:r>
              <a:rPr lang="en-US" sz="9600" dirty="0"/>
              <a:t> </a:t>
            </a:r>
            <a:r>
              <a:rPr lang="en-US" sz="9600" dirty="0" err="1"/>
              <a:t>pengkaderan</a:t>
            </a:r>
            <a:r>
              <a:rPr lang="en-US" sz="9600" dirty="0"/>
              <a:t> </a:t>
            </a:r>
            <a:r>
              <a:rPr lang="en-US" sz="9600" dirty="0" err="1"/>
              <a:t>pegawai</a:t>
            </a:r>
            <a:r>
              <a:rPr lang="en-US" sz="9600" dirty="0"/>
              <a:t> ASN di </a:t>
            </a:r>
            <a:r>
              <a:rPr lang="en-US" sz="9600" dirty="0" err="1"/>
              <a:t>masing-masing</a:t>
            </a:r>
            <a:r>
              <a:rPr lang="en-US" sz="9600" dirty="0"/>
              <a:t>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Pemda</a:t>
            </a:r>
            <a:r>
              <a:rPr lang="en-US" sz="9600" dirty="0"/>
              <a:t> </a:t>
            </a:r>
            <a:endParaRPr lang="en-US" sz="9600" dirty="0" smtClean="0"/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pemanfaatan</a:t>
            </a:r>
            <a:r>
              <a:rPr lang="en-US" sz="9600" dirty="0"/>
              <a:t>/ </a:t>
            </a:r>
            <a:r>
              <a:rPr lang="en-US" sz="9600" dirty="0" err="1"/>
              <a:t>pengembangan</a:t>
            </a:r>
            <a:r>
              <a:rPr lang="en-US" sz="9600" dirty="0"/>
              <a:t>  data base </a:t>
            </a:r>
            <a:r>
              <a:rPr lang="en-US" sz="9600" dirty="0" err="1"/>
              <a:t>profil</a:t>
            </a:r>
            <a:r>
              <a:rPr lang="en-US" sz="9600" dirty="0"/>
              <a:t> </a:t>
            </a:r>
            <a:r>
              <a:rPr lang="en-US" sz="9600" dirty="0" err="1"/>
              <a:t>kompetensi</a:t>
            </a:r>
            <a:r>
              <a:rPr lang="en-US" sz="9600" dirty="0"/>
              <a:t> </a:t>
            </a:r>
            <a:r>
              <a:rPr lang="en-US" sz="9600" dirty="0" err="1"/>
              <a:t>calon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pejabat</a:t>
            </a:r>
            <a:r>
              <a:rPr lang="en-US" sz="9600" dirty="0"/>
              <a:t> </a:t>
            </a:r>
            <a:r>
              <a:rPr lang="en-US" sz="9600" dirty="0" err="1"/>
              <a:t>tinggi</a:t>
            </a:r>
            <a:r>
              <a:rPr lang="en-US" sz="9600" dirty="0"/>
              <a:t> ASN di </a:t>
            </a:r>
            <a:r>
              <a:rPr lang="en-US" sz="9600" dirty="0" err="1"/>
              <a:t>masing-masing</a:t>
            </a:r>
            <a:r>
              <a:rPr lang="en-US" sz="9600" dirty="0"/>
              <a:t>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 smtClean="0"/>
              <a:t>Pemda</a:t>
            </a:r>
            <a:r>
              <a:rPr lang="en-US" sz="9600" dirty="0" smtClean="0"/>
              <a:t>;</a:t>
            </a:r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pemanfaatan</a:t>
            </a:r>
            <a:r>
              <a:rPr lang="en-US" sz="9600" dirty="0"/>
              <a:t>/ </a:t>
            </a:r>
            <a:r>
              <a:rPr lang="en-US" sz="9600" dirty="0" err="1"/>
              <a:t>pengembangan</a:t>
            </a:r>
            <a:r>
              <a:rPr lang="en-US" sz="9600" dirty="0"/>
              <a:t>  data base </a:t>
            </a:r>
            <a:r>
              <a:rPr lang="en-US" sz="9600" dirty="0" err="1"/>
              <a:t>profil</a:t>
            </a:r>
            <a:r>
              <a:rPr lang="en-US" sz="9600" dirty="0"/>
              <a:t> </a:t>
            </a:r>
            <a:r>
              <a:rPr lang="en-US" sz="9600" dirty="0" err="1"/>
              <a:t>kompetensi</a:t>
            </a:r>
            <a:r>
              <a:rPr lang="en-US" sz="9600" dirty="0"/>
              <a:t> </a:t>
            </a:r>
            <a:r>
              <a:rPr lang="en-US" sz="9600" dirty="0" err="1"/>
              <a:t>calon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pejabat</a:t>
            </a:r>
            <a:r>
              <a:rPr lang="en-US" sz="9600" dirty="0"/>
              <a:t> </a:t>
            </a:r>
            <a:r>
              <a:rPr lang="en-US" sz="9600" dirty="0" err="1"/>
              <a:t>tinggi</a:t>
            </a:r>
            <a:r>
              <a:rPr lang="en-US" sz="9600" dirty="0"/>
              <a:t> ASN di </a:t>
            </a:r>
            <a:r>
              <a:rPr lang="en-US" sz="9600" dirty="0" err="1"/>
              <a:t>masing-masing</a:t>
            </a:r>
            <a:r>
              <a:rPr lang="en-US" sz="9600" dirty="0"/>
              <a:t>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Pemda</a:t>
            </a:r>
            <a:r>
              <a:rPr lang="en-US" sz="9600" dirty="0"/>
              <a:t>; </a:t>
            </a:r>
            <a:endParaRPr lang="en-US" sz="9600" dirty="0" smtClean="0"/>
          </a:p>
          <a:p>
            <a:pPr marL="514350" indent="-514350">
              <a:buFont typeface="+mj-lt"/>
              <a:buAutoNum type="alphaLcPeriod" startAt="7"/>
            </a:pPr>
            <a:r>
              <a:rPr lang="en-US" sz="9600" dirty="0" smtClean="0"/>
              <a:t>Perumusan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penetapan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pengendalian</a:t>
            </a:r>
            <a:r>
              <a:rPr lang="en-US" sz="9600" dirty="0"/>
              <a:t> </a:t>
            </a:r>
            <a:r>
              <a:rPr lang="en-US" sz="9600" dirty="0" err="1"/>
              <a:t>kualitas</a:t>
            </a:r>
            <a:r>
              <a:rPr lang="en-US" sz="9600" dirty="0"/>
              <a:t> </a:t>
            </a:r>
            <a:r>
              <a:rPr lang="en-US" sz="9600" dirty="0" err="1"/>
              <a:t>diklat</a:t>
            </a:r>
            <a:r>
              <a:rPr lang="en-US" sz="9600" dirty="0"/>
              <a:t> di </a:t>
            </a:r>
            <a:r>
              <a:rPr lang="en-US" sz="9600" dirty="0" err="1"/>
              <a:t>masing</a:t>
            </a:r>
            <a:r>
              <a:rPr lang="en-US" sz="9600" dirty="0"/>
              <a:t> </a:t>
            </a:r>
            <a:r>
              <a:rPr lang="en-US" sz="9600" dirty="0" err="1"/>
              <a:t>masing</a:t>
            </a:r>
            <a:r>
              <a:rPr lang="en-US" sz="9600" dirty="0"/>
              <a:t> K/L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Pemda</a:t>
            </a:r>
            <a:r>
              <a:rPr lang="en-US" sz="9600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222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AU" dirty="0" err="1"/>
              <a:t>pelaksanaan</a:t>
            </a:r>
            <a:r>
              <a:rPr lang="en-AU" dirty="0"/>
              <a:t> </a:t>
            </a:r>
            <a:r>
              <a:rPr lang="en-AU" b="1" dirty="0"/>
              <a:t>roadmap </a:t>
            </a:r>
            <a:r>
              <a:rPr lang="en-AU" b="1" dirty="0" err="1"/>
              <a:t>reformasi</a:t>
            </a:r>
            <a:r>
              <a:rPr lang="en-AU" b="1" dirty="0"/>
              <a:t> </a:t>
            </a:r>
            <a:r>
              <a:rPr lang="en-AU" b="1" dirty="0" err="1"/>
              <a:t>birokrasi</a:t>
            </a:r>
            <a:r>
              <a:rPr lang="en-AU" b="1" dirty="0"/>
              <a:t> </a:t>
            </a:r>
            <a:r>
              <a:rPr lang="en-AU" dirty="0"/>
              <a:t>di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smtClean="0"/>
              <a:t>Kabupaten/</a:t>
            </a:r>
            <a:r>
              <a:rPr lang="en-AU" dirty="0"/>
              <a:t>K</a:t>
            </a:r>
            <a:r>
              <a:rPr lang="en-AU" dirty="0" smtClean="0"/>
              <a:t>ota  ( </a:t>
            </a:r>
            <a:r>
              <a:rPr lang="en-AU" dirty="0" err="1"/>
              <a:t>mahasiswa</a:t>
            </a:r>
            <a:r>
              <a:rPr lang="en-AU" dirty="0"/>
              <a:t> </a:t>
            </a:r>
            <a:r>
              <a:rPr lang="en-AU" dirty="0" err="1" smtClean="0"/>
              <a:t>menentukan</a:t>
            </a:r>
            <a:r>
              <a:rPr lang="en-AU" dirty="0" smtClean="0"/>
              <a:t> </a:t>
            </a:r>
            <a:r>
              <a:rPr lang="en-AU" dirty="0" err="1" smtClean="0"/>
              <a:t>kabupaten</a:t>
            </a:r>
            <a:r>
              <a:rPr lang="en-AU" dirty="0" smtClean="0"/>
              <a:t>/</a:t>
            </a:r>
            <a:r>
              <a:rPr lang="en-AU" dirty="0" err="1" smtClean="0"/>
              <a:t>kota</a:t>
            </a:r>
            <a:r>
              <a:rPr lang="en-AU" dirty="0" smtClean="0"/>
              <a:t> </a:t>
            </a:r>
            <a:r>
              <a:rPr lang="en-AU" dirty="0" err="1"/>
              <a:t>sendiri</a:t>
            </a:r>
            <a:r>
              <a:rPr lang="en-AU" dirty="0" smtClean="0"/>
              <a:t> )</a:t>
            </a:r>
            <a:endParaRPr lang="en-AU" dirty="0"/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laporan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smtClean="0"/>
              <a:t>1. </a:t>
            </a:r>
            <a:r>
              <a:rPr lang="en-US" dirty="0" err="1"/>
              <a:t>Latar</a:t>
            </a:r>
            <a:r>
              <a:rPr lang="en-US" dirty="0"/>
              <a:t>  </a:t>
            </a:r>
            <a:r>
              <a:rPr lang="en-US" dirty="0" err="1"/>
              <a:t>Belakang</a:t>
            </a:r>
            <a:r>
              <a:rPr lang="en-US" dirty="0"/>
              <a:t> Masalah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 smtClean="0"/>
              <a:t>masalah</a:t>
            </a:r>
            <a:endParaRPr lang="en-US" dirty="0"/>
          </a:p>
          <a:p>
            <a:pPr>
              <a:buNone/>
            </a:pPr>
            <a:r>
              <a:rPr lang="en-US" dirty="0"/>
              <a:t>     </a:t>
            </a:r>
            <a:r>
              <a:rPr lang="en-US" dirty="0" smtClean="0"/>
              <a:t>  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analisis</a:t>
            </a: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smtClean="0"/>
              <a:t>2. </a:t>
            </a:r>
            <a:r>
              <a:rPr lang="en-US" dirty="0" err="1"/>
              <a:t>T</a:t>
            </a:r>
            <a:r>
              <a:rPr lang="en-US" dirty="0" err="1" smtClean="0"/>
              <a:t>injauan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smtClean="0"/>
              <a:t>    </a:t>
            </a:r>
            <a:r>
              <a:rPr lang="en-US" dirty="0" err="1"/>
              <a:t>D</a:t>
            </a:r>
            <a:r>
              <a:rPr lang="en-US" dirty="0" err="1" smtClean="0"/>
              <a:t>esain</a:t>
            </a:r>
            <a:r>
              <a:rPr lang="en-AU" b="1" dirty="0" smtClean="0"/>
              <a:t> </a:t>
            </a:r>
            <a:r>
              <a:rPr lang="en-AU" b="1" dirty="0"/>
              <a:t>roadmap </a:t>
            </a:r>
            <a:r>
              <a:rPr lang="en-AU" b="1" dirty="0" err="1"/>
              <a:t>reformasi</a:t>
            </a:r>
            <a:r>
              <a:rPr lang="en-AU" b="1" dirty="0"/>
              <a:t> </a:t>
            </a:r>
            <a:r>
              <a:rPr lang="en-AU" b="1" dirty="0" err="1" smtClean="0"/>
              <a:t>birokrasi</a:t>
            </a:r>
            <a:endParaRPr lang="en-AU" b="1" dirty="0" smtClean="0"/>
          </a:p>
          <a:p>
            <a:pPr>
              <a:buNone/>
            </a:pPr>
            <a:r>
              <a:rPr lang="en-AU" b="1" dirty="0"/>
              <a:t> </a:t>
            </a:r>
            <a:r>
              <a:rPr lang="en-AU" b="1" dirty="0" smtClean="0"/>
              <a:t>   </a:t>
            </a:r>
            <a:r>
              <a:rPr lang="en-US" dirty="0" smtClean="0"/>
              <a:t> 3.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endParaRPr lang="en-US" dirty="0"/>
          </a:p>
          <a:p>
            <a:pPr>
              <a:buNone/>
            </a:pPr>
            <a:r>
              <a:rPr lang="en-US" dirty="0"/>
              <a:t>     4</a:t>
            </a:r>
            <a:r>
              <a:rPr lang="en-US" dirty="0" smtClean="0"/>
              <a:t>.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endParaRPr lang="en-US" dirty="0"/>
          </a:p>
          <a:p>
            <a:pPr>
              <a:buNone/>
            </a:pPr>
            <a:r>
              <a:rPr lang="en-US" dirty="0"/>
              <a:t>     </a:t>
            </a:r>
            <a:r>
              <a:rPr lang="en-US" dirty="0" smtClean="0"/>
              <a:t>5. </a:t>
            </a:r>
            <a:r>
              <a:rPr lang="en-US" dirty="0" err="1"/>
              <a:t>referensi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5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549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ROAD MAP REFORMASI BIROKRASI  KEMEN PAN – RB TAHUN 2015-2019 </vt:lpstr>
      <vt:lpstr>RENCANA AKSI DAN PRIORITAS  REFORMASI BIROKRASI INTERNAL TAHUN 2015-2019 </vt:lpstr>
      <vt:lpstr>KEGIATAN YG DILAKUKAN DALAM PROGRAM MIKRO</vt:lpstr>
      <vt:lpstr>PowerPoint Presentation</vt:lpstr>
      <vt:lpstr>PowerPoint Presentation</vt:lpstr>
      <vt:lpstr>PowerPoint Presentation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REFORMASI BIROKRASI  KEMENTERIAN PENDAYAGUNAAN APARATUR NEGARA  DAN REFORMASI BIROKRASI TAHUN 2015-2019</dc:title>
  <dc:creator>asus</dc:creator>
  <cp:lastModifiedBy>asus</cp:lastModifiedBy>
  <cp:revision>17</cp:revision>
  <dcterms:created xsi:type="dcterms:W3CDTF">2020-03-29T09:15:11Z</dcterms:created>
  <dcterms:modified xsi:type="dcterms:W3CDTF">2020-04-03T02:12:47Z</dcterms:modified>
</cp:coreProperties>
</file>