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9"/>
  </p:notesMasterIdLst>
  <p:sldIdLst>
    <p:sldId id="256" r:id="rId4"/>
    <p:sldId id="260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F21CE-B3ED-4C03-B3C6-018DDA885D5C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48400-3002-4A0C-8460-D40D9F37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96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EE7AA-7FB4-4524-A523-CE56753CB49C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RCA = Root Cause Analysis</a:t>
            </a:r>
          </a:p>
          <a:p>
            <a:r>
              <a:rPr lang="en-US">
                <a:solidFill>
                  <a:schemeClr val="bg1"/>
                </a:solidFill>
              </a:rPr>
              <a:t>FFA  = Force Field Analysis</a:t>
            </a:r>
          </a:p>
          <a:p>
            <a:r>
              <a:rPr lang="en-US">
                <a:solidFill>
                  <a:schemeClr val="bg1"/>
                </a:solidFill>
              </a:rPr>
              <a:t>RCA = Root Cause Analysis</a:t>
            </a:r>
          </a:p>
          <a:p>
            <a:r>
              <a:rPr lang="en-US">
                <a:solidFill>
                  <a:schemeClr val="bg1"/>
                </a:solidFill>
              </a:rPr>
              <a:t>FFA  = Force Field Analysis</a:t>
            </a:r>
          </a:p>
          <a:p>
            <a:r>
              <a:rPr lang="en-US" b="1">
                <a:solidFill>
                  <a:schemeClr val="bg1"/>
                </a:solidFill>
              </a:rPr>
              <a:t>RCA = Root Cause Analysis</a:t>
            </a:r>
          </a:p>
          <a:p>
            <a:r>
              <a:rPr lang="en-US" b="1">
                <a:solidFill>
                  <a:schemeClr val="bg1"/>
                </a:solidFill>
              </a:rPr>
              <a:t>FFA  = Force Field Analysis</a:t>
            </a:r>
          </a:p>
          <a:p>
            <a:r>
              <a:rPr lang="en-US" b="1">
                <a:solidFill>
                  <a:schemeClr val="bg1"/>
                </a:solidFill>
              </a:rPr>
              <a:t>GA    = Gap Analysis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15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1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51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174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499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110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545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849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8459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310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2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765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4150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7449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6904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AF859-B099-4379-9D2D-DE9055A2B7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1958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93D8F-D0FB-45E3-A06C-1EA28AA82B7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4698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0A43D-8A61-4289-8936-754337EE845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1665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C1795-4DBC-4C96-8BF8-FFDF5B87CC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0657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A9C6D-91CF-42A3-90B1-79B5A79712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780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05D3A-CB22-4D75-8D99-3B95426F23F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1145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F3342-25F2-466B-991F-557E0C9E591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45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685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BD70D-B117-480D-B57A-2DF87170C25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9130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AB938-E875-4C04-91C2-F59B900776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8171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6833C-F33D-4F56-9D69-04EE50829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8784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819D2-B921-42A7-8914-8D39F189FE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1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38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2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9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46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6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7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E1E06-5E83-498D-961C-042787E8FAA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DF76-1B8A-4765-8961-570D4C27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5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54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pitchFamily="34" charset="0"/>
              <a:buNone/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3D8A8E-F7C8-4D18-9584-A0C59ED7479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42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marR="0" lvl="0" indent="-342900">
              <a:lnSpc>
                <a:spcPts val="1020"/>
              </a:lnSpc>
              <a:spcBef>
                <a:spcPts val="780"/>
              </a:spcBef>
              <a:spcAft>
                <a:spcPts val="0"/>
              </a:spcAft>
              <a:buSzPts val="900"/>
              <a:buFont typeface="Times New Roman"/>
              <a:buAutoNum type="arabicPeriod"/>
              <a:tabLst>
                <a:tab pos="150495" algn="l"/>
              </a:tabLst>
            </a:pPr>
            <a:r>
              <a:rPr lang="id-ID" dirty="0" smtClean="0">
                <a:effectLst/>
                <a:latin typeface="Times New Roman"/>
                <a:ea typeface="Times New Roman"/>
              </a:rPr>
              <a:t>Indikator</a:t>
            </a:r>
            <a:r>
              <a:rPr lang="id-ID" spc="-5" dirty="0" smtClean="0">
                <a:effectLst/>
                <a:latin typeface="Times New Roman"/>
                <a:ea typeface="Times New Roman"/>
              </a:rPr>
              <a:t> </a:t>
            </a:r>
            <a:r>
              <a:rPr lang="id-ID" dirty="0" smtClean="0">
                <a:effectLst/>
                <a:latin typeface="Times New Roman"/>
                <a:ea typeface="Times New Roman"/>
              </a:rPr>
              <a:t>variabel</a:t>
            </a:r>
            <a:r>
              <a:rPr lang="en-US" sz="6000" dirty="0" smtClean="0">
                <a:effectLst/>
                <a:latin typeface="Times New Roman"/>
                <a:ea typeface="Times New Roman"/>
              </a:rPr>
              <a:t/>
            </a:r>
            <a:br>
              <a:rPr lang="en-US" sz="6000" dirty="0" smtClean="0">
                <a:effectLst/>
                <a:latin typeface="Times New Roman"/>
                <a:ea typeface="Times New Roman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diamati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indikator</a:t>
            </a:r>
            <a:endParaRPr lang="en-US" dirty="0"/>
          </a:p>
          <a:p>
            <a:pPr fontAlgn="base"/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endParaRPr lang="en-US" dirty="0"/>
          </a:p>
          <a:p>
            <a:pPr marL="914400" indent="-457200" fontAlgn="base">
              <a:buNone/>
            </a:pPr>
            <a:r>
              <a:rPr lang="en-US" dirty="0"/>
              <a:t>(1) </a:t>
            </a:r>
            <a:r>
              <a:rPr lang="en-US" dirty="0" err="1"/>
              <a:t>jumlah</a:t>
            </a:r>
            <a:r>
              <a:rPr lang="en-US" dirty="0"/>
              <a:t> orang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endParaRPr lang="en-US" dirty="0"/>
          </a:p>
          <a:p>
            <a:pPr marL="457200" indent="0" fontAlgn="base">
              <a:buNone/>
            </a:pPr>
            <a:r>
              <a:rPr lang="en-US" dirty="0"/>
              <a:t>(2)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tahunan</a:t>
            </a:r>
            <a:endParaRPr lang="en-US" dirty="0"/>
          </a:p>
          <a:p>
            <a:pPr marL="457200" indent="0" fontAlgn="base">
              <a:buNone/>
            </a:pPr>
            <a:r>
              <a:rPr lang="en-US" dirty="0"/>
              <a:t>(3)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yang </a:t>
            </a:r>
            <a:r>
              <a:rPr lang="en-US" dirty="0" err="1"/>
              <a:t>diawasi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106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/>
              <a:t>Perbandingan antara konsep, dimensi, dan indikator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bertukar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gender, </a:t>
            </a:r>
            <a:r>
              <a:rPr lang="en-US" dirty="0" err="1"/>
              <a:t>ras</a:t>
            </a:r>
            <a:r>
              <a:rPr lang="en-US" dirty="0"/>
              <a:t>)</a:t>
            </a:r>
          </a:p>
          <a:p>
            <a:pPr fontAlgn="base"/>
            <a:r>
              <a:rPr lang="en-US" dirty="0"/>
              <a:t>Tingkat </a:t>
            </a:r>
            <a:r>
              <a:rPr lang="en-US" dirty="0" err="1"/>
              <a:t>abstraksinya</a:t>
            </a:r>
            <a:r>
              <a:rPr lang="en-US" dirty="0"/>
              <a:t> </a:t>
            </a:r>
            <a:r>
              <a:rPr lang="en-US" dirty="0" err="1"/>
              <a:t>berbeda</a:t>
            </a:r>
            <a:endParaRPr lang="en-US" dirty="0"/>
          </a:p>
          <a:p>
            <a:pPr marL="339725" indent="-339725" fontAlgn="base">
              <a:buNone/>
            </a:pPr>
            <a:r>
              <a:rPr lang="en-US" dirty="0" smtClean="0"/>
              <a:t>      </a:t>
            </a:r>
            <a:r>
              <a:rPr lang="en-US" b="1" dirty="0" err="1" smtClean="0">
                <a:solidFill>
                  <a:srgbClr val="FF0000"/>
                </a:solidFill>
              </a:rPr>
              <a:t>Konsep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 </a:t>
            </a:r>
            <a:r>
              <a:rPr lang="en-US" dirty="0"/>
              <a:t>       </a:t>
            </a: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b="1" dirty="0" err="1" smtClean="0">
                <a:solidFill>
                  <a:srgbClr val="00B050"/>
                </a:solidFill>
              </a:rPr>
              <a:t>Dimensi</a:t>
            </a:r>
            <a:r>
              <a:rPr lang="en-US" b="1" dirty="0">
                <a:solidFill>
                  <a:srgbClr val="00B050"/>
                </a:solidFill>
              </a:rPr>
              <a:t>  </a:t>
            </a:r>
            <a:r>
              <a:rPr lang="en-US" dirty="0"/>
              <a:t>                   </a:t>
            </a:r>
            <a:r>
              <a:rPr lang="en-US" b="1" dirty="0" err="1" smtClean="0">
                <a:solidFill>
                  <a:srgbClr val="002060"/>
                </a:solidFill>
              </a:rPr>
              <a:t>Indikator</a:t>
            </a:r>
            <a:endParaRPr lang="en-US" b="1" dirty="0">
              <a:solidFill>
                <a:srgbClr val="002060"/>
              </a:solidFill>
            </a:endParaRPr>
          </a:p>
          <a:p>
            <a:pPr marL="339725" indent="-339725" fontAlgn="base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Sangat</a:t>
            </a:r>
            <a:r>
              <a:rPr lang="en-US" dirty="0" smtClean="0"/>
              <a:t>     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/>
              <a:t>                </a:t>
            </a:r>
            <a:r>
              <a:rPr lang="en-US" dirty="0" err="1"/>
              <a:t>Abstrak</a:t>
            </a:r>
            <a:r>
              <a:rPr lang="en-US" dirty="0"/>
              <a:t>                  </a:t>
            </a:r>
            <a:r>
              <a:rPr lang="en-US" dirty="0" smtClean="0"/>
              <a:t> </a:t>
            </a:r>
            <a:r>
              <a:rPr lang="en-US" dirty="0"/>
              <a:t>    </a:t>
            </a:r>
            <a:r>
              <a:rPr lang="en-US" dirty="0" err="1"/>
              <a:t>Konkrit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413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4268B-7C16-4F6A-BEC5-83C61D19EEFA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1924" name="Oval 4"/>
          <p:cNvSpPr>
            <a:spLocks noChangeArrowheads="1"/>
          </p:cNvSpPr>
          <p:nvPr/>
        </p:nvSpPr>
        <p:spPr bwMode="auto">
          <a:xfrm>
            <a:off x="3048000" y="1524000"/>
            <a:ext cx="1870075" cy="1095375"/>
          </a:xfrm>
          <a:prstGeom prst="ellipse">
            <a:avLst/>
          </a:prstGeom>
          <a:solidFill>
            <a:srgbClr val="800080"/>
          </a:solidFill>
          <a:ln w="635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srgbClr val="FFFF00"/>
                </a:solidFill>
              </a:rPr>
              <a:t>NOMINAL</a:t>
            </a:r>
          </a:p>
        </p:txBody>
      </p:sp>
      <p:sp>
        <p:nvSpPr>
          <p:cNvPr id="81925" name="Oval 5"/>
          <p:cNvSpPr>
            <a:spLocks noChangeArrowheads="1"/>
          </p:cNvSpPr>
          <p:nvPr/>
        </p:nvSpPr>
        <p:spPr bwMode="auto">
          <a:xfrm>
            <a:off x="3048000" y="4800600"/>
            <a:ext cx="2349500" cy="1101725"/>
          </a:xfrm>
          <a:prstGeom prst="ellipse">
            <a:avLst/>
          </a:prstGeom>
          <a:solidFill>
            <a:schemeClr val="accent2"/>
          </a:solidFill>
          <a:ln w="63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prstClr val="white"/>
                </a:solidFill>
              </a:rPr>
              <a:t>INTERVAL</a:t>
            </a:r>
          </a:p>
        </p:txBody>
      </p:sp>
      <p:sp>
        <p:nvSpPr>
          <p:cNvPr id="81935" name="Oval 15"/>
          <p:cNvSpPr>
            <a:spLocks noChangeArrowheads="1"/>
          </p:cNvSpPr>
          <p:nvPr/>
        </p:nvSpPr>
        <p:spPr bwMode="auto">
          <a:xfrm>
            <a:off x="5791200" y="2209800"/>
            <a:ext cx="1676400" cy="1371600"/>
          </a:xfrm>
          <a:prstGeom prst="ellipse">
            <a:avLst/>
          </a:prstGeom>
          <a:solidFill>
            <a:srgbClr val="33CC33"/>
          </a:solidFill>
          <a:ln w="63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ORDINAL</a:t>
            </a:r>
          </a:p>
        </p:txBody>
      </p:sp>
      <p:sp>
        <p:nvSpPr>
          <p:cNvPr id="81938" name="Line 18"/>
          <p:cNvSpPr>
            <a:spLocks noChangeShapeType="1"/>
          </p:cNvSpPr>
          <p:nvPr/>
        </p:nvSpPr>
        <p:spPr bwMode="auto">
          <a:xfrm flipV="1">
            <a:off x="2209800" y="2971799"/>
            <a:ext cx="3429000" cy="380999"/>
          </a:xfrm>
          <a:prstGeom prst="line">
            <a:avLst/>
          </a:prstGeom>
          <a:noFill/>
          <a:ln w="38100">
            <a:solidFill>
              <a:srgbClr val="33CC33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1939" name="Line 19"/>
          <p:cNvSpPr>
            <a:spLocks noChangeShapeType="1"/>
          </p:cNvSpPr>
          <p:nvPr/>
        </p:nvSpPr>
        <p:spPr bwMode="auto">
          <a:xfrm flipV="1">
            <a:off x="1676400" y="2133600"/>
            <a:ext cx="1265237" cy="533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1940" name="Line 20"/>
          <p:cNvSpPr>
            <a:spLocks noChangeShapeType="1"/>
          </p:cNvSpPr>
          <p:nvPr/>
        </p:nvSpPr>
        <p:spPr bwMode="auto">
          <a:xfrm>
            <a:off x="2057400" y="3962400"/>
            <a:ext cx="1295400" cy="914400"/>
          </a:xfrm>
          <a:prstGeom prst="line">
            <a:avLst/>
          </a:prstGeom>
          <a:noFill/>
          <a:ln w="38100">
            <a:solidFill>
              <a:schemeClr val="tx2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1941" name="Oval 21"/>
          <p:cNvSpPr>
            <a:spLocks noChangeArrowheads="1"/>
          </p:cNvSpPr>
          <p:nvPr/>
        </p:nvSpPr>
        <p:spPr bwMode="auto">
          <a:xfrm>
            <a:off x="533400" y="2667000"/>
            <a:ext cx="1604963" cy="1644650"/>
          </a:xfrm>
          <a:prstGeom prst="ellipse">
            <a:avLst/>
          </a:prstGeom>
          <a:solidFill>
            <a:srgbClr val="FF0000"/>
          </a:solidFill>
          <a:ln w="63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200" b="1" dirty="0">
                <a:solidFill>
                  <a:prstClr val="black"/>
                </a:solidFill>
              </a:rPr>
              <a:t>SKALA</a:t>
            </a:r>
          </a:p>
          <a:p>
            <a:pPr algn="ctr"/>
            <a:r>
              <a:rPr lang="en-US" sz="2200" b="1" dirty="0">
                <a:solidFill>
                  <a:prstClr val="black"/>
                </a:solidFill>
              </a:rPr>
              <a:t>DATA</a:t>
            </a:r>
          </a:p>
        </p:txBody>
      </p:sp>
      <p:sp>
        <p:nvSpPr>
          <p:cNvPr id="81951" name="Text Box 31"/>
          <p:cNvSpPr txBox="1">
            <a:spLocks noChangeArrowheads="1"/>
          </p:cNvSpPr>
          <p:nvPr/>
        </p:nvSpPr>
        <p:spPr bwMode="auto">
          <a:xfrm>
            <a:off x="2317126" y="457200"/>
            <a:ext cx="3027367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SKALA VARIABEL</a:t>
            </a:r>
          </a:p>
        </p:txBody>
      </p:sp>
      <p:sp>
        <p:nvSpPr>
          <p:cNvPr id="81953" name="Text Box 33"/>
          <p:cNvSpPr txBox="1">
            <a:spLocks noChangeArrowheads="1"/>
          </p:cNvSpPr>
          <p:nvPr/>
        </p:nvSpPr>
        <p:spPr bwMode="auto">
          <a:xfrm>
            <a:off x="5562600" y="4114800"/>
            <a:ext cx="1990725" cy="523220"/>
          </a:xfrm>
          <a:prstGeom prst="rect">
            <a:avLst/>
          </a:prstGeom>
          <a:solidFill>
            <a:srgbClr val="FFCC00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 b="1" dirty="0">
                <a:solidFill>
                  <a:prstClr val="black"/>
                </a:solidFill>
                <a:latin typeface="Arial Narrow" pitchFamily="34" charset="0"/>
              </a:rPr>
              <a:t>RASIO</a:t>
            </a:r>
          </a:p>
        </p:txBody>
      </p:sp>
      <p:sp>
        <p:nvSpPr>
          <p:cNvPr id="81955" name="Line 35"/>
          <p:cNvSpPr>
            <a:spLocks noChangeShapeType="1"/>
          </p:cNvSpPr>
          <p:nvPr/>
        </p:nvSpPr>
        <p:spPr bwMode="auto">
          <a:xfrm>
            <a:off x="2209800" y="3581400"/>
            <a:ext cx="3124200" cy="609600"/>
          </a:xfrm>
          <a:prstGeom prst="line">
            <a:avLst/>
          </a:prstGeom>
          <a:noFill/>
          <a:ln w="38100">
            <a:solidFill>
              <a:srgbClr val="7030A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80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81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81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/>
      <p:bldP spid="81925" grpId="0" animBg="1"/>
      <p:bldP spid="81935" grpId="0" animBg="1"/>
      <p:bldP spid="81938" grpId="0" animBg="1"/>
      <p:bldP spid="81939" grpId="0" animBg="1"/>
      <p:bldP spid="81940" grpId="0" animBg="1"/>
      <p:bldP spid="81941" grpId="0" animBg="1"/>
      <p:bldP spid="81951" grpId="0" animBg="1"/>
      <p:bldP spid="81953" grpId="0" animBg="1"/>
      <p:bldP spid="819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8" name="Group 2"/>
          <p:cNvGraphicFramePr>
            <a:graphicFrameLocks noGrp="1"/>
          </p:cNvGraphicFramePr>
          <p:nvPr/>
        </p:nvGraphicFramePr>
        <p:xfrm>
          <a:off x="838200" y="1219200"/>
          <a:ext cx="7239000" cy="5329239"/>
        </p:xfrm>
        <a:graphic>
          <a:graphicData uri="http://schemas.openxmlformats.org/drawingml/2006/table">
            <a:tbl>
              <a:tblPr/>
              <a:tblGrid>
                <a:gridCol w="1066800"/>
                <a:gridCol w="2012950"/>
                <a:gridCol w="2003425"/>
                <a:gridCol w="2155825"/>
              </a:tblGrid>
              <a:tr h="649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SKALA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Nominal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Ordinal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Interval/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Rasio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</a:tr>
              <a:tr h="13112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Nominal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Modus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Uji Fisher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Uji X</a:t>
                      </a:r>
                      <a:r>
                        <a:rPr kumimoji="0" lang="de-DE" alt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Koefisien- kontingensi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Koefisien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kontingensi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Point-serial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5668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Ordinal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Koefisen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kontingensi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Median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 Jenjang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Kesepakatan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parsial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 Jalur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Korelasi-serial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 Jalur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801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Interval/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Rasio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Point-serial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Korelasi-serial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 Jalur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Mean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 Product Moment,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 Parsial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 Jalur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Regresi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Multi-variate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381000" y="614516"/>
            <a:ext cx="83890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altLang="en-US" sz="2000" b="1" dirty="0" smtClean="0">
                <a:solidFill>
                  <a:srgbClr val="FF0000"/>
                </a:solidFill>
              </a:rPr>
              <a:t>PILIHAN ANALISIS BERDASARKAN SKALA PENGUKURAN </a:t>
            </a:r>
            <a:r>
              <a:rPr lang="en-US" altLang="en-US" sz="2000" b="1" dirty="0" err="1" smtClean="0">
                <a:solidFill>
                  <a:srgbClr val="FF0000"/>
                </a:solidFill>
              </a:rPr>
              <a:t>variabel</a:t>
            </a:r>
            <a:endParaRPr lang="en-US" altLang="en-US" sz="2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9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Pengujian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Validitas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Reliabilitas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Validitas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 err="1"/>
              <a:t>Pengujian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mengetahui</a:t>
            </a:r>
            <a:r>
              <a:rPr lang="en-US" sz="2000" dirty="0"/>
              <a:t>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alat</a:t>
            </a:r>
            <a:r>
              <a:rPr lang="en-US" sz="2000" dirty="0"/>
              <a:t> </a:t>
            </a:r>
            <a:r>
              <a:rPr lang="en-US" sz="2000" dirty="0" err="1"/>
              <a:t>ukur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yang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diukur</a:t>
            </a:r>
            <a:r>
              <a:rPr lang="en-US" sz="2000" dirty="0"/>
              <a:t>.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alat</a:t>
            </a:r>
            <a:r>
              <a:rPr lang="en-US" sz="2000" dirty="0"/>
              <a:t> </a:t>
            </a:r>
            <a:r>
              <a:rPr lang="en-US" sz="2000" dirty="0" err="1"/>
              <a:t>ukur</a:t>
            </a:r>
            <a:r>
              <a:rPr lang="en-US" sz="2000" dirty="0"/>
              <a:t> yang </a:t>
            </a:r>
            <a:r>
              <a:rPr lang="en-US" sz="2000" dirty="0" err="1"/>
              <a:t>validitasnya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kesalahan</a:t>
            </a:r>
            <a:r>
              <a:rPr lang="en-US" sz="2000" dirty="0"/>
              <a:t> </a:t>
            </a:r>
            <a:r>
              <a:rPr lang="en-US" sz="2000" dirty="0" err="1"/>
              <a:t>kecil</a:t>
            </a:r>
            <a:r>
              <a:rPr lang="en-US" sz="2000" dirty="0"/>
              <a:t>, </a:t>
            </a:r>
            <a:r>
              <a:rPr lang="en-US" sz="2000" dirty="0" err="1"/>
              <a:t>sehingga</a:t>
            </a:r>
            <a:r>
              <a:rPr lang="en-US" sz="2000" dirty="0"/>
              <a:t> data yang </a:t>
            </a:r>
            <a:r>
              <a:rPr lang="en-US" sz="2000" dirty="0" err="1"/>
              <a:t>terkumpul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data yang </a:t>
            </a:r>
            <a:r>
              <a:rPr lang="en-US" sz="2000" dirty="0" err="1"/>
              <a:t>memadai</a:t>
            </a:r>
            <a:r>
              <a:rPr lang="en-US" sz="2000" dirty="0"/>
              <a:t>. </a:t>
            </a:r>
            <a:r>
              <a:rPr lang="en-US" sz="2000" dirty="0" err="1"/>
              <a:t>Validitas</a:t>
            </a:r>
            <a:r>
              <a:rPr lang="en-US" sz="2000" dirty="0"/>
              <a:t> </a:t>
            </a:r>
            <a:r>
              <a:rPr lang="en-US" sz="2000" dirty="0" err="1"/>
              <a:t>menunjukan</a:t>
            </a:r>
            <a:r>
              <a:rPr lang="en-US" sz="2000" dirty="0"/>
              <a:t> </a:t>
            </a:r>
            <a:r>
              <a:rPr lang="en-US" sz="2000" dirty="0" err="1"/>
              <a:t>sejauh</a:t>
            </a:r>
            <a:r>
              <a:rPr lang="en-US" sz="2000" dirty="0"/>
              <a:t> </a:t>
            </a:r>
            <a:r>
              <a:rPr lang="en-US" sz="2000" dirty="0" err="1"/>
              <a:t>mana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alat</a:t>
            </a:r>
            <a:r>
              <a:rPr lang="en-US" sz="2000" dirty="0"/>
              <a:t> </a:t>
            </a:r>
            <a:r>
              <a:rPr lang="en-US" sz="2000" dirty="0" err="1"/>
              <a:t>pengukur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yang </a:t>
            </a:r>
            <a:r>
              <a:rPr lang="en-US" sz="2000" dirty="0" err="1"/>
              <a:t>ingin</a:t>
            </a:r>
            <a:r>
              <a:rPr lang="en-US" sz="2000" dirty="0"/>
              <a:t> </a:t>
            </a:r>
            <a:r>
              <a:rPr lang="en-US" sz="2000" dirty="0" err="1"/>
              <a:t>diukur</a:t>
            </a:r>
            <a:r>
              <a:rPr lang="en-US" sz="2000" dirty="0"/>
              <a:t>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Reliabilitas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1600" dirty="0" err="1"/>
              <a:t>Sebuah</a:t>
            </a:r>
            <a:r>
              <a:rPr lang="en-US" sz="1600" dirty="0"/>
              <a:t> </a:t>
            </a:r>
            <a:r>
              <a:rPr lang="en-US" sz="1600" dirty="0" err="1"/>
              <a:t>alat</a:t>
            </a:r>
            <a:r>
              <a:rPr lang="en-US" sz="1600" dirty="0"/>
              <a:t> </a:t>
            </a:r>
            <a:r>
              <a:rPr lang="en-US" sz="1600" dirty="0" err="1"/>
              <a:t>ukur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pertanyaan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angket</a:t>
            </a:r>
            <a:r>
              <a:rPr lang="en-US" sz="1600" dirty="0"/>
              <a:t> </a:t>
            </a:r>
            <a:r>
              <a:rPr lang="en-US" sz="1600" dirty="0" err="1"/>
              <a:t>dikategorikan</a:t>
            </a:r>
            <a:r>
              <a:rPr lang="en-US" sz="1600" dirty="0"/>
              <a:t> </a:t>
            </a:r>
            <a:r>
              <a:rPr lang="en-US" sz="1600" dirty="0" err="1"/>
              <a:t>reliabel</a:t>
            </a:r>
            <a:r>
              <a:rPr lang="en-US" sz="1600" dirty="0"/>
              <a:t> (</a:t>
            </a:r>
            <a:r>
              <a:rPr lang="en-US" sz="1600" dirty="0" err="1"/>
              <a:t>andal</a:t>
            </a:r>
            <a:r>
              <a:rPr lang="en-US" sz="1600" dirty="0"/>
              <a:t>),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alat</a:t>
            </a:r>
            <a:r>
              <a:rPr lang="en-US" sz="1600" dirty="0"/>
              <a:t> </a:t>
            </a:r>
            <a:r>
              <a:rPr lang="en-US" sz="1600" dirty="0" err="1"/>
              <a:t>ukur</a:t>
            </a:r>
            <a:r>
              <a:rPr lang="en-US" sz="1600" dirty="0"/>
              <a:t> yang </a:t>
            </a:r>
            <a:r>
              <a:rPr lang="en-US" sz="1600" dirty="0" err="1"/>
              <a:t>digunakan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mengukur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konsisten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stabil</a:t>
            </a:r>
            <a:r>
              <a:rPr lang="en-US" sz="1600" dirty="0"/>
              <a:t> </a:t>
            </a:r>
            <a:r>
              <a:rPr lang="en-US" sz="1600" dirty="0" err="1"/>
              <a:t>meskipun</a:t>
            </a:r>
            <a:r>
              <a:rPr lang="en-US" sz="1600" dirty="0"/>
              <a:t> </a:t>
            </a:r>
            <a:r>
              <a:rPr lang="en-US" sz="1600" dirty="0" err="1"/>
              <a:t>pertanyaan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diajukan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 yang </a:t>
            </a:r>
            <a:r>
              <a:rPr lang="en-US" sz="1600" dirty="0" err="1"/>
              <a:t>berbeda</a:t>
            </a:r>
            <a:r>
              <a:rPr lang="en-US" sz="1600" dirty="0"/>
              <a:t>. </a:t>
            </a:r>
            <a:r>
              <a:rPr lang="en-US" sz="1600" dirty="0" err="1"/>
              <a:t>Uji</a:t>
            </a:r>
            <a:r>
              <a:rPr lang="en-US" sz="1600" dirty="0"/>
              <a:t> </a:t>
            </a:r>
            <a:r>
              <a:rPr lang="en-US" sz="1600" dirty="0" err="1"/>
              <a:t>reliabilitas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butir</a:t>
            </a:r>
            <a:r>
              <a:rPr lang="en-US" sz="1600" dirty="0"/>
              <a:t> </a:t>
            </a:r>
            <a:r>
              <a:rPr lang="en-US" sz="1600" dirty="0" err="1"/>
              <a:t>pertanyaan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pernyataan</a:t>
            </a:r>
            <a:r>
              <a:rPr lang="en-US" sz="1600" dirty="0"/>
              <a:t> yang </a:t>
            </a:r>
            <a:r>
              <a:rPr lang="en-US" sz="1600" dirty="0" err="1"/>
              <a:t>sudah</a:t>
            </a:r>
            <a:r>
              <a:rPr lang="en-US" sz="1600" dirty="0"/>
              <a:t> valid. </a:t>
            </a:r>
            <a:r>
              <a:rPr lang="en-US" sz="1600" dirty="0" err="1"/>
              <a:t>Pengujian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digunakan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mengetahui</a:t>
            </a:r>
            <a:r>
              <a:rPr lang="en-US" sz="1600" dirty="0"/>
              <a:t> </a:t>
            </a:r>
            <a:r>
              <a:rPr lang="en-US" sz="1600" dirty="0" err="1"/>
              <a:t>seberapa</a:t>
            </a:r>
            <a:r>
              <a:rPr lang="en-US" sz="1600" dirty="0"/>
              <a:t> </a:t>
            </a:r>
            <a:r>
              <a:rPr lang="en-US" sz="1600" dirty="0" err="1"/>
              <a:t>jauh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pengukuran</a:t>
            </a:r>
            <a:r>
              <a:rPr lang="en-US" sz="1600" dirty="0"/>
              <a:t> </a:t>
            </a:r>
            <a:r>
              <a:rPr lang="en-US" sz="1600" dirty="0" err="1"/>
              <a:t>tetap</a:t>
            </a:r>
            <a:r>
              <a:rPr lang="en-US" sz="1600" dirty="0"/>
              <a:t> </a:t>
            </a:r>
            <a:r>
              <a:rPr lang="en-US" sz="1600" dirty="0" err="1"/>
              <a:t>konsisten</a:t>
            </a:r>
            <a:r>
              <a:rPr lang="en-US" sz="1600" dirty="0"/>
              <a:t> </a:t>
            </a:r>
            <a:r>
              <a:rPr lang="en-US" sz="1600" dirty="0" err="1"/>
              <a:t>apabila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pengukuran</a:t>
            </a:r>
            <a:r>
              <a:rPr lang="en-US" sz="1600" dirty="0"/>
              <a:t> </a:t>
            </a:r>
            <a:r>
              <a:rPr lang="en-US" sz="1600" dirty="0" err="1"/>
              <a:t>dua</a:t>
            </a:r>
            <a:r>
              <a:rPr lang="en-US" sz="1600" dirty="0"/>
              <a:t> kali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gejala</a:t>
            </a:r>
            <a:r>
              <a:rPr lang="en-US" sz="1600" dirty="0"/>
              <a:t> yang </a:t>
            </a:r>
            <a:r>
              <a:rPr lang="en-US" sz="1600" dirty="0" err="1"/>
              <a:t>sama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alat</a:t>
            </a:r>
            <a:r>
              <a:rPr lang="en-US" sz="1600" dirty="0"/>
              <a:t> </a:t>
            </a:r>
            <a:r>
              <a:rPr lang="en-US" sz="1600" dirty="0" err="1"/>
              <a:t>pengukur</a:t>
            </a:r>
            <a:r>
              <a:rPr lang="en-US" sz="1600" dirty="0"/>
              <a:t> yang </a:t>
            </a:r>
            <a:r>
              <a:rPr lang="en-US" sz="1600" dirty="0" err="1"/>
              <a:t>sama</a:t>
            </a:r>
            <a:r>
              <a:rPr 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64010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302</Words>
  <Application>Microsoft Office PowerPoint</Application>
  <PresentationFormat>On-screen Show (4:3)</PresentationFormat>
  <Paragraphs>70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1_Office Theme</vt:lpstr>
      <vt:lpstr>Default Design</vt:lpstr>
      <vt:lpstr>Indikator variabel </vt:lpstr>
      <vt:lpstr>Perbandingan antara konsep, dimensi, dan indikator</vt:lpstr>
      <vt:lpstr>PowerPoint Presentation</vt:lpstr>
      <vt:lpstr>PowerPoint Presentation</vt:lpstr>
      <vt:lpstr>Pengujian Validitas dan Reliabilitas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Indikator variabel </dc:title>
  <dc:creator>ASUS</dc:creator>
  <cp:lastModifiedBy>ASUS</cp:lastModifiedBy>
  <cp:revision>2</cp:revision>
  <dcterms:created xsi:type="dcterms:W3CDTF">2022-01-02T13:42:08Z</dcterms:created>
  <dcterms:modified xsi:type="dcterms:W3CDTF">2022-01-02T14:03:31Z</dcterms:modified>
</cp:coreProperties>
</file>