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8" r:id="rId3"/>
    <p:sldId id="269" r:id="rId4"/>
    <p:sldId id="265" r:id="rId5"/>
    <p:sldId id="266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 descr="g01202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33400" y="141288"/>
            <a:ext cx="4394200" cy="618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4937125" y="3754438"/>
            <a:ext cx="31670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663300"/>
                </a:solidFill>
              </a:rPr>
              <a:t>HIPOTESIS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HIPOTESIS ASOSIATIF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2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(Ha)</a:t>
            </a:r>
          </a:p>
          <a:p>
            <a:r>
              <a:rPr lang="en-US" b="1" dirty="0" err="1" smtClean="0">
                <a:solidFill>
                  <a:srgbClr val="00B050"/>
                </a:solidFill>
              </a:rPr>
              <a:t>Tidak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dirty="0" err="1" smtClean="0">
                <a:solidFill>
                  <a:srgbClr val="00B050"/>
                </a:solidFill>
              </a:rPr>
              <a:t>ada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 (Ho)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Model-model  </a:t>
            </a:r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antar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bivariat</a:t>
            </a:r>
            <a:r>
              <a:rPr lang="en-GB" dirty="0" smtClean="0"/>
              <a:t> (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) </a:t>
            </a:r>
            <a:endParaRPr lang="en-US" dirty="0" smtClean="0"/>
          </a:p>
          <a:p>
            <a:pPr lvl="0"/>
            <a:r>
              <a:rPr lang="en-GB" dirty="0" err="1" smtClean="0"/>
              <a:t>Hubungan</a:t>
            </a:r>
            <a:r>
              <a:rPr lang="en-GB" dirty="0" smtClean="0"/>
              <a:t>  </a:t>
            </a:r>
            <a:r>
              <a:rPr lang="en-GB" dirty="0" err="1" smtClean="0"/>
              <a:t>multivarat</a:t>
            </a:r>
            <a:r>
              <a:rPr lang="en-GB" dirty="0" smtClean="0"/>
              <a:t> (</a:t>
            </a:r>
            <a:r>
              <a:rPr lang="en-GB" dirty="0" err="1" smtClean="0"/>
              <a:t>lebih</a:t>
            </a:r>
            <a:r>
              <a:rPr lang="en-GB" dirty="0" smtClean="0"/>
              <a:t>  </a:t>
            </a:r>
            <a:r>
              <a:rPr lang="en-GB" dirty="0" err="1" smtClean="0"/>
              <a:t>dari</a:t>
            </a:r>
            <a:r>
              <a:rPr lang="en-GB" dirty="0" smtClean="0"/>
              <a:t>  </a:t>
            </a:r>
            <a:r>
              <a:rPr lang="en-GB" dirty="0" err="1" smtClean="0"/>
              <a:t>dua</a:t>
            </a:r>
            <a:r>
              <a:rPr lang="en-GB" dirty="0" smtClean="0"/>
              <a:t> </a:t>
            </a:r>
            <a:r>
              <a:rPr lang="en-GB" dirty="0" err="1" smtClean="0"/>
              <a:t>variabel</a:t>
            </a:r>
            <a:r>
              <a:rPr lang="en-GB" dirty="0" smtClean="0"/>
              <a:t>) </a:t>
            </a:r>
            <a:endParaRPr lang="en-US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429000"/>
          </a:xfrm>
        </p:spPr>
        <p:txBody>
          <a:bodyPr/>
          <a:lstStyle/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yang </a:t>
            </a:r>
            <a:r>
              <a:rPr lang="en-US" dirty="0" err="1" smtClean="0"/>
              <a:t>relevan</a:t>
            </a:r>
            <a:r>
              <a:rPr lang="en-US" dirty="0" smtClean="0"/>
              <a:t>,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, </a:t>
            </a:r>
            <a:r>
              <a:rPr lang="en-US" dirty="0" err="1" smtClean="0"/>
              <a:t>jurnal</a:t>
            </a:r>
            <a:endParaRPr lang="en-US" dirty="0" smtClean="0"/>
          </a:p>
          <a:p>
            <a:r>
              <a:rPr lang="en-US" dirty="0" smtClean="0"/>
              <a:t>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dibuktikan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(</a:t>
            </a:r>
            <a:r>
              <a:rPr lang="en-US" dirty="0" err="1" smtClean="0"/>
              <a:t>berdasarkan</a:t>
            </a:r>
            <a:r>
              <a:rPr lang="en-US" dirty="0" smtClean="0"/>
              <a:t> data primer)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endParaRPr lang="en-US" dirty="0" smtClean="0"/>
          </a:p>
          <a:p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loyalitas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supermarket X </a:t>
            </a:r>
            <a:r>
              <a:rPr lang="en-US" dirty="0" err="1" smtClean="0"/>
              <a:t>di</a:t>
            </a:r>
            <a:r>
              <a:rPr lang="en-US" dirty="0" smtClean="0"/>
              <a:t> Yogyakarta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838200" y="381000"/>
            <a:ext cx="7620000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400" b="1" dirty="0">
                <a:solidFill>
                  <a:srgbClr val="663300"/>
                </a:solidFill>
              </a:rPr>
              <a:t>HIPOTESIS</a:t>
            </a: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pernyataan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sementara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tentang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keterkaitan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antar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variabel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>
                <a:solidFill>
                  <a:srgbClr val="3333FF"/>
                </a:solidFill>
              </a:rPr>
              <a:t>yang </a:t>
            </a:r>
            <a:r>
              <a:rPr lang="en-US" sz="3200" b="1" dirty="0" err="1">
                <a:solidFill>
                  <a:srgbClr val="3333FF"/>
                </a:solidFill>
              </a:rPr>
              <a:t>akan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diuji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keterandalannya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 err="1">
                <a:solidFill>
                  <a:srgbClr val="3333FF"/>
                </a:solidFill>
              </a:rPr>
              <a:t>melalui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penelitian</a:t>
            </a:r>
            <a:r>
              <a:rPr lang="en-US" sz="3200" b="1" dirty="0">
                <a:solidFill>
                  <a:srgbClr val="3333FF"/>
                </a:solidFill>
              </a:rPr>
              <a:t>, </a:t>
            </a:r>
            <a:r>
              <a:rPr lang="en-US" sz="3200" b="1" dirty="0" err="1">
                <a:solidFill>
                  <a:srgbClr val="3333FF"/>
                </a:solidFill>
              </a:rPr>
              <a:t>dibangun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berdasarkan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kerangka</a:t>
            </a:r>
            <a:r>
              <a:rPr lang="en-US" sz="3200" b="1" dirty="0">
                <a:solidFill>
                  <a:srgbClr val="3333FF"/>
                </a:solidFill>
              </a:rPr>
              <a:t> </a:t>
            </a:r>
            <a:r>
              <a:rPr lang="en-US" sz="3200" b="1" dirty="0" err="1">
                <a:solidFill>
                  <a:srgbClr val="3333FF"/>
                </a:solidFill>
              </a:rPr>
              <a:t>berpikir</a:t>
            </a:r>
            <a:endParaRPr lang="en-US" sz="3200" b="1" dirty="0">
              <a:solidFill>
                <a:srgbClr val="3333FF"/>
              </a:solidFill>
            </a:endParaRPr>
          </a:p>
          <a:p>
            <a:pPr algn="ctr"/>
            <a:endParaRPr lang="en-US" sz="3200" b="1" dirty="0">
              <a:solidFill>
                <a:srgbClr val="3333FF"/>
              </a:solidFill>
            </a:endParaRPr>
          </a:p>
          <a:p>
            <a:pPr algn="ctr"/>
            <a:r>
              <a:rPr lang="en-US" sz="3200" b="1" dirty="0"/>
              <a:t>HIPOTESIS MAYOR </a:t>
            </a:r>
            <a:r>
              <a:rPr lang="en-US" sz="2400" b="1" dirty="0"/>
              <a:t>VS </a:t>
            </a:r>
            <a:r>
              <a:rPr lang="en-US" sz="3200" b="1" dirty="0"/>
              <a:t>MINOR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DESKRIPTIF  NO!</a:t>
            </a:r>
          </a:p>
          <a:p>
            <a:pPr algn="ctr"/>
            <a:r>
              <a:rPr lang="en-US" sz="3200" b="1" dirty="0">
                <a:solidFill>
                  <a:srgbClr val="666633"/>
                </a:solidFill>
              </a:rPr>
              <a:t>INFERENSIAL YES!</a:t>
            </a: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bg1"/>
                </a:solidFill>
              </a:rPr>
              <a:t>DEFINISI VARIABEL</a:t>
            </a:r>
          </a:p>
          <a:p>
            <a:pPr>
              <a:buFont typeface="Wingdings" pitchFamily="2" charset="2"/>
              <a:buChar char="à"/>
            </a:pPr>
            <a:r>
              <a:rPr lang="en-US" sz="2400">
                <a:sym typeface="Wingdings" pitchFamily="2" charset="2"/>
              </a:rPr>
              <a:t> </a:t>
            </a:r>
            <a:r>
              <a:rPr lang="en-US" sz="2400" b="1">
                <a:sym typeface="Wingdings" pitchFamily="2" charset="2"/>
              </a:rPr>
              <a:t>Umur		: usia responden dalam tahun</a:t>
            </a:r>
          </a:p>
          <a:p>
            <a:pPr>
              <a:buFont typeface="Wingdings" pitchFamily="2" charset="2"/>
              <a:buChar char="à"/>
            </a:pPr>
            <a:r>
              <a:rPr lang="en-US" sz="2400" b="1"/>
              <a:t> Pekerjaan		: Jenis sumber mata pencaharian yang </a:t>
            </a:r>
          </a:p>
          <a:p>
            <a:pPr>
              <a:buFont typeface="Wingdings" pitchFamily="2" charset="2"/>
              <a:buNone/>
            </a:pPr>
            <a:r>
              <a:rPr lang="en-US" sz="2400" b="1"/>
              <a:t>                        	  dilakukan responden</a:t>
            </a:r>
          </a:p>
          <a:p>
            <a:pPr>
              <a:buFont typeface="Wingdings" pitchFamily="2" charset="2"/>
              <a:buNone/>
            </a:pPr>
            <a:endParaRPr lang="en-US" sz="2400" b="1"/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</a:rPr>
              <a:t>PENGUKURAN</a:t>
            </a:r>
          </a:p>
          <a:p>
            <a:pPr>
              <a:buFont typeface="Wingdings" pitchFamily="2" charset="2"/>
              <a:buNone/>
            </a:pPr>
            <a:r>
              <a:rPr lang="en-US" sz="2800" b="1"/>
              <a:t>Variabel  </a:t>
            </a:r>
            <a:r>
              <a:rPr lang="en-US" sz="2800" b="1">
                <a:sym typeface="Wingdings" pitchFamily="2" charset="2"/>
              </a:rPr>
              <a:t> Indikator   Kriteria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sym typeface="Wingdings" pitchFamily="2" charset="2"/>
              </a:rPr>
              <a:t>Skala Pengkuran</a:t>
            </a:r>
            <a:r>
              <a:rPr lang="en-US" sz="2800" b="1">
                <a:sym typeface="Wingdings" pitchFamily="2" charset="2"/>
              </a:rPr>
              <a:t>: </a:t>
            </a:r>
            <a:r>
              <a:rPr lang="en-US" sz="2400" b="1">
                <a:sym typeface="Wingdings" pitchFamily="2" charset="2"/>
              </a:rPr>
              <a:t>Nominal, Ordinal, Interval, Rasio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rgbClr val="FF3300"/>
                </a:solidFill>
                <a:sym typeface="Wingdings" pitchFamily="2" charset="2"/>
              </a:rPr>
              <a:t>Kriteria Pengukuran</a:t>
            </a:r>
          </a:p>
          <a:p>
            <a:pPr>
              <a:buFont typeface="Wingdings" pitchFamily="2" charset="2"/>
              <a:buNone/>
            </a:pPr>
            <a:endParaRPr lang="en-US" sz="2800" b="1"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n-US" sz="2800" b="1">
                <a:sym typeface="Wingdings" pitchFamily="2" charset="2"/>
              </a:rPr>
              <a:t>Nilai Akhir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Nominal 		 Modus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Ordinal		 Median</a:t>
            </a:r>
          </a:p>
          <a:p>
            <a:pPr>
              <a:buFont typeface="Wingdings" pitchFamily="2" charset="2"/>
              <a:buNone/>
            </a:pPr>
            <a:r>
              <a:rPr lang="en-US" sz="2400" b="1">
                <a:sym typeface="Wingdings" pitchFamily="2" charset="2"/>
              </a:rPr>
              <a:t>Interval/Rasio	 Rataan/Mean</a:t>
            </a:r>
          </a:p>
          <a:p>
            <a:pPr>
              <a:buFont typeface="Wingdings" pitchFamily="2" charset="2"/>
              <a:buNone/>
            </a:pPr>
            <a:endParaRPr 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057400"/>
            <a:ext cx="5562600" cy="2514600"/>
          </a:xfrm>
        </p:spPr>
        <p:txBody>
          <a:bodyPr/>
          <a:lstStyle/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endParaRPr lang="en-US" dirty="0" smtClean="0"/>
          </a:p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endParaRPr lang="en-US" dirty="0" smtClean="0"/>
          </a:p>
          <a:p>
            <a:pPr algn="ctr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MACAM HIPOTESIS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505200"/>
          </a:xfrm>
        </p:spPr>
        <p:txBody>
          <a:bodyPr/>
          <a:lstStyle/>
          <a:p>
            <a:pPr algn="ctr"/>
            <a:r>
              <a:rPr lang="en-US" dirty="0" smtClean="0"/>
              <a:t>HIPOTESIS DESKRIPTIF  ---VARIABEL MANDIRI/SINGLE VARIABEL</a:t>
            </a:r>
          </a:p>
          <a:p>
            <a:pPr algn="ctr"/>
            <a:r>
              <a:rPr lang="en-US" dirty="0" smtClean="0"/>
              <a:t>HIPOTESIS KOMPARATIF</a:t>
            </a:r>
          </a:p>
          <a:p>
            <a:pPr algn="ctr"/>
            <a:r>
              <a:rPr lang="en-US" dirty="0" smtClean="0"/>
              <a:t>HIPOTESIS ASOSIATIF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HIPOTESIS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HIPOTESIS DESKRIPTIF  ---VARIABEL MANDIRI/SINGLE VARIABEL</a:t>
            </a:r>
            <a:br>
              <a:rPr lang="en-US" dirty="0" smtClean="0"/>
            </a:br>
            <a:r>
              <a:rPr lang="en-US" dirty="0" smtClean="0"/>
              <a:t>CONTOH :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ADA MAHASISWA YANG TAHAN BERMAIN GADGET SAMPAI LEBIH DARI 3 JAM</a:t>
            </a:r>
            <a:r>
              <a:rPr lang="en-US" b="1" dirty="0" smtClean="0"/>
              <a:t>- </a:t>
            </a:r>
            <a:r>
              <a:rPr lang="en-US" dirty="0" smtClean="0"/>
              <a:t>Ha 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)- </a:t>
            </a:r>
            <a:r>
              <a:rPr lang="en-US" dirty="0" err="1" smtClean="0"/>
              <a:t>teori</a:t>
            </a:r>
            <a:r>
              <a:rPr lang="en-US" dirty="0" smtClean="0"/>
              <a:t>/</a:t>
            </a:r>
            <a:r>
              <a:rPr lang="en-US" dirty="0" err="1" smtClean="0"/>
              <a:t>tinjauan</a:t>
            </a:r>
            <a:r>
              <a:rPr lang="en-US" dirty="0" smtClean="0"/>
              <a:t> </a:t>
            </a:r>
            <a:r>
              <a:rPr lang="en-US" dirty="0" err="1" smtClean="0"/>
              <a:t>pustaka</a:t>
            </a:r>
            <a:endParaRPr lang="en-US" dirty="0" smtClean="0"/>
          </a:p>
          <a:p>
            <a:r>
              <a:rPr lang="en-US" b="1" dirty="0" smtClean="0">
                <a:solidFill>
                  <a:srgbClr val="00B050"/>
                </a:solidFill>
              </a:rPr>
              <a:t>ADA MAHASISWA YANG TIDAK TAHAN BERMAIN GADGET SAMPAI LEBIH DARI 3 JAM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,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nol-hipotesis</a:t>
            </a:r>
            <a:r>
              <a:rPr lang="en-US" dirty="0" smtClean="0"/>
              <a:t> </a:t>
            </a:r>
            <a:r>
              <a:rPr lang="en-US" dirty="0" err="1" smtClean="0"/>
              <a:t>pengingkaran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hipotesis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)- Ho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HIPOTESIS KOMPARATIF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Hipotesis</a:t>
            </a:r>
            <a:r>
              <a:rPr lang="en-US" dirty="0" smtClean="0"/>
              <a:t> yang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/</a:t>
            </a:r>
            <a:r>
              <a:rPr lang="en-US" dirty="0" err="1" smtClean="0"/>
              <a:t>sampelnya</a:t>
            </a:r>
            <a:endParaRPr lang="en-US" dirty="0" smtClean="0"/>
          </a:p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SDM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ABC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B (Ha)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Tidak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SDM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Pabrik</a:t>
            </a:r>
            <a:r>
              <a:rPr lang="en-US" dirty="0" smtClean="0"/>
              <a:t> ABC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B (Ho)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234</Words>
  <Application>Microsoft Office PowerPoint</Application>
  <PresentationFormat>On-screen Show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HIPOTESIS</vt:lpstr>
      <vt:lpstr>Contoh Hipotesis</vt:lpstr>
      <vt:lpstr>Slide 4</vt:lpstr>
      <vt:lpstr>Slide 5</vt:lpstr>
      <vt:lpstr>Jenis Perumusan Hipotesis</vt:lpstr>
      <vt:lpstr>MACAM HIPOTESIS</vt:lpstr>
      <vt:lpstr>HIPOTESIS DESKRIPTIF</vt:lpstr>
      <vt:lpstr>HIPOTESIS KOMPARATIF </vt:lpstr>
      <vt:lpstr>HIPOTESIS ASOSIATIF </vt:lpstr>
      <vt:lpstr> Model-model  hubungan  antar variabel.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13</cp:revision>
  <dcterms:created xsi:type="dcterms:W3CDTF">2006-08-16T00:00:00Z</dcterms:created>
  <dcterms:modified xsi:type="dcterms:W3CDTF">2017-11-28T17:00:18Z</dcterms:modified>
</cp:coreProperties>
</file>