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D3FD2-95F8-408F-80AF-9C5947A69190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45059" name="Picture 4" descr="g04146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05000"/>
            <a:ext cx="4672013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3962400" y="4800600"/>
            <a:ext cx="30317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/>
              <a:t>ANALISIS DATA</a:t>
            </a:r>
          </a:p>
        </p:txBody>
      </p:sp>
      <p:sp>
        <p:nvSpPr>
          <p:cNvPr id="45061" name="Text Box 10"/>
          <p:cNvSpPr txBox="1">
            <a:spLocks noChangeArrowheads="1"/>
          </p:cNvSpPr>
          <p:nvPr/>
        </p:nvSpPr>
        <p:spPr bwMode="auto">
          <a:xfrm>
            <a:off x="7604125" y="445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d-ID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Group 2"/>
          <p:cNvGraphicFramePr>
            <a:graphicFrameLocks noGrp="1"/>
          </p:cNvGraphicFramePr>
          <p:nvPr/>
        </p:nvGraphicFramePr>
        <p:xfrm>
          <a:off x="990600" y="212725"/>
          <a:ext cx="7162800" cy="2527300"/>
        </p:xfrm>
        <a:graphic>
          <a:graphicData uri="http://schemas.openxmlformats.org/drawingml/2006/table">
            <a:tbl>
              <a:tblPr/>
              <a:tblGrid>
                <a:gridCol w="1700213"/>
                <a:gridCol w="2670175"/>
                <a:gridCol w="279241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INSOURCING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STRATEGIC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STRATEGIC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OUTSOURCING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</a:tbl>
          </a:graphicData>
        </a:graphic>
      </p:graphicFrame>
      <p:sp>
        <p:nvSpPr>
          <p:cNvPr id="54292" name="Oval 20"/>
          <p:cNvSpPr>
            <a:spLocks noChangeArrowheads="1"/>
          </p:cNvSpPr>
          <p:nvPr/>
        </p:nvSpPr>
        <p:spPr bwMode="auto">
          <a:xfrm>
            <a:off x="2971800" y="3200400"/>
            <a:ext cx="3429000" cy="3124200"/>
          </a:xfrm>
          <a:prstGeom prst="ellipse">
            <a:avLst/>
          </a:prstGeom>
          <a:solidFill>
            <a:srgbClr val="33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4724400" y="3200400"/>
            <a:ext cx="0" cy="3124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>
            <a:off x="3048000" y="4800600"/>
            <a:ext cx="3429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3276600" y="38862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FF00"/>
                </a:solidFill>
              </a:rPr>
              <a:t>STABILITAS</a:t>
            </a:r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4953000" y="3886200"/>
            <a:ext cx="1219200" cy="609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OFFENSIVE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3276600" y="51054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b="1">
                <a:solidFill>
                  <a:srgbClr val="FFFF00"/>
                </a:solidFill>
              </a:rPr>
              <a:t>DEFENSIVE</a:t>
            </a:r>
          </a:p>
        </p:txBody>
      </p: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4953000" y="5105400"/>
            <a:ext cx="1219200" cy="609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DIVERSI</a:t>
            </a:r>
          </a:p>
          <a:p>
            <a:pPr algn="ctr"/>
            <a:r>
              <a:rPr lang="en-US" b="1">
                <a:solidFill>
                  <a:srgbClr val="FFFF00"/>
                </a:solidFill>
              </a:rPr>
              <a:t>FIKASI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6629400" y="4572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S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2514600" y="45720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4495800" y="27432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O</a:t>
            </a: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572000" y="64008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76200" y="2971800"/>
            <a:ext cx="2735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CC0000"/>
                </a:solidFill>
              </a:rPr>
              <a:t>TOWS/SWOT</a:t>
            </a:r>
          </a:p>
          <a:p>
            <a:r>
              <a:rPr lang="en-US" sz="3200" b="1">
                <a:solidFill>
                  <a:srgbClr val="CC0000"/>
                </a:solidFill>
              </a:rPr>
              <a:t>ANALYSIS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val 2"/>
          <p:cNvSpPr>
            <a:spLocks noChangeArrowheads="1"/>
          </p:cNvSpPr>
          <p:nvPr/>
        </p:nvSpPr>
        <p:spPr bwMode="auto">
          <a:xfrm>
            <a:off x="228600" y="1219200"/>
            <a:ext cx="8686800" cy="518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>
              <a:solidFill>
                <a:schemeClr val="bg1"/>
              </a:solidFill>
            </a:endParaRPr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2057400" y="1676400"/>
            <a:ext cx="6824663" cy="4343400"/>
          </a:xfrm>
          <a:prstGeom prst="ellipse">
            <a:avLst/>
          </a:prstGeom>
          <a:solidFill>
            <a:srgbClr val="0000CC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>
              <a:solidFill>
                <a:schemeClr val="bg1"/>
              </a:solidFill>
            </a:endParaRP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3733800" y="2133600"/>
            <a:ext cx="5105400" cy="3429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5257800" y="2743200"/>
            <a:ext cx="3581400" cy="2057400"/>
          </a:xfrm>
          <a:prstGeom prst="ellipse">
            <a:avLst/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 sz="2800" b="1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12725" y="244475"/>
            <a:ext cx="6884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CC0000"/>
                </a:solidFill>
              </a:rPr>
              <a:t>AHP: Analitical Hierarchie Process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6934200" y="3200400"/>
            <a:ext cx="1905000" cy="1143000"/>
          </a:xfrm>
          <a:prstGeom prst="ellipse">
            <a:avLst/>
          </a:prstGeom>
          <a:solidFill>
            <a:srgbClr val="6600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INDIVIDU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318125" y="3529013"/>
            <a:ext cx="1487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GROUP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3854450" y="3368675"/>
            <a:ext cx="1165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Organi</a:t>
            </a:r>
          </a:p>
          <a:p>
            <a:r>
              <a:rPr lang="en-US" sz="2400" b="1"/>
              <a:t>zation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030413" y="3381375"/>
            <a:ext cx="1779587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chemeClr val="bg1"/>
                </a:solidFill>
              </a:rPr>
              <a:t>Societal</a:t>
            </a:r>
          </a:p>
          <a:p>
            <a:r>
              <a:rPr lang="en-US" sz="2600" b="1">
                <a:solidFill>
                  <a:schemeClr val="bg1"/>
                </a:solidFill>
              </a:rPr>
              <a:t>Institution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258763" y="3403600"/>
            <a:ext cx="17224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00"/>
                </a:solidFill>
              </a:rPr>
              <a:t>Worldwide</a:t>
            </a:r>
          </a:p>
          <a:p>
            <a:r>
              <a:rPr lang="en-US" sz="2400" b="1">
                <a:solidFill>
                  <a:srgbClr val="FFFF00"/>
                </a:solidFill>
              </a:rPr>
              <a:t>Societies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Group 2"/>
          <p:cNvGraphicFramePr>
            <a:graphicFrameLocks noGrp="1"/>
          </p:cNvGraphicFramePr>
          <p:nvPr/>
        </p:nvGraphicFramePr>
        <p:xfrm>
          <a:off x="228600" y="457200"/>
          <a:ext cx="8686800" cy="5003801"/>
        </p:xfrm>
        <a:graphic>
          <a:graphicData uri="http://schemas.openxmlformats.org/drawingml/2006/table">
            <a:tbl>
              <a:tblPr/>
              <a:tblGrid>
                <a:gridCol w="2971800"/>
                <a:gridCol w="5715000"/>
              </a:tblGrid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INDIVIDU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ORGANIZATION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SOCIETAL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INSTITUTION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WOLDWIDE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SOCIETIES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2" name="Oval 22"/>
          <p:cNvSpPr>
            <a:spLocks noChangeArrowheads="1"/>
          </p:cNvSpPr>
          <p:nvPr/>
        </p:nvSpPr>
        <p:spPr bwMode="auto">
          <a:xfrm>
            <a:off x="3276600" y="576263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4267200" y="59055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4" name="Oval 24"/>
          <p:cNvSpPr>
            <a:spLocks noChangeArrowheads="1"/>
          </p:cNvSpPr>
          <p:nvPr/>
        </p:nvSpPr>
        <p:spPr bwMode="auto">
          <a:xfrm>
            <a:off x="5257800" y="59055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>
            <a:off x="6172200" y="581025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6" name="Oval 26"/>
          <p:cNvSpPr>
            <a:spLocks noChangeArrowheads="1"/>
          </p:cNvSpPr>
          <p:nvPr/>
        </p:nvSpPr>
        <p:spPr bwMode="auto">
          <a:xfrm>
            <a:off x="7086600" y="581025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3276600" y="4557713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8" name="Oval 28"/>
          <p:cNvSpPr>
            <a:spLocks noChangeArrowheads="1"/>
          </p:cNvSpPr>
          <p:nvPr/>
        </p:nvSpPr>
        <p:spPr bwMode="auto">
          <a:xfrm>
            <a:off x="42672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9" name="Oval 29"/>
          <p:cNvSpPr>
            <a:spLocks noChangeArrowheads="1"/>
          </p:cNvSpPr>
          <p:nvPr/>
        </p:nvSpPr>
        <p:spPr bwMode="auto">
          <a:xfrm>
            <a:off x="5257800" y="4572000"/>
            <a:ext cx="838200" cy="762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0" name="Oval 30"/>
          <p:cNvSpPr>
            <a:spLocks noChangeArrowheads="1"/>
          </p:cNvSpPr>
          <p:nvPr/>
        </p:nvSpPr>
        <p:spPr bwMode="auto">
          <a:xfrm>
            <a:off x="61722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1" name="Oval 31"/>
          <p:cNvSpPr>
            <a:spLocks noChangeArrowheads="1"/>
          </p:cNvSpPr>
          <p:nvPr/>
        </p:nvSpPr>
        <p:spPr bwMode="auto">
          <a:xfrm>
            <a:off x="70866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2" name="Oval 32"/>
          <p:cNvSpPr>
            <a:spLocks noChangeArrowheads="1"/>
          </p:cNvSpPr>
          <p:nvPr/>
        </p:nvSpPr>
        <p:spPr bwMode="auto">
          <a:xfrm>
            <a:off x="3276600" y="3567113"/>
            <a:ext cx="838200" cy="76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3" name="Oval 33"/>
          <p:cNvSpPr>
            <a:spLocks noChangeArrowheads="1"/>
          </p:cNvSpPr>
          <p:nvPr/>
        </p:nvSpPr>
        <p:spPr bwMode="auto">
          <a:xfrm>
            <a:off x="42672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4" name="Oval 34"/>
          <p:cNvSpPr>
            <a:spLocks noChangeArrowheads="1"/>
          </p:cNvSpPr>
          <p:nvPr/>
        </p:nvSpPr>
        <p:spPr bwMode="auto">
          <a:xfrm>
            <a:off x="5257800" y="3581400"/>
            <a:ext cx="838200" cy="76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5" name="Oval 35"/>
          <p:cNvSpPr>
            <a:spLocks noChangeArrowheads="1"/>
          </p:cNvSpPr>
          <p:nvPr/>
        </p:nvSpPr>
        <p:spPr bwMode="auto">
          <a:xfrm>
            <a:off x="61722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6" name="Oval 36"/>
          <p:cNvSpPr>
            <a:spLocks noChangeArrowheads="1"/>
          </p:cNvSpPr>
          <p:nvPr/>
        </p:nvSpPr>
        <p:spPr bwMode="auto">
          <a:xfrm>
            <a:off x="70866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7" name="Oval 37"/>
          <p:cNvSpPr>
            <a:spLocks noChangeArrowheads="1"/>
          </p:cNvSpPr>
          <p:nvPr/>
        </p:nvSpPr>
        <p:spPr bwMode="auto">
          <a:xfrm>
            <a:off x="3276600" y="2576513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8" name="Oval 38"/>
          <p:cNvSpPr>
            <a:spLocks noChangeArrowheads="1"/>
          </p:cNvSpPr>
          <p:nvPr/>
        </p:nvSpPr>
        <p:spPr bwMode="auto">
          <a:xfrm>
            <a:off x="42672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9" name="Oval 39"/>
          <p:cNvSpPr>
            <a:spLocks noChangeArrowheads="1"/>
          </p:cNvSpPr>
          <p:nvPr/>
        </p:nvSpPr>
        <p:spPr bwMode="auto">
          <a:xfrm>
            <a:off x="5257800" y="2590800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0" name="Oval 40"/>
          <p:cNvSpPr>
            <a:spLocks noChangeArrowheads="1"/>
          </p:cNvSpPr>
          <p:nvPr/>
        </p:nvSpPr>
        <p:spPr bwMode="auto">
          <a:xfrm>
            <a:off x="61722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1" name="Oval 41"/>
          <p:cNvSpPr>
            <a:spLocks noChangeArrowheads="1"/>
          </p:cNvSpPr>
          <p:nvPr/>
        </p:nvSpPr>
        <p:spPr bwMode="auto">
          <a:xfrm>
            <a:off x="70866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2" name="Oval 42"/>
          <p:cNvSpPr>
            <a:spLocks noChangeArrowheads="1"/>
          </p:cNvSpPr>
          <p:nvPr/>
        </p:nvSpPr>
        <p:spPr bwMode="auto">
          <a:xfrm>
            <a:off x="3276600" y="1585913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3" name="Oval 43"/>
          <p:cNvSpPr>
            <a:spLocks noChangeArrowheads="1"/>
          </p:cNvSpPr>
          <p:nvPr/>
        </p:nvSpPr>
        <p:spPr bwMode="auto">
          <a:xfrm>
            <a:off x="4267200" y="16002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4" name="Oval 44"/>
          <p:cNvSpPr>
            <a:spLocks noChangeArrowheads="1"/>
          </p:cNvSpPr>
          <p:nvPr/>
        </p:nvSpPr>
        <p:spPr bwMode="auto">
          <a:xfrm>
            <a:off x="5257800" y="1600200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5" name="Oval 45"/>
          <p:cNvSpPr>
            <a:spLocks noChangeArrowheads="1"/>
          </p:cNvSpPr>
          <p:nvPr/>
        </p:nvSpPr>
        <p:spPr bwMode="auto">
          <a:xfrm>
            <a:off x="6172200" y="16002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6" name="Oval 46"/>
          <p:cNvSpPr>
            <a:spLocks noChangeArrowheads="1"/>
          </p:cNvSpPr>
          <p:nvPr/>
        </p:nvSpPr>
        <p:spPr bwMode="auto">
          <a:xfrm>
            <a:off x="7086600" y="1600200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7" name="Oval 47"/>
          <p:cNvSpPr>
            <a:spLocks noChangeArrowheads="1"/>
          </p:cNvSpPr>
          <p:nvPr/>
        </p:nvSpPr>
        <p:spPr bwMode="auto">
          <a:xfrm>
            <a:off x="8001000" y="60960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8" name="Oval 48"/>
          <p:cNvSpPr>
            <a:spLocks noChangeArrowheads="1"/>
          </p:cNvSpPr>
          <p:nvPr/>
        </p:nvSpPr>
        <p:spPr bwMode="auto">
          <a:xfrm>
            <a:off x="80010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9" name="Oval 49"/>
          <p:cNvSpPr>
            <a:spLocks noChangeArrowheads="1"/>
          </p:cNvSpPr>
          <p:nvPr/>
        </p:nvSpPr>
        <p:spPr bwMode="auto">
          <a:xfrm>
            <a:off x="80010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70" name="Oval 50"/>
          <p:cNvSpPr>
            <a:spLocks noChangeArrowheads="1"/>
          </p:cNvSpPr>
          <p:nvPr/>
        </p:nvSpPr>
        <p:spPr bwMode="auto">
          <a:xfrm>
            <a:off x="8001000" y="2590800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71" name="Oval 51"/>
          <p:cNvSpPr>
            <a:spLocks noChangeArrowheads="1"/>
          </p:cNvSpPr>
          <p:nvPr/>
        </p:nvSpPr>
        <p:spPr bwMode="auto">
          <a:xfrm>
            <a:off x="8001000" y="1600200"/>
            <a:ext cx="838200" cy="762000"/>
          </a:xfrm>
          <a:prstGeom prst="ellipse">
            <a:avLst/>
          </a:prstGeom>
          <a:solidFill>
            <a:srgbClr val="6600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2286000" y="457200"/>
            <a:ext cx="4498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ANALISIS DATA</a:t>
            </a:r>
          </a:p>
        </p:txBody>
      </p:sp>
      <p:sp>
        <p:nvSpPr>
          <p:cNvPr id="46083" name="Rectangle 5"/>
          <p:cNvSpPr>
            <a:spLocks noChangeArrowheads="1"/>
          </p:cNvSpPr>
          <p:nvPr/>
        </p:nvSpPr>
        <p:spPr bwMode="auto">
          <a:xfrm>
            <a:off x="609600" y="1524000"/>
            <a:ext cx="7924800" cy="495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rgbClr val="FF0000"/>
                </a:solidFill>
              </a:rPr>
              <a:t>ANALISIS DESKRIPTIF </a:t>
            </a:r>
            <a:r>
              <a:rPr lang="en-US" b="1" dirty="0">
                <a:solidFill>
                  <a:srgbClr val="FF0000"/>
                </a:solidFill>
              </a:rPr>
              <a:t>VS</a:t>
            </a:r>
            <a:r>
              <a:rPr lang="en-US" sz="2400" b="1" dirty="0">
                <a:solidFill>
                  <a:srgbClr val="FF0000"/>
                </a:solidFill>
              </a:rPr>
              <a:t> INFERENSIAL/INDUKTIF</a:t>
            </a:r>
          </a:p>
          <a:p>
            <a:r>
              <a:rPr lang="en-US" sz="2400" dirty="0" err="1"/>
              <a:t>Deskriptif</a:t>
            </a:r>
            <a:r>
              <a:rPr lang="en-US" sz="2400" dirty="0"/>
              <a:t>   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merinci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>
                <a:sym typeface="Wingdings" pitchFamily="2" charset="2"/>
              </a:rPr>
              <a:t>menjelaskan</a:t>
            </a:r>
            <a:endParaRPr lang="en-US" sz="2400" dirty="0">
              <a:sym typeface="Wingdings" pitchFamily="2" charset="2"/>
            </a:endParaRPr>
          </a:p>
          <a:p>
            <a:r>
              <a:rPr lang="en-US" sz="2400" dirty="0" err="1">
                <a:sym typeface="Wingdings" pitchFamily="2" charset="2"/>
              </a:rPr>
              <a:t>Inferensial</a:t>
            </a:r>
            <a:r>
              <a:rPr lang="en-US" sz="2400" dirty="0">
                <a:sym typeface="Wingdings" pitchFamily="2" charset="2"/>
              </a:rPr>
              <a:t>	 </a:t>
            </a:r>
            <a:r>
              <a:rPr lang="en-US" sz="2400" dirty="0" err="1">
                <a:sym typeface="Wingdings" pitchFamily="2" charset="2"/>
              </a:rPr>
              <a:t>menguji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mengambil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keputusan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ANALISIS PARAMETRIK </a:t>
            </a:r>
            <a:r>
              <a:rPr lang="en-US" b="1" dirty="0">
                <a:solidFill>
                  <a:srgbClr val="FF0000"/>
                </a:solidFill>
              </a:rPr>
              <a:t>VS</a:t>
            </a:r>
            <a:r>
              <a:rPr lang="en-US" sz="2400" b="1" dirty="0">
                <a:solidFill>
                  <a:srgbClr val="FF0000"/>
                </a:solidFill>
              </a:rPr>
              <a:t> NON-PARAMETRIK</a:t>
            </a:r>
          </a:p>
          <a:p>
            <a:r>
              <a:rPr lang="en-US" sz="2400" dirty="0" err="1"/>
              <a:t>Parametrik</a:t>
            </a:r>
            <a:r>
              <a:rPr lang="en-US" sz="2400" dirty="0"/>
              <a:t>	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Kontinyu</a:t>
            </a:r>
            <a:r>
              <a:rPr lang="en-US" sz="2400" dirty="0">
                <a:sym typeface="Wingdings" pitchFamily="2" charset="2"/>
              </a:rPr>
              <a:t> (Interval &amp; </a:t>
            </a:r>
            <a:r>
              <a:rPr lang="en-US" sz="2400" dirty="0" err="1">
                <a:sym typeface="Wingdings" pitchFamily="2" charset="2"/>
              </a:rPr>
              <a:t>rasio</a:t>
            </a:r>
            <a:r>
              <a:rPr lang="en-US" sz="2400" dirty="0">
                <a:sym typeface="Wingdings" pitchFamily="2" charset="2"/>
              </a:rPr>
              <a:t>)</a:t>
            </a:r>
          </a:p>
          <a:p>
            <a:r>
              <a:rPr lang="en-US" sz="2400" dirty="0">
                <a:sym typeface="Wingdings" pitchFamily="2" charset="2"/>
              </a:rPr>
              <a:t>			 n &gt; 29</a:t>
            </a:r>
          </a:p>
          <a:p>
            <a:r>
              <a:rPr lang="en-US" sz="2400" dirty="0">
                <a:sym typeface="Wingdings" pitchFamily="2" charset="2"/>
              </a:rPr>
              <a:t>			 </a:t>
            </a:r>
            <a:r>
              <a:rPr lang="en-US" sz="2400" dirty="0" err="1">
                <a:sym typeface="Wingdings" pitchFamily="2" charset="2"/>
              </a:rPr>
              <a:t>Sebaran</a:t>
            </a:r>
            <a:r>
              <a:rPr lang="en-US" sz="2400" dirty="0">
                <a:sym typeface="Wingdings" pitchFamily="2" charset="2"/>
              </a:rPr>
              <a:t> normal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Non </a:t>
            </a:r>
            <a:r>
              <a:rPr lang="en-US" sz="2400" dirty="0" err="1"/>
              <a:t>Parametrik</a:t>
            </a:r>
            <a:r>
              <a:rPr lang="en-US" sz="2400" dirty="0"/>
              <a:t>	</a:t>
            </a:r>
            <a:r>
              <a:rPr lang="en-US" sz="2400" dirty="0">
                <a:sym typeface="Wingdings" pitchFamily="2" charset="2"/>
              </a:rPr>
              <a:t> n &lt; 30</a:t>
            </a:r>
            <a:endParaRPr lang="en-US" sz="2400" dirty="0"/>
          </a:p>
          <a:p>
            <a:r>
              <a:rPr lang="en-US" sz="2400" dirty="0"/>
              <a:t>		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skala</a:t>
            </a:r>
            <a:r>
              <a:rPr lang="en-US" sz="2400" dirty="0">
                <a:sym typeface="Wingdings" pitchFamily="2" charset="2"/>
              </a:rPr>
              <a:t> Nominal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Ordinal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17064"/>
              </p:ext>
            </p:extLst>
          </p:nvPr>
        </p:nvGraphicFramePr>
        <p:xfrm>
          <a:off x="609600" y="1371600"/>
          <a:ext cx="7696200" cy="4979989"/>
        </p:xfrm>
        <a:graphic>
          <a:graphicData uri="http://schemas.openxmlformats.org/drawingml/2006/table">
            <a:tbl>
              <a:tblPr/>
              <a:tblGrid>
                <a:gridCol w="2906713"/>
                <a:gridCol w="4789487"/>
              </a:tblGrid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JUDUL PENELITIAN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ALTERNATIF ANALISIS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, Model, Ide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SWOT Analysis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Kesepakatan Kendal, 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Jenjang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Studi Komparasi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Uji-beda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Hubungan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Korelasi: Pearson/Product-Moment, Serial, Point Serial, korelasi Jenjang, Koefisien 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Pengaruh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Regresi, Analisis Jalur, SEM, Korelasi, Sosiometri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712788" y="609600"/>
            <a:ext cx="7516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</a:rPr>
              <a:t>PILIHAN ANALISIS MENURUT JUDUL PENELITIAN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Group 2"/>
          <p:cNvGraphicFramePr>
            <a:graphicFrameLocks noGrp="1"/>
          </p:cNvGraphicFramePr>
          <p:nvPr/>
        </p:nvGraphicFramePr>
        <p:xfrm>
          <a:off x="838200" y="1219200"/>
          <a:ext cx="7239000" cy="5329239"/>
        </p:xfrm>
        <a:graphic>
          <a:graphicData uri="http://schemas.openxmlformats.org/drawingml/2006/table">
            <a:tbl>
              <a:tblPr/>
              <a:tblGrid>
                <a:gridCol w="1066800"/>
                <a:gridCol w="2012950"/>
                <a:gridCol w="2003425"/>
                <a:gridCol w="2155825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Modus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Fisher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X</a:t>
                      </a:r>
                      <a:r>
                        <a:rPr kumimoji="0" lang="de-DE" alt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Koefisien- 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566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Median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 Jenjang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Kesepakatan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801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Product Moment,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Jalur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Regresi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Multi-variate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762000" y="609600"/>
            <a:ext cx="7369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PILIHAN ANALISIS BERDASARKAN SKALA PENGUKURAN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2" name="Group 2"/>
          <p:cNvGraphicFramePr>
            <a:graphicFrameLocks noGrp="1"/>
          </p:cNvGraphicFramePr>
          <p:nvPr/>
        </p:nvGraphicFramePr>
        <p:xfrm>
          <a:off x="457200" y="228600"/>
          <a:ext cx="8153400" cy="5780786"/>
        </p:xfrm>
        <a:graphic>
          <a:graphicData uri="http://schemas.openxmlformats.org/drawingml/2006/table">
            <a:tbl>
              <a:tblPr/>
              <a:tblGrid>
                <a:gridCol w="2286000"/>
                <a:gridCol w="5867400"/>
              </a:tblGrid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Sebaran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Rataan, Median, Modus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Uji Beda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Chi Square (X2), Koefiisien Kontingensi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Non-parametrik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68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Hubungan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 Moment (Parson)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Serial, Point Serial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Jenjang (Spearman &amp; Brown)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Pengaruh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Regresi, Analisis Jalur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Analisis Factor, SEM, Sosiometri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Kesepakatan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Kendall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Stratejik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SWOT/TOWS, BCG Matrix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SPACE,Porter, dll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22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alt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168" y="192"/>
              <a:ext cx="1427" cy="1384"/>
              <a:chOff x="0" y="0"/>
              <a:chExt cx="3568" cy="3459"/>
            </a:xfrm>
          </p:grpSpPr>
          <p:sp>
            <p:nvSpPr>
              <p:cNvPr id="50226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227" name="Rectangle 6"/>
              <p:cNvSpPr>
                <a:spLocks noChangeArrowheads="1"/>
              </p:cNvSpPr>
              <p:nvPr/>
            </p:nvSpPr>
            <p:spPr bwMode="auto">
              <a:xfrm>
                <a:off x="0" y="643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228" name="Rectangle 7"/>
              <p:cNvSpPr>
                <a:spLocks noChangeArrowheads="1"/>
              </p:cNvSpPr>
              <p:nvPr/>
            </p:nvSpPr>
            <p:spPr bwMode="auto">
              <a:xfrm>
                <a:off x="0" y="1268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229" name="Rectangle 8"/>
              <p:cNvSpPr>
                <a:spLocks noChangeArrowheads="1"/>
              </p:cNvSpPr>
              <p:nvPr/>
            </p:nvSpPr>
            <p:spPr bwMode="auto">
              <a:xfrm>
                <a:off x="0" y="2074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X4</a:t>
                </a:r>
                <a:endParaRPr lang="en-US"/>
              </a:p>
            </p:txBody>
          </p:sp>
          <p:sp>
            <p:nvSpPr>
              <p:cNvPr id="50230" name="Rectangle 9"/>
              <p:cNvSpPr>
                <a:spLocks noChangeArrowheads="1"/>
              </p:cNvSpPr>
              <p:nvPr/>
            </p:nvSpPr>
            <p:spPr bwMode="auto">
              <a:xfrm>
                <a:off x="0" y="3027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Xn</a:t>
                </a:r>
                <a:endParaRPr lang="en-US"/>
              </a:p>
            </p:txBody>
          </p:sp>
          <p:sp>
            <p:nvSpPr>
              <p:cNvPr id="50231" name="Oval 10"/>
              <p:cNvSpPr>
                <a:spLocks noChangeArrowheads="1"/>
              </p:cNvSpPr>
              <p:nvPr/>
            </p:nvSpPr>
            <p:spPr bwMode="auto">
              <a:xfrm>
                <a:off x="2560" y="976"/>
                <a:ext cx="1008" cy="57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232" name="Line 11"/>
              <p:cNvSpPr>
                <a:spLocks noChangeShapeType="1"/>
              </p:cNvSpPr>
              <p:nvPr/>
            </p:nvSpPr>
            <p:spPr bwMode="auto">
              <a:xfrm>
                <a:off x="720" y="56"/>
                <a:ext cx="1728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3" name="Line 12"/>
              <p:cNvSpPr>
                <a:spLocks noChangeShapeType="1"/>
              </p:cNvSpPr>
              <p:nvPr/>
            </p:nvSpPr>
            <p:spPr bwMode="auto">
              <a:xfrm>
                <a:off x="720" y="748"/>
                <a:ext cx="1728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4" name="Line 13"/>
              <p:cNvSpPr>
                <a:spLocks noChangeShapeType="1"/>
              </p:cNvSpPr>
              <p:nvPr/>
            </p:nvSpPr>
            <p:spPr bwMode="auto">
              <a:xfrm flipV="1">
                <a:off x="720" y="1412"/>
                <a:ext cx="1728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5" name="Line 14"/>
              <p:cNvSpPr>
                <a:spLocks noChangeShapeType="1"/>
              </p:cNvSpPr>
              <p:nvPr/>
            </p:nvSpPr>
            <p:spPr bwMode="auto">
              <a:xfrm flipV="1">
                <a:off x="720" y="1672"/>
                <a:ext cx="1728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6" name="Line 15"/>
              <p:cNvSpPr>
                <a:spLocks noChangeShapeType="1"/>
              </p:cNvSpPr>
              <p:nvPr/>
            </p:nvSpPr>
            <p:spPr bwMode="auto">
              <a:xfrm flipV="1">
                <a:off x="720" y="1815"/>
                <a:ext cx="1728" cy="100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440363" y="2650168"/>
            <a:ext cx="3017837" cy="3154363"/>
            <a:chOff x="0" y="0"/>
            <a:chExt cx="1901" cy="1987"/>
          </a:xfrm>
        </p:grpSpPr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0" y="0"/>
              <a:ext cx="1901" cy="1987"/>
              <a:chOff x="0" y="0"/>
              <a:chExt cx="1901" cy="1987"/>
            </a:xfrm>
          </p:grpSpPr>
          <p:sp>
            <p:nvSpPr>
              <p:cNvPr id="50205" name="Rectangle 18"/>
              <p:cNvSpPr>
                <a:spLocks noChangeArrowheads="1"/>
              </p:cNvSpPr>
              <p:nvPr/>
            </p:nvSpPr>
            <p:spPr bwMode="auto">
              <a:xfrm>
                <a:off x="36" y="464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206" name="Rectangle 19"/>
              <p:cNvSpPr>
                <a:spLocks noChangeArrowheads="1"/>
              </p:cNvSpPr>
              <p:nvPr/>
            </p:nvSpPr>
            <p:spPr bwMode="auto">
              <a:xfrm>
                <a:off x="0" y="1259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207" name="Rectangle 20"/>
              <p:cNvSpPr>
                <a:spLocks noChangeArrowheads="1"/>
              </p:cNvSpPr>
              <p:nvPr/>
            </p:nvSpPr>
            <p:spPr bwMode="auto">
              <a:xfrm>
                <a:off x="677" y="1411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208" name="Oval 21"/>
              <p:cNvSpPr>
                <a:spLocks noChangeArrowheads="1"/>
              </p:cNvSpPr>
              <p:nvPr/>
            </p:nvSpPr>
            <p:spPr bwMode="auto">
              <a:xfrm>
                <a:off x="1498" y="645"/>
                <a:ext cx="403" cy="460"/>
              </a:xfrm>
              <a:prstGeom prst="ellipse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209" name="Line 22"/>
              <p:cNvSpPr>
                <a:spLocks noChangeShapeType="1"/>
              </p:cNvSpPr>
              <p:nvPr/>
            </p:nvSpPr>
            <p:spPr bwMode="auto">
              <a:xfrm>
                <a:off x="230" y="683"/>
                <a:ext cx="288" cy="1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0" name="Line 23"/>
              <p:cNvSpPr>
                <a:spLocks noChangeShapeType="1"/>
              </p:cNvSpPr>
              <p:nvPr/>
            </p:nvSpPr>
            <p:spPr bwMode="auto">
              <a:xfrm>
                <a:off x="151" y="683"/>
                <a:ext cx="0" cy="51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1" name="Line 24"/>
              <p:cNvSpPr>
                <a:spLocks noChangeShapeType="1"/>
              </p:cNvSpPr>
              <p:nvPr/>
            </p:nvSpPr>
            <p:spPr bwMode="auto">
              <a:xfrm flipV="1">
                <a:off x="256" y="996"/>
                <a:ext cx="288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2" name="Line 25"/>
              <p:cNvSpPr>
                <a:spLocks noChangeShapeType="1"/>
              </p:cNvSpPr>
              <p:nvPr/>
            </p:nvSpPr>
            <p:spPr bwMode="auto">
              <a:xfrm>
                <a:off x="806" y="974"/>
                <a:ext cx="6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3" name="Line 26"/>
              <p:cNvSpPr>
                <a:spLocks noChangeShapeType="1"/>
              </p:cNvSpPr>
              <p:nvPr/>
            </p:nvSpPr>
            <p:spPr bwMode="auto">
              <a:xfrm flipV="1">
                <a:off x="230" y="971"/>
                <a:ext cx="121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4" name="Line 27"/>
              <p:cNvSpPr>
                <a:spLocks noChangeShapeType="1"/>
              </p:cNvSpPr>
              <p:nvPr/>
            </p:nvSpPr>
            <p:spPr bwMode="auto">
              <a:xfrm flipV="1">
                <a:off x="979" y="1167"/>
                <a:ext cx="519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5" name="Line 28"/>
              <p:cNvSpPr>
                <a:spLocks noChangeShapeType="1"/>
              </p:cNvSpPr>
              <p:nvPr/>
            </p:nvSpPr>
            <p:spPr bwMode="auto">
              <a:xfrm>
                <a:off x="230" y="626"/>
                <a:ext cx="1210" cy="1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6" name="Line 29"/>
              <p:cNvSpPr>
                <a:spLocks noChangeShapeType="1"/>
              </p:cNvSpPr>
              <p:nvPr/>
            </p:nvSpPr>
            <p:spPr bwMode="auto">
              <a:xfrm>
                <a:off x="965" y="1627"/>
                <a:ext cx="288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7" name="Line 30"/>
              <p:cNvSpPr>
                <a:spLocks noChangeShapeType="1"/>
              </p:cNvSpPr>
              <p:nvPr/>
            </p:nvSpPr>
            <p:spPr bwMode="auto">
              <a:xfrm>
                <a:off x="821" y="1627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8" name="Line 31"/>
              <p:cNvSpPr>
                <a:spLocks noChangeShapeType="1"/>
              </p:cNvSpPr>
              <p:nvPr/>
            </p:nvSpPr>
            <p:spPr bwMode="auto">
              <a:xfrm flipH="1">
                <a:off x="533" y="1627"/>
                <a:ext cx="144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9" name="Line 32"/>
              <p:cNvSpPr>
                <a:spLocks noChangeShapeType="1"/>
              </p:cNvSpPr>
              <p:nvPr/>
            </p:nvSpPr>
            <p:spPr bwMode="auto">
              <a:xfrm flipH="1" flipV="1">
                <a:off x="693" y="1080"/>
                <a:ext cx="72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0" name="Line 33"/>
              <p:cNvSpPr>
                <a:spLocks noChangeShapeType="1"/>
              </p:cNvSpPr>
              <p:nvPr/>
            </p:nvSpPr>
            <p:spPr bwMode="auto">
              <a:xfrm flipV="1">
                <a:off x="101" y="0"/>
                <a:ext cx="0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1" name="Line 34"/>
              <p:cNvSpPr>
                <a:spLocks noChangeShapeType="1"/>
              </p:cNvSpPr>
              <p:nvPr/>
            </p:nvSpPr>
            <p:spPr bwMode="auto">
              <a:xfrm flipV="1">
                <a:off x="173" y="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2" name="Line 35"/>
              <p:cNvSpPr>
                <a:spLocks noChangeShapeType="1"/>
              </p:cNvSpPr>
              <p:nvPr/>
            </p:nvSpPr>
            <p:spPr bwMode="auto">
              <a:xfrm flipV="1">
                <a:off x="317" y="216"/>
                <a:ext cx="288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3" name="Line 36"/>
              <p:cNvSpPr>
                <a:spLocks noChangeShapeType="1"/>
              </p:cNvSpPr>
              <p:nvPr/>
            </p:nvSpPr>
            <p:spPr bwMode="auto">
              <a:xfrm flipV="1">
                <a:off x="245" y="144"/>
                <a:ext cx="216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04" name="Rectangle 37"/>
            <p:cNvSpPr>
              <a:spLocks noChangeArrowheads="1"/>
            </p:cNvSpPr>
            <p:nvPr/>
          </p:nvSpPr>
          <p:spPr bwMode="auto">
            <a:xfrm>
              <a:off x="573" y="816"/>
              <a:ext cx="272" cy="22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X</a:t>
              </a: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04800" y="45244"/>
            <a:ext cx="8774113" cy="6750050"/>
            <a:chOff x="0" y="0"/>
            <a:chExt cx="5527" cy="4252"/>
          </a:xfrm>
        </p:grpSpPr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240" y="1872"/>
              <a:ext cx="1901" cy="1137"/>
              <a:chOff x="0" y="0"/>
              <a:chExt cx="4752" cy="2844"/>
            </a:xfrm>
          </p:grpSpPr>
          <p:sp>
            <p:nvSpPr>
              <p:cNvPr id="50190" name="Rectangle 40"/>
              <p:cNvSpPr>
                <a:spLocks noChangeArrowheads="1"/>
              </p:cNvSpPr>
              <p:nvPr/>
            </p:nvSpPr>
            <p:spPr bwMode="auto">
              <a:xfrm>
                <a:off x="90" y="0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191" name="Rectangle 41"/>
              <p:cNvSpPr>
                <a:spLocks noChangeArrowheads="1"/>
              </p:cNvSpPr>
              <p:nvPr/>
            </p:nvSpPr>
            <p:spPr bwMode="auto">
              <a:xfrm>
                <a:off x="0" y="1988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192" name="Rectangle 42"/>
              <p:cNvSpPr>
                <a:spLocks noChangeArrowheads="1"/>
              </p:cNvSpPr>
              <p:nvPr/>
            </p:nvSpPr>
            <p:spPr bwMode="auto">
              <a:xfrm>
                <a:off x="1440" y="951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X4</a:t>
                </a:r>
                <a:endParaRPr lang="en-US"/>
              </a:p>
            </p:txBody>
          </p:sp>
          <p:sp>
            <p:nvSpPr>
              <p:cNvPr id="50193" name="Rectangle 43"/>
              <p:cNvSpPr>
                <a:spLocks noChangeArrowheads="1"/>
              </p:cNvSpPr>
              <p:nvPr/>
            </p:nvSpPr>
            <p:spPr bwMode="auto">
              <a:xfrm>
                <a:off x="1728" y="2412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194" name="Oval 44"/>
              <p:cNvSpPr>
                <a:spLocks noChangeArrowheads="1"/>
              </p:cNvSpPr>
              <p:nvPr/>
            </p:nvSpPr>
            <p:spPr bwMode="auto">
              <a:xfrm>
                <a:off x="3744" y="452"/>
                <a:ext cx="1008" cy="1152"/>
              </a:xfrm>
              <a:prstGeom prst="ellipse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195" name="Line 45"/>
              <p:cNvSpPr>
                <a:spLocks noChangeShapeType="1"/>
              </p:cNvSpPr>
              <p:nvPr/>
            </p:nvSpPr>
            <p:spPr bwMode="auto">
              <a:xfrm>
                <a:off x="576" y="548"/>
                <a:ext cx="72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6" name="Line 46"/>
              <p:cNvSpPr>
                <a:spLocks noChangeShapeType="1"/>
              </p:cNvSpPr>
              <p:nvPr/>
            </p:nvSpPr>
            <p:spPr bwMode="auto">
              <a:xfrm>
                <a:off x="378" y="548"/>
                <a:ext cx="0" cy="12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7" name="Line 47"/>
              <p:cNvSpPr>
                <a:spLocks noChangeShapeType="1"/>
              </p:cNvSpPr>
              <p:nvPr/>
            </p:nvSpPr>
            <p:spPr bwMode="auto">
              <a:xfrm flipV="1">
                <a:off x="640" y="1331"/>
                <a:ext cx="72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8" name="Line 48"/>
              <p:cNvSpPr>
                <a:spLocks noChangeShapeType="1"/>
              </p:cNvSpPr>
              <p:nvPr/>
            </p:nvSpPr>
            <p:spPr bwMode="auto">
              <a:xfrm flipH="1" flipV="1">
                <a:off x="1800" y="1428"/>
                <a:ext cx="144" cy="9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9" name="Line 49"/>
              <p:cNvSpPr>
                <a:spLocks noChangeShapeType="1"/>
              </p:cNvSpPr>
              <p:nvPr/>
            </p:nvSpPr>
            <p:spPr bwMode="auto">
              <a:xfrm>
                <a:off x="2016" y="1275"/>
                <a:ext cx="17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0" name="Line 50"/>
              <p:cNvSpPr>
                <a:spLocks noChangeShapeType="1"/>
              </p:cNvSpPr>
              <p:nvPr/>
            </p:nvSpPr>
            <p:spPr bwMode="auto">
              <a:xfrm flipV="1">
                <a:off x="576" y="1410"/>
                <a:ext cx="3024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1" name="Line 51"/>
              <p:cNvSpPr>
                <a:spLocks noChangeShapeType="1"/>
              </p:cNvSpPr>
              <p:nvPr/>
            </p:nvSpPr>
            <p:spPr bwMode="auto">
              <a:xfrm flipV="1">
                <a:off x="2448" y="1759"/>
                <a:ext cx="1296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2" name="Line 52"/>
              <p:cNvSpPr>
                <a:spLocks noChangeShapeType="1"/>
              </p:cNvSpPr>
              <p:nvPr/>
            </p:nvSpPr>
            <p:spPr bwMode="auto">
              <a:xfrm>
                <a:off x="576" y="404"/>
                <a:ext cx="302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83" name="Line 53"/>
            <p:cNvSpPr>
              <a:spLocks noChangeShapeType="1"/>
            </p:cNvSpPr>
            <p:nvPr/>
          </p:nvSpPr>
          <p:spPr bwMode="auto">
            <a:xfrm>
              <a:off x="240" y="359"/>
              <a:ext cx="129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Line 54"/>
            <p:cNvSpPr>
              <a:spLocks noChangeShapeType="1"/>
            </p:cNvSpPr>
            <p:nvPr/>
          </p:nvSpPr>
          <p:spPr bwMode="auto">
            <a:xfrm>
              <a:off x="240" y="647"/>
              <a:ext cx="129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5" name="Text Box 55"/>
            <p:cNvSpPr txBox="1">
              <a:spLocks noChangeArrowheads="1"/>
            </p:cNvSpPr>
            <p:nvPr/>
          </p:nvSpPr>
          <p:spPr bwMode="auto">
            <a:xfrm>
              <a:off x="0" y="0"/>
              <a:ext cx="184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Hubungan/korelasi</a:t>
              </a:r>
            </a:p>
          </p:txBody>
        </p:sp>
        <p:sp>
          <p:nvSpPr>
            <p:cNvPr id="50186" name="Text Box 56"/>
            <p:cNvSpPr txBox="1">
              <a:spLocks noChangeArrowheads="1"/>
            </p:cNvSpPr>
            <p:nvPr/>
          </p:nvSpPr>
          <p:spPr bwMode="auto">
            <a:xfrm>
              <a:off x="336" y="697"/>
              <a:ext cx="9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pengaruh</a:t>
              </a:r>
            </a:p>
          </p:txBody>
        </p:sp>
        <p:sp>
          <p:nvSpPr>
            <p:cNvPr id="50187" name="Text Box 57"/>
            <p:cNvSpPr txBox="1">
              <a:spLocks noChangeArrowheads="1"/>
            </p:cNvSpPr>
            <p:nvPr/>
          </p:nvSpPr>
          <p:spPr bwMode="auto">
            <a:xfrm>
              <a:off x="3638" y="1200"/>
              <a:ext cx="8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Regresi</a:t>
              </a:r>
            </a:p>
          </p:txBody>
        </p:sp>
        <p:sp>
          <p:nvSpPr>
            <p:cNvPr id="50188" name="Text Box 58"/>
            <p:cNvSpPr txBox="1">
              <a:spLocks noChangeArrowheads="1"/>
            </p:cNvSpPr>
            <p:nvPr/>
          </p:nvSpPr>
          <p:spPr bwMode="auto">
            <a:xfrm>
              <a:off x="182" y="3193"/>
              <a:ext cx="141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Analisis Jalur/</a:t>
              </a:r>
            </a:p>
            <a:p>
              <a:r>
                <a:rPr lang="en-US" sz="2400" b="1"/>
                <a:t>Path Analysis</a:t>
              </a:r>
            </a:p>
          </p:txBody>
        </p:sp>
        <p:sp>
          <p:nvSpPr>
            <p:cNvPr id="50189" name="Text Box 59"/>
            <p:cNvSpPr txBox="1">
              <a:spLocks noChangeArrowheads="1"/>
            </p:cNvSpPr>
            <p:nvPr/>
          </p:nvSpPr>
          <p:spPr bwMode="auto">
            <a:xfrm>
              <a:off x="2640" y="3504"/>
              <a:ext cx="2887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SEM </a:t>
              </a:r>
            </a:p>
            <a:p>
              <a:r>
                <a:rPr lang="en-US" sz="2400" b="1"/>
                <a:t>Gabungan Analisis Faktor dan</a:t>
              </a:r>
            </a:p>
            <a:p>
              <a:r>
                <a:rPr lang="en-US" sz="2400" b="1"/>
                <a:t>Analisis Jalur</a:t>
              </a:r>
            </a:p>
          </p:txBody>
        </p:sp>
      </p:grpSp>
      <p:sp>
        <p:nvSpPr>
          <p:cNvPr id="50181" name="Text Box 60"/>
          <p:cNvSpPr txBox="1">
            <a:spLocks noChangeArrowheads="1"/>
          </p:cNvSpPr>
          <p:nvPr/>
        </p:nvSpPr>
        <p:spPr bwMode="auto">
          <a:xfrm>
            <a:off x="6003925" y="3236913"/>
            <a:ext cx="167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Variabel laten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62100" y="609600"/>
            <a:ext cx="5448300" cy="4979988"/>
            <a:chOff x="0" y="0"/>
            <a:chExt cx="4680" cy="4218"/>
          </a:xfrm>
        </p:grpSpPr>
        <p:sp>
          <p:nvSpPr>
            <p:cNvPr id="51205" name="Oval 5"/>
            <p:cNvSpPr>
              <a:spLocks noChangeArrowheads="1"/>
            </p:cNvSpPr>
            <p:nvPr/>
          </p:nvSpPr>
          <p:spPr bwMode="auto">
            <a:xfrm>
              <a:off x="0" y="1632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51206" name="Oval 6"/>
            <p:cNvSpPr>
              <a:spLocks noChangeArrowheads="1"/>
            </p:cNvSpPr>
            <p:nvPr/>
          </p:nvSpPr>
          <p:spPr bwMode="auto">
            <a:xfrm>
              <a:off x="3420" y="816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1620" y="0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51208" name="Oval 8"/>
            <p:cNvSpPr>
              <a:spLocks noChangeArrowheads="1"/>
            </p:cNvSpPr>
            <p:nvPr/>
          </p:nvSpPr>
          <p:spPr bwMode="auto">
            <a:xfrm>
              <a:off x="4140" y="2682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51209" name="Oval 9"/>
            <p:cNvSpPr>
              <a:spLocks noChangeArrowheads="1"/>
            </p:cNvSpPr>
            <p:nvPr/>
          </p:nvSpPr>
          <p:spPr bwMode="auto">
            <a:xfrm>
              <a:off x="960" y="3678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360" y="2448"/>
              <a:ext cx="72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 flipV="1">
              <a:off x="540" y="1314"/>
              <a:ext cx="270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 flipV="1">
              <a:off x="540" y="498"/>
              <a:ext cx="90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2340" y="498"/>
              <a:ext cx="72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 flipV="1">
              <a:off x="1440" y="1134"/>
              <a:ext cx="36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 flipV="1">
              <a:off x="1620" y="1632"/>
              <a:ext cx="18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 flipV="1">
              <a:off x="1800" y="3180"/>
              <a:ext cx="21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540" y="2448"/>
              <a:ext cx="34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>
              <a:off x="2160" y="702"/>
              <a:ext cx="180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3780" y="1422"/>
              <a:ext cx="36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4" name="Text Box 22"/>
          <p:cNvSpPr txBox="1">
            <a:spLocks noChangeArrowheads="1"/>
          </p:cNvSpPr>
          <p:nvPr/>
        </p:nvSpPr>
        <p:spPr bwMode="auto">
          <a:xfrm>
            <a:off x="3794125" y="5502275"/>
            <a:ext cx="4678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ANALISIS SOSIOMETRI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54275" name="Group 3"/>
          <p:cNvGraphicFramePr>
            <a:graphicFrameLocks noGrp="1"/>
          </p:cNvGraphicFramePr>
          <p:nvPr/>
        </p:nvGraphicFramePr>
        <p:xfrm>
          <a:off x="762000" y="914400"/>
          <a:ext cx="6870700" cy="4545014"/>
        </p:xfrm>
        <a:graphic>
          <a:graphicData uri="http://schemas.openxmlformats.org/drawingml/2006/table">
            <a:tbl>
              <a:tblPr/>
              <a:tblGrid>
                <a:gridCol w="914400"/>
                <a:gridCol w="1663700"/>
                <a:gridCol w="1430338"/>
                <a:gridCol w="1431925"/>
                <a:gridCol w="1430337"/>
              </a:tblGrid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Tahap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Jenjang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Dibandingkan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Sedang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I-sedang, 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II-sedang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I-rendah,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I-tinggi,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II-tinggi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III-tinggi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52271" name="Rectangle 47"/>
          <p:cNvSpPr>
            <a:spLocks noChangeArrowheads="1"/>
          </p:cNvSpPr>
          <p:nvPr/>
        </p:nvSpPr>
        <p:spPr bwMode="auto">
          <a:xfrm>
            <a:off x="533400" y="5608638"/>
            <a:ext cx="3856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n-US" sz="1600" b="1">
                <a:cs typeface="Times New Roman" pitchFamily="18" charset="0"/>
              </a:rPr>
              <a:t>Kesimpulan Jenjang Pilihan:  CBDAE</a:t>
            </a:r>
            <a:endParaRPr lang="en-US" sz="1600">
              <a:cs typeface="Times New Roman" pitchFamily="18" charset="0"/>
            </a:endParaRPr>
          </a:p>
        </p:txBody>
      </p: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685800" y="307975"/>
            <a:ext cx="494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ANALISIS PILIHAN/PREFERENSI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55299" name="Group 3"/>
          <p:cNvGraphicFramePr>
            <a:graphicFrameLocks noGrp="1"/>
          </p:cNvGraphicFramePr>
          <p:nvPr/>
        </p:nvGraphicFramePr>
        <p:xfrm>
          <a:off x="685800" y="1430338"/>
          <a:ext cx="7620000" cy="4143376"/>
        </p:xfrm>
        <a:graphic>
          <a:graphicData uri="http://schemas.openxmlformats.org/drawingml/2006/table">
            <a:tbl>
              <a:tblPr/>
              <a:tblGrid>
                <a:gridCol w="1949450"/>
                <a:gridCol w="2657475"/>
                <a:gridCol w="3013075"/>
              </a:tblGrid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Lingkungan Eksternal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Lingkungan Internal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Peluang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Ancaman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Kekuatan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Optimasi kekuatan untuk me-manfatkan peluang</a:t>
                      </a:r>
                      <a:endParaRPr kumimoji="0" lang="fi-FI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Optimasi kekuatan untuk memini-malkan </a:t>
                      </a: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Ancaman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50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Kelemahan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meminimalkan Kele- mahan untuk meman-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fatkan peluang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meminimalkan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kelemahan untuk memini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malkan Ancaman</a:t>
                      </a:r>
                      <a:endParaRPr kumimoji="0" lang="fi-FI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53274" name="Rectangle 77"/>
          <p:cNvSpPr>
            <a:spLocks noChangeArrowheads="1"/>
          </p:cNvSpPr>
          <p:nvPr/>
        </p:nvSpPr>
        <p:spPr bwMode="auto">
          <a:xfrm>
            <a:off x="0" y="468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id-ID" altLang="en-US"/>
          </a:p>
        </p:txBody>
      </p:sp>
      <p:sp>
        <p:nvSpPr>
          <p:cNvPr id="53275" name="Rectangle 80"/>
          <p:cNvSpPr>
            <a:spLocks noChangeArrowheads="1"/>
          </p:cNvSpPr>
          <p:nvPr/>
        </p:nvSpPr>
        <p:spPr bwMode="auto">
          <a:xfrm>
            <a:off x="609600" y="609600"/>
            <a:ext cx="4451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ANALISIS STRATEJIK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335</Words>
  <Application>Microsoft Office PowerPoint</Application>
  <PresentationFormat>On-screen Show (4:3)</PresentationFormat>
  <Paragraphs>203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ASUS</cp:lastModifiedBy>
  <cp:revision>3</cp:revision>
  <dcterms:created xsi:type="dcterms:W3CDTF">2017-10-01T16:20:43Z</dcterms:created>
  <dcterms:modified xsi:type="dcterms:W3CDTF">2021-12-21T17:47:14Z</dcterms:modified>
</cp:coreProperties>
</file>