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75" r:id="rId5"/>
    <p:sldId id="264" r:id="rId6"/>
    <p:sldId id="261" r:id="rId7"/>
    <p:sldId id="265" r:id="rId8"/>
    <p:sldId id="266" r:id="rId9"/>
    <p:sldId id="268" r:id="rId10"/>
    <p:sldId id="270" r:id="rId11"/>
    <p:sldId id="272" r:id="rId12"/>
    <p:sldId id="274" r:id="rId13"/>
    <p:sldId id="276" r:id="rId14"/>
    <p:sldId id="277" r:id="rId15"/>
    <p:sldId id="278" r:id="rId16"/>
    <p:sldId id="279" r:id="rId17"/>
    <p:sldId id="281" r:id="rId18"/>
    <p:sldId id="283" r:id="rId19"/>
    <p:sldId id="285" r:id="rId20"/>
    <p:sldId id="287" r:id="rId21"/>
    <p:sldId id="289" r:id="rId22"/>
    <p:sldId id="291" r:id="rId23"/>
    <p:sldId id="294" r:id="rId24"/>
    <p:sldId id="295" r:id="rId25"/>
    <p:sldId id="297" r:id="rId26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2A8F5-1ACF-4A72-AF52-ABDE6A9E38CC}" type="datetimeFigureOut">
              <a:rPr lang="id-ID" smtClean="0"/>
              <a:t>19/08/2021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FE6E-ADFC-47D6-A06D-9C216E3CACC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45578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2A8F5-1ACF-4A72-AF52-ABDE6A9E38CC}" type="datetimeFigureOut">
              <a:rPr lang="id-ID" smtClean="0"/>
              <a:t>19/08/2021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FE6E-ADFC-47D6-A06D-9C216E3CACC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612719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2A8F5-1ACF-4A72-AF52-ABDE6A9E38CC}" type="datetimeFigureOut">
              <a:rPr lang="id-ID" smtClean="0"/>
              <a:t>19/08/2021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FE6E-ADFC-47D6-A06D-9C216E3CACC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99931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2A8F5-1ACF-4A72-AF52-ABDE6A9E38CC}" type="datetimeFigureOut">
              <a:rPr lang="id-ID" smtClean="0"/>
              <a:t>19/08/2021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FE6E-ADFC-47D6-A06D-9C216E3CACC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16621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2A8F5-1ACF-4A72-AF52-ABDE6A9E38CC}" type="datetimeFigureOut">
              <a:rPr lang="id-ID" smtClean="0"/>
              <a:t>19/08/2021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FE6E-ADFC-47D6-A06D-9C216E3CACC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20785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2A8F5-1ACF-4A72-AF52-ABDE6A9E38CC}" type="datetimeFigureOut">
              <a:rPr lang="id-ID" smtClean="0"/>
              <a:t>19/08/2021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FE6E-ADFC-47D6-A06D-9C216E3CACC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15363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2A8F5-1ACF-4A72-AF52-ABDE6A9E38CC}" type="datetimeFigureOut">
              <a:rPr lang="id-ID" smtClean="0"/>
              <a:t>19/08/2021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FE6E-ADFC-47D6-A06D-9C216E3CACC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118351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2A8F5-1ACF-4A72-AF52-ABDE6A9E38CC}" type="datetimeFigureOut">
              <a:rPr lang="id-ID" smtClean="0"/>
              <a:t>19/08/2021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FE6E-ADFC-47D6-A06D-9C216E3CACC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10565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2A8F5-1ACF-4A72-AF52-ABDE6A9E38CC}" type="datetimeFigureOut">
              <a:rPr lang="id-ID" smtClean="0"/>
              <a:t>19/08/2021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FE6E-ADFC-47D6-A06D-9C216E3CACC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0301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2A8F5-1ACF-4A72-AF52-ABDE6A9E38CC}" type="datetimeFigureOut">
              <a:rPr lang="id-ID" smtClean="0"/>
              <a:t>19/08/2021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FE6E-ADFC-47D6-A06D-9C216E3CACC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083855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2A8F5-1ACF-4A72-AF52-ABDE6A9E38CC}" type="datetimeFigureOut">
              <a:rPr lang="id-ID" smtClean="0"/>
              <a:t>19/08/2021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8FE6E-ADFC-47D6-A06D-9C216E3CACC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64591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2A8F5-1ACF-4A72-AF52-ABDE6A9E38CC}" type="datetimeFigureOut">
              <a:rPr lang="id-ID" smtClean="0"/>
              <a:t>19/08/2021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A8FE6E-ADFC-47D6-A06D-9C216E3CACC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88491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70609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KEPEGAWAIAN DAERAH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19256" cy="5472608"/>
          </a:xfrm>
        </p:spPr>
        <p:txBody>
          <a:bodyPr>
            <a:noAutofit/>
          </a:bodyPr>
          <a:lstStyle/>
          <a:p>
            <a:r>
              <a:rPr lang="en-US" sz="2800" dirty="0" err="1">
                <a:latin typeface="+mj-lt"/>
              </a:rPr>
              <a:t>Kepegawaian</a:t>
            </a:r>
            <a:r>
              <a:rPr lang="en-US" sz="2800" dirty="0">
                <a:latin typeface="+mj-lt"/>
              </a:rPr>
              <a:t> Daerah </a:t>
            </a:r>
            <a:r>
              <a:rPr lang="en-US" sz="2800" dirty="0" err="1">
                <a:latin typeface="+mj-lt"/>
              </a:rPr>
              <a:t>adalah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suatu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sistem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prosedur</a:t>
            </a:r>
            <a:r>
              <a:rPr lang="en-US" sz="2800" dirty="0">
                <a:latin typeface="+mj-lt"/>
              </a:rPr>
              <a:t> yang </a:t>
            </a:r>
            <a:r>
              <a:rPr lang="en-US" sz="2800" dirty="0" err="1">
                <a:latin typeface="+mj-lt"/>
              </a:rPr>
              <a:t>diatur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dalam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peraturan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perundang-undangan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sekurang-kurang</a:t>
            </a:r>
            <a:r>
              <a:rPr lang="id-ID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nya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meliputi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perencanaan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persyaratan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pengangkatan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penempatan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pendidikan</a:t>
            </a:r>
            <a:r>
              <a:rPr lang="en-US" sz="2800" dirty="0">
                <a:latin typeface="+mj-lt"/>
              </a:rPr>
              <a:t> </a:t>
            </a:r>
            <a:r>
              <a:rPr lang="id-ID" sz="2800" dirty="0">
                <a:latin typeface="+mj-lt"/>
              </a:rPr>
              <a:t>&amp;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pelatihan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penggajian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pemberhentian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pensiun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pembinaan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kedudukan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hak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kewajiban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tanggungjawab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larangan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sanksi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penghargaan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merupakan</a:t>
            </a:r>
            <a:r>
              <a:rPr lang="en-US" sz="2800" dirty="0">
                <a:latin typeface="+mj-lt"/>
              </a:rPr>
              <a:t> sub-</a:t>
            </a:r>
            <a:r>
              <a:rPr lang="en-US" sz="2800" dirty="0" err="1">
                <a:latin typeface="+mj-lt"/>
              </a:rPr>
              <a:t>sistem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dr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sistem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kepegawaian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secara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nasional</a:t>
            </a:r>
            <a:r>
              <a:rPr lang="en-US" sz="2800" dirty="0">
                <a:latin typeface="+mj-lt"/>
              </a:rPr>
              <a:t>. </a:t>
            </a:r>
            <a:endParaRPr lang="id-ID" sz="2800" dirty="0" smtClean="0">
              <a:latin typeface="+mj-lt"/>
            </a:endParaRPr>
          </a:p>
          <a:p>
            <a:r>
              <a:rPr lang="en-US" sz="2800" dirty="0" err="1" smtClean="0">
                <a:latin typeface="+mj-lt"/>
              </a:rPr>
              <a:t>Dengan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demikian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kepegawaian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daerah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merupakan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satu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kesatuan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jaringan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birokrasi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dalam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kepegawaian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nasional</a:t>
            </a:r>
            <a:r>
              <a:rPr lang="en-US" sz="2400" dirty="0"/>
              <a:t>. </a:t>
            </a:r>
            <a:endParaRPr lang="id-ID" sz="2400" dirty="0" smtClean="0"/>
          </a:p>
        </p:txBody>
      </p:sp>
    </p:spTree>
    <p:extLst>
      <p:ext uri="{BB962C8B-B14F-4D97-AF65-F5344CB8AC3E}">
        <p14:creationId xmlns:p14="http://schemas.microsoft.com/office/powerpoint/2010/main" val="3487254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639762"/>
          </a:xfrm>
        </p:spPr>
        <p:txBody>
          <a:bodyPr>
            <a:normAutofit fontScale="90000"/>
          </a:bodyPr>
          <a:lstStyle/>
          <a:p>
            <a:r>
              <a:rPr lang="en-US" dirty="0"/>
              <a:t> </a:t>
            </a:r>
            <a:br>
              <a:rPr lang="en-US" dirty="0"/>
            </a:br>
            <a:r>
              <a:rPr lang="en-US" b="1" dirty="0" err="1"/>
              <a:t>Rekrutmen</a:t>
            </a:r>
            <a:r>
              <a:rPr lang="en-US" b="1" dirty="0"/>
              <a:t> </a:t>
            </a:r>
            <a:r>
              <a:rPr lang="en-US" b="1" dirty="0" err="1"/>
              <a:t>Pegawai</a:t>
            </a:r>
            <a:r>
              <a:rPr lang="en-US" b="1" dirty="0"/>
              <a:t> Daerah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90600"/>
            <a:ext cx="8219256" cy="5462736"/>
          </a:xfrm>
        </p:spPr>
        <p:txBody>
          <a:bodyPr>
            <a:normAutofit fontScale="85000" lnSpcReduction="10000"/>
          </a:bodyPr>
          <a:lstStyle/>
          <a:p>
            <a:r>
              <a:rPr lang="en-US" dirty="0">
                <a:latin typeface="+mj-lt"/>
              </a:rPr>
              <a:t>Otonomi </a:t>
            </a:r>
            <a:r>
              <a:rPr lang="en-US" dirty="0" err="1">
                <a:latin typeface="+mj-lt"/>
              </a:rPr>
              <a:t>daerah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telah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berlangsung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selama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lebih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dari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dua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puluh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tahun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ini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tentunya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memberikan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implikasi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tertentu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pada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sistem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kepegawaian</a:t>
            </a:r>
            <a:r>
              <a:rPr lang="en-US" dirty="0">
                <a:latin typeface="+mj-lt"/>
              </a:rPr>
              <a:t> di Indonesia. </a:t>
            </a:r>
            <a:endParaRPr lang="en-US" dirty="0" smtClean="0">
              <a:latin typeface="+mj-lt"/>
            </a:endParaRPr>
          </a:p>
          <a:p>
            <a:r>
              <a:rPr lang="en-US" dirty="0" err="1" smtClean="0">
                <a:latin typeface="+mj-lt"/>
              </a:rPr>
              <a:t>Pada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mulanya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sebelum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dilaksanakannya</a:t>
            </a:r>
            <a:r>
              <a:rPr lang="en-US" dirty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era </a:t>
            </a:r>
            <a:r>
              <a:rPr lang="en-US" dirty="0" err="1" smtClean="0">
                <a:latin typeface="+mj-lt"/>
              </a:rPr>
              <a:t>otonomi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sistem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kepegawaian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terpusat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dalam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arti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segala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kebijakan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kepegawaian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ada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pada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pemerintah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pusat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daerah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hanya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menerima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jatah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pusat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sesuai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permintaan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ketersediaan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pegawai</a:t>
            </a:r>
            <a:r>
              <a:rPr lang="en-US" dirty="0" smtClean="0">
                <a:latin typeface="+mj-lt"/>
              </a:rPr>
              <a:t> </a:t>
            </a:r>
            <a:r>
              <a:rPr lang="en-US" dirty="0">
                <a:latin typeface="+mj-lt"/>
              </a:rPr>
              <a:t>yang </a:t>
            </a:r>
            <a:r>
              <a:rPr lang="en-US" dirty="0" err="1">
                <a:latin typeface="+mj-lt"/>
              </a:rPr>
              <a:t>ada</a:t>
            </a:r>
            <a:r>
              <a:rPr lang="en-US" dirty="0">
                <a:latin typeface="+mj-lt"/>
              </a:rPr>
              <a:t> di </a:t>
            </a:r>
            <a:r>
              <a:rPr lang="en-US" dirty="0" err="1">
                <a:latin typeface="+mj-lt"/>
              </a:rPr>
              <a:t>pusat</a:t>
            </a:r>
            <a:r>
              <a:rPr lang="en-US" dirty="0">
                <a:latin typeface="+mj-lt"/>
              </a:rPr>
              <a:t>. Dan </a:t>
            </a:r>
            <a:r>
              <a:rPr lang="en-US" dirty="0" err="1">
                <a:latin typeface="+mj-lt"/>
              </a:rPr>
              <a:t>pegawai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satu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tempat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dapat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berpindah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tempat</a:t>
            </a:r>
            <a:r>
              <a:rPr lang="en-US" dirty="0">
                <a:latin typeface="+mj-lt"/>
              </a:rPr>
              <a:t> lain </a:t>
            </a:r>
            <a:r>
              <a:rPr lang="en-US" dirty="0" err="1">
                <a:latin typeface="+mj-lt"/>
              </a:rPr>
              <a:t>sesuai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dengan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keputusan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atasan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hal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ini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tentunya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sangat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berbeda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adanya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kebijakan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desentralisasi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yaitu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pegawai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sulit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berpindah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antar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satu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tempat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tempat</a:t>
            </a:r>
            <a:r>
              <a:rPr lang="en-US" dirty="0">
                <a:latin typeface="+mj-lt"/>
              </a:rPr>
              <a:t> yang lain. </a:t>
            </a:r>
          </a:p>
          <a:p>
            <a:pPr marL="0" indent="0">
              <a:buNone/>
            </a:pP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386017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desentralisasi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kemungkinan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ASN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terkendali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Apalagi</a:t>
            </a:r>
            <a:r>
              <a:rPr lang="en-US" dirty="0" smtClean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pengangkatan</a:t>
            </a:r>
            <a:r>
              <a:rPr lang="en-US" dirty="0"/>
              <a:t> </a:t>
            </a:r>
            <a:r>
              <a:rPr lang="en-US" dirty="0" err="1"/>
              <a:t>pegawai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promosi</a:t>
            </a:r>
            <a:r>
              <a:rPr lang="en-US" dirty="0" smtClean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mutasi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“merit </a:t>
            </a:r>
            <a:r>
              <a:rPr lang="en-US" dirty="0" err="1"/>
              <a:t>sistem</a:t>
            </a:r>
            <a:r>
              <a:rPr lang="en-US" dirty="0"/>
              <a:t>”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smtClean="0"/>
              <a:t>“ spoils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kekeluargaan</a:t>
            </a:r>
            <a:r>
              <a:rPr lang="en-US" dirty="0"/>
              <a:t>)” yang </a:t>
            </a:r>
            <a:r>
              <a:rPr lang="en-US" dirty="0" err="1"/>
              <a:t>dianut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/>
              <a:t>sulit</a:t>
            </a:r>
            <a:r>
              <a:rPr lang="en-US" dirty="0"/>
              <a:t> </a:t>
            </a:r>
            <a:r>
              <a:rPr lang="en-US" dirty="0" err="1"/>
              <a:t>meninggalkan</a:t>
            </a:r>
            <a:r>
              <a:rPr lang="en-US" dirty="0"/>
              <a:t> </a:t>
            </a:r>
            <a:r>
              <a:rPr lang="en-US" dirty="0" err="1" smtClean="0"/>
              <a:t>paradigma</a:t>
            </a:r>
            <a:r>
              <a:rPr lang="en-US" dirty="0" smtClean="0"/>
              <a:t> lama </a:t>
            </a:r>
            <a:r>
              <a:rPr lang="en-US" dirty="0"/>
              <a:t>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berakar</a:t>
            </a:r>
            <a:r>
              <a:rPr lang="en-US" dirty="0"/>
              <a:t> </a:t>
            </a:r>
            <a:r>
              <a:rPr lang="en-US" dirty="0" err="1"/>
              <a:t>selama</a:t>
            </a:r>
            <a:r>
              <a:rPr lang="en-US" dirty="0"/>
              <a:t> 33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kewenangan</a:t>
            </a:r>
            <a:r>
              <a:rPr lang="en-US" dirty="0"/>
              <a:t> yang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dimungkinkan</a:t>
            </a:r>
            <a:r>
              <a:rPr lang="en-US" dirty="0" smtClean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terbitnya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Nomor</a:t>
            </a:r>
            <a:r>
              <a:rPr lang="en-US" dirty="0"/>
              <a:t> 96 </a:t>
            </a:r>
            <a:r>
              <a:rPr lang="en-US" dirty="0" err="1"/>
              <a:t>Tahun</a:t>
            </a:r>
            <a:r>
              <a:rPr lang="en-US" dirty="0"/>
              <a:t> 2000 yang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Gubernur</a:t>
            </a:r>
            <a:r>
              <a:rPr lang="en-US" dirty="0"/>
              <a:t>, </a:t>
            </a:r>
            <a:r>
              <a:rPr lang="en-US" dirty="0" err="1"/>
              <a:t>Bupati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Walikota</a:t>
            </a:r>
            <a:r>
              <a:rPr lang="en-US" dirty="0"/>
              <a:t> </a:t>
            </a:r>
            <a:r>
              <a:rPr lang="en-US" dirty="0" err="1"/>
              <a:t>mengangkat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memberhentikan</a:t>
            </a:r>
            <a:r>
              <a:rPr lang="en-US" dirty="0"/>
              <a:t> </a:t>
            </a:r>
            <a:r>
              <a:rPr lang="en-US" dirty="0" smtClean="0"/>
              <a:t>ASN </a:t>
            </a:r>
            <a:r>
              <a:rPr lang="en-US" dirty="0"/>
              <a:t>di </a:t>
            </a:r>
            <a:r>
              <a:rPr lang="en-US" dirty="0" err="1"/>
              <a:t>daerahnya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 smtClean="0"/>
              <a:t>pangkat</a:t>
            </a:r>
            <a:r>
              <a:rPr lang="en-US" dirty="0" smtClean="0"/>
              <a:t> I/a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golongan</a:t>
            </a:r>
            <a:r>
              <a:rPr lang="en-US" dirty="0"/>
              <a:t> IV/e, Pembina </a:t>
            </a:r>
            <a:r>
              <a:rPr lang="en-US" dirty="0" err="1"/>
              <a:t>Utama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3886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764704"/>
            <a:ext cx="8363272" cy="5361459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 err="1" smtClean="0">
                <a:latin typeface="+mj-lt"/>
              </a:rPr>
              <a:t>Pegawai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Negeri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Sipi</a:t>
            </a:r>
            <a:r>
              <a:rPr lang="id-ID" dirty="0" smtClean="0">
                <a:latin typeface="+mj-lt"/>
              </a:rPr>
              <a:t>l atau  Aparat Sipil Negara </a:t>
            </a:r>
            <a:r>
              <a:rPr lang="en-US" dirty="0" err="1" smtClean="0">
                <a:latin typeface="+mj-lt"/>
              </a:rPr>
              <a:t>dapat</a:t>
            </a:r>
            <a:r>
              <a:rPr lang="en-US" dirty="0" smtClean="0">
                <a:latin typeface="+mj-lt"/>
              </a:rPr>
              <a:t> </a:t>
            </a:r>
            <a:endParaRPr lang="id-ID" dirty="0" smtClean="0">
              <a:latin typeface="+mj-lt"/>
            </a:endParaRPr>
          </a:p>
          <a:p>
            <a:pPr>
              <a:buNone/>
            </a:pPr>
            <a:r>
              <a:rPr lang="en-US" dirty="0" err="1" smtClean="0">
                <a:latin typeface="+mj-lt"/>
              </a:rPr>
              <a:t>diberhentikan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secara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terhormat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atau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tidak</a:t>
            </a:r>
            <a:r>
              <a:rPr lang="id-ID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terhormat</a:t>
            </a:r>
            <a:r>
              <a:rPr lang="en-US" dirty="0" smtClean="0">
                <a:latin typeface="+mj-lt"/>
              </a:rPr>
              <a:t> </a:t>
            </a:r>
            <a:r>
              <a:rPr lang="id-ID" dirty="0" smtClean="0">
                <a:latin typeface="+mj-lt"/>
              </a:rPr>
              <a:t>krn :  </a:t>
            </a:r>
          </a:p>
          <a:p>
            <a:pPr>
              <a:buNone/>
            </a:pPr>
            <a:r>
              <a:rPr lang="en-US" dirty="0" smtClean="0">
                <a:latin typeface="+mj-lt"/>
              </a:rPr>
              <a:t>a</a:t>
            </a:r>
            <a:r>
              <a:rPr lang="en-US" dirty="0">
                <a:latin typeface="+mj-lt"/>
              </a:rPr>
              <a:t>. </a:t>
            </a:r>
            <a:r>
              <a:rPr lang="en-US" dirty="0" err="1">
                <a:latin typeface="+mj-lt"/>
              </a:rPr>
              <a:t>Atas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permintaan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sendiri</a:t>
            </a:r>
            <a:r>
              <a:rPr lang="en-US" dirty="0">
                <a:latin typeface="+mj-lt"/>
              </a:rPr>
              <a:t>.</a:t>
            </a:r>
          </a:p>
          <a:p>
            <a:pPr>
              <a:buNone/>
            </a:pPr>
            <a:r>
              <a:rPr lang="en-US" dirty="0">
                <a:latin typeface="+mj-lt"/>
              </a:rPr>
              <a:t>b. </a:t>
            </a:r>
            <a:r>
              <a:rPr lang="en-US" dirty="0" err="1">
                <a:latin typeface="+mj-lt"/>
              </a:rPr>
              <a:t>Meninggal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dunia</a:t>
            </a:r>
            <a:r>
              <a:rPr lang="en-US" dirty="0">
                <a:latin typeface="+mj-lt"/>
              </a:rPr>
              <a:t>.</a:t>
            </a:r>
          </a:p>
          <a:p>
            <a:pPr>
              <a:buNone/>
            </a:pPr>
            <a:r>
              <a:rPr lang="en-US" dirty="0">
                <a:latin typeface="+mj-lt"/>
              </a:rPr>
              <a:t>c. </a:t>
            </a:r>
            <a:r>
              <a:rPr lang="en-US" dirty="0" err="1">
                <a:latin typeface="+mj-lt"/>
              </a:rPr>
              <a:t>Hukuman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disiplin</a:t>
            </a:r>
            <a:r>
              <a:rPr lang="en-US" dirty="0">
                <a:latin typeface="+mj-lt"/>
              </a:rPr>
              <a:t>.</a:t>
            </a:r>
          </a:p>
          <a:p>
            <a:pPr>
              <a:buNone/>
            </a:pPr>
            <a:r>
              <a:rPr lang="en-US" dirty="0">
                <a:latin typeface="+mj-lt"/>
              </a:rPr>
              <a:t>d. </a:t>
            </a:r>
            <a:r>
              <a:rPr lang="en-US" dirty="0" err="1">
                <a:latin typeface="+mj-lt"/>
              </a:rPr>
              <a:t>Perampingan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organisasi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.</a:t>
            </a:r>
          </a:p>
          <a:p>
            <a:pPr>
              <a:buNone/>
            </a:pPr>
            <a:r>
              <a:rPr lang="en-US" dirty="0">
                <a:latin typeface="+mj-lt"/>
              </a:rPr>
              <a:t>e. </a:t>
            </a:r>
            <a:r>
              <a:rPr lang="en-US" dirty="0" err="1">
                <a:latin typeface="+mj-lt"/>
              </a:rPr>
              <a:t>Menjadi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anggota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partai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politik</a:t>
            </a:r>
            <a:r>
              <a:rPr lang="en-US" dirty="0">
                <a:latin typeface="+mj-lt"/>
              </a:rPr>
              <a:t>.</a:t>
            </a:r>
          </a:p>
          <a:p>
            <a:pPr>
              <a:buNone/>
            </a:pPr>
            <a:r>
              <a:rPr lang="en-US" dirty="0">
                <a:latin typeface="+mj-lt"/>
              </a:rPr>
              <a:t>f. </a:t>
            </a:r>
            <a:r>
              <a:rPr lang="en-US" dirty="0" err="1">
                <a:latin typeface="+mj-lt"/>
              </a:rPr>
              <a:t>Dipidana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penjara</a:t>
            </a:r>
            <a:r>
              <a:rPr lang="en-US" dirty="0">
                <a:latin typeface="+mj-lt"/>
              </a:rPr>
              <a:t>.</a:t>
            </a:r>
          </a:p>
          <a:p>
            <a:pPr>
              <a:buNone/>
            </a:pPr>
            <a:r>
              <a:rPr lang="en-US" dirty="0">
                <a:latin typeface="+mj-lt"/>
              </a:rPr>
              <a:t>g. </a:t>
            </a:r>
            <a:r>
              <a:rPr lang="en-US" dirty="0" err="1">
                <a:latin typeface="+mj-lt"/>
              </a:rPr>
              <a:t>Dinyatakan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hilang</a:t>
            </a:r>
            <a:r>
              <a:rPr lang="en-US" dirty="0">
                <a:latin typeface="+mj-lt"/>
              </a:rPr>
              <a:t>.</a:t>
            </a:r>
          </a:p>
          <a:p>
            <a:pPr>
              <a:buNone/>
            </a:pPr>
            <a:r>
              <a:rPr lang="en-US" dirty="0">
                <a:latin typeface="+mj-lt"/>
              </a:rPr>
              <a:t>h. </a:t>
            </a:r>
            <a:r>
              <a:rPr lang="en-US" dirty="0" err="1">
                <a:latin typeface="+mj-lt"/>
              </a:rPr>
              <a:t>Keuzuran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jasmani</a:t>
            </a:r>
            <a:r>
              <a:rPr lang="en-US" dirty="0">
                <a:latin typeface="+mj-lt"/>
              </a:rPr>
              <a:t>.</a:t>
            </a:r>
          </a:p>
          <a:p>
            <a:pPr>
              <a:buNone/>
            </a:pPr>
            <a:r>
              <a:rPr lang="en-US" dirty="0" err="1">
                <a:latin typeface="+mj-lt"/>
              </a:rPr>
              <a:t>i</a:t>
            </a:r>
            <a:r>
              <a:rPr lang="en-US" dirty="0">
                <a:latin typeface="+mj-lt"/>
              </a:rPr>
              <a:t>. </a:t>
            </a:r>
            <a:r>
              <a:rPr lang="en-US" dirty="0" err="1">
                <a:latin typeface="+mj-lt"/>
              </a:rPr>
              <a:t>Mencapai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batas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usia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pensiun</a:t>
            </a:r>
            <a:r>
              <a:rPr lang="en-US" dirty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6029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274638"/>
            <a:ext cx="8003232" cy="70609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BIROKRASI</a:t>
            </a: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052736"/>
            <a:ext cx="8064896" cy="5073427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Birokrasi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yang </a:t>
            </a:r>
            <a:r>
              <a:rPr lang="en-US" dirty="0" err="1"/>
              <a:t>menyelenggarakan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public (</a:t>
            </a:r>
            <a:r>
              <a:rPr lang="en-US" i="1" dirty="0"/>
              <a:t>Civil Service</a:t>
            </a:r>
            <a:r>
              <a:rPr lang="en-US" dirty="0" smtClean="0"/>
              <a:t>). </a:t>
            </a:r>
            <a:r>
              <a:rPr lang="en-US" dirty="0" err="1"/>
              <a:t>Birokrasi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yang </a:t>
            </a:r>
            <a:r>
              <a:rPr lang="en-US" dirty="0" err="1"/>
              <a:t>diangkat</a:t>
            </a:r>
            <a:r>
              <a:rPr lang="en-US" dirty="0"/>
              <a:t> </a:t>
            </a:r>
            <a:r>
              <a:rPr lang="en-US" dirty="0" err="1"/>
              <a:t>eksekutif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duduk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prestasi</a:t>
            </a:r>
            <a:r>
              <a:rPr lang="en-US" dirty="0"/>
              <a:t> </a:t>
            </a:r>
            <a:r>
              <a:rPr lang="en-US" dirty="0" err="1"/>
              <a:t>kerjanya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dikeluarkan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ketidak</a:t>
            </a:r>
            <a:r>
              <a:rPr lang="en-US" dirty="0"/>
              <a:t> </a:t>
            </a:r>
            <a:r>
              <a:rPr lang="en-US" dirty="0" err="1"/>
              <a:t>displinan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pelanggaran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. </a:t>
            </a:r>
          </a:p>
          <a:p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yang </a:t>
            </a:r>
            <a:r>
              <a:rPr lang="en-US" dirty="0" err="1"/>
              <a:t>menjalankan</a:t>
            </a:r>
            <a:r>
              <a:rPr lang="en-US" dirty="0"/>
              <a:t> 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&amp; </a:t>
            </a:r>
            <a:r>
              <a:rPr lang="en-US" dirty="0" err="1"/>
              <a:t>aturan</a:t>
            </a:r>
            <a:r>
              <a:rPr lang="en-US" dirty="0"/>
              <a:t> yang </a:t>
            </a:r>
            <a:r>
              <a:rPr lang="en-US" dirty="0" err="1"/>
              <a:t>ketat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proses </a:t>
            </a:r>
            <a:r>
              <a:rPr lang="en-US" dirty="0" err="1"/>
              <a:t>operasionalnya</a:t>
            </a:r>
            <a:r>
              <a:rPr lang="en-US" dirty="0"/>
              <a:t>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 </a:t>
            </a:r>
            <a:r>
              <a:rPr lang="en-US" dirty="0" err="1"/>
              <a:t>fleksibel</a:t>
            </a:r>
            <a:r>
              <a:rPr lang="en-US" dirty="0"/>
              <a:t> &amp;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efisien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8931742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7776864" cy="792088"/>
          </a:xfrm>
        </p:spPr>
        <p:txBody>
          <a:bodyPr/>
          <a:lstStyle/>
          <a:p>
            <a:r>
              <a:rPr lang="en-US" b="1" dirty="0" err="1"/>
              <a:t>Konsep</a:t>
            </a:r>
            <a:r>
              <a:rPr lang="en-US" b="1" dirty="0"/>
              <a:t> </a:t>
            </a:r>
            <a:r>
              <a:rPr lang="en-US" b="1" dirty="0" err="1"/>
              <a:t>Birokrasi</a:t>
            </a:r>
            <a:r>
              <a:rPr lang="en-US" b="1" dirty="0"/>
              <a:t>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124744"/>
            <a:ext cx="8075240" cy="500141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err="1"/>
              <a:t>Menurut</a:t>
            </a:r>
            <a:r>
              <a:rPr lang="en-US" dirty="0"/>
              <a:t> </a:t>
            </a:r>
            <a:r>
              <a:rPr lang="en-US" b="1" dirty="0" err="1"/>
              <a:t>Kamus</a:t>
            </a:r>
            <a:r>
              <a:rPr lang="en-US" b="1" dirty="0"/>
              <a:t> </a:t>
            </a:r>
            <a:r>
              <a:rPr lang="en-US" b="1" dirty="0" err="1"/>
              <a:t>Besar</a:t>
            </a:r>
            <a:r>
              <a:rPr lang="en-US" b="1" dirty="0"/>
              <a:t> </a:t>
            </a:r>
            <a:r>
              <a:rPr lang="en-US" b="1" dirty="0" err="1"/>
              <a:t>Bahasa</a:t>
            </a:r>
            <a:r>
              <a:rPr lang="en-US" b="1" dirty="0"/>
              <a:t> Indonesia (KBBI)</a:t>
            </a:r>
          </a:p>
          <a:p>
            <a:r>
              <a:rPr lang="en-US" dirty="0" err="1"/>
              <a:t>Birokrasi</a:t>
            </a:r>
            <a:r>
              <a:rPr lang="en-US" dirty="0"/>
              <a:t> 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dijalankan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pegawai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berpegang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hierarki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jenjang</a:t>
            </a:r>
            <a:r>
              <a:rPr lang="en-US" dirty="0"/>
              <a:t> </a:t>
            </a:r>
            <a:r>
              <a:rPr lang="en-US" dirty="0" err="1"/>
              <a:t>jabatan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 err="1"/>
              <a:t>Menurut</a:t>
            </a:r>
            <a:r>
              <a:rPr lang="en-US" dirty="0"/>
              <a:t>  </a:t>
            </a:r>
            <a:r>
              <a:rPr lang="en-US" b="1" dirty="0" err="1"/>
              <a:t>Sedarmayanti</a:t>
            </a:r>
            <a:r>
              <a:rPr lang="en-US" b="1" dirty="0"/>
              <a:t> (2009: 67)</a:t>
            </a:r>
          </a:p>
          <a:p>
            <a:r>
              <a:rPr lang="en-US" dirty="0" err="1"/>
              <a:t>Birokrasi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penyelenggaraan</a:t>
            </a:r>
            <a:r>
              <a:rPr lang="en-US" dirty="0"/>
              <a:t> </a:t>
            </a:r>
            <a:r>
              <a:rPr lang="en-US" dirty="0" err="1"/>
              <a:t>pemerintahan</a:t>
            </a:r>
            <a:r>
              <a:rPr lang="en-US" dirty="0"/>
              <a:t> yang </a:t>
            </a:r>
            <a:r>
              <a:rPr lang="en-US" dirty="0" err="1"/>
              <a:t>dijalankan</a:t>
            </a:r>
            <a:r>
              <a:rPr lang="en-US" dirty="0"/>
              <a:t> </a:t>
            </a:r>
            <a:r>
              <a:rPr lang="en-US" dirty="0" err="1"/>
              <a:t>pegawai</a:t>
            </a:r>
            <a:r>
              <a:rPr lang="en-US" dirty="0"/>
              <a:t> </a:t>
            </a:r>
            <a:r>
              <a:rPr lang="en-US" dirty="0" err="1"/>
              <a:t>negeri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Aparat</a:t>
            </a:r>
            <a:r>
              <a:rPr lang="en-US" dirty="0"/>
              <a:t> </a:t>
            </a:r>
            <a:r>
              <a:rPr lang="en-US" dirty="0" err="1"/>
              <a:t>sipil</a:t>
            </a:r>
            <a:r>
              <a:rPr lang="en-US" dirty="0"/>
              <a:t> Negara (ASN)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perundang-undangan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 err="1"/>
              <a:t>Menurut</a:t>
            </a:r>
            <a:r>
              <a:rPr lang="en-US" b="1" dirty="0"/>
              <a:t> </a:t>
            </a:r>
            <a:r>
              <a:rPr lang="en-US" b="1" dirty="0" err="1"/>
              <a:t>Ismani</a:t>
            </a:r>
            <a:r>
              <a:rPr lang="en-US" b="1" dirty="0"/>
              <a:t>, </a:t>
            </a:r>
          </a:p>
          <a:p>
            <a:r>
              <a:rPr lang="en-US" dirty="0"/>
              <a:t>Dalam </a:t>
            </a:r>
            <a:r>
              <a:rPr lang="en-US" dirty="0" err="1"/>
              <a:t>birokrasi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aturan-aturan</a:t>
            </a:r>
            <a:r>
              <a:rPr lang="en-US" dirty="0"/>
              <a:t> yang </a:t>
            </a:r>
            <a:r>
              <a:rPr lang="en-US" dirty="0" err="1"/>
              <a:t>rasional</a:t>
            </a:r>
            <a:r>
              <a:rPr lang="en-US" dirty="0"/>
              <a:t>,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proses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teknis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setinggi-tingginya</a:t>
            </a:r>
            <a:r>
              <a:rPr lang="en-US" dirty="0"/>
              <a:t>,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padangan</a:t>
            </a:r>
            <a:r>
              <a:rPr lang="en-US" dirty="0"/>
              <a:t> yang </a:t>
            </a:r>
            <a:r>
              <a:rPr lang="en-US" dirty="0" err="1"/>
              <a:t>demikian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sedikitpun</a:t>
            </a:r>
            <a:r>
              <a:rPr lang="en-US" dirty="0"/>
              <a:t> </a:t>
            </a:r>
            <a:r>
              <a:rPr lang="en-US" dirty="0" err="1"/>
              <a:t>alasan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menganggap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jelek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efisien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9114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490066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80728"/>
            <a:ext cx="8363272" cy="561662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err="1">
                <a:latin typeface="+mj-lt"/>
              </a:rPr>
              <a:t>Menurut</a:t>
            </a:r>
            <a:r>
              <a:rPr lang="en-US" b="1" dirty="0">
                <a:latin typeface="+mj-lt"/>
              </a:rPr>
              <a:t> </a:t>
            </a:r>
            <a:r>
              <a:rPr lang="en-US" b="1" dirty="0" err="1">
                <a:latin typeface="+mj-lt"/>
              </a:rPr>
              <a:t>Blau</a:t>
            </a:r>
            <a:r>
              <a:rPr lang="en-US" b="1" dirty="0">
                <a:latin typeface="+mj-lt"/>
              </a:rPr>
              <a:t> Dan Page, 1956</a:t>
            </a:r>
          </a:p>
          <a:p>
            <a:r>
              <a:rPr lang="en-US" dirty="0" err="1">
                <a:latin typeface="+mj-lt"/>
              </a:rPr>
              <a:t>Birokrasi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sebagai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tipe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suatu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organisasi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dimaksudkan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untuk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mencapai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tugas-tugas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administratif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besar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cara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mengkoordinir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secara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sistematis</a:t>
            </a:r>
            <a:r>
              <a:rPr lang="en-US" dirty="0">
                <a:latin typeface="+mj-lt"/>
              </a:rPr>
              <a:t> “</a:t>
            </a:r>
            <a:r>
              <a:rPr lang="en-US" dirty="0" err="1">
                <a:latin typeface="+mj-lt"/>
              </a:rPr>
              <a:t>teratur</a:t>
            </a:r>
            <a:r>
              <a:rPr lang="en-US" dirty="0">
                <a:latin typeface="+mj-lt"/>
              </a:rPr>
              <a:t>” </a:t>
            </a:r>
            <a:r>
              <a:rPr lang="en-US" dirty="0" err="1">
                <a:latin typeface="+mj-lt"/>
              </a:rPr>
              <a:t>pekerjaan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banyak</a:t>
            </a:r>
            <a:r>
              <a:rPr lang="en-US" dirty="0">
                <a:latin typeface="+mj-lt"/>
              </a:rPr>
              <a:t> orang”.  </a:t>
            </a:r>
            <a:r>
              <a:rPr lang="en-US" dirty="0" err="1">
                <a:latin typeface="+mj-lt"/>
              </a:rPr>
              <a:t>Jadi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Birokrasi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justru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untuk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melaksanakan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prinsip-prinsip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organisasi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ditujukan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untuk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meningkatkan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efisiensi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administratif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meskipun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kadalangkala</a:t>
            </a:r>
            <a:r>
              <a:rPr lang="en-US" dirty="0">
                <a:latin typeface="+mj-lt"/>
              </a:rPr>
              <a:t> di </a:t>
            </a:r>
            <a:r>
              <a:rPr lang="en-US" dirty="0" err="1">
                <a:latin typeface="+mj-lt"/>
              </a:rPr>
              <a:t>dalam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pelaksanaannya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birokratisasi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seringkali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mengakibatkan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adanya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ketidak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efisienan</a:t>
            </a:r>
            <a:r>
              <a:rPr lang="en-US" dirty="0">
                <a:latin typeface="+mj-lt"/>
              </a:rPr>
              <a:t>.</a:t>
            </a:r>
          </a:p>
          <a:p>
            <a:pPr marL="0" indent="0">
              <a:buNone/>
            </a:pPr>
            <a:r>
              <a:rPr lang="en-US" b="1" dirty="0" err="1">
                <a:latin typeface="+mj-lt"/>
              </a:rPr>
              <a:t>Menurut</a:t>
            </a:r>
            <a:r>
              <a:rPr lang="en-US" b="1" dirty="0">
                <a:latin typeface="+mj-lt"/>
              </a:rPr>
              <a:t> Max Weber</a:t>
            </a:r>
          </a:p>
          <a:p>
            <a:r>
              <a:rPr lang="en-US" dirty="0" err="1">
                <a:latin typeface="+mj-lt"/>
              </a:rPr>
              <a:t>Birokrasi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adalah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suatu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bentuk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organisasi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penerapannya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berhubungan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tujuan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hendak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dicapai</a:t>
            </a:r>
            <a:r>
              <a:rPr lang="en-US" dirty="0">
                <a:latin typeface="+mj-lt"/>
              </a:rPr>
              <a:t>. </a:t>
            </a:r>
            <a:r>
              <a:rPr lang="en-US" dirty="0" err="1">
                <a:latin typeface="+mj-lt"/>
              </a:rPr>
              <a:t>Birokrasi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ini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dimaksudkan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sebagai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suatu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sistem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otoritas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ditetapkan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secara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rasional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oleh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berbagai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macam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peraturan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untuk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mengorganisir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pekerjaan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dilakukan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oleh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banyak</a:t>
            </a:r>
            <a:r>
              <a:rPr lang="en-US" dirty="0">
                <a:latin typeface="+mj-lt"/>
              </a:rPr>
              <a:t> orang.</a:t>
            </a:r>
          </a:p>
          <a:p>
            <a:endParaRPr lang="id-ID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778514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562074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08720"/>
            <a:ext cx="8219256" cy="521744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 err="1"/>
              <a:t>Menurut</a:t>
            </a:r>
            <a:r>
              <a:rPr lang="en-US" b="1" dirty="0"/>
              <a:t> </a:t>
            </a:r>
            <a:r>
              <a:rPr lang="en-US" b="1" dirty="0" err="1"/>
              <a:t>Rourke</a:t>
            </a:r>
            <a:r>
              <a:rPr lang="en-US" b="1" dirty="0"/>
              <a:t>,</a:t>
            </a:r>
          </a:p>
          <a:p>
            <a:r>
              <a:rPr lang="en-US" dirty="0" err="1"/>
              <a:t>Birokrasi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administrasi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pelaksanaan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keseharian</a:t>
            </a:r>
            <a:r>
              <a:rPr lang="en-US" dirty="0"/>
              <a:t> yang </a:t>
            </a:r>
            <a:r>
              <a:rPr lang="en-US" dirty="0" err="1"/>
              <a:t>terstruktur</a:t>
            </a:r>
            <a:r>
              <a:rPr lang="en-US" dirty="0"/>
              <a:t>,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hirarki</a:t>
            </a:r>
            <a:r>
              <a:rPr lang="en-US" dirty="0"/>
              <a:t> yang </a:t>
            </a:r>
            <a:r>
              <a:rPr lang="en-US" dirty="0" err="1"/>
              <a:t>jelas</a:t>
            </a:r>
            <a:r>
              <a:rPr lang="en-US" dirty="0"/>
              <a:t>,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tertulis</a:t>
            </a:r>
            <a:r>
              <a:rPr lang="en-US" dirty="0"/>
              <a:t>,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yang </a:t>
            </a:r>
            <a:r>
              <a:rPr lang="en-US" dirty="0" err="1"/>
              <a:t>terpisah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, </a:t>
            </a:r>
            <a:r>
              <a:rPr lang="en-US" dirty="0" err="1"/>
              <a:t>oleh</a:t>
            </a:r>
            <a:r>
              <a:rPr lang="en-US" dirty="0"/>
              <a:t> orang yang </a:t>
            </a:r>
            <a:r>
              <a:rPr lang="en-US" dirty="0" err="1"/>
              <a:t>dipilih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keahlian</a:t>
            </a:r>
            <a:r>
              <a:rPr lang="en-US" dirty="0"/>
              <a:t> di </a:t>
            </a:r>
            <a:r>
              <a:rPr lang="en-US" dirty="0" err="1"/>
              <a:t>bidangnya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 err="1"/>
              <a:t>Riant</a:t>
            </a:r>
            <a:r>
              <a:rPr lang="en-US" b="1" dirty="0"/>
              <a:t> </a:t>
            </a:r>
            <a:r>
              <a:rPr lang="en-US" b="1" dirty="0" err="1"/>
              <a:t>Nugroho</a:t>
            </a:r>
            <a:r>
              <a:rPr lang="en-US" b="1" dirty="0"/>
              <a:t> </a:t>
            </a:r>
            <a:r>
              <a:rPr lang="en-US" b="1" dirty="0" err="1"/>
              <a:t>Dwijowijoto</a:t>
            </a:r>
            <a:r>
              <a:rPr lang="en-US" b="1" dirty="0"/>
              <a:t> (2004)</a:t>
            </a:r>
          </a:p>
          <a:p>
            <a:r>
              <a:rPr lang="en-US" dirty="0" err="1"/>
              <a:t>Birokrasi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kuat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kapasitas-kapasitas</a:t>
            </a:r>
            <a:r>
              <a:rPr lang="en-US" dirty="0"/>
              <a:t> </a:t>
            </a:r>
            <a:r>
              <a:rPr lang="en-US" dirty="0" err="1"/>
              <a:t>potensial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hal-hal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buruk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keberadaannya</a:t>
            </a:r>
            <a:r>
              <a:rPr lang="en-US" dirty="0"/>
              <a:t> </a:t>
            </a:r>
            <a:r>
              <a:rPr lang="en-US" dirty="0" err="1"/>
              <a:t>sbg</a:t>
            </a:r>
            <a:r>
              <a:rPr lang="en-US" dirty="0"/>
              <a:t> </a:t>
            </a:r>
            <a:r>
              <a:rPr lang="en-US" dirty="0" err="1"/>
              <a:t>instrumen</a:t>
            </a:r>
            <a:r>
              <a:rPr lang="en-US" dirty="0"/>
              <a:t> </a:t>
            </a:r>
            <a:r>
              <a:rPr lang="en-US" dirty="0" err="1"/>
              <a:t>administrasi</a:t>
            </a:r>
            <a:r>
              <a:rPr lang="en-US" dirty="0"/>
              <a:t> </a:t>
            </a:r>
            <a:r>
              <a:rPr lang="en-US" dirty="0" err="1"/>
              <a:t>rasional</a:t>
            </a:r>
            <a:r>
              <a:rPr lang="en-US" dirty="0"/>
              <a:t> yang </a:t>
            </a:r>
            <a:r>
              <a:rPr lang="en-US" dirty="0" err="1"/>
              <a:t>netral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skala</a:t>
            </a:r>
            <a:r>
              <a:rPr lang="en-US" dirty="0"/>
              <a:t>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.</a:t>
            </a:r>
            <a:r>
              <a:rPr lang="en-US" b="1" dirty="0"/>
              <a:t> 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3372421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639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err="1" smtClean="0"/>
              <a:t>Ciri-Ciri</a:t>
            </a:r>
            <a:r>
              <a:rPr lang="en-US" b="1" dirty="0" smtClean="0"/>
              <a:t> </a:t>
            </a:r>
            <a:r>
              <a:rPr lang="en-US" b="1" dirty="0"/>
              <a:t>Birokrasi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153400" cy="5410200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US" dirty="0" err="1">
                <a:latin typeface="+mj-lt"/>
              </a:rPr>
              <a:t>Jabatan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administrasi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tersusun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secara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hirarkis</a:t>
            </a:r>
            <a:r>
              <a:rPr lang="en-US" dirty="0">
                <a:latin typeface="+mj-lt"/>
              </a:rPr>
              <a:t> </a:t>
            </a:r>
            <a:endParaRPr lang="en-US" dirty="0" smtClean="0">
              <a:latin typeface="+mj-lt"/>
            </a:endParaRPr>
          </a:p>
          <a:p>
            <a:pPr lvl="0"/>
            <a:r>
              <a:rPr lang="en-US" dirty="0" err="1" smtClean="0">
                <a:latin typeface="+mj-lt"/>
              </a:rPr>
              <a:t>Setiap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jabatan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diisi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oleh</a:t>
            </a:r>
            <a:r>
              <a:rPr lang="en-US" dirty="0">
                <a:latin typeface="+mj-lt"/>
              </a:rPr>
              <a:t> orang yang memiliki </a:t>
            </a:r>
            <a:r>
              <a:rPr lang="en-US" dirty="0" err="1">
                <a:latin typeface="+mj-lt"/>
              </a:rPr>
              <a:t>kompetensi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tertentu</a:t>
            </a:r>
            <a:r>
              <a:rPr lang="en-US" dirty="0">
                <a:latin typeface="+mj-lt"/>
              </a:rPr>
              <a:t> </a:t>
            </a:r>
            <a:endParaRPr lang="en-US" dirty="0" smtClean="0">
              <a:latin typeface="+mj-lt"/>
            </a:endParaRPr>
          </a:p>
          <a:p>
            <a:pPr lvl="0"/>
            <a:r>
              <a:rPr lang="en-US" dirty="0" smtClean="0">
                <a:latin typeface="+mj-lt"/>
              </a:rPr>
              <a:t>Pegawai </a:t>
            </a:r>
            <a:r>
              <a:rPr lang="en-US" dirty="0" err="1">
                <a:latin typeface="+mj-lt"/>
              </a:rPr>
              <a:t>negeri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ditentukan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berdasarkan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kualifikasi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teknik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ditunjukan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ijazah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atau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ujian</a:t>
            </a:r>
            <a:r>
              <a:rPr lang="en-US" dirty="0">
                <a:latin typeface="+mj-lt"/>
              </a:rPr>
              <a:t> </a:t>
            </a:r>
            <a:endParaRPr lang="en-US" dirty="0" smtClean="0">
              <a:latin typeface="+mj-lt"/>
            </a:endParaRPr>
          </a:p>
          <a:p>
            <a:pPr lvl="0"/>
            <a:r>
              <a:rPr lang="en-US" dirty="0" smtClean="0">
                <a:latin typeface="+mj-lt"/>
              </a:rPr>
              <a:t>Pegawai </a:t>
            </a:r>
            <a:r>
              <a:rPr lang="en-US" dirty="0" err="1">
                <a:latin typeface="+mj-lt"/>
              </a:rPr>
              <a:t>negeri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menerima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gaji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tetap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sesuai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pangkat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atau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kedudukannya</a:t>
            </a:r>
            <a:r>
              <a:rPr lang="en-US" dirty="0">
                <a:latin typeface="+mj-lt"/>
              </a:rPr>
              <a:t> </a:t>
            </a:r>
          </a:p>
          <a:p>
            <a:pPr lvl="0"/>
            <a:r>
              <a:rPr lang="en-US" dirty="0" err="1" smtClean="0">
                <a:latin typeface="+mj-lt"/>
              </a:rPr>
              <a:t>Pekerjaan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merupakan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karier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terbatas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atau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setidaknya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pekerjaannya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sebagai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pegawai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negeri</a:t>
            </a:r>
            <a:r>
              <a:rPr lang="en-US" dirty="0">
                <a:latin typeface="+mj-lt"/>
              </a:rPr>
              <a:t> </a:t>
            </a:r>
            <a:endParaRPr lang="en-US" dirty="0" smtClean="0">
              <a:latin typeface="+mj-lt"/>
            </a:endParaRPr>
          </a:p>
          <a:p>
            <a:pPr lvl="0"/>
            <a:r>
              <a:rPr lang="en-US" dirty="0" smtClean="0">
                <a:latin typeface="+mj-lt"/>
              </a:rPr>
              <a:t>Para </a:t>
            </a:r>
            <a:r>
              <a:rPr lang="en-US" dirty="0" err="1">
                <a:latin typeface="+mj-lt"/>
              </a:rPr>
              <a:t>pejabat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tidak</a:t>
            </a:r>
            <a:r>
              <a:rPr lang="en-US" dirty="0">
                <a:latin typeface="+mj-lt"/>
              </a:rPr>
              <a:t> memiliki </a:t>
            </a:r>
            <a:r>
              <a:rPr lang="en-US" dirty="0" err="1">
                <a:latin typeface="+mj-lt"/>
              </a:rPr>
              <a:t>kantor</a:t>
            </a:r>
            <a:r>
              <a:rPr lang="en-US" dirty="0">
                <a:latin typeface="+mj-lt"/>
              </a:rPr>
              <a:t> sendiri </a:t>
            </a:r>
            <a:r>
              <a:rPr lang="en-US" dirty="0" smtClean="0">
                <a:latin typeface="+mj-lt"/>
              </a:rPr>
              <a:t>(</a:t>
            </a:r>
          </a:p>
          <a:p>
            <a:pPr lvl="0"/>
            <a:r>
              <a:rPr lang="en-US" dirty="0" smtClean="0">
                <a:latin typeface="+mj-lt"/>
              </a:rPr>
              <a:t>Para </a:t>
            </a:r>
            <a:r>
              <a:rPr lang="en-US" dirty="0" err="1">
                <a:latin typeface="+mj-lt"/>
              </a:rPr>
              <a:t>pejabat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sebagai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subjek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untuk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mengontrol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mendisiplinkan</a:t>
            </a:r>
            <a:r>
              <a:rPr lang="en-US" dirty="0">
                <a:latin typeface="+mj-lt"/>
              </a:rPr>
              <a:t> </a:t>
            </a:r>
            <a:endParaRPr lang="en-US" dirty="0" smtClean="0">
              <a:latin typeface="+mj-lt"/>
            </a:endParaRPr>
          </a:p>
          <a:p>
            <a:pPr lvl="0"/>
            <a:r>
              <a:rPr lang="en-US" dirty="0" err="1" smtClean="0">
                <a:latin typeface="+mj-lt"/>
              </a:rPr>
              <a:t>Promosi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didasarkan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pada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pertimbangan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kemampuan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melebihi</a:t>
            </a:r>
            <a:r>
              <a:rPr lang="en-US" dirty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rata-rata.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846950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6397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000" b="1" dirty="0" smtClean="0"/>
              <a:t>Karakteristik </a:t>
            </a:r>
            <a:r>
              <a:rPr lang="en-US" sz="4000" b="1" dirty="0"/>
              <a:t>Birokrasi</a:t>
            </a:r>
            <a:r>
              <a:rPr lang="en-US" sz="4000" dirty="0"/>
              <a:t/>
            </a:r>
            <a:br>
              <a:rPr lang="en-US" sz="4000" dirty="0"/>
            </a:b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382000" cy="53340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Menurut Max Weber, karakteristik yang ideal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:</a:t>
            </a:r>
          </a:p>
          <a:p>
            <a:pPr lvl="0"/>
            <a:r>
              <a:rPr lang="en-US" dirty="0" err="1"/>
              <a:t>Kerja</a:t>
            </a:r>
            <a:r>
              <a:rPr lang="en-US" dirty="0"/>
              <a:t> yang </a:t>
            </a:r>
            <a:r>
              <a:rPr lang="en-US" dirty="0" err="1"/>
              <a:t>ketat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(rule)</a:t>
            </a:r>
          </a:p>
          <a:p>
            <a:pPr lvl="0"/>
            <a:r>
              <a:rPr lang="en-US" dirty="0"/>
              <a:t>Tugas yang </a:t>
            </a:r>
            <a:r>
              <a:rPr lang="en-US" dirty="0" err="1" smtClean="0"/>
              <a:t>khusus</a:t>
            </a:r>
            <a:r>
              <a:rPr lang="en-US" dirty="0" smtClean="0"/>
              <a:t> (</a:t>
            </a:r>
            <a:r>
              <a:rPr lang="en-US" dirty="0" err="1"/>
              <a:t>spesialisasi</a:t>
            </a:r>
            <a:r>
              <a:rPr lang="en-US" dirty="0"/>
              <a:t>)</a:t>
            </a:r>
          </a:p>
          <a:p>
            <a:pPr lvl="0"/>
            <a:r>
              <a:rPr lang="en-US" dirty="0" err="1"/>
              <a:t>Kaku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sederhana</a:t>
            </a:r>
            <a:r>
              <a:rPr lang="en-US" dirty="0" smtClean="0"/>
              <a:t> (</a:t>
            </a:r>
            <a:r>
              <a:rPr lang="en-US" dirty="0" err="1"/>
              <a:t>zakelijk</a:t>
            </a:r>
            <a:r>
              <a:rPr lang="en-US" dirty="0"/>
              <a:t>)</a:t>
            </a:r>
          </a:p>
          <a:p>
            <a:pPr lvl="0"/>
            <a:r>
              <a:rPr lang="en-US" dirty="0"/>
              <a:t>Penyelenggaraan yang </a:t>
            </a:r>
            <a:r>
              <a:rPr lang="en-US" dirty="0" err="1" smtClean="0"/>
              <a:t>resmi</a:t>
            </a:r>
            <a:r>
              <a:rPr lang="en-US" dirty="0" smtClean="0"/>
              <a:t> (</a:t>
            </a:r>
            <a:r>
              <a:rPr lang="en-US" dirty="0"/>
              <a:t>formal)</a:t>
            </a:r>
          </a:p>
          <a:p>
            <a:pPr lvl="0"/>
            <a:r>
              <a:rPr lang="en-US" dirty="0" err="1"/>
              <a:t>Pengaturan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(</a:t>
            </a:r>
            <a:r>
              <a:rPr lang="en-US" dirty="0" err="1"/>
              <a:t>heirarchi</a:t>
            </a:r>
            <a:r>
              <a:rPr lang="en-US" dirty="0"/>
              <a:t>)</a:t>
            </a:r>
          </a:p>
          <a:p>
            <a:pPr lvl="0"/>
            <a:r>
              <a:rPr lang="en-US" dirty="0"/>
              <a:t>Berdasarkan </a:t>
            </a:r>
            <a:r>
              <a:rPr lang="en-US" dirty="0" err="1" smtClean="0"/>
              <a:t>logika</a:t>
            </a:r>
            <a:r>
              <a:rPr lang="en-US" dirty="0" smtClean="0"/>
              <a:t> (</a:t>
            </a:r>
            <a:r>
              <a:rPr lang="en-US" dirty="0"/>
              <a:t>rational)</a:t>
            </a:r>
          </a:p>
          <a:p>
            <a:pPr lvl="0"/>
            <a:r>
              <a:rPr lang="en-US" dirty="0" err="1" smtClean="0"/>
              <a:t>Tersentralistis</a:t>
            </a:r>
            <a:r>
              <a:rPr lang="en-US" dirty="0" smtClean="0"/>
              <a:t> (</a:t>
            </a:r>
            <a:r>
              <a:rPr lang="en-US" dirty="0" err="1"/>
              <a:t>otorithy</a:t>
            </a:r>
            <a:r>
              <a:rPr lang="en-US" dirty="0"/>
              <a:t>)</a:t>
            </a:r>
          </a:p>
          <a:p>
            <a:pPr lvl="0"/>
            <a:r>
              <a:rPr lang="en-US" dirty="0" err="1"/>
              <a:t>Taat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patuh</a:t>
            </a:r>
            <a:r>
              <a:rPr lang="en-US" dirty="0" smtClean="0"/>
              <a:t> (</a:t>
            </a:r>
            <a:r>
              <a:rPr lang="en-US" dirty="0"/>
              <a:t>obedience)</a:t>
            </a:r>
          </a:p>
          <a:p>
            <a:pPr lvl="0"/>
            <a:r>
              <a:rPr lang="en-US" dirty="0" smtClean="0"/>
              <a:t>Disiplin (</a:t>
            </a:r>
            <a:r>
              <a:rPr lang="en-US" dirty="0" err="1"/>
              <a:t>dicipline</a:t>
            </a:r>
            <a:r>
              <a:rPr lang="en-US" dirty="0"/>
              <a:t>)</a:t>
            </a:r>
          </a:p>
          <a:p>
            <a:pPr lvl="0"/>
            <a:r>
              <a:rPr lang="en-US" dirty="0" err="1" smtClean="0"/>
              <a:t>Terstruktur</a:t>
            </a:r>
            <a:r>
              <a:rPr lang="en-US" dirty="0" smtClean="0"/>
              <a:t> (</a:t>
            </a:r>
            <a:r>
              <a:rPr lang="en-US" dirty="0" err="1"/>
              <a:t>sistematic</a:t>
            </a:r>
            <a:r>
              <a:rPr lang="en-US" dirty="0"/>
              <a:t>)</a:t>
            </a:r>
          </a:p>
          <a:p>
            <a:pPr lvl="0"/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pandang</a:t>
            </a:r>
            <a:r>
              <a:rPr lang="en-US" dirty="0"/>
              <a:t> </a:t>
            </a:r>
            <a:r>
              <a:rPr lang="en-US" dirty="0" err="1" smtClean="0"/>
              <a:t>bulu</a:t>
            </a:r>
            <a:r>
              <a:rPr lang="en-US" dirty="0" smtClean="0"/>
              <a:t> (</a:t>
            </a:r>
            <a:r>
              <a:rPr lang="en-US" dirty="0"/>
              <a:t>impersonal).</a:t>
            </a:r>
          </a:p>
        </p:txBody>
      </p:sp>
    </p:spTree>
    <p:extLst>
      <p:ext uri="{BB962C8B-B14F-4D97-AF65-F5344CB8AC3E}">
        <p14:creationId xmlns:p14="http://schemas.microsoft.com/office/powerpoint/2010/main" val="30002486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924800" cy="4873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600" b="1" dirty="0" smtClean="0"/>
              <a:t>Fungsi </a:t>
            </a:r>
            <a:r>
              <a:rPr lang="en-US" sz="3600" b="1" dirty="0"/>
              <a:t>Birokrasi</a:t>
            </a:r>
            <a:r>
              <a:rPr lang="en-US" sz="3600" dirty="0"/>
              <a:t/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867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>
                <a:latin typeface="Arial" pitchFamily="34" charset="0"/>
                <a:cs typeface="Arial" pitchFamily="34" charset="0"/>
              </a:rPr>
              <a:t>Menurut Michael G. </a:t>
            </a:r>
            <a:r>
              <a:rPr lang="en-US" sz="2400" b="1" dirty="0" err="1">
                <a:latin typeface="Arial" pitchFamily="34" charset="0"/>
                <a:cs typeface="Arial" pitchFamily="34" charset="0"/>
              </a:rPr>
              <a:t>Roskin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4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fungsi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birokrasi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yaitu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:</a:t>
            </a:r>
          </a:p>
          <a:p>
            <a:pPr marL="0" indent="0"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1. Administrasi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r>
              <a:rPr lang="en-US" sz="2400" dirty="0">
                <a:latin typeface="Arial" pitchFamily="34" charset="0"/>
                <a:cs typeface="Arial" pitchFamily="34" charset="0"/>
              </a:rPr>
              <a:t>Fungsi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administrasi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bertujuan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mengimplementasikan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undang-undang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sudah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disusun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ditetapkan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legislatif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juga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penafsiran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atas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undang-undang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tersebut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eksekutif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Artinya,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fungsi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administrasi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adalah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menjalankan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kebijakan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umum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suatu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negara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sudah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dirancang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ditetapkan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mencapai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tujuan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negara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keseluruhan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2. Pelayanan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r>
              <a:rPr lang="en-US" sz="2400" dirty="0">
                <a:latin typeface="Arial" pitchFamily="34" charset="0"/>
                <a:cs typeface="Arial" pitchFamily="34" charset="0"/>
              </a:rPr>
              <a:t>Pada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dasarnya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birokrasi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bertujuan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melayani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masyarakat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kelompok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tertentu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. Salah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satu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contohnya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adalah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birokrasi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di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korporasi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negara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seperti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PJKA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bertujuan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menjalankan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fungsi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pelayanan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publik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798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562074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08720"/>
            <a:ext cx="8219256" cy="5688632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pegawai</a:t>
            </a:r>
            <a:r>
              <a:rPr lang="en-US" dirty="0" smtClean="0"/>
              <a:t> yang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murni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unified system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konsekuensi</a:t>
            </a:r>
            <a:r>
              <a:rPr lang="en-US" dirty="0" smtClean="0"/>
              <a:t> </a:t>
            </a:r>
            <a:r>
              <a:rPr lang="en-US" dirty="0" err="1" smtClean="0"/>
              <a:t>digunakannya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desentralisasi</a:t>
            </a:r>
            <a:r>
              <a:rPr lang="en-US" dirty="0" smtClean="0"/>
              <a:t>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gabungan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b="1" dirty="0" smtClean="0"/>
              <a:t>unified system </a:t>
            </a:r>
            <a:r>
              <a:rPr lang="en-US" b="1" dirty="0" err="1" smtClean="0"/>
              <a:t>dan</a:t>
            </a:r>
            <a:r>
              <a:rPr lang="en-US" b="1" dirty="0" smtClean="0"/>
              <a:t> separated system,</a:t>
            </a:r>
            <a:r>
              <a:rPr lang="en-US" dirty="0" smtClean="0"/>
              <a:t>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id-ID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yang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bagian-bagian</a:t>
            </a:r>
            <a:r>
              <a:rPr lang="en-US" dirty="0" smtClean="0"/>
              <a:t> </a:t>
            </a:r>
            <a:r>
              <a:rPr lang="en-US" dirty="0" err="1" smtClean="0"/>
              <a:t>kewenangan</a:t>
            </a:r>
            <a:r>
              <a:rPr lang="en-US" dirty="0" smtClean="0"/>
              <a:t> yang </a:t>
            </a:r>
            <a:r>
              <a:rPr lang="en-US" dirty="0" err="1" smtClean="0"/>
              <a:t>diserahkan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Daerah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pembina</a:t>
            </a:r>
            <a:r>
              <a:rPr lang="en-US" dirty="0" smtClean="0"/>
              <a:t> </a:t>
            </a:r>
            <a:r>
              <a:rPr lang="en-US" dirty="0" err="1" smtClean="0"/>
              <a:t>kepegawaian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.</a:t>
            </a:r>
            <a:endParaRPr lang="id-ID" dirty="0" smtClean="0"/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5325660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43000"/>
            <a:ext cx="8291264" cy="538234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 smtClean="0"/>
              <a:t>3. </a:t>
            </a:r>
            <a:r>
              <a:rPr lang="en-US" sz="3100" b="1" dirty="0" err="1" smtClean="0">
                <a:latin typeface="+mj-lt"/>
              </a:rPr>
              <a:t>Regulasi</a:t>
            </a:r>
            <a:endParaRPr lang="en-US" sz="3100" dirty="0">
              <a:latin typeface="+mj-lt"/>
            </a:endParaRPr>
          </a:p>
          <a:p>
            <a:r>
              <a:rPr lang="en-US" sz="3100" dirty="0" err="1">
                <a:latin typeface="+mj-lt"/>
              </a:rPr>
              <a:t>Umumnya</a:t>
            </a:r>
            <a:r>
              <a:rPr lang="en-US" sz="3100" dirty="0">
                <a:latin typeface="+mj-lt"/>
              </a:rPr>
              <a:t>, </a:t>
            </a:r>
            <a:r>
              <a:rPr lang="en-US" sz="3100" dirty="0" err="1">
                <a:latin typeface="+mj-lt"/>
              </a:rPr>
              <a:t>fungsi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regulasi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suatu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pemerintahan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dirancang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dan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ditetapkan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untuk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mengamankan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kesejahteraan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masyarakat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umum</a:t>
            </a:r>
            <a:r>
              <a:rPr lang="en-US" sz="3100" dirty="0">
                <a:latin typeface="+mj-lt"/>
              </a:rPr>
              <a:t>. Pada </a:t>
            </a:r>
            <a:r>
              <a:rPr lang="en-US" sz="3100" dirty="0" err="1">
                <a:latin typeface="+mj-lt"/>
              </a:rPr>
              <a:t>pelaksanaannya</a:t>
            </a:r>
            <a:r>
              <a:rPr lang="en-US" sz="3100" dirty="0">
                <a:latin typeface="+mj-lt"/>
              </a:rPr>
              <a:t>, </a:t>
            </a:r>
            <a:r>
              <a:rPr lang="en-US" sz="3100" dirty="0" err="1">
                <a:latin typeface="+mj-lt"/>
              </a:rPr>
              <a:t>badan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birokrasi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akan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dihadapkan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pada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dua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pilihan</a:t>
            </a:r>
            <a:r>
              <a:rPr lang="en-US" sz="3100" dirty="0">
                <a:latin typeface="+mj-lt"/>
              </a:rPr>
              <a:t>; kepentingan </a:t>
            </a:r>
            <a:r>
              <a:rPr lang="en-US" sz="3100" dirty="0" err="1">
                <a:latin typeface="+mj-lt"/>
              </a:rPr>
              <a:t>individu</a:t>
            </a:r>
            <a:r>
              <a:rPr lang="en-US" sz="3100" dirty="0">
                <a:latin typeface="+mj-lt"/>
              </a:rPr>
              <a:t> versus kepentingan </a:t>
            </a:r>
            <a:r>
              <a:rPr lang="en-US" sz="3100" dirty="0" err="1">
                <a:latin typeface="+mj-lt"/>
              </a:rPr>
              <a:t>masyarakat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umum</a:t>
            </a:r>
            <a:r>
              <a:rPr lang="en-US" sz="3100" dirty="0">
                <a:latin typeface="+mj-lt"/>
              </a:rPr>
              <a:t>.</a:t>
            </a:r>
          </a:p>
          <a:p>
            <a:pPr marL="0" indent="0">
              <a:buNone/>
            </a:pPr>
            <a:r>
              <a:rPr lang="en-US" sz="3100" b="1" dirty="0" smtClean="0">
                <a:latin typeface="+mj-lt"/>
              </a:rPr>
              <a:t>4. </a:t>
            </a:r>
            <a:r>
              <a:rPr lang="en-US" sz="3100" b="1" dirty="0" err="1" smtClean="0">
                <a:latin typeface="+mj-lt"/>
              </a:rPr>
              <a:t>Pengumpul</a:t>
            </a:r>
            <a:r>
              <a:rPr lang="en-US" sz="3100" b="1" dirty="0" smtClean="0">
                <a:latin typeface="+mj-lt"/>
              </a:rPr>
              <a:t> </a:t>
            </a:r>
            <a:r>
              <a:rPr lang="en-US" sz="3100" b="1" dirty="0" err="1">
                <a:latin typeface="+mj-lt"/>
              </a:rPr>
              <a:t>Informasi</a:t>
            </a:r>
            <a:endParaRPr lang="en-US" sz="3100" dirty="0">
              <a:latin typeface="+mj-lt"/>
            </a:endParaRPr>
          </a:p>
          <a:p>
            <a:r>
              <a:rPr lang="en-US" sz="3100" dirty="0" err="1">
                <a:latin typeface="+mj-lt"/>
              </a:rPr>
              <a:t>Badan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birokrasi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sebagai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pelaksana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kebijakan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negara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tentu</a:t>
            </a:r>
            <a:r>
              <a:rPr lang="en-US" sz="3100" dirty="0">
                <a:latin typeface="+mj-lt"/>
              </a:rPr>
              <a:t> memiliki </a:t>
            </a:r>
            <a:r>
              <a:rPr lang="en-US" sz="3100" dirty="0" err="1">
                <a:latin typeface="+mj-lt"/>
              </a:rPr>
              <a:t>informasi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dan</a:t>
            </a:r>
            <a:r>
              <a:rPr lang="en-US" sz="3100" dirty="0">
                <a:latin typeface="+mj-lt"/>
              </a:rPr>
              <a:t> data </a:t>
            </a:r>
            <a:r>
              <a:rPr lang="en-US" sz="3100" dirty="0" err="1">
                <a:latin typeface="+mj-lt"/>
              </a:rPr>
              <a:t>mengenai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efisiensi</a:t>
            </a:r>
            <a:r>
              <a:rPr lang="en-US" sz="3100" dirty="0">
                <a:latin typeface="+mj-lt"/>
              </a:rPr>
              <a:t>/ </a:t>
            </a:r>
            <a:r>
              <a:rPr lang="en-US" sz="3100" dirty="0" err="1">
                <a:latin typeface="+mj-lt"/>
              </a:rPr>
              <a:t>efektivitas</a:t>
            </a:r>
            <a:r>
              <a:rPr lang="en-US" sz="3100" dirty="0">
                <a:latin typeface="+mj-lt"/>
              </a:rPr>
              <a:t> pelaksanaan </a:t>
            </a:r>
            <a:r>
              <a:rPr lang="en-US" sz="3100" dirty="0" err="1">
                <a:latin typeface="+mj-lt"/>
              </a:rPr>
              <a:t>berbagai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kebijakan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pemerintah</a:t>
            </a:r>
            <a:r>
              <a:rPr lang="en-US" sz="3100" dirty="0">
                <a:latin typeface="+mj-lt"/>
              </a:rPr>
              <a:t> di </a:t>
            </a:r>
            <a:r>
              <a:rPr lang="en-US" sz="3100" dirty="0" err="1">
                <a:latin typeface="+mj-lt"/>
              </a:rPr>
              <a:t>masyarakat</a:t>
            </a:r>
            <a:r>
              <a:rPr lang="en-US" sz="3100" dirty="0">
                <a:latin typeface="+mj-lt"/>
              </a:rPr>
              <a:t>. </a:t>
            </a:r>
            <a:r>
              <a:rPr lang="en-US" sz="3100" dirty="0" err="1">
                <a:latin typeface="+mj-lt"/>
              </a:rPr>
              <a:t>Misalnya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terdapat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pungli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saat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pembuatan</a:t>
            </a:r>
            <a:r>
              <a:rPr lang="en-US" sz="3100" dirty="0">
                <a:latin typeface="+mj-lt"/>
              </a:rPr>
              <a:t> SIM </a:t>
            </a:r>
            <a:r>
              <a:rPr lang="en-US" sz="3100" dirty="0" err="1">
                <a:latin typeface="+mj-lt"/>
              </a:rPr>
              <a:t>dan</a:t>
            </a:r>
            <a:r>
              <a:rPr lang="en-US" sz="3100" dirty="0">
                <a:latin typeface="+mj-lt"/>
              </a:rPr>
              <a:t> STNK, </a:t>
            </a:r>
            <a:r>
              <a:rPr lang="en-US" sz="3100" dirty="0" err="1">
                <a:latin typeface="+mj-lt"/>
              </a:rPr>
              <a:t>maka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pemerintah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akan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merancang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prosedur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baru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dalam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pembuatan</a:t>
            </a:r>
            <a:r>
              <a:rPr lang="en-US" sz="3100" dirty="0">
                <a:latin typeface="+mj-lt"/>
              </a:rPr>
              <a:t> SIM </a:t>
            </a:r>
            <a:r>
              <a:rPr lang="en-US" sz="3100" dirty="0" err="1">
                <a:latin typeface="+mj-lt"/>
              </a:rPr>
              <a:t>dan</a:t>
            </a:r>
            <a:r>
              <a:rPr lang="en-US" sz="3100" dirty="0">
                <a:latin typeface="+mj-lt"/>
              </a:rPr>
              <a:t> STNK </a:t>
            </a:r>
            <a:r>
              <a:rPr lang="en-US" sz="3100" dirty="0" err="1">
                <a:latin typeface="+mj-lt"/>
              </a:rPr>
              <a:t>untuk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menghindari</a:t>
            </a:r>
            <a:r>
              <a:rPr lang="en-US" sz="3100" dirty="0">
                <a:latin typeface="+mj-lt"/>
              </a:rPr>
              <a:t> </a:t>
            </a:r>
            <a:r>
              <a:rPr lang="en-US" sz="3100" dirty="0" err="1">
                <a:latin typeface="+mj-lt"/>
              </a:rPr>
              <a:t>pungli</a:t>
            </a:r>
            <a:r>
              <a:rPr lang="en-US" sz="3100" dirty="0">
                <a:latin typeface="+mj-lt"/>
              </a:rPr>
              <a:t>.</a:t>
            </a:r>
          </a:p>
          <a:p>
            <a:endParaRPr lang="en-US" sz="3100" dirty="0"/>
          </a:p>
        </p:txBody>
      </p:sp>
    </p:spTree>
    <p:extLst>
      <p:ext uri="{BB962C8B-B14F-4D97-AF65-F5344CB8AC3E}">
        <p14:creationId xmlns:p14="http://schemas.microsoft.com/office/powerpoint/2010/main" val="21131334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715962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Reformasi</a:t>
            </a:r>
            <a:r>
              <a:rPr lang="en-US" b="1" dirty="0"/>
              <a:t> Birokrasi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05800" cy="54102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000" dirty="0" err="1">
                <a:latin typeface="+mj-lt"/>
              </a:rPr>
              <a:t>Penataan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jumlah</a:t>
            </a:r>
            <a:r>
              <a:rPr lang="en-US" sz="3000" dirty="0">
                <a:latin typeface="+mj-lt"/>
              </a:rPr>
              <a:t> </a:t>
            </a:r>
            <a:r>
              <a:rPr lang="en-US" sz="3000" b="1" dirty="0" err="1">
                <a:latin typeface="+mj-lt"/>
              </a:rPr>
              <a:t>distribusi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smtClean="0">
                <a:latin typeface="+mj-lt"/>
              </a:rPr>
              <a:t> ASN</a:t>
            </a:r>
            <a:endParaRPr lang="en-US" sz="3000" dirty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000" dirty="0">
                <a:latin typeface="+mj-lt"/>
              </a:rPr>
              <a:t>Pengembangan </a:t>
            </a:r>
            <a:r>
              <a:rPr lang="en-US" sz="3000" b="1" dirty="0" err="1">
                <a:latin typeface="+mj-lt"/>
              </a:rPr>
              <a:t>Seleksi</a:t>
            </a:r>
            <a:r>
              <a:rPr lang="en-US" sz="3000" b="1" dirty="0">
                <a:latin typeface="+mj-lt"/>
              </a:rPr>
              <a:t> &amp; </a:t>
            </a:r>
            <a:r>
              <a:rPr lang="en-US" sz="3000" b="1" dirty="0" err="1">
                <a:latin typeface="+mj-lt"/>
              </a:rPr>
              <a:t>promosi</a:t>
            </a:r>
            <a:r>
              <a:rPr lang="en-US" sz="3000" b="1" dirty="0">
                <a:latin typeface="+mj-lt"/>
              </a:rPr>
              <a:t>  </a:t>
            </a:r>
            <a:r>
              <a:rPr lang="en-US" sz="3000" dirty="0" err="1">
                <a:latin typeface="+mj-lt"/>
              </a:rPr>
              <a:t>scr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terbuka</a:t>
            </a:r>
            <a:endParaRPr lang="en-US" sz="3000" dirty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000" dirty="0">
                <a:latin typeface="+mj-lt"/>
              </a:rPr>
              <a:t>Peningkatan </a:t>
            </a:r>
            <a:r>
              <a:rPr lang="en-US" sz="3000" b="1" dirty="0" err="1">
                <a:latin typeface="+mj-lt"/>
              </a:rPr>
              <a:t>profesonalitas</a:t>
            </a:r>
            <a:r>
              <a:rPr lang="en-US" sz="3000" b="1" dirty="0">
                <a:latin typeface="+mj-lt"/>
              </a:rPr>
              <a:t> </a:t>
            </a:r>
            <a:r>
              <a:rPr lang="en-US" sz="3000" b="1" dirty="0" smtClean="0">
                <a:latin typeface="+mj-lt"/>
              </a:rPr>
              <a:t> </a:t>
            </a:r>
            <a:r>
              <a:rPr lang="en-US" sz="3000" dirty="0" smtClean="0">
                <a:latin typeface="+mj-lt"/>
              </a:rPr>
              <a:t>ASN</a:t>
            </a:r>
            <a:endParaRPr lang="en-US" sz="3000" dirty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000" dirty="0">
                <a:latin typeface="+mj-lt"/>
              </a:rPr>
              <a:t>Pengembangan </a:t>
            </a:r>
            <a:r>
              <a:rPr lang="en-US" sz="3000" dirty="0" err="1">
                <a:latin typeface="+mj-lt"/>
              </a:rPr>
              <a:t>sistem</a:t>
            </a:r>
            <a:r>
              <a:rPr lang="en-US" sz="3000" dirty="0">
                <a:latin typeface="+mj-lt"/>
              </a:rPr>
              <a:t> </a:t>
            </a:r>
            <a:r>
              <a:rPr lang="en-US" sz="3000" b="1" dirty="0" err="1">
                <a:latin typeface="+mj-lt"/>
              </a:rPr>
              <a:t>pemerintahan</a:t>
            </a:r>
            <a:r>
              <a:rPr lang="en-US" sz="3000" b="1" dirty="0">
                <a:latin typeface="+mj-lt"/>
              </a:rPr>
              <a:t> </a:t>
            </a:r>
            <a:r>
              <a:rPr lang="en-US" sz="3000" b="1" dirty="0" err="1">
                <a:latin typeface="+mj-lt"/>
              </a:rPr>
              <a:t>elektronik</a:t>
            </a:r>
            <a:r>
              <a:rPr lang="en-US" sz="3000" b="1" dirty="0">
                <a:latin typeface="+mj-lt"/>
              </a:rPr>
              <a:t> </a:t>
            </a:r>
            <a:r>
              <a:rPr lang="en-US" sz="3000" dirty="0">
                <a:latin typeface="+mj-lt"/>
              </a:rPr>
              <a:t>yang </a:t>
            </a:r>
            <a:r>
              <a:rPr lang="en-US" sz="3000" dirty="0" err="1">
                <a:latin typeface="+mj-lt"/>
              </a:rPr>
              <a:t>terintegrasi</a:t>
            </a:r>
            <a:endParaRPr lang="en-US" sz="3000" dirty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000" dirty="0" err="1">
                <a:latin typeface="+mj-lt"/>
              </a:rPr>
              <a:t>Penataan</a:t>
            </a:r>
            <a:r>
              <a:rPr lang="en-US" sz="3000" dirty="0">
                <a:latin typeface="+mj-lt"/>
              </a:rPr>
              <a:t> </a:t>
            </a:r>
            <a:r>
              <a:rPr lang="en-US" sz="3000" b="1" dirty="0" err="1">
                <a:latin typeface="+mj-lt"/>
              </a:rPr>
              <a:t>struktur</a:t>
            </a:r>
            <a:r>
              <a:rPr lang="en-US" sz="3000" b="1" dirty="0">
                <a:latin typeface="+mj-lt"/>
              </a:rPr>
              <a:t> organisasi </a:t>
            </a:r>
            <a:r>
              <a:rPr lang="en-US" sz="3000" dirty="0" err="1">
                <a:latin typeface="+mj-lt"/>
              </a:rPr>
              <a:t>pemerintah</a:t>
            </a:r>
            <a:r>
              <a:rPr lang="en-US" sz="3000" dirty="0">
                <a:latin typeface="+mj-lt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>
                <a:latin typeface="+mj-lt"/>
              </a:rPr>
              <a:t>Peningkatan </a:t>
            </a:r>
            <a:r>
              <a:rPr lang="en-US" sz="3000" b="1" dirty="0" err="1">
                <a:latin typeface="+mj-lt"/>
              </a:rPr>
              <a:t>pelayanan</a:t>
            </a:r>
            <a:r>
              <a:rPr lang="en-US" sz="3000" b="1" dirty="0">
                <a:latin typeface="+mj-lt"/>
              </a:rPr>
              <a:t> </a:t>
            </a:r>
            <a:r>
              <a:rPr lang="en-US" sz="3000" b="1" dirty="0" err="1">
                <a:latin typeface="+mj-lt"/>
              </a:rPr>
              <a:t>publik</a:t>
            </a:r>
            <a:r>
              <a:rPr lang="en-US" sz="3000" b="1" dirty="0">
                <a:latin typeface="+mj-lt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>
                <a:latin typeface="+mj-lt"/>
              </a:rPr>
              <a:t>Peningkatan </a:t>
            </a:r>
            <a:r>
              <a:rPr lang="en-US" sz="3000" b="1" dirty="0" err="1">
                <a:latin typeface="+mj-lt"/>
              </a:rPr>
              <a:t>integritas</a:t>
            </a:r>
            <a:r>
              <a:rPr lang="en-US" sz="3000" b="1" dirty="0">
                <a:latin typeface="+mj-lt"/>
              </a:rPr>
              <a:t> </a:t>
            </a:r>
            <a:r>
              <a:rPr lang="en-US" sz="3000" b="1" dirty="0" err="1">
                <a:latin typeface="+mj-lt"/>
              </a:rPr>
              <a:t>dan</a:t>
            </a:r>
            <a:r>
              <a:rPr lang="en-US" sz="3000" b="1" dirty="0">
                <a:latin typeface="+mj-lt"/>
              </a:rPr>
              <a:t> </a:t>
            </a:r>
            <a:r>
              <a:rPr lang="en-US" sz="3000" b="1" dirty="0" err="1">
                <a:latin typeface="+mj-lt"/>
              </a:rPr>
              <a:t>kinerja</a:t>
            </a:r>
            <a:r>
              <a:rPr lang="en-US" sz="3000" b="1" dirty="0">
                <a:latin typeface="+mj-lt"/>
              </a:rPr>
              <a:t> </a:t>
            </a:r>
            <a:r>
              <a:rPr lang="en-US" sz="3000" b="1" dirty="0" err="1">
                <a:latin typeface="+mj-lt"/>
              </a:rPr>
              <a:t>aparatur</a:t>
            </a:r>
            <a:r>
              <a:rPr lang="en-US" sz="3000" b="1" dirty="0">
                <a:latin typeface="+mj-lt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>
                <a:latin typeface="+mj-lt"/>
              </a:rPr>
              <a:t>Peningkatan </a:t>
            </a:r>
            <a:r>
              <a:rPr lang="en-US" sz="3000" b="1" dirty="0" err="1">
                <a:latin typeface="+mj-lt"/>
              </a:rPr>
              <a:t>efesiensi</a:t>
            </a:r>
            <a:r>
              <a:rPr lang="en-US" sz="3000" b="1" dirty="0">
                <a:latin typeface="+mj-lt"/>
              </a:rPr>
              <a:t> </a:t>
            </a:r>
            <a:r>
              <a:rPr lang="en-US" sz="3000" b="1" dirty="0" err="1">
                <a:latin typeface="+mj-lt"/>
              </a:rPr>
              <a:t>belanja</a:t>
            </a:r>
            <a:r>
              <a:rPr lang="en-US" sz="3000" b="1" dirty="0">
                <a:latin typeface="+mj-lt"/>
              </a:rPr>
              <a:t> </a:t>
            </a:r>
            <a:r>
              <a:rPr lang="en-US" sz="3000" b="1" dirty="0" err="1">
                <a:latin typeface="+mj-lt"/>
              </a:rPr>
              <a:t>aparatur</a:t>
            </a:r>
            <a:endParaRPr lang="en-US" sz="3000" b="1" dirty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000" dirty="0">
                <a:latin typeface="+mj-lt"/>
              </a:rPr>
              <a:t>Peningkatan </a:t>
            </a:r>
            <a:r>
              <a:rPr lang="en-US" sz="3000" b="1" dirty="0" err="1">
                <a:latin typeface="+mj-lt"/>
              </a:rPr>
              <a:t>kesejahteraan</a:t>
            </a:r>
            <a:r>
              <a:rPr lang="en-US" sz="3000" b="1" dirty="0">
                <a:latin typeface="+mj-lt"/>
              </a:rPr>
              <a:t> </a:t>
            </a:r>
            <a:r>
              <a:rPr lang="en-US" sz="3000" dirty="0">
                <a:latin typeface="+mj-lt"/>
              </a:rPr>
              <a:t>ASN.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565903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Area </a:t>
            </a:r>
            <a:r>
              <a:rPr lang="en-US" sz="3600" b="1" dirty="0" err="1" smtClean="0"/>
              <a:t>Perubahan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Pemda</a:t>
            </a:r>
            <a:endParaRPr lang="en-US" sz="36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5194308"/>
              </p:ext>
            </p:extLst>
          </p:nvPr>
        </p:nvGraphicFramePr>
        <p:xfrm>
          <a:off x="457200" y="1295400"/>
          <a:ext cx="8229600" cy="5074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2971800"/>
                <a:gridCol w="4495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No </a:t>
                      </a:r>
                      <a:endParaRPr lang="en-US" sz="1600" dirty="0">
                        <a:solidFill>
                          <a:srgbClr val="FFFF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Area </a:t>
                      </a:r>
                      <a:r>
                        <a:rPr lang="en-US" sz="1600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Perubahan</a:t>
                      </a:r>
                      <a:endParaRPr lang="en-US" sz="1600" dirty="0">
                        <a:solidFill>
                          <a:srgbClr val="FFFF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        </a:t>
                      </a:r>
                      <a:r>
                        <a:rPr lang="en-US" sz="1600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Hasil</a:t>
                      </a:r>
                      <a:r>
                        <a:rPr lang="en-US" sz="160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 yang </a:t>
                      </a:r>
                      <a:r>
                        <a:rPr lang="en-US" sz="1600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ingin</a:t>
                      </a:r>
                      <a:r>
                        <a:rPr lang="en-US" sz="160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dicapai</a:t>
                      </a:r>
                      <a:r>
                        <a:rPr lang="en-US" sz="1600" dirty="0" smtClean="0">
                          <a:solidFill>
                            <a:srgbClr val="FFFF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sz="1600" dirty="0">
                        <a:solidFill>
                          <a:srgbClr val="FFFF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Organisasi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Organisasi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tepat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fungsi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tepat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ukuran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Tata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Laksana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Sistem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proses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prosedur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kerja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yang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jelas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efektif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,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efisien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terukur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sesuai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prinsp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GG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Sumber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Daya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Aparatur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SDM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Aparatur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kompeten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beintegritas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,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berkarakter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profesional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kapabel,netral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,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kinerja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tinggi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sejahtera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Peraturan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Per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undang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2an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Peraturan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yang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tertib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tidak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tumpang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tindih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.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Pengawasan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Penyelenggraan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pemerintahan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yang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bersih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bebas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KKN. 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Akuntabilitas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Meningkatnya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kapasitas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kinerja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K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egiatan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sesuai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dengan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nilai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norma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yang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berkembang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dalam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masyarakat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Pelayanan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Publik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Pelayanan Prima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sesuai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kebutuhan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harapan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masyarakat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en-US" sz="16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Budaya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kerja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aparatur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Mind set  &amp;Culture set)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Birokrasi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berintegritas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berkarakter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dan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600" b="1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profesional</a:t>
                      </a:r>
                      <a:r>
                        <a:rPr lang="en-US" sz="1600" b="1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68120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VISI MISI REFORMASI  BIROKRASI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  <a:defRPr/>
            </a:pPr>
            <a:r>
              <a:rPr lang="en-US" b="1" dirty="0"/>
              <a:t>Visi</a:t>
            </a:r>
            <a:r>
              <a:rPr lang="en-US" dirty="0"/>
              <a:t> : </a:t>
            </a:r>
            <a:r>
              <a:rPr lang="en-US" dirty="0" smtClean="0"/>
              <a:t> </a:t>
            </a:r>
            <a:r>
              <a:rPr lang="en-US" dirty="0" err="1"/>
              <a:t>T</a:t>
            </a:r>
            <a:r>
              <a:rPr lang="en-US" dirty="0" err="1" smtClean="0"/>
              <a:t>erwujudnya</a:t>
            </a:r>
            <a:r>
              <a:rPr lang="en-US" dirty="0" smtClean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/>
              <a:t>baik</a:t>
            </a:r>
            <a:r>
              <a:rPr lang="en-US" dirty="0"/>
              <a:t>, </a:t>
            </a:r>
            <a:r>
              <a:rPr lang="en-US" dirty="0" err="1"/>
              <a:t>bersih</a:t>
            </a:r>
            <a:endParaRPr lang="en-US" dirty="0"/>
          </a:p>
          <a:p>
            <a:pPr>
              <a:buNone/>
              <a:defRPr/>
            </a:pPr>
            <a:r>
              <a:rPr lang="en-US" dirty="0"/>
              <a:t>           </a:t>
            </a:r>
            <a:r>
              <a:rPr lang="en-US" dirty="0" err="1" smtClean="0"/>
              <a:t>berwibawa</a:t>
            </a:r>
            <a:r>
              <a:rPr lang="en-US" dirty="0"/>
              <a:t>, profesional </a:t>
            </a:r>
            <a:r>
              <a:rPr lang="en-US" dirty="0" err="1"/>
              <a:t>dan</a:t>
            </a:r>
            <a:r>
              <a:rPr lang="en-US" dirty="0"/>
              <a:t> bertanggung </a:t>
            </a:r>
          </a:p>
          <a:p>
            <a:pPr>
              <a:buNone/>
              <a:defRPr/>
            </a:pPr>
            <a:r>
              <a:rPr lang="en-US" dirty="0"/>
              <a:t>          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terwujudnya</a:t>
            </a:r>
            <a:r>
              <a:rPr lang="en-US" dirty="0"/>
              <a:t> </a:t>
            </a:r>
            <a:r>
              <a:rPr lang="en-US" dirty="0" smtClean="0"/>
              <a:t> good  governance.</a:t>
            </a:r>
          </a:p>
          <a:p>
            <a:pPr>
              <a:buNone/>
              <a:defRPr/>
            </a:pPr>
            <a:endParaRPr lang="en-US" dirty="0"/>
          </a:p>
          <a:p>
            <a:pPr marL="0" indent="0">
              <a:buNone/>
              <a:defRPr/>
            </a:pPr>
            <a:r>
              <a:rPr lang="en-US" b="1" dirty="0" err="1"/>
              <a:t>Misi</a:t>
            </a:r>
            <a:r>
              <a:rPr lang="en-US" b="1" dirty="0"/>
              <a:t> </a:t>
            </a:r>
            <a:r>
              <a:rPr lang="en-US" dirty="0" smtClean="0"/>
              <a:t>: </a:t>
            </a:r>
            <a:r>
              <a:rPr lang="en-US" dirty="0" err="1"/>
              <a:t>M</a:t>
            </a:r>
            <a:r>
              <a:rPr lang="en-US" dirty="0" err="1" smtClean="0"/>
              <a:t>engembalikan</a:t>
            </a:r>
            <a:r>
              <a:rPr lang="en-US" dirty="0" smtClean="0"/>
              <a:t> </a:t>
            </a:r>
            <a:r>
              <a:rPr lang="en-US" dirty="0" err="1"/>
              <a:t>cita</a:t>
            </a:r>
            <a:r>
              <a:rPr lang="en-US" dirty="0"/>
              <a:t> </a:t>
            </a:r>
            <a:r>
              <a:rPr lang="en-US" dirty="0" smtClean="0"/>
              <a:t> &amp; </a:t>
            </a:r>
            <a:r>
              <a:rPr lang="en-US" dirty="0" err="1"/>
              <a:t>citra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  </a:t>
            </a:r>
          </a:p>
          <a:p>
            <a:pPr>
              <a:buNone/>
              <a:defRPr/>
            </a:pPr>
            <a:r>
              <a:rPr lang="en-US" dirty="0"/>
              <a:t>          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b="1" dirty="0" err="1"/>
              <a:t>abdi</a:t>
            </a:r>
            <a:r>
              <a:rPr lang="en-US" b="1" dirty="0"/>
              <a:t> </a:t>
            </a:r>
            <a:r>
              <a:rPr lang="en-US" b="1" dirty="0" err="1"/>
              <a:t>negara</a:t>
            </a:r>
            <a:r>
              <a:rPr lang="en-US" b="1" dirty="0"/>
              <a:t> &amp; </a:t>
            </a:r>
            <a:r>
              <a:rPr lang="en-US" b="1" dirty="0" err="1"/>
              <a:t>abdi</a:t>
            </a:r>
            <a:r>
              <a:rPr lang="en-US" b="1" dirty="0"/>
              <a:t> </a:t>
            </a:r>
          </a:p>
          <a:p>
            <a:pPr>
              <a:buNone/>
              <a:defRPr/>
            </a:pPr>
            <a:r>
              <a:rPr lang="en-US" b="1" dirty="0"/>
              <a:t>           </a:t>
            </a:r>
            <a:r>
              <a:rPr lang="en-US" b="1" dirty="0" err="1" smtClean="0"/>
              <a:t>masyarakat</a:t>
            </a:r>
            <a:r>
              <a:rPr lang="en-US" b="1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suri</a:t>
            </a:r>
            <a:r>
              <a:rPr lang="en-US" dirty="0"/>
              <a:t> </a:t>
            </a:r>
            <a:r>
              <a:rPr lang="en-US" dirty="0" err="1"/>
              <a:t>tauladan</a:t>
            </a:r>
            <a:r>
              <a:rPr lang="en-US" dirty="0"/>
              <a:t> </a:t>
            </a:r>
          </a:p>
          <a:p>
            <a:pPr>
              <a:buNone/>
              <a:defRPr/>
            </a:pPr>
            <a:r>
              <a:rPr lang="en-US" dirty="0"/>
              <a:t>          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panutan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</a:p>
          <a:p>
            <a:pPr>
              <a:buNone/>
              <a:defRPr/>
            </a:pPr>
            <a:r>
              <a:rPr lang="en-US" dirty="0"/>
              <a:t>            </a:t>
            </a:r>
            <a:r>
              <a:rPr lang="en-US" dirty="0" err="1" smtClean="0"/>
              <a:t>menjalankan</a:t>
            </a:r>
            <a:r>
              <a:rPr lang="en-US" dirty="0" smtClean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sehari-hari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3127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TUJUAN REFORMASI BIROKRASI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aparatur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yang </a:t>
            </a:r>
            <a:r>
              <a:rPr lang="en-US" dirty="0" err="1"/>
              <a:t>efektif</a:t>
            </a:r>
            <a:r>
              <a:rPr lang="en-US" dirty="0"/>
              <a:t> &amp; </a:t>
            </a:r>
            <a:r>
              <a:rPr lang="en-US" dirty="0" err="1"/>
              <a:t>efisien</a:t>
            </a:r>
            <a:r>
              <a:rPr lang="en-US" dirty="0"/>
              <a:t>;</a:t>
            </a:r>
          </a:p>
          <a:p>
            <a:pPr>
              <a:defRPr/>
            </a:pPr>
            <a:r>
              <a:rPr lang="en-US" dirty="0" err="1"/>
              <a:t>Membebaskan</a:t>
            </a:r>
            <a:r>
              <a:rPr lang="en-US" dirty="0"/>
              <a:t> </a:t>
            </a:r>
            <a:r>
              <a:rPr lang="en-US" dirty="0" err="1"/>
              <a:t>aparatur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praktek</a:t>
            </a:r>
            <a:r>
              <a:rPr lang="en-US" dirty="0"/>
              <a:t> </a:t>
            </a:r>
            <a:r>
              <a:rPr lang="en-US" dirty="0" err="1" smtClean="0"/>
              <a:t>Korupsi</a:t>
            </a:r>
            <a:r>
              <a:rPr lang="en-US" dirty="0" smtClean="0"/>
              <a:t>, </a:t>
            </a:r>
            <a:r>
              <a:rPr lang="en-US" dirty="0" err="1" smtClean="0"/>
              <a:t>Kolusi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Nepotisme</a:t>
            </a:r>
            <a:r>
              <a:rPr lang="en-US" dirty="0" smtClean="0"/>
              <a:t> (KKN) </a:t>
            </a:r>
            <a:r>
              <a:rPr lang="en-US" dirty="0" err="1" smtClean="0"/>
              <a:t>dan</a:t>
            </a:r>
            <a:r>
              <a:rPr lang="en-US" dirty="0" smtClean="0"/>
              <a:t>  </a:t>
            </a:r>
            <a:r>
              <a:rPr lang="en-US" dirty="0" err="1"/>
              <a:t>perbuatan</a:t>
            </a:r>
            <a:r>
              <a:rPr lang="en-US" dirty="0"/>
              <a:t> </a:t>
            </a:r>
            <a:r>
              <a:rPr lang="en-US" dirty="0" err="1"/>
              <a:t>tercela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;</a:t>
            </a:r>
          </a:p>
          <a:p>
            <a:pPr>
              <a:defRPr/>
            </a:pPr>
            <a:r>
              <a:rPr lang="en-US" dirty="0"/>
              <a:t>Birokrasi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/>
              <a:t>prima.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5315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868362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STRATEGI REFORMASI BIROKRASI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153400" cy="4830763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defRPr/>
            </a:pPr>
            <a:r>
              <a:rPr lang="en-US" dirty="0" err="1">
                <a:latin typeface="+mj-lt"/>
              </a:rPr>
              <a:t>Upaya-upaya</a:t>
            </a:r>
            <a:r>
              <a:rPr lang="en-US" dirty="0">
                <a:latin typeface="+mj-lt"/>
              </a:rPr>
              <a:t> peningkatan </a:t>
            </a:r>
            <a:r>
              <a:rPr lang="en-US" dirty="0" err="1">
                <a:latin typeface="+mj-lt"/>
              </a:rPr>
              <a:t>kualitas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pelayanan</a:t>
            </a:r>
            <a:r>
              <a:rPr lang="en-US" dirty="0">
                <a:latin typeface="+mj-lt"/>
              </a:rPr>
              <a:t> </a:t>
            </a:r>
          </a:p>
          <a:p>
            <a:pPr>
              <a:lnSpc>
                <a:spcPct val="80000"/>
              </a:lnSpc>
              <a:buNone/>
              <a:defRPr/>
            </a:pPr>
            <a:r>
              <a:rPr lang="en-US" dirty="0">
                <a:latin typeface="+mj-lt"/>
              </a:rPr>
              <a:t>    </a:t>
            </a:r>
            <a:r>
              <a:rPr lang="en-US" dirty="0" err="1">
                <a:latin typeface="+mj-lt"/>
              </a:rPr>
              <a:t>publik</a:t>
            </a:r>
            <a:r>
              <a:rPr lang="en-US" dirty="0">
                <a:latin typeface="+mj-lt"/>
              </a:rPr>
              <a:t>;</a:t>
            </a:r>
          </a:p>
          <a:p>
            <a:pPr>
              <a:lnSpc>
                <a:spcPct val="80000"/>
              </a:lnSpc>
              <a:defRPr/>
            </a:pPr>
            <a:r>
              <a:rPr lang="en-US" dirty="0" err="1">
                <a:latin typeface="+mj-lt"/>
              </a:rPr>
              <a:t>Percepatan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pembrantasan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korupsi</a:t>
            </a:r>
            <a:r>
              <a:rPr lang="en-US" dirty="0">
                <a:latin typeface="+mj-lt"/>
              </a:rPr>
              <a:t>;</a:t>
            </a:r>
          </a:p>
          <a:p>
            <a:pPr>
              <a:lnSpc>
                <a:spcPct val="80000"/>
              </a:lnSpc>
              <a:defRPr/>
            </a:pPr>
            <a:r>
              <a:rPr lang="en-US" dirty="0">
                <a:latin typeface="+mj-lt"/>
              </a:rPr>
              <a:t>Peningkatan </a:t>
            </a:r>
            <a:r>
              <a:rPr lang="en-US" dirty="0" err="1">
                <a:latin typeface="+mj-lt"/>
              </a:rPr>
              <a:t>kinerja</a:t>
            </a:r>
            <a:r>
              <a:rPr lang="en-US" dirty="0">
                <a:latin typeface="+mj-lt"/>
              </a:rPr>
              <a:t> SDM </a:t>
            </a:r>
            <a:r>
              <a:rPr lang="en-US" dirty="0" err="1">
                <a:latin typeface="+mj-lt"/>
              </a:rPr>
              <a:t>aparatur</a:t>
            </a:r>
            <a:endParaRPr lang="en-US" dirty="0">
              <a:latin typeface="+mj-lt"/>
            </a:endParaRPr>
          </a:p>
          <a:p>
            <a:pPr>
              <a:lnSpc>
                <a:spcPct val="80000"/>
              </a:lnSpc>
              <a:defRPr/>
            </a:pPr>
            <a:r>
              <a:rPr lang="en-US" dirty="0">
                <a:latin typeface="+mj-lt"/>
              </a:rPr>
              <a:t>Manajemen </a:t>
            </a:r>
            <a:r>
              <a:rPr lang="en-US" dirty="0" err="1">
                <a:latin typeface="+mj-lt"/>
              </a:rPr>
              <a:t>kepegawaian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berbasis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kinerja</a:t>
            </a:r>
            <a:r>
              <a:rPr lang="en-US" dirty="0">
                <a:latin typeface="+mj-lt"/>
              </a:rPr>
              <a:t>;</a:t>
            </a:r>
          </a:p>
          <a:p>
            <a:pPr>
              <a:lnSpc>
                <a:spcPct val="80000"/>
              </a:lnSpc>
              <a:defRPr/>
            </a:pPr>
            <a:r>
              <a:rPr lang="en-US" dirty="0" err="1">
                <a:latin typeface="+mj-lt"/>
              </a:rPr>
              <a:t>Remunerasi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meritokrasi</a:t>
            </a:r>
            <a:r>
              <a:rPr lang="en-US" dirty="0">
                <a:latin typeface="+mj-lt"/>
              </a:rPr>
              <a:t>;</a:t>
            </a:r>
          </a:p>
          <a:p>
            <a:pPr>
              <a:lnSpc>
                <a:spcPct val="80000"/>
              </a:lnSpc>
              <a:defRPr/>
            </a:pPr>
            <a:r>
              <a:rPr lang="en-US" dirty="0" err="1">
                <a:latin typeface="+mj-lt"/>
              </a:rPr>
              <a:t>Diklat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berbasis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kompetensi</a:t>
            </a:r>
            <a:r>
              <a:rPr lang="en-US" dirty="0">
                <a:latin typeface="+mj-lt"/>
              </a:rPr>
              <a:t>;</a:t>
            </a:r>
          </a:p>
          <a:p>
            <a:pPr>
              <a:lnSpc>
                <a:spcPct val="80000"/>
              </a:lnSpc>
              <a:defRPr/>
            </a:pPr>
            <a:r>
              <a:rPr lang="en-US" dirty="0" err="1">
                <a:latin typeface="+mj-lt"/>
              </a:rPr>
              <a:t>Deregulasi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debirokratisasi</a:t>
            </a:r>
            <a:endParaRPr lang="en-US" dirty="0">
              <a:latin typeface="+mj-lt"/>
            </a:endParaRPr>
          </a:p>
          <a:p>
            <a:pPr>
              <a:lnSpc>
                <a:spcPct val="80000"/>
              </a:lnSpc>
              <a:defRPr/>
            </a:pPr>
            <a:r>
              <a:rPr lang="en-US" dirty="0" err="1">
                <a:latin typeface="+mj-lt"/>
              </a:rPr>
              <a:t>Penyelesaian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pegawai</a:t>
            </a:r>
            <a:r>
              <a:rPr lang="en-US" dirty="0">
                <a:latin typeface="+mj-lt"/>
              </a:rPr>
              <a:t> status </a:t>
            </a:r>
            <a:r>
              <a:rPr lang="en-US" dirty="0" err="1">
                <a:latin typeface="+mj-lt"/>
              </a:rPr>
              <a:t>honorer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harian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lain </a:t>
            </a:r>
            <a:r>
              <a:rPr lang="en-US" dirty="0" err="1" smtClean="0">
                <a:latin typeface="+mj-lt"/>
              </a:rPr>
              <a:t>l</a:t>
            </a:r>
            <a:r>
              <a:rPr lang="en-US" dirty="0" err="1" smtClean="0"/>
              <a:t>ain</a:t>
            </a:r>
            <a:r>
              <a:rPr lang="en-US" dirty="0" smtClean="0"/>
              <a:t>.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034456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992888" cy="936104"/>
          </a:xfrm>
        </p:spPr>
        <p:txBody>
          <a:bodyPr>
            <a:normAutofit/>
          </a:bodyPr>
          <a:lstStyle/>
          <a:p>
            <a:r>
              <a:rPr lang="id-ID" sz="3600" b="1" dirty="0" err="1" smtClean="0"/>
              <a:t>S</a:t>
            </a:r>
            <a:r>
              <a:rPr lang="en-US" sz="3600" b="1" dirty="0" err="1" smtClean="0"/>
              <a:t>istem</a:t>
            </a:r>
            <a:r>
              <a:rPr lang="en-US" sz="3600" b="1" dirty="0" smtClean="0"/>
              <a:t> </a:t>
            </a:r>
            <a:r>
              <a:rPr lang="id-ID" sz="3600" b="1" dirty="0" err="1" smtClean="0"/>
              <a:t>K</a:t>
            </a:r>
            <a:r>
              <a:rPr lang="en-US" sz="3600" b="1" dirty="0" err="1" smtClean="0"/>
              <a:t>epegawaian</a:t>
            </a:r>
            <a:endParaRPr lang="id-ID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8147248" cy="5112568"/>
          </a:xfrm>
        </p:spPr>
        <p:txBody>
          <a:bodyPr>
            <a:normAutofit fontScale="92500" lnSpcReduction="10000"/>
          </a:bodyPr>
          <a:lstStyle/>
          <a:p>
            <a:r>
              <a:rPr lang="id-ID" b="1" dirty="0" smtClean="0">
                <a:latin typeface="+mj-lt"/>
              </a:rPr>
              <a:t>Sistem U</a:t>
            </a:r>
            <a:r>
              <a:rPr lang="en-US" b="1" dirty="0" err="1" smtClean="0">
                <a:latin typeface="+mj-lt"/>
              </a:rPr>
              <a:t>nified</a:t>
            </a:r>
            <a:r>
              <a:rPr lang="en-US" b="1" dirty="0" smtClean="0">
                <a:latin typeface="+mj-lt"/>
              </a:rPr>
              <a:t> system </a:t>
            </a:r>
            <a:r>
              <a:rPr lang="en-US" dirty="0" err="1" smtClean="0">
                <a:latin typeface="+mj-lt"/>
              </a:rPr>
              <a:t>semua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urusan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kepegawaian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suatu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negara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untuk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semua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tingkatan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ataupun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tingkat-tingkat</a:t>
            </a:r>
            <a:r>
              <a:rPr lang="en-US" dirty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t</a:t>
            </a:r>
            <a:r>
              <a:rPr lang="id-ID" dirty="0" smtClean="0">
                <a:latin typeface="+mj-lt"/>
              </a:rPr>
              <a:t>ertentu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dilakukan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oleh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suatu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badan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dibentuk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oleh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keperluan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tersebut</a:t>
            </a:r>
            <a:r>
              <a:rPr lang="en-US" dirty="0" smtClean="0">
                <a:latin typeface="+mj-lt"/>
              </a:rPr>
              <a:t>.</a:t>
            </a:r>
            <a:r>
              <a:rPr lang="id-ID" dirty="0" smtClean="0">
                <a:latin typeface="+mj-lt"/>
              </a:rPr>
              <a:t>D</a:t>
            </a:r>
            <a:r>
              <a:rPr lang="en-US" dirty="0" err="1" smtClean="0">
                <a:latin typeface="+mj-lt"/>
              </a:rPr>
              <a:t>alam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hal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ini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kewenangan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sepenuhnya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untuk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melakukan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pembinaan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pegawai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berada</a:t>
            </a:r>
            <a:r>
              <a:rPr lang="en-US" dirty="0">
                <a:latin typeface="+mj-lt"/>
              </a:rPr>
              <a:t> di </a:t>
            </a:r>
            <a:r>
              <a:rPr lang="en-US" dirty="0" err="1">
                <a:latin typeface="+mj-lt"/>
              </a:rPr>
              <a:t>wilayah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kerjanya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mulai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menerima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menyeleksi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mengangkat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mengembangkan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menempatkan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memindahkan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mempromosikan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memberhentikan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pegawai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dilakukan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oleh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suatu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badan</a:t>
            </a:r>
            <a:r>
              <a:rPr lang="en-US" b="1" dirty="0" smtClean="0">
                <a:latin typeface="+mj-lt"/>
              </a:rPr>
              <a:t> </a:t>
            </a:r>
            <a:endParaRPr lang="id-ID" b="1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414239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706090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052736"/>
            <a:ext cx="8147248" cy="5073427"/>
          </a:xfrm>
        </p:spPr>
        <p:txBody>
          <a:bodyPr>
            <a:normAutofit fontScale="85000" lnSpcReduction="20000"/>
          </a:bodyPr>
          <a:lstStyle/>
          <a:p>
            <a:r>
              <a:rPr lang="id-ID" sz="3300" b="1" dirty="0">
                <a:latin typeface="+mj-lt"/>
              </a:rPr>
              <a:t>Sistem S</a:t>
            </a:r>
            <a:r>
              <a:rPr lang="en-US" sz="3300" b="1" dirty="0" err="1">
                <a:latin typeface="+mj-lt"/>
              </a:rPr>
              <a:t>eparated</a:t>
            </a:r>
            <a:r>
              <a:rPr lang="en-US" sz="3300" b="1" dirty="0">
                <a:latin typeface="+mj-lt"/>
              </a:rPr>
              <a:t> system,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pemerintah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daerah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mempunyai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kewenangan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sepenuhnya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untuk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melakukan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pembinaan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pegawai</a:t>
            </a:r>
            <a:r>
              <a:rPr lang="en-US" sz="3300" dirty="0">
                <a:latin typeface="+mj-lt"/>
              </a:rPr>
              <a:t> yang </a:t>
            </a:r>
            <a:r>
              <a:rPr lang="en-US" sz="3300" dirty="0" err="1">
                <a:latin typeface="+mj-lt"/>
              </a:rPr>
              <a:t>berada</a:t>
            </a:r>
            <a:r>
              <a:rPr lang="en-US" sz="3300" dirty="0">
                <a:latin typeface="+mj-lt"/>
              </a:rPr>
              <a:t> di </a:t>
            </a:r>
            <a:r>
              <a:rPr lang="en-US" sz="3300" dirty="0" err="1">
                <a:latin typeface="+mj-lt"/>
              </a:rPr>
              <a:t>wilayah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kerjanya</a:t>
            </a:r>
            <a:r>
              <a:rPr lang="en-US" sz="3300" dirty="0">
                <a:latin typeface="+mj-lt"/>
              </a:rPr>
              <a:t>, </a:t>
            </a:r>
            <a:r>
              <a:rPr lang="en-US" sz="3300" dirty="0" err="1">
                <a:latin typeface="+mj-lt"/>
              </a:rPr>
              <a:t>mulai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dari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menerima</a:t>
            </a:r>
            <a:r>
              <a:rPr lang="en-US" sz="3300" dirty="0">
                <a:latin typeface="+mj-lt"/>
              </a:rPr>
              <a:t>, </a:t>
            </a:r>
            <a:r>
              <a:rPr lang="en-US" sz="3300" dirty="0" err="1">
                <a:latin typeface="+mj-lt"/>
              </a:rPr>
              <a:t>menyeleksi</a:t>
            </a:r>
            <a:r>
              <a:rPr lang="en-US" sz="3300" dirty="0">
                <a:latin typeface="+mj-lt"/>
              </a:rPr>
              <a:t>, </a:t>
            </a:r>
            <a:r>
              <a:rPr lang="en-US" sz="3300" dirty="0" err="1">
                <a:latin typeface="+mj-lt"/>
              </a:rPr>
              <a:t>mengangkat</a:t>
            </a:r>
            <a:r>
              <a:rPr lang="en-US" sz="3300" dirty="0">
                <a:latin typeface="+mj-lt"/>
              </a:rPr>
              <a:t>, </a:t>
            </a:r>
            <a:r>
              <a:rPr lang="en-US" sz="3300" dirty="0" err="1">
                <a:latin typeface="+mj-lt"/>
              </a:rPr>
              <a:t>mengembangkan</a:t>
            </a:r>
            <a:r>
              <a:rPr lang="en-US" sz="3300" dirty="0">
                <a:latin typeface="+mj-lt"/>
              </a:rPr>
              <a:t>, </a:t>
            </a:r>
            <a:r>
              <a:rPr lang="en-US" sz="3300" dirty="0" err="1">
                <a:latin typeface="+mj-lt"/>
              </a:rPr>
              <a:t>menempatkan</a:t>
            </a:r>
            <a:r>
              <a:rPr lang="en-US" sz="3300" dirty="0">
                <a:latin typeface="+mj-lt"/>
              </a:rPr>
              <a:t>, </a:t>
            </a:r>
            <a:r>
              <a:rPr lang="en-US" sz="3300" dirty="0" err="1">
                <a:latin typeface="+mj-lt"/>
              </a:rPr>
              <a:t>memindahkan</a:t>
            </a:r>
            <a:r>
              <a:rPr lang="en-US" sz="3300" dirty="0">
                <a:latin typeface="+mj-lt"/>
              </a:rPr>
              <a:t>, </a:t>
            </a:r>
            <a:r>
              <a:rPr lang="en-US" sz="3300" dirty="0" err="1">
                <a:latin typeface="+mj-lt"/>
              </a:rPr>
              <a:t>mempromosikan</a:t>
            </a:r>
            <a:r>
              <a:rPr lang="en-US" sz="3300" dirty="0">
                <a:latin typeface="+mj-lt"/>
              </a:rPr>
              <a:t>, </a:t>
            </a:r>
            <a:r>
              <a:rPr lang="en-US" sz="3300" dirty="0" err="1">
                <a:latin typeface="+mj-lt"/>
              </a:rPr>
              <a:t>dan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memberhentikan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pegawai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tersebut</a:t>
            </a:r>
            <a:r>
              <a:rPr lang="en-US" sz="3300" dirty="0">
                <a:latin typeface="+mj-lt"/>
              </a:rPr>
              <a:t>. Pegawai </a:t>
            </a:r>
            <a:r>
              <a:rPr lang="en-US" sz="3300" dirty="0" err="1">
                <a:latin typeface="+mj-lt"/>
              </a:rPr>
              <a:t>tidak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dapat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dipindahkan</a:t>
            </a:r>
            <a:r>
              <a:rPr lang="en-US" sz="3300" dirty="0">
                <a:latin typeface="+mj-lt"/>
              </a:rPr>
              <a:t> (</a:t>
            </a:r>
            <a:r>
              <a:rPr lang="en-US" sz="3300" dirty="0" err="1">
                <a:latin typeface="+mj-lt"/>
              </a:rPr>
              <a:t>ditransfer</a:t>
            </a:r>
            <a:r>
              <a:rPr lang="en-US" sz="3300" dirty="0">
                <a:latin typeface="+mj-lt"/>
              </a:rPr>
              <a:t>) </a:t>
            </a:r>
            <a:r>
              <a:rPr lang="en-US" sz="3300" dirty="0" err="1">
                <a:latin typeface="+mj-lt"/>
              </a:rPr>
              <a:t>ke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daerah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lainnya</a:t>
            </a:r>
            <a:r>
              <a:rPr lang="en-US" sz="3300" dirty="0">
                <a:latin typeface="+mj-lt"/>
              </a:rPr>
              <a:t>. </a:t>
            </a:r>
            <a:r>
              <a:rPr lang="en-US" sz="3300" dirty="0" err="1">
                <a:latin typeface="+mj-lt"/>
              </a:rPr>
              <a:t>Pemerintah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pusat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hanya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berwenang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untuk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mengatur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pegawai-pegawai</a:t>
            </a:r>
            <a:r>
              <a:rPr lang="en-US" sz="3300" dirty="0">
                <a:latin typeface="+mj-lt"/>
              </a:rPr>
              <a:t> yang </a:t>
            </a:r>
            <a:r>
              <a:rPr lang="en-US" sz="3300" dirty="0" err="1">
                <a:latin typeface="+mj-lt"/>
              </a:rPr>
              <a:t>berada</a:t>
            </a:r>
            <a:r>
              <a:rPr lang="en-US" sz="3300" dirty="0">
                <a:latin typeface="+mj-lt"/>
              </a:rPr>
              <a:t> di </a:t>
            </a:r>
            <a:r>
              <a:rPr lang="en-US" sz="3300" dirty="0" err="1">
                <a:latin typeface="+mj-lt"/>
              </a:rPr>
              <a:t>lingkungannya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saja</a:t>
            </a:r>
            <a:r>
              <a:rPr lang="en-US" sz="3300" dirty="0">
                <a:latin typeface="+mj-lt"/>
              </a:rPr>
              <a:t>. </a:t>
            </a:r>
            <a:r>
              <a:rPr lang="en-US" sz="3300" dirty="0" err="1">
                <a:latin typeface="+mj-lt"/>
              </a:rPr>
              <a:t>Pegawaipegawai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dari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pemerintah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pusat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tidak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dapat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dipindahkan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ke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pemerintah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daerah</a:t>
            </a:r>
            <a:r>
              <a:rPr lang="en-US" sz="3300" dirty="0">
                <a:latin typeface="+mj-lt"/>
              </a:rPr>
              <a:t>, </a:t>
            </a:r>
            <a:r>
              <a:rPr lang="en-US" sz="3300" dirty="0" err="1">
                <a:latin typeface="+mj-lt"/>
              </a:rPr>
              <a:t>begitu</a:t>
            </a:r>
            <a:r>
              <a:rPr lang="en-US" sz="3300" dirty="0">
                <a:latin typeface="+mj-lt"/>
              </a:rPr>
              <a:t> pula </a:t>
            </a:r>
            <a:r>
              <a:rPr lang="en-US" sz="3300" dirty="0" err="1">
                <a:latin typeface="+mj-lt"/>
              </a:rPr>
              <a:t>dengan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pegawai-pegawai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dari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pemerintah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daerah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tidak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dapat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pindah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ke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pemerintah</a:t>
            </a:r>
            <a:r>
              <a:rPr lang="en-US" sz="3300" dirty="0">
                <a:latin typeface="+mj-lt"/>
              </a:rPr>
              <a:t> </a:t>
            </a:r>
            <a:r>
              <a:rPr lang="en-US" sz="3300" dirty="0" err="1">
                <a:latin typeface="+mj-lt"/>
              </a:rPr>
              <a:t>pusat</a:t>
            </a:r>
            <a:r>
              <a:rPr lang="en-US" sz="3300" dirty="0">
                <a:latin typeface="+mj-lt"/>
              </a:rPr>
              <a:t>.</a:t>
            </a:r>
            <a:endParaRPr lang="id-ID" sz="3300" dirty="0">
              <a:latin typeface="+mj-lt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442616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562074"/>
          </a:xfrm>
        </p:spPr>
        <p:txBody>
          <a:bodyPr>
            <a:noAutofit/>
          </a:bodyPr>
          <a:lstStyle/>
          <a:p>
            <a:r>
              <a:rPr lang="id-ID" sz="3600" b="1" dirty="0" err="1"/>
              <a:t>P</a:t>
            </a:r>
            <a:r>
              <a:rPr lang="en-US" sz="3600" b="1" dirty="0" err="1" smtClean="0"/>
              <a:t>eraturan</a:t>
            </a:r>
            <a:r>
              <a:rPr lang="en-US" sz="3600" b="1" dirty="0" smtClean="0"/>
              <a:t> </a:t>
            </a:r>
            <a:r>
              <a:rPr lang="id-ID" sz="3600" b="1" dirty="0" err="1"/>
              <a:t>K</a:t>
            </a:r>
            <a:r>
              <a:rPr lang="en-US" sz="3600" b="1" dirty="0" err="1" smtClean="0"/>
              <a:t>epegawaian</a:t>
            </a:r>
            <a:endParaRPr lang="id-ID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908720"/>
            <a:ext cx="8363272" cy="561662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id-ID" dirty="0" smtClean="0">
                <a:latin typeface="+mj-lt"/>
              </a:rPr>
              <a:t>K</a:t>
            </a:r>
            <a:r>
              <a:rPr lang="en-US" dirty="0" err="1" smtClean="0">
                <a:latin typeface="+mj-lt"/>
              </a:rPr>
              <a:t>ewenangan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daerah</a:t>
            </a:r>
            <a:r>
              <a:rPr lang="en-US" dirty="0">
                <a:latin typeface="+mj-lt"/>
              </a:rPr>
              <a:t> di </a:t>
            </a:r>
            <a:r>
              <a:rPr lang="en-US" dirty="0" err="1">
                <a:latin typeface="+mj-lt"/>
              </a:rPr>
              <a:t>bidang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kepegawaian</a:t>
            </a:r>
            <a:r>
              <a:rPr lang="en-US" dirty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dalam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peraturan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perundang</a:t>
            </a:r>
            <a:r>
              <a:rPr lang="en-US" dirty="0" smtClean="0">
                <a:latin typeface="+mj-lt"/>
              </a:rPr>
              <a:t>-</a:t>
            </a:r>
            <a:r>
              <a:rPr lang="id-ID" dirty="0" smtClean="0">
                <a:latin typeface="+mj-lt"/>
              </a:rPr>
              <a:t>2an </a:t>
            </a:r>
            <a:r>
              <a:rPr lang="en-US" dirty="0" smtClean="0">
                <a:latin typeface="+mj-lt"/>
              </a:rPr>
              <a:t>yang </a:t>
            </a:r>
            <a:r>
              <a:rPr lang="en-US" dirty="0" err="1">
                <a:latin typeface="+mj-lt"/>
              </a:rPr>
              <a:t>telah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ditetapkan</a:t>
            </a:r>
            <a:r>
              <a:rPr lang="en-US" dirty="0">
                <a:latin typeface="+mj-lt"/>
              </a:rPr>
              <a:t> </a:t>
            </a:r>
            <a:r>
              <a:rPr lang="id-ID" dirty="0" smtClean="0">
                <a:latin typeface="+mj-lt"/>
              </a:rPr>
              <a:t>meliputi </a:t>
            </a:r>
            <a:r>
              <a:rPr lang="en-US" dirty="0" smtClean="0">
                <a:latin typeface="+mj-lt"/>
              </a:rPr>
              <a:t>: </a:t>
            </a:r>
            <a:endParaRPr lang="id-ID" dirty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smtClean="0">
                <a:latin typeface="+mj-lt"/>
              </a:rPr>
              <a:t>Peraturan </a:t>
            </a:r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Nomor</a:t>
            </a:r>
            <a:r>
              <a:rPr lang="en-US" dirty="0">
                <a:latin typeface="+mj-lt"/>
              </a:rPr>
              <a:t> 97 </a:t>
            </a:r>
            <a:r>
              <a:rPr lang="en-US" dirty="0" err="1">
                <a:latin typeface="+mj-lt"/>
              </a:rPr>
              <a:t>Tahun</a:t>
            </a:r>
            <a:r>
              <a:rPr lang="en-US" dirty="0">
                <a:latin typeface="+mj-lt"/>
              </a:rPr>
              <a:t> 2000 </a:t>
            </a:r>
            <a:r>
              <a:rPr lang="en-US" dirty="0" err="1">
                <a:latin typeface="+mj-lt"/>
              </a:rPr>
              <a:t>tentang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Formasi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Pegawai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Negeri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Sipil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sebagaimana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telah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diubah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dengan</a:t>
            </a:r>
            <a:r>
              <a:rPr lang="en-US" dirty="0">
                <a:latin typeface="+mj-lt"/>
              </a:rPr>
              <a:t> Peraturan </a:t>
            </a:r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Nomor</a:t>
            </a:r>
            <a:r>
              <a:rPr lang="en-US" dirty="0">
                <a:latin typeface="+mj-lt"/>
              </a:rPr>
              <a:t> 54 </a:t>
            </a:r>
            <a:r>
              <a:rPr lang="en-US" dirty="0" err="1">
                <a:latin typeface="+mj-lt"/>
              </a:rPr>
              <a:t>Tahun</a:t>
            </a:r>
            <a:r>
              <a:rPr lang="en-US" dirty="0">
                <a:latin typeface="+mj-lt"/>
              </a:rPr>
              <a:t> 2003 </a:t>
            </a:r>
            <a:endParaRPr lang="id-ID" dirty="0" smtClean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smtClean="0">
                <a:latin typeface="+mj-lt"/>
              </a:rPr>
              <a:t>Peraturan </a:t>
            </a:r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Nomor</a:t>
            </a:r>
            <a:r>
              <a:rPr lang="en-US" dirty="0">
                <a:latin typeface="+mj-lt"/>
              </a:rPr>
              <a:t> 98 </a:t>
            </a:r>
            <a:r>
              <a:rPr lang="en-US" dirty="0" err="1">
                <a:latin typeface="+mj-lt"/>
              </a:rPr>
              <a:t>Tahun</a:t>
            </a:r>
            <a:r>
              <a:rPr lang="en-US" dirty="0">
                <a:latin typeface="+mj-lt"/>
              </a:rPr>
              <a:t> 2000 </a:t>
            </a:r>
            <a:r>
              <a:rPr lang="en-US" dirty="0" err="1">
                <a:latin typeface="+mj-lt"/>
              </a:rPr>
              <a:t>tentang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Pengadaan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Pegawai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Negeri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Sipil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sebagaimana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telah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diubah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dengan</a:t>
            </a:r>
            <a:r>
              <a:rPr lang="en-US" dirty="0">
                <a:latin typeface="+mj-lt"/>
              </a:rPr>
              <a:t> Peraturan </a:t>
            </a:r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Nomor</a:t>
            </a:r>
            <a:r>
              <a:rPr lang="en-US" dirty="0">
                <a:latin typeface="+mj-lt"/>
              </a:rPr>
              <a:t> 11 </a:t>
            </a:r>
            <a:r>
              <a:rPr lang="en-US" dirty="0" err="1">
                <a:latin typeface="+mj-lt"/>
              </a:rPr>
              <a:t>Tahun</a:t>
            </a:r>
            <a:r>
              <a:rPr lang="en-US" dirty="0">
                <a:latin typeface="+mj-lt"/>
              </a:rPr>
              <a:t> 2002; </a:t>
            </a:r>
            <a:endParaRPr lang="id-ID" dirty="0" smtClean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smtClean="0">
                <a:latin typeface="+mj-lt"/>
              </a:rPr>
              <a:t> </a:t>
            </a:r>
            <a:r>
              <a:rPr lang="en-US" dirty="0">
                <a:latin typeface="+mj-lt"/>
              </a:rPr>
              <a:t>Peraturan </a:t>
            </a:r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Nomor</a:t>
            </a:r>
            <a:r>
              <a:rPr lang="en-US" dirty="0">
                <a:latin typeface="+mj-lt"/>
              </a:rPr>
              <a:t> 99 </a:t>
            </a:r>
            <a:r>
              <a:rPr lang="en-US" dirty="0" err="1">
                <a:latin typeface="+mj-lt"/>
              </a:rPr>
              <a:t>Tahun</a:t>
            </a:r>
            <a:r>
              <a:rPr lang="en-US" dirty="0">
                <a:latin typeface="+mj-lt"/>
              </a:rPr>
              <a:t> 2000 </a:t>
            </a:r>
            <a:r>
              <a:rPr lang="en-US" dirty="0" err="1">
                <a:latin typeface="+mj-lt"/>
              </a:rPr>
              <a:t>tentang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Kenaikan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Pangkat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Pegawai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Negeri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Sipil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sebagaimana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telah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diubah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dengan</a:t>
            </a:r>
            <a:r>
              <a:rPr lang="en-US" dirty="0">
                <a:latin typeface="+mj-lt"/>
              </a:rPr>
              <a:t> Peraturan </a:t>
            </a:r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Nomor</a:t>
            </a:r>
            <a:r>
              <a:rPr lang="en-US" dirty="0">
                <a:latin typeface="+mj-lt"/>
              </a:rPr>
              <a:t> 12 </a:t>
            </a:r>
            <a:r>
              <a:rPr lang="en-US" dirty="0" err="1">
                <a:latin typeface="+mj-lt"/>
              </a:rPr>
              <a:t>Tahun</a:t>
            </a:r>
            <a:r>
              <a:rPr lang="en-US" dirty="0">
                <a:latin typeface="+mj-lt"/>
              </a:rPr>
              <a:t> 2002; </a:t>
            </a:r>
            <a:endParaRPr lang="id-ID" dirty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smtClean="0">
                <a:latin typeface="+mj-lt"/>
              </a:rPr>
              <a:t> </a:t>
            </a:r>
            <a:r>
              <a:rPr lang="en-US" dirty="0">
                <a:latin typeface="+mj-lt"/>
              </a:rPr>
              <a:t>Peraturan </a:t>
            </a:r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Nomor</a:t>
            </a:r>
            <a:r>
              <a:rPr lang="en-US" dirty="0">
                <a:latin typeface="+mj-lt"/>
              </a:rPr>
              <a:t> 100 </a:t>
            </a:r>
            <a:r>
              <a:rPr lang="en-US" dirty="0" err="1">
                <a:latin typeface="+mj-lt"/>
              </a:rPr>
              <a:t>Tahun</a:t>
            </a:r>
            <a:r>
              <a:rPr lang="en-US" dirty="0">
                <a:latin typeface="+mj-lt"/>
              </a:rPr>
              <a:t> 2000 </a:t>
            </a:r>
            <a:r>
              <a:rPr lang="en-US" dirty="0" err="1">
                <a:latin typeface="+mj-lt"/>
              </a:rPr>
              <a:t>tentang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Pengangkatan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Pegawai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Negeri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Sipil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dalam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Jabatan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Struktural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sebagaimana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telah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diubah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dengan</a:t>
            </a:r>
            <a:r>
              <a:rPr lang="en-US" dirty="0">
                <a:latin typeface="+mj-lt"/>
              </a:rPr>
              <a:t> Peraturan </a:t>
            </a:r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Nomor</a:t>
            </a:r>
            <a:r>
              <a:rPr lang="en-US" dirty="0">
                <a:latin typeface="+mj-lt"/>
              </a:rPr>
              <a:t> 13 </a:t>
            </a:r>
            <a:r>
              <a:rPr lang="en-US" dirty="0" err="1">
                <a:latin typeface="+mj-lt"/>
              </a:rPr>
              <a:t>Tahun</a:t>
            </a:r>
            <a:r>
              <a:rPr lang="en-US" dirty="0">
                <a:latin typeface="+mj-lt"/>
              </a:rPr>
              <a:t> 2002; </a:t>
            </a:r>
            <a:endParaRPr lang="id-ID" dirty="0">
              <a:latin typeface="+mj-lt"/>
            </a:endParaRPr>
          </a:p>
          <a:p>
            <a:endParaRPr lang="id-ID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400552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74638"/>
            <a:ext cx="8075240" cy="634082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219256" cy="5073427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lphaLcPeriod" startAt="5"/>
            </a:pPr>
            <a:r>
              <a:rPr lang="en-US" dirty="0">
                <a:latin typeface="+mj-lt"/>
              </a:rPr>
              <a:t>Peraturan </a:t>
            </a:r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Nomor</a:t>
            </a:r>
            <a:r>
              <a:rPr lang="en-US" dirty="0">
                <a:latin typeface="+mj-lt"/>
              </a:rPr>
              <a:t> 101 </a:t>
            </a:r>
            <a:r>
              <a:rPr lang="en-US" dirty="0" err="1">
                <a:latin typeface="+mj-lt"/>
              </a:rPr>
              <a:t>Tahun</a:t>
            </a:r>
            <a:r>
              <a:rPr lang="en-US" dirty="0">
                <a:latin typeface="+mj-lt"/>
              </a:rPr>
              <a:t> 2000 </a:t>
            </a:r>
            <a:r>
              <a:rPr lang="en-US" dirty="0" err="1">
                <a:latin typeface="+mj-lt"/>
              </a:rPr>
              <a:t>tentang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Pendidikan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Pelatihan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Jabatan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Pegawai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Negeri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Sipil</a:t>
            </a:r>
            <a:r>
              <a:rPr lang="en-US" dirty="0" smtClean="0">
                <a:latin typeface="+mj-lt"/>
              </a:rPr>
              <a:t>;</a:t>
            </a:r>
            <a:endParaRPr lang="id-ID" dirty="0" smtClean="0">
              <a:latin typeface="+mj-lt"/>
            </a:endParaRPr>
          </a:p>
          <a:p>
            <a:pPr marL="514350" indent="-514350">
              <a:buFont typeface="+mj-lt"/>
              <a:buAutoNum type="alphaLcPeriod" startAt="5"/>
            </a:pPr>
            <a:r>
              <a:rPr lang="en-US" dirty="0" smtClean="0">
                <a:latin typeface="+mj-lt"/>
              </a:rPr>
              <a:t>Peraturan </a:t>
            </a:r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Nomor</a:t>
            </a:r>
            <a:r>
              <a:rPr lang="en-US" dirty="0">
                <a:latin typeface="+mj-lt"/>
              </a:rPr>
              <a:t> 32 </a:t>
            </a:r>
            <a:r>
              <a:rPr lang="en-US" dirty="0" err="1">
                <a:latin typeface="+mj-lt"/>
              </a:rPr>
              <a:t>Tahun</a:t>
            </a:r>
            <a:r>
              <a:rPr lang="en-US" dirty="0">
                <a:latin typeface="+mj-lt"/>
              </a:rPr>
              <a:t> 1979 </a:t>
            </a:r>
            <a:r>
              <a:rPr lang="en-US" dirty="0" err="1">
                <a:latin typeface="+mj-lt"/>
              </a:rPr>
              <a:t>tentang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Pemberhentian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Pegawai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Negeri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Sipil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sebagaimana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telah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diubah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terakhir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dengan</a:t>
            </a:r>
            <a:r>
              <a:rPr lang="en-US" dirty="0">
                <a:latin typeface="+mj-lt"/>
              </a:rPr>
              <a:t> Peraturan </a:t>
            </a:r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Nomor</a:t>
            </a:r>
            <a:r>
              <a:rPr lang="en-US" dirty="0">
                <a:latin typeface="+mj-lt"/>
              </a:rPr>
              <a:t> 19 </a:t>
            </a:r>
            <a:r>
              <a:rPr lang="en-US" dirty="0" err="1">
                <a:latin typeface="+mj-lt"/>
              </a:rPr>
              <a:t>tahun</a:t>
            </a:r>
            <a:r>
              <a:rPr lang="en-US" dirty="0">
                <a:latin typeface="+mj-lt"/>
              </a:rPr>
              <a:t> 2013; </a:t>
            </a:r>
            <a:endParaRPr lang="id-ID" dirty="0" smtClean="0">
              <a:latin typeface="+mj-lt"/>
            </a:endParaRPr>
          </a:p>
          <a:p>
            <a:pPr marL="514350" indent="-514350">
              <a:buFont typeface="+mj-lt"/>
              <a:buAutoNum type="alphaLcPeriod" startAt="5"/>
            </a:pP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Keputusan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Menteri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Dalam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Negeri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Nomor</a:t>
            </a:r>
            <a:r>
              <a:rPr lang="en-US" dirty="0">
                <a:latin typeface="+mj-lt"/>
              </a:rPr>
              <a:t> 16 </a:t>
            </a:r>
            <a:r>
              <a:rPr lang="en-US" dirty="0" err="1">
                <a:latin typeface="+mj-lt"/>
              </a:rPr>
              <a:t>Tahun</a:t>
            </a:r>
            <a:r>
              <a:rPr lang="en-US" dirty="0">
                <a:latin typeface="+mj-lt"/>
              </a:rPr>
              <a:t> 2003 </a:t>
            </a:r>
            <a:r>
              <a:rPr lang="en-US" dirty="0" err="1">
                <a:latin typeface="+mj-lt"/>
              </a:rPr>
              <a:t>tentang</a:t>
            </a:r>
            <a:r>
              <a:rPr lang="en-US" dirty="0">
                <a:latin typeface="+mj-lt"/>
              </a:rPr>
              <a:t> Tata Cara </a:t>
            </a:r>
            <a:r>
              <a:rPr lang="en-US" dirty="0" err="1">
                <a:latin typeface="+mj-lt"/>
              </a:rPr>
              <a:t>Konsultasi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Pengangkatan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Pemberhentian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Sekretaris</a:t>
            </a:r>
            <a:r>
              <a:rPr lang="en-US" dirty="0">
                <a:latin typeface="+mj-lt"/>
              </a:rPr>
              <a:t> Daerah </a:t>
            </a:r>
            <a:r>
              <a:rPr lang="en-US" dirty="0" err="1">
                <a:latin typeface="+mj-lt"/>
              </a:rPr>
              <a:t>Provinsi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Sekretaris</a:t>
            </a:r>
            <a:r>
              <a:rPr lang="en-US" dirty="0">
                <a:latin typeface="+mj-lt"/>
              </a:rPr>
              <a:t> Daerah </a:t>
            </a:r>
            <a:r>
              <a:rPr lang="en-US" dirty="0" err="1">
                <a:latin typeface="+mj-lt"/>
              </a:rPr>
              <a:t>Kabupaten</a:t>
            </a:r>
            <a:r>
              <a:rPr lang="en-US" dirty="0">
                <a:latin typeface="+mj-lt"/>
              </a:rPr>
              <a:t>/Kota </a:t>
            </a:r>
            <a:r>
              <a:rPr lang="en-US" dirty="0" err="1">
                <a:latin typeface="+mj-lt"/>
              </a:rPr>
              <a:t>serta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Pejabat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Struktural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Eselon</a:t>
            </a:r>
            <a:r>
              <a:rPr lang="en-US" dirty="0">
                <a:latin typeface="+mj-lt"/>
              </a:rPr>
              <a:t> II di </a:t>
            </a:r>
            <a:r>
              <a:rPr lang="en-US" dirty="0" err="1">
                <a:latin typeface="+mj-lt"/>
              </a:rPr>
              <a:t>Lingkungan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Kabupaten</a:t>
            </a:r>
            <a:r>
              <a:rPr lang="en-US" dirty="0">
                <a:latin typeface="+mj-lt"/>
              </a:rPr>
              <a:t>/Kota</a:t>
            </a:r>
            <a:r>
              <a:rPr lang="en-US" dirty="0" smtClean="0">
                <a:latin typeface="+mj-lt"/>
              </a:rPr>
              <a:t>; </a:t>
            </a:r>
            <a:endParaRPr lang="id-ID" dirty="0" smtClean="0">
              <a:latin typeface="+mj-lt"/>
            </a:endParaRPr>
          </a:p>
          <a:p>
            <a:pPr marL="514350" indent="-514350">
              <a:buFont typeface="+mj-lt"/>
              <a:buAutoNum type="alphaLcPeriod" startAt="5"/>
            </a:pPr>
            <a:r>
              <a:rPr lang="en-US" dirty="0" smtClean="0">
                <a:latin typeface="+mj-lt"/>
              </a:rPr>
              <a:t>Peraturan </a:t>
            </a:r>
            <a:r>
              <a:rPr lang="en-US" dirty="0" err="1">
                <a:latin typeface="+mj-lt"/>
              </a:rPr>
              <a:t>pelaksanaan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lainnya</a:t>
            </a:r>
            <a:r>
              <a:rPr lang="id-ID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Kepegawaian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adalah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segala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hal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berkaitan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dengan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pegawai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bekerja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dalam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organisasi</a:t>
            </a:r>
            <a:r>
              <a:rPr lang="en-US" dirty="0">
                <a:latin typeface="+mj-lt"/>
              </a:rPr>
              <a:t>.</a:t>
            </a:r>
            <a:endParaRPr lang="id-ID" dirty="0">
              <a:latin typeface="+mj-lt"/>
            </a:endParaRPr>
          </a:p>
          <a:p>
            <a:endParaRPr lang="id-ID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354264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418058"/>
          </a:xfrm>
        </p:spPr>
        <p:txBody>
          <a:bodyPr>
            <a:noAutofit/>
          </a:bodyPr>
          <a:lstStyle/>
          <a:p>
            <a:r>
              <a:rPr lang="en-US" sz="3600" b="1" dirty="0" err="1" smtClean="0"/>
              <a:t>Pegawai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Negeri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Sipil</a:t>
            </a:r>
            <a:r>
              <a:rPr lang="en-US" sz="3600" b="1" dirty="0" smtClean="0"/>
              <a:t> </a:t>
            </a:r>
            <a:r>
              <a:rPr lang="id-ID" sz="3600" b="1" dirty="0" smtClean="0"/>
              <a:t>/Aparat Sipil Negara</a:t>
            </a:r>
            <a:endParaRPr lang="id-ID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052736"/>
            <a:ext cx="8291264" cy="5328592"/>
          </a:xfrm>
        </p:spPr>
        <p:txBody>
          <a:bodyPr>
            <a:noAutofit/>
          </a:bodyPr>
          <a:lstStyle/>
          <a:p>
            <a:r>
              <a:rPr lang="en-US" sz="2800" dirty="0" err="1">
                <a:latin typeface="+mj-lt"/>
              </a:rPr>
              <a:t>Pegawai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Negeri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Sipil</a:t>
            </a:r>
            <a:r>
              <a:rPr lang="id-ID" sz="2800" dirty="0" smtClean="0">
                <a:latin typeface="+mj-lt"/>
              </a:rPr>
              <a:t> (PNS) atau Aparat Sipil Negara</a:t>
            </a:r>
            <a:r>
              <a:rPr lang="id-ID" sz="2800" b="1" dirty="0" smtClean="0">
                <a:latin typeface="+mj-lt"/>
              </a:rPr>
              <a:t> </a:t>
            </a:r>
            <a:r>
              <a:rPr lang="id-ID" sz="2800" dirty="0" smtClean="0">
                <a:latin typeface="+mj-lt"/>
              </a:rPr>
              <a:t>(ASN) </a:t>
            </a:r>
            <a:r>
              <a:rPr lang="en-US" sz="2800" dirty="0" err="1" smtClean="0">
                <a:latin typeface="+mj-lt"/>
              </a:rPr>
              <a:t>memiliki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posisi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penting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untk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menyelenggara</a:t>
            </a:r>
            <a:r>
              <a:rPr lang="id-ID" sz="2800" dirty="0" smtClean="0">
                <a:latin typeface="+mj-lt"/>
              </a:rPr>
              <a:t> </a:t>
            </a:r>
            <a:r>
              <a:rPr lang="en-US" sz="2800" dirty="0" err="1" smtClean="0">
                <a:latin typeface="+mj-lt"/>
              </a:rPr>
              <a:t>kan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pemerintahan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difungsikan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sebagai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alat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pemersatu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bangsa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seiring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perjalanan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waktu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dinamika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kebutuhan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masyarakat</a:t>
            </a:r>
            <a:r>
              <a:rPr lang="en-US" sz="2800" dirty="0">
                <a:latin typeface="+mj-lt"/>
              </a:rPr>
              <a:t> yang </a:t>
            </a:r>
            <a:r>
              <a:rPr lang="en-US" sz="2800" dirty="0" err="1">
                <a:latin typeface="+mj-lt"/>
              </a:rPr>
              <a:t>semakin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komplek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smtClean="0">
                <a:latin typeface="+mj-lt"/>
              </a:rPr>
              <a:t>PNS</a:t>
            </a:r>
            <a:r>
              <a:rPr lang="id-ID" sz="2800" dirty="0" smtClean="0">
                <a:latin typeface="+mj-lt"/>
              </a:rPr>
              <a:t>/ ASN </a:t>
            </a:r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dituntut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untuk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senantiasa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meningkatkan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profesionalisme</a:t>
            </a:r>
            <a:r>
              <a:rPr lang="en-US" sz="2800" dirty="0" smtClean="0">
                <a:latin typeface="+mj-lt"/>
              </a:rPr>
              <a:t>.</a:t>
            </a:r>
            <a:endParaRPr lang="id-ID" sz="2800" dirty="0" smtClean="0">
              <a:latin typeface="+mj-lt"/>
            </a:endParaRPr>
          </a:p>
          <a:p>
            <a:r>
              <a:rPr lang="en-US" sz="2800" dirty="0" smtClean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Sejalan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dengan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kebijakan</a:t>
            </a:r>
            <a:r>
              <a:rPr lang="en-US" sz="2800" dirty="0">
                <a:latin typeface="+mj-lt"/>
              </a:rPr>
              <a:t> yang </a:t>
            </a:r>
            <a:r>
              <a:rPr lang="en-US" sz="2800" dirty="0" err="1">
                <a:latin typeface="+mj-lt"/>
              </a:rPr>
              <a:t>dilaksanakan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dalam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penyelenggaraan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pemerintahan</a:t>
            </a:r>
            <a:r>
              <a:rPr lang="en-US" sz="2800" dirty="0">
                <a:latin typeface="+mj-lt"/>
              </a:rPr>
              <a:t>, </a:t>
            </a:r>
            <a:r>
              <a:rPr lang="en-US" sz="2800" dirty="0" err="1">
                <a:latin typeface="+mj-lt"/>
              </a:rPr>
              <a:t>maka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kewenangan</a:t>
            </a:r>
            <a:r>
              <a:rPr lang="en-US" sz="2800" dirty="0">
                <a:latin typeface="+mj-lt"/>
              </a:rPr>
              <a:t> yang </a:t>
            </a:r>
            <a:r>
              <a:rPr lang="en-US" sz="2800" dirty="0" err="1">
                <a:latin typeface="+mj-lt"/>
              </a:rPr>
              <a:t>dilimpahkan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khususnya</a:t>
            </a:r>
            <a:r>
              <a:rPr lang="en-US" sz="2800" dirty="0">
                <a:latin typeface="+mj-lt"/>
              </a:rPr>
              <a:t> di </a:t>
            </a:r>
            <a:r>
              <a:rPr lang="en-US" sz="2800" dirty="0" err="1">
                <a:latin typeface="+mj-lt"/>
              </a:rPr>
              <a:t>bidang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kepegawaian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telah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dilaksanakan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dikelola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dalam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sistem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kepegawaian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daerah</a:t>
            </a:r>
            <a:r>
              <a:rPr lang="en-US" sz="2800" dirty="0">
                <a:latin typeface="+mj-lt"/>
              </a:rPr>
              <a:t>. </a:t>
            </a:r>
            <a:endParaRPr lang="id-ID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070219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778098"/>
          </a:xfrm>
        </p:spPr>
        <p:txBody>
          <a:bodyPr>
            <a:normAutofit/>
          </a:bodyPr>
          <a:lstStyle/>
          <a:p>
            <a:r>
              <a:rPr lang="id-ID" sz="3600" b="1" dirty="0" smtClean="0"/>
              <a:t>Peran ASN/ PNS</a:t>
            </a:r>
            <a:endParaRPr lang="id-ID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219256" cy="561662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Sebagai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pelaksana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peraturan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perundangan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yang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telah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ditetapkan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pemerintah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.</a:t>
            </a:r>
            <a:r>
              <a:rPr lang="id-ID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Untuk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mengemban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tugas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 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ini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netralitas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ASN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sangat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diperlukan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.</a:t>
            </a:r>
            <a:endParaRPr lang="id-ID" sz="2400" dirty="0" smtClean="0">
              <a:solidFill>
                <a:schemeClr val="tx1"/>
              </a:solidFill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Melakukan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fungsi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m</a:t>
            </a:r>
            <a:r>
              <a:rPr lang="id-ID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a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najemen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p</a:t>
            </a:r>
            <a:r>
              <a:rPr lang="id-ID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e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layanan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publik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.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Ukuran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 y</a:t>
            </a:r>
            <a:r>
              <a:rPr lang="id-ID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an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g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dipakai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u</a:t>
            </a:r>
            <a:r>
              <a:rPr lang="id-ID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t</a:t>
            </a:r>
            <a:r>
              <a:rPr lang="id-ID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u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k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mengevaluasi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peran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ini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adalah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s</a:t>
            </a:r>
            <a:r>
              <a:rPr lang="id-ID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e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berapa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jauh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msyarakat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puas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atas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pelayanan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yg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diberikan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ASN.  </a:t>
            </a:r>
            <a:endParaRPr lang="id-ID" sz="2400" dirty="0" smtClean="0">
              <a:solidFill>
                <a:schemeClr val="tx1"/>
              </a:solidFill>
              <a:latin typeface="+mj-lt"/>
              <a:cs typeface="Arial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ASN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harus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mampu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mengelola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pemerintahan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.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Artinya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pelayanan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p</a:t>
            </a:r>
            <a:r>
              <a:rPr lang="id-ID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a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d</a:t>
            </a:r>
            <a:r>
              <a:rPr lang="id-ID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a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pemerintah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merupakan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fungsi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utama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ASN. </a:t>
            </a:r>
          </a:p>
          <a:p>
            <a:pPr marL="0" indent="0">
              <a:buNone/>
            </a:pP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Apabila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tujuan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utama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Ot</a:t>
            </a:r>
            <a:r>
              <a:rPr lang="id-ID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onomi 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da</a:t>
            </a:r>
            <a:r>
              <a:rPr lang="id-ID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erah 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adalah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mendekatkan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 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pelayanan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kepada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masyarakat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sehingga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desentralisasi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 &amp;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otonomi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terpusat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p</a:t>
            </a:r>
            <a:r>
              <a:rPr lang="id-ID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a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d</a:t>
            </a:r>
            <a:r>
              <a:rPr lang="id-ID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a 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pemerintah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kab</a:t>
            </a:r>
            <a:r>
              <a:rPr lang="id-ID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upaten 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&amp;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pemerintah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kota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,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maka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ASN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pada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daerah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-</a:t>
            </a:r>
            <a:r>
              <a:rPr lang="id-ID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daerah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tersebut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mengerti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benar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keinginan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dan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harapan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masyarakat</a:t>
            </a:r>
            <a:r>
              <a:rPr lang="en-US" sz="2400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+mj-lt"/>
                <a:cs typeface="Arial" pitchFamily="34" charset="0"/>
              </a:rPr>
              <a:t>setempat</a:t>
            </a:r>
            <a:endParaRPr lang="id-ID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807271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563562"/>
          </a:xfrm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4000" b="1" dirty="0" smtClean="0">
                <a:latin typeface="Arial" pitchFamily="34" charset="0"/>
                <a:cs typeface="Arial" pitchFamily="34" charset="0"/>
              </a:rPr>
            </a:b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Pokok-pokok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Kepegawaian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antara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lain: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b="1" dirty="0" smtClean="0">
                <a:latin typeface="Arial" pitchFamily="34" charset="0"/>
                <a:cs typeface="Arial" pitchFamily="34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990600"/>
            <a:ext cx="8075240" cy="546273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>
                <a:latin typeface="+mj-lt"/>
              </a:rPr>
              <a:t>1</a:t>
            </a:r>
            <a:r>
              <a:rPr lang="en-US" dirty="0">
                <a:latin typeface="+mj-lt"/>
              </a:rPr>
              <a:t>. </a:t>
            </a:r>
            <a:r>
              <a:rPr lang="en-US" dirty="0" err="1" smtClean="0">
                <a:latin typeface="+mj-lt"/>
              </a:rPr>
              <a:t>Pegawai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Negeri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terdiri</a:t>
            </a:r>
            <a:r>
              <a:rPr lang="en-US" dirty="0" smtClean="0">
                <a:latin typeface="+mj-lt"/>
              </a:rPr>
              <a:t> ASN, </a:t>
            </a:r>
            <a:r>
              <a:rPr lang="en-US" dirty="0" err="1">
                <a:latin typeface="+mj-lt"/>
              </a:rPr>
              <a:t>anggota</a:t>
            </a:r>
            <a:r>
              <a:rPr lang="en-US" dirty="0">
                <a:latin typeface="+mj-lt"/>
              </a:rPr>
              <a:t> TNI, </a:t>
            </a:r>
            <a:r>
              <a:rPr lang="en-US" dirty="0" smtClean="0">
                <a:latin typeface="+mj-lt"/>
              </a:rPr>
              <a:t>&amp; </a:t>
            </a:r>
            <a:r>
              <a:rPr lang="en-US" dirty="0" err="1">
                <a:latin typeface="+mj-lt"/>
              </a:rPr>
              <a:t>anggota</a:t>
            </a:r>
            <a:r>
              <a:rPr lang="en-US" dirty="0">
                <a:latin typeface="+mj-lt"/>
              </a:rPr>
              <a:t> POLRI.</a:t>
            </a:r>
          </a:p>
          <a:p>
            <a:pPr>
              <a:buNone/>
            </a:pPr>
            <a:r>
              <a:rPr lang="en-US" dirty="0">
                <a:latin typeface="+mj-lt"/>
              </a:rPr>
              <a:t>2. </a:t>
            </a:r>
            <a:r>
              <a:rPr lang="en-US" dirty="0" err="1">
                <a:latin typeface="+mj-lt"/>
              </a:rPr>
              <a:t>Pegawai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Pusat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adalah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pegawai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negeri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gajinya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dibebankan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pada</a:t>
            </a:r>
            <a:r>
              <a:rPr lang="en-US" dirty="0">
                <a:latin typeface="+mj-lt"/>
              </a:rPr>
              <a:t> APBN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bekerja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pada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perangkat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Pemerintah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Pusat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atau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kantor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cabangnya</a:t>
            </a:r>
            <a:r>
              <a:rPr lang="en-US" dirty="0">
                <a:latin typeface="+mj-lt"/>
              </a:rPr>
              <a:t> di </a:t>
            </a:r>
            <a:r>
              <a:rPr lang="en-US" dirty="0" err="1">
                <a:latin typeface="+mj-lt"/>
              </a:rPr>
              <a:t>daerah</a:t>
            </a:r>
            <a:r>
              <a:rPr lang="en-US" dirty="0">
                <a:latin typeface="+mj-lt"/>
              </a:rPr>
              <a:t>.</a:t>
            </a:r>
          </a:p>
          <a:p>
            <a:pPr>
              <a:buNone/>
            </a:pPr>
            <a:r>
              <a:rPr lang="en-US" dirty="0">
                <a:latin typeface="+mj-lt"/>
              </a:rPr>
              <a:t>3. </a:t>
            </a:r>
            <a:r>
              <a:rPr lang="en-US" dirty="0" err="1">
                <a:latin typeface="+mj-lt"/>
              </a:rPr>
              <a:t>Pegawai</a:t>
            </a:r>
            <a:r>
              <a:rPr lang="en-US" dirty="0">
                <a:latin typeface="+mj-lt"/>
              </a:rPr>
              <a:t> Daerah </a:t>
            </a:r>
            <a:r>
              <a:rPr lang="en-US" dirty="0" err="1">
                <a:latin typeface="+mj-lt"/>
              </a:rPr>
              <a:t>adalah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pegawai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negeri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gajinya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dibebankan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pd</a:t>
            </a:r>
            <a:r>
              <a:rPr lang="en-US" dirty="0" smtClean="0">
                <a:latin typeface="+mj-lt"/>
              </a:rPr>
              <a:t> </a:t>
            </a:r>
            <a:r>
              <a:rPr lang="en-US" dirty="0">
                <a:latin typeface="+mj-lt"/>
              </a:rPr>
              <a:t>APBD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bekerja</a:t>
            </a:r>
            <a:r>
              <a:rPr lang="en-US" dirty="0">
                <a:latin typeface="+mj-lt"/>
              </a:rPr>
              <a:t> </a:t>
            </a:r>
            <a:r>
              <a:rPr lang="en-US" dirty="0" smtClean="0">
                <a:latin typeface="+mj-lt"/>
              </a:rPr>
              <a:t>p</a:t>
            </a:r>
            <a:r>
              <a:rPr lang="id-ID" dirty="0" smtClean="0">
                <a:latin typeface="+mj-lt"/>
              </a:rPr>
              <a:t>a</a:t>
            </a:r>
            <a:r>
              <a:rPr lang="en-US" dirty="0" smtClean="0">
                <a:latin typeface="+mj-lt"/>
              </a:rPr>
              <a:t>d</a:t>
            </a:r>
            <a:r>
              <a:rPr lang="id-ID" dirty="0" smtClean="0">
                <a:latin typeface="+mj-lt"/>
              </a:rPr>
              <a:t>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perangkat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Pem</a:t>
            </a:r>
            <a:r>
              <a:rPr lang="id-ID" dirty="0" smtClean="0">
                <a:latin typeface="+mj-lt"/>
              </a:rPr>
              <a:t>erintah </a:t>
            </a:r>
            <a:r>
              <a:rPr lang="en-US" dirty="0" smtClean="0">
                <a:latin typeface="+mj-lt"/>
              </a:rPr>
              <a:t>Da</a:t>
            </a:r>
            <a:r>
              <a:rPr lang="id-ID" dirty="0" smtClean="0">
                <a:latin typeface="+mj-lt"/>
              </a:rPr>
              <a:t>erah </a:t>
            </a:r>
            <a:endParaRPr lang="en-US" dirty="0">
              <a:latin typeface="+mj-lt"/>
            </a:endParaRPr>
          </a:p>
          <a:p>
            <a:pPr>
              <a:buNone/>
            </a:pPr>
            <a:r>
              <a:rPr lang="en-US" dirty="0">
                <a:latin typeface="+mj-lt"/>
              </a:rPr>
              <a:t>4. </a:t>
            </a:r>
            <a:r>
              <a:rPr lang="en-US" dirty="0" err="1">
                <a:latin typeface="+mj-lt"/>
              </a:rPr>
              <a:t>Pejabat</a:t>
            </a:r>
            <a:r>
              <a:rPr lang="en-US" dirty="0">
                <a:latin typeface="+mj-lt"/>
              </a:rPr>
              <a:t> Negara </a:t>
            </a:r>
            <a:r>
              <a:rPr lang="en-US" dirty="0" err="1">
                <a:latin typeface="+mj-lt"/>
              </a:rPr>
              <a:t>adalah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orang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diangkat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untuk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menduduki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jabatan-jabatan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tertentu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seperti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Presiden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Wakil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Presiden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Ketua</a:t>
            </a:r>
            <a:r>
              <a:rPr lang="en-US" dirty="0">
                <a:latin typeface="+mj-lt"/>
              </a:rPr>
              <a:t> MPR, </a:t>
            </a:r>
            <a:r>
              <a:rPr lang="en-US" dirty="0" err="1">
                <a:latin typeface="+mj-lt"/>
              </a:rPr>
              <a:t>Ketua</a:t>
            </a:r>
            <a:r>
              <a:rPr lang="en-US" dirty="0">
                <a:latin typeface="+mj-lt"/>
              </a:rPr>
              <a:t> DPR,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lain-lain.</a:t>
            </a:r>
          </a:p>
          <a:p>
            <a:pPr>
              <a:buNone/>
            </a:pPr>
            <a:r>
              <a:rPr lang="en-US" dirty="0">
                <a:latin typeface="+mj-lt"/>
              </a:rPr>
              <a:t>5. </a:t>
            </a:r>
            <a:r>
              <a:rPr lang="en-US" dirty="0" err="1">
                <a:latin typeface="+mj-lt"/>
              </a:rPr>
              <a:t>Pegawai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Negeri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berkewajiban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menaati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Pancasila</a:t>
            </a:r>
            <a:r>
              <a:rPr lang="en-US" dirty="0">
                <a:latin typeface="+mj-lt"/>
              </a:rPr>
              <a:t>, </a:t>
            </a:r>
            <a:r>
              <a:rPr lang="id-ID" dirty="0">
                <a:latin typeface="+mj-lt"/>
              </a:rPr>
              <a:t>U</a:t>
            </a:r>
            <a:r>
              <a:rPr lang="en-US" dirty="0" err="1" smtClean="0">
                <a:latin typeface="+mj-lt"/>
              </a:rPr>
              <a:t>ndang</a:t>
            </a:r>
            <a:r>
              <a:rPr lang="en-US" dirty="0" smtClean="0">
                <a:latin typeface="+mj-lt"/>
              </a:rPr>
              <a:t>-</a:t>
            </a:r>
            <a:r>
              <a:rPr lang="id-ID" dirty="0" smtClean="0">
                <a:latin typeface="+mj-lt"/>
              </a:rPr>
              <a:t>U</a:t>
            </a:r>
            <a:r>
              <a:rPr lang="en-US" dirty="0" err="1" smtClean="0">
                <a:latin typeface="+mj-lt"/>
              </a:rPr>
              <a:t>ndang</a:t>
            </a:r>
            <a:r>
              <a:rPr lang="en-US" dirty="0" smtClean="0">
                <a:latin typeface="+mj-lt"/>
              </a:rPr>
              <a:t> </a:t>
            </a:r>
            <a:r>
              <a:rPr lang="id-ID" dirty="0" err="1">
                <a:latin typeface="+mj-lt"/>
              </a:rPr>
              <a:t>D</a:t>
            </a:r>
            <a:r>
              <a:rPr lang="en-US" dirty="0" err="1" smtClean="0">
                <a:latin typeface="+mj-lt"/>
              </a:rPr>
              <a:t>asar</a:t>
            </a:r>
            <a:r>
              <a:rPr lang="en-US" dirty="0" smtClean="0">
                <a:latin typeface="+mj-lt"/>
              </a:rPr>
              <a:t> 1945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setia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pada</a:t>
            </a:r>
            <a:r>
              <a:rPr lang="en-US" dirty="0" smtClean="0">
                <a:latin typeface="+mj-lt"/>
              </a:rPr>
              <a:t> </a:t>
            </a:r>
            <a:r>
              <a:rPr lang="en-US" dirty="0">
                <a:latin typeface="+mj-lt"/>
              </a:rPr>
              <a:t>Negara </a:t>
            </a:r>
            <a:r>
              <a:rPr lang="en-US" dirty="0" err="1">
                <a:latin typeface="+mj-lt"/>
              </a:rPr>
              <a:t>Kesatuan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Republik</a:t>
            </a:r>
            <a:r>
              <a:rPr lang="en-US" dirty="0">
                <a:latin typeface="+mj-lt"/>
              </a:rPr>
              <a:t> Indonesia. Di </a:t>
            </a:r>
            <a:r>
              <a:rPr lang="en-US" dirty="0" err="1">
                <a:latin typeface="+mj-lt"/>
              </a:rPr>
              <a:t>samping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itu</a:t>
            </a:r>
            <a:r>
              <a:rPr lang="en-US" dirty="0">
                <a:latin typeface="+mj-lt"/>
              </a:rPr>
              <a:t>, </a:t>
            </a:r>
            <a:r>
              <a:rPr lang="en-US" dirty="0" err="1">
                <a:latin typeface="+mj-lt"/>
              </a:rPr>
              <a:t>Pegawai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Negeri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mempuyai</a:t>
            </a:r>
            <a:r>
              <a:rPr lang="en-US" dirty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hak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mendapatkan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>
                <a:latin typeface="+mj-lt"/>
              </a:rPr>
              <a:t>gaji</a:t>
            </a:r>
            <a:r>
              <a:rPr lang="en-US" dirty="0">
                <a:latin typeface="+mj-lt"/>
              </a:rPr>
              <a:t> yang </a:t>
            </a:r>
            <a:r>
              <a:rPr lang="en-US" dirty="0" err="1">
                <a:latin typeface="+mj-lt"/>
              </a:rPr>
              <a:t>adil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dan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layak</a:t>
            </a:r>
            <a:endParaRPr lang="en-US" dirty="0">
              <a:latin typeface="+mj-lt"/>
            </a:endParaRPr>
          </a:p>
          <a:p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524377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2073</Words>
  <Application>Microsoft Office PowerPoint</Application>
  <PresentationFormat>On-screen Show (4:3)</PresentationFormat>
  <Paragraphs>161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KEPEGAWAIAN DAERAH</vt:lpstr>
      <vt:lpstr>PowerPoint Presentation</vt:lpstr>
      <vt:lpstr>Sistem Kepegawaian</vt:lpstr>
      <vt:lpstr>PowerPoint Presentation</vt:lpstr>
      <vt:lpstr>Peraturan Kepegawaian</vt:lpstr>
      <vt:lpstr>PowerPoint Presentation</vt:lpstr>
      <vt:lpstr>Pegawai Negeri Sipil /Aparat Sipil Negara</vt:lpstr>
      <vt:lpstr>Peran ASN/ PNS</vt:lpstr>
      <vt:lpstr> Pokok-pokok Kepegawaian antara lain: </vt:lpstr>
      <vt:lpstr>  Rekrutmen Pegawai Daerah </vt:lpstr>
      <vt:lpstr>PowerPoint Presentation</vt:lpstr>
      <vt:lpstr>PowerPoint Presentation</vt:lpstr>
      <vt:lpstr>BIROKRASI</vt:lpstr>
      <vt:lpstr>Konsep Birokrasi </vt:lpstr>
      <vt:lpstr>PowerPoint Presentation</vt:lpstr>
      <vt:lpstr>PowerPoint Presentation</vt:lpstr>
      <vt:lpstr> Ciri-Ciri Birokrasi </vt:lpstr>
      <vt:lpstr> Karakteristik Birokrasi </vt:lpstr>
      <vt:lpstr> Fungsi Birokrasi </vt:lpstr>
      <vt:lpstr>PowerPoint Presentation</vt:lpstr>
      <vt:lpstr>Reformasi Birokrasi</vt:lpstr>
      <vt:lpstr>Area Perubahan Pemda</vt:lpstr>
      <vt:lpstr>VISI MISI REFORMASI  BIROKRASI</vt:lpstr>
      <vt:lpstr>TUJUAN REFORMASI BIROKRASI</vt:lpstr>
      <vt:lpstr>STRATEGI REFORMASI BIROKRASI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My PC</dc:creator>
  <cp:lastModifiedBy>My PC</cp:lastModifiedBy>
  <cp:revision>14</cp:revision>
  <dcterms:created xsi:type="dcterms:W3CDTF">2021-05-24T05:31:55Z</dcterms:created>
  <dcterms:modified xsi:type="dcterms:W3CDTF">2021-08-19T03:19:38Z</dcterms:modified>
</cp:coreProperties>
</file>