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31520-1E93-44AE-BA72-91CC60CC08A0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D710-63C9-4BE2-92ED-A09C50E72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60959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Perumusan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066800"/>
            <a:ext cx="7848600" cy="4953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Publik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G</a:t>
            </a:r>
            <a:r>
              <a:rPr lang="en-US" dirty="0" err="1" smtClean="0">
                <a:solidFill>
                  <a:schemeClr val="tx1"/>
                </a:solidFill>
              </a:rPr>
              <a:t>ejala</a:t>
            </a:r>
            <a:r>
              <a:rPr lang="en-US" dirty="0" smtClean="0">
                <a:solidFill>
                  <a:schemeClr val="tx1"/>
                </a:solidFill>
              </a:rPr>
              <a:t> y</a:t>
            </a:r>
            <a:r>
              <a:rPr lang="id-ID" dirty="0" smtClean="0">
                <a:solidFill>
                  <a:schemeClr val="tx1"/>
                </a:solidFill>
              </a:rPr>
              <a:t>an</a:t>
            </a:r>
            <a:r>
              <a:rPr lang="en-US" dirty="0" smtClean="0">
                <a:solidFill>
                  <a:schemeClr val="tx1"/>
                </a:solidFill>
              </a:rPr>
              <a:t>g </a:t>
            </a:r>
            <a:r>
              <a:rPr lang="en-US" dirty="0" err="1" smtClean="0">
                <a:solidFill>
                  <a:schemeClr val="tx1"/>
                </a:solidFill>
              </a:rPr>
              <a:t>dirasakan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id-ID" dirty="0" smtClean="0">
                <a:solidFill>
                  <a:schemeClr val="tx1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id-ID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g</a:t>
            </a:r>
            <a:r>
              <a:rPr lang="id-ID" dirty="0" smtClean="0">
                <a:solidFill>
                  <a:schemeClr val="tx1"/>
                </a:solidFill>
              </a:rPr>
              <a:t>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kesulitan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bersama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sekelompok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diatasi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intrvensi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dipahami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sbg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blm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terpenuhinya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kebutuhan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kesempatan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diinginkan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pemenuhannya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mungkin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kebijakan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1200" dirty="0" smtClean="0"/>
              <a:t>2</a:t>
            </a:r>
            <a:r>
              <a:rPr lang="en-US" sz="11200" dirty="0" smtClean="0">
                <a:latin typeface="+mj-lt"/>
              </a:rPr>
              <a:t>. </a:t>
            </a:r>
            <a:r>
              <a:rPr lang="en-US" sz="11200" b="1" dirty="0" err="1" smtClean="0">
                <a:latin typeface="+mj-lt"/>
              </a:rPr>
              <a:t>Metode</a:t>
            </a:r>
            <a:r>
              <a:rPr lang="en-US" sz="11200" b="1" dirty="0" smtClean="0">
                <a:latin typeface="+mj-lt"/>
              </a:rPr>
              <a:t> survey </a:t>
            </a:r>
            <a:r>
              <a:rPr lang="en-US" sz="11200" dirty="0" smtClean="0">
                <a:latin typeface="+mj-lt"/>
              </a:rPr>
              <a:t>u</a:t>
            </a:r>
            <a:r>
              <a:rPr lang="id-ID" sz="11200" dirty="0" smtClean="0">
                <a:latin typeface="+mj-lt"/>
              </a:rPr>
              <a:t>n</a:t>
            </a:r>
            <a:r>
              <a:rPr lang="en-US" sz="11200" dirty="0" smtClean="0">
                <a:latin typeface="+mj-lt"/>
              </a:rPr>
              <a:t>t</a:t>
            </a:r>
            <a:r>
              <a:rPr lang="id-ID" sz="11200" dirty="0" smtClean="0">
                <a:latin typeface="+mj-lt"/>
              </a:rPr>
              <a:t>u</a:t>
            </a:r>
            <a:r>
              <a:rPr lang="en-US" sz="11200" dirty="0" smtClean="0">
                <a:latin typeface="+mj-lt"/>
              </a:rPr>
              <a:t>k </a:t>
            </a:r>
            <a:r>
              <a:rPr lang="en-US" sz="11200" dirty="0" err="1" smtClean="0">
                <a:latin typeface="+mj-lt"/>
              </a:rPr>
              <a:t>mendapat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berbagai</a:t>
            </a:r>
            <a:r>
              <a:rPr lang="en-US" sz="11200" dirty="0" smtClean="0">
                <a:latin typeface="+mj-lt"/>
              </a:rPr>
              <a:t> ide yang </a:t>
            </a:r>
            <a:r>
              <a:rPr lang="en-US" sz="11200" dirty="0" err="1" smtClean="0">
                <a:latin typeface="+mj-lt"/>
              </a:rPr>
              <a:t>baik</a:t>
            </a:r>
            <a:r>
              <a:rPr lang="id-ID" sz="11200" dirty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untuk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memecahkan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masalah</a:t>
            </a:r>
            <a:endParaRPr lang="en-US" sz="11200" dirty="0" smtClean="0">
              <a:latin typeface="+mj-lt"/>
            </a:endParaRPr>
          </a:p>
          <a:p>
            <a:pPr marL="514350" indent="-514350">
              <a:buNone/>
            </a:pPr>
            <a:r>
              <a:rPr lang="en-US" sz="11200" dirty="0" smtClean="0">
                <a:latin typeface="+mj-lt"/>
              </a:rPr>
              <a:t>3. </a:t>
            </a:r>
            <a:r>
              <a:rPr lang="en-US" sz="11200" b="1" dirty="0" err="1" smtClean="0">
                <a:latin typeface="+mj-lt"/>
              </a:rPr>
              <a:t>Tinjauan</a:t>
            </a:r>
            <a:r>
              <a:rPr lang="en-US" sz="11200" b="1" dirty="0" smtClean="0">
                <a:latin typeface="+mj-lt"/>
              </a:rPr>
              <a:t> </a:t>
            </a:r>
            <a:r>
              <a:rPr lang="en-US" sz="11200" b="1" dirty="0" err="1" smtClean="0">
                <a:latin typeface="+mj-lt"/>
              </a:rPr>
              <a:t>pustaka</a:t>
            </a:r>
            <a:r>
              <a:rPr lang="en-US" sz="11200" b="1" dirty="0" smtClean="0">
                <a:latin typeface="+mj-lt"/>
              </a:rPr>
              <a:t>, </a:t>
            </a:r>
            <a:r>
              <a:rPr lang="en-US" sz="11200" dirty="0" err="1" smtClean="0">
                <a:latin typeface="+mj-lt"/>
              </a:rPr>
              <a:t>seperti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buku</a:t>
            </a:r>
            <a:r>
              <a:rPr lang="en-US" sz="11200" dirty="0" smtClean="0">
                <a:latin typeface="+mj-lt"/>
              </a:rPr>
              <a:t>, </a:t>
            </a:r>
            <a:r>
              <a:rPr lang="en-US" sz="11200" dirty="0" err="1" smtClean="0">
                <a:latin typeface="+mj-lt"/>
              </a:rPr>
              <a:t>jurnal</a:t>
            </a:r>
            <a:r>
              <a:rPr lang="en-US" sz="11200" dirty="0" smtClean="0">
                <a:latin typeface="+mj-lt"/>
              </a:rPr>
              <a:t> yang </a:t>
            </a:r>
            <a:r>
              <a:rPr lang="en-US" sz="11200" dirty="0" err="1" smtClean="0">
                <a:latin typeface="+mj-lt"/>
              </a:rPr>
              <a:t>berisi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pengetahuan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teoritik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kasus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dari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berbagai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bidang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seperti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kesehatan</a:t>
            </a:r>
            <a:r>
              <a:rPr lang="en-US" sz="11200" dirty="0" smtClean="0">
                <a:latin typeface="+mj-lt"/>
              </a:rPr>
              <a:t>, </a:t>
            </a:r>
            <a:r>
              <a:rPr lang="en-US" sz="11200" dirty="0" err="1" smtClean="0">
                <a:latin typeface="+mj-lt"/>
              </a:rPr>
              <a:t>tanah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pendidikan</a:t>
            </a:r>
            <a:r>
              <a:rPr lang="en-US" sz="11200" dirty="0" smtClean="0">
                <a:latin typeface="+mj-lt"/>
              </a:rPr>
              <a:t>, </a:t>
            </a:r>
            <a:r>
              <a:rPr lang="en-US" sz="11200" dirty="0" smtClean="0">
                <a:latin typeface="+mj-lt"/>
              </a:rPr>
              <a:t>y</a:t>
            </a:r>
            <a:r>
              <a:rPr lang="id-ID" sz="11200" dirty="0" smtClean="0">
                <a:latin typeface="+mj-lt"/>
              </a:rPr>
              <a:t>an</a:t>
            </a:r>
            <a:r>
              <a:rPr lang="en-US" sz="11200" dirty="0" smtClean="0">
                <a:latin typeface="+mj-lt"/>
              </a:rPr>
              <a:t>g </a:t>
            </a:r>
            <a:r>
              <a:rPr lang="en-US" sz="11200" dirty="0" err="1" smtClean="0">
                <a:latin typeface="+mj-lt"/>
              </a:rPr>
              <a:t>dapat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digunakan</a:t>
            </a:r>
            <a:r>
              <a:rPr lang="en-US" sz="11200" dirty="0" smtClean="0">
                <a:latin typeface="+mj-lt"/>
              </a:rPr>
              <a:t>  </a:t>
            </a:r>
            <a:r>
              <a:rPr lang="en-US" sz="11200" dirty="0" smtClean="0">
                <a:latin typeface="+mj-lt"/>
              </a:rPr>
              <a:t>s</a:t>
            </a:r>
            <a:r>
              <a:rPr lang="id-ID" sz="11200" dirty="0" smtClean="0">
                <a:latin typeface="+mj-lt"/>
              </a:rPr>
              <a:t>bg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sumber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informasi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untuk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menawarkan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alternatif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kebijakan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smtClean="0">
                <a:latin typeface="+mj-lt"/>
              </a:rPr>
              <a:t>d</a:t>
            </a:r>
            <a:r>
              <a:rPr lang="id-ID" sz="11200" dirty="0" smtClean="0">
                <a:latin typeface="+mj-lt"/>
              </a:rPr>
              <a:t>a</a:t>
            </a:r>
            <a:r>
              <a:rPr lang="en-US" sz="11200" dirty="0" smtClean="0">
                <a:latin typeface="+mj-lt"/>
              </a:rPr>
              <a:t>l</a:t>
            </a:r>
            <a:r>
              <a:rPr lang="id-ID" sz="11200" dirty="0" smtClean="0">
                <a:latin typeface="+mj-lt"/>
              </a:rPr>
              <a:t>a</a:t>
            </a:r>
            <a:r>
              <a:rPr lang="en-US" sz="11200" dirty="0" smtClean="0">
                <a:latin typeface="+mj-lt"/>
              </a:rPr>
              <a:t>m </a:t>
            </a:r>
            <a:r>
              <a:rPr lang="en-US" sz="11200" dirty="0" err="1" smtClean="0">
                <a:latin typeface="+mj-lt"/>
              </a:rPr>
              <a:t>memecahkan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masalah</a:t>
            </a:r>
            <a:r>
              <a:rPr lang="en-US" sz="11200" dirty="0" smtClean="0">
                <a:latin typeface="+mj-lt"/>
              </a:rPr>
              <a:t>. </a:t>
            </a:r>
          </a:p>
          <a:p>
            <a:pPr marL="514350" indent="-514350">
              <a:buNone/>
            </a:pPr>
            <a:r>
              <a:rPr lang="en-US" sz="11200" dirty="0" smtClean="0">
                <a:latin typeface="+mj-lt"/>
              </a:rPr>
              <a:t>4. </a:t>
            </a:r>
            <a:r>
              <a:rPr lang="en-US" sz="11200" b="1" dirty="0" err="1" smtClean="0">
                <a:latin typeface="+mj-lt"/>
              </a:rPr>
              <a:t>Perbandingan</a:t>
            </a:r>
            <a:r>
              <a:rPr lang="en-US" sz="11200" b="1" dirty="0" smtClean="0">
                <a:latin typeface="+mj-lt"/>
              </a:rPr>
              <a:t> </a:t>
            </a:r>
            <a:r>
              <a:rPr lang="en-US" sz="11200" dirty="0" smtClean="0">
                <a:latin typeface="+mj-lt"/>
              </a:rPr>
              <a:t>d</a:t>
            </a:r>
            <a:r>
              <a:rPr lang="id-ID" sz="11200" dirty="0" smtClean="0">
                <a:latin typeface="+mj-lt"/>
              </a:rPr>
              <a:t>e</a:t>
            </a:r>
            <a:r>
              <a:rPr lang="en-US" sz="11200" dirty="0" err="1" smtClean="0">
                <a:latin typeface="+mj-lt"/>
              </a:rPr>
              <a:t>ng</a:t>
            </a:r>
            <a:r>
              <a:rPr lang="id-ID" sz="11200" dirty="0" smtClean="0">
                <a:latin typeface="+mj-lt"/>
              </a:rPr>
              <a:t>a</a:t>
            </a:r>
            <a:r>
              <a:rPr lang="en-US" sz="11200" dirty="0" smtClean="0">
                <a:latin typeface="+mj-lt"/>
              </a:rPr>
              <a:t>n </a:t>
            </a:r>
            <a:r>
              <a:rPr lang="en-US" sz="11200" dirty="0" err="1" smtClean="0">
                <a:latin typeface="+mj-lt"/>
              </a:rPr>
              <a:t>pengalaman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dari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daerah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dan</a:t>
            </a:r>
            <a:r>
              <a:rPr lang="en-US" sz="11200" dirty="0" smtClean="0">
                <a:latin typeface="+mj-lt"/>
              </a:rPr>
              <a:t> </a:t>
            </a:r>
          </a:p>
          <a:p>
            <a:pPr marL="514350" indent="-514350">
              <a:buNone/>
            </a:pPr>
            <a:r>
              <a:rPr lang="en-US" sz="11200" dirty="0" smtClean="0">
                <a:latin typeface="+mj-lt"/>
              </a:rPr>
              <a:t>      </a:t>
            </a:r>
            <a:r>
              <a:rPr lang="en-US" sz="11200" dirty="0" err="1" smtClean="0">
                <a:latin typeface="+mj-lt"/>
              </a:rPr>
              <a:t>negara</a:t>
            </a:r>
            <a:r>
              <a:rPr lang="en-US" sz="11200" dirty="0" smtClean="0">
                <a:latin typeface="+mj-lt"/>
              </a:rPr>
              <a:t> lain</a:t>
            </a:r>
          </a:p>
          <a:p>
            <a:pPr marL="514350" indent="-514350">
              <a:buNone/>
            </a:pPr>
            <a:r>
              <a:rPr lang="en-US" sz="11200" dirty="0" smtClean="0">
                <a:latin typeface="+mj-lt"/>
              </a:rPr>
              <a:t>5. </a:t>
            </a:r>
            <a:r>
              <a:rPr lang="en-US" sz="11200" b="1" dirty="0" smtClean="0">
                <a:latin typeface="+mj-lt"/>
              </a:rPr>
              <a:t>Brainstorming /</a:t>
            </a:r>
            <a:r>
              <a:rPr lang="en-US" sz="11200" b="1" dirty="0" err="1" smtClean="0">
                <a:latin typeface="+mj-lt"/>
              </a:rPr>
              <a:t>Curah</a:t>
            </a:r>
            <a:r>
              <a:rPr lang="en-US" sz="11200" b="1" dirty="0" smtClean="0">
                <a:latin typeface="+mj-lt"/>
              </a:rPr>
              <a:t> </a:t>
            </a:r>
            <a:r>
              <a:rPr lang="en-US" sz="11200" b="1" dirty="0" err="1" smtClean="0">
                <a:latin typeface="+mj-lt"/>
              </a:rPr>
              <a:t>pendapat</a:t>
            </a:r>
            <a:r>
              <a:rPr lang="en-US" sz="11200" b="1" dirty="0" smtClean="0">
                <a:latin typeface="+mj-lt"/>
              </a:rPr>
              <a:t>  </a:t>
            </a:r>
            <a:r>
              <a:rPr lang="en-US" sz="11200" dirty="0" smtClean="0">
                <a:latin typeface="+mj-lt"/>
              </a:rPr>
              <a:t>ide/</a:t>
            </a:r>
            <a:r>
              <a:rPr lang="en-US" sz="11200" dirty="0" err="1" smtClean="0">
                <a:latin typeface="+mj-lt"/>
              </a:rPr>
              <a:t>gagasan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untuk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smtClean="0">
                <a:latin typeface="+mj-lt"/>
              </a:rPr>
              <a:t>d</a:t>
            </a:r>
            <a:r>
              <a:rPr lang="id-ID" sz="11200" dirty="0" smtClean="0">
                <a:latin typeface="+mj-lt"/>
              </a:rPr>
              <a:t>en</a:t>
            </a:r>
            <a:r>
              <a:rPr lang="en-US" sz="11200" dirty="0" smtClean="0">
                <a:latin typeface="+mj-lt"/>
              </a:rPr>
              <a:t>g</a:t>
            </a:r>
            <a:r>
              <a:rPr lang="id-ID" sz="11200" dirty="0" smtClean="0">
                <a:latin typeface="+mj-lt"/>
              </a:rPr>
              <a:t>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pakar</a:t>
            </a:r>
            <a:r>
              <a:rPr lang="en-US" sz="11200" dirty="0" smtClean="0">
                <a:latin typeface="+mj-lt"/>
              </a:rPr>
              <a:t>, </a:t>
            </a:r>
            <a:r>
              <a:rPr lang="en-US" sz="11200" dirty="0" err="1" smtClean="0">
                <a:latin typeface="+mj-lt"/>
              </a:rPr>
              <a:t>konsultan</a:t>
            </a:r>
            <a:r>
              <a:rPr lang="en-US" sz="11200" dirty="0" smtClean="0">
                <a:latin typeface="+mj-lt"/>
              </a:rPr>
              <a:t>, </a:t>
            </a:r>
            <a:r>
              <a:rPr lang="en-US" sz="11200" dirty="0" err="1" smtClean="0">
                <a:latin typeface="+mj-lt"/>
              </a:rPr>
              <a:t>staf</a:t>
            </a:r>
            <a:r>
              <a:rPr lang="en-US" sz="11200" dirty="0" smtClean="0">
                <a:latin typeface="+mj-lt"/>
              </a:rPr>
              <a:t>  </a:t>
            </a:r>
            <a:r>
              <a:rPr lang="en-US" sz="11200" dirty="0" err="1" smtClean="0">
                <a:latin typeface="+mj-lt"/>
              </a:rPr>
              <a:t>melalui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diskusi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untuk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memecahkan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 smtClean="0">
                <a:latin typeface="+mj-lt"/>
              </a:rPr>
              <a:t>masalah</a:t>
            </a:r>
            <a:r>
              <a:rPr lang="en-US" sz="11200" dirty="0" smtClean="0">
                <a:latin typeface="+mj-lt"/>
              </a:rPr>
              <a:t> </a:t>
            </a:r>
          </a:p>
          <a:p>
            <a:pPr marL="0" indent="0">
              <a:buNone/>
            </a:pPr>
            <a:endParaRPr lang="en-US" sz="112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Kriteria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seleksi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memilih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kebijakan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perlu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beberapa</a:t>
            </a:r>
            <a:r>
              <a:rPr lang="en-US" sz="2800" dirty="0" smtClean="0">
                <a:latin typeface="+mj-lt"/>
              </a:rPr>
              <a:t> variable yang </a:t>
            </a:r>
            <a:r>
              <a:rPr lang="en-US" sz="2800" dirty="0" err="1" smtClean="0">
                <a:latin typeface="+mj-lt"/>
              </a:rPr>
              <a:t>perlu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dipertimbangkan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yakni</a:t>
            </a:r>
            <a:r>
              <a:rPr lang="en-US" sz="2800" dirty="0" smtClean="0">
                <a:latin typeface="+mj-lt"/>
              </a:rPr>
              <a:t> :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+mj-lt"/>
              </a:rPr>
              <a:t>Kesesuaian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visi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misi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organisasi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karena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kebijakan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instrumen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mencapai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visi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misi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organisasi</a:t>
            </a:r>
            <a:r>
              <a:rPr lang="en-US" sz="2800" dirty="0" smtClean="0">
                <a:latin typeface="+mj-lt"/>
              </a:rPr>
              <a:t> .</a:t>
            </a:r>
          </a:p>
          <a:p>
            <a:pPr marL="514350" indent="-514350">
              <a:buAutoNum type="arabicPeriod"/>
            </a:pPr>
            <a:r>
              <a:rPr lang="en-US" sz="2800" b="1" i="1" dirty="0" smtClean="0">
                <a:latin typeface="+mj-lt"/>
              </a:rPr>
              <a:t>Applicable</a:t>
            </a:r>
            <a:r>
              <a:rPr lang="en-US" sz="2800" dirty="0" smtClean="0">
                <a:latin typeface="+mj-lt"/>
              </a:rPr>
              <a:t> (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diimlementasikan</a:t>
            </a:r>
            <a:r>
              <a:rPr lang="en-US" sz="2800" dirty="0" smtClean="0">
                <a:latin typeface="+mj-lt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+mj-lt"/>
              </a:rPr>
              <a:t>Mampu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mempromosikan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pemerataan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keadilan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+mj-lt"/>
              </a:rPr>
              <a:t>Mendasarkan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kriteria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penilaian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jelas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transparan</a:t>
            </a:r>
            <a:r>
              <a:rPr lang="en-US" sz="2800" dirty="0" smtClean="0">
                <a:latin typeface="+mj-lt"/>
              </a:rPr>
              <a:t>. </a:t>
            </a:r>
            <a:r>
              <a:rPr lang="en-US" sz="2800" dirty="0" err="1" smtClean="0">
                <a:latin typeface="+mj-lt"/>
              </a:rPr>
              <a:t>Kriteria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tersebut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berfungsi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standar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penilaian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diverifikasi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publik</a:t>
            </a:r>
            <a:r>
              <a:rPr lang="en-US" sz="2800" dirty="0" smtClean="0">
                <a:latin typeface="+mj-lt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Karakteristik</a:t>
            </a:r>
            <a:r>
              <a:rPr lang="en-US" sz="3600" b="1" dirty="0" smtClean="0"/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Masalah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Publik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3340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Saling </a:t>
            </a:r>
            <a:r>
              <a:rPr lang="en-US" sz="2400" dirty="0" err="1" smtClean="0">
                <a:latin typeface="+mj-lt"/>
              </a:rPr>
              <a:t>ketergantungan</a:t>
            </a:r>
            <a:r>
              <a:rPr lang="en-US" sz="2400" dirty="0" smtClean="0">
                <a:latin typeface="+mj-lt"/>
              </a:rPr>
              <a:t> / interdependence</a:t>
            </a:r>
          </a:p>
          <a:p>
            <a:pPr marL="514350" indent="-51435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</a:t>
            </a:r>
            <a:r>
              <a:rPr lang="en-US" sz="2400" dirty="0" err="1" smtClean="0">
                <a:latin typeface="+mj-lt"/>
              </a:rPr>
              <a:t>suatu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berdiri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sendiri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tetapi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saling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terkait</a:t>
            </a:r>
            <a:r>
              <a:rPr lang="en-US" sz="2400" dirty="0" smtClean="0">
                <a:latin typeface="+mj-lt"/>
              </a:rPr>
              <a:t> dg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lain. </a:t>
            </a:r>
            <a:r>
              <a:rPr lang="en-US" sz="2400" dirty="0" err="1" smtClean="0">
                <a:latin typeface="+mj-lt"/>
              </a:rPr>
              <a:t>Misal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pengangguran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kriminalitas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berkait</a:t>
            </a:r>
            <a:r>
              <a:rPr lang="en-US" sz="2400" dirty="0" smtClean="0">
                <a:latin typeface="+mj-lt"/>
              </a:rPr>
              <a:t> dg </a:t>
            </a:r>
            <a:r>
              <a:rPr lang="en-US" sz="2400" dirty="0" err="1" smtClean="0">
                <a:latin typeface="+mj-lt"/>
              </a:rPr>
              <a:t>kemiskinan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  <a:sym typeface="Wingdings" pitchFamily="2" charset="2"/>
              </a:rPr>
              <a:t></a:t>
            </a:r>
            <a:r>
              <a:rPr lang="en-US" sz="2400" dirty="0" err="1" smtClean="0">
                <a:latin typeface="+mj-lt"/>
              </a:rPr>
              <a:t>Pemecahannya</a:t>
            </a:r>
            <a:r>
              <a:rPr lang="en-US" sz="2400" dirty="0" smtClean="0">
                <a:latin typeface="+mj-lt"/>
              </a:rPr>
              <a:t> dg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holistik</a:t>
            </a:r>
            <a:endParaRPr lang="en-US" sz="2400" dirty="0">
              <a:latin typeface="+mj-lt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+mj-lt"/>
              </a:rPr>
              <a:t>2.   </a:t>
            </a:r>
            <a:r>
              <a:rPr lang="en-US" sz="2400" dirty="0" err="1" smtClean="0">
                <a:latin typeface="+mj-lt"/>
              </a:rPr>
              <a:t>Subyektivitas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fenomena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pd </a:t>
            </a:r>
            <a:r>
              <a:rPr lang="en-US" sz="2400" dirty="0" err="1" smtClean="0">
                <a:latin typeface="+mj-lt"/>
              </a:rPr>
              <a:t>suatu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lingkungan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tt</a:t>
            </a:r>
            <a:r>
              <a:rPr lang="en-US" sz="2400" dirty="0" smtClean="0">
                <a:latin typeface="+mj-lt"/>
              </a:rPr>
              <a:t> , </a:t>
            </a:r>
            <a:r>
              <a:rPr lang="en-US" sz="2400" dirty="0" err="1" smtClean="0">
                <a:latin typeface="+mj-lt"/>
              </a:rPr>
              <a:t>bisa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pd </a:t>
            </a:r>
            <a:r>
              <a:rPr lang="en-US" sz="2400" dirty="0" err="1" smtClean="0">
                <a:latin typeface="+mj-lt"/>
              </a:rPr>
              <a:t>lingkungan</a:t>
            </a:r>
            <a:r>
              <a:rPr lang="en-US" sz="2400" dirty="0" smtClean="0">
                <a:latin typeface="+mj-lt"/>
              </a:rPr>
              <a:t> yang lain.</a:t>
            </a:r>
          </a:p>
          <a:p>
            <a:pPr marL="514350" indent="-514350">
              <a:buAutoNum type="arabicPeriod" startAt="3"/>
            </a:pPr>
            <a:r>
              <a:rPr lang="en-US" sz="2400" dirty="0" smtClean="0">
                <a:latin typeface="+mj-lt"/>
              </a:rPr>
              <a:t>Artificiality 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fenomena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dianggap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sbg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krn </a:t>
            </a:r>
            <a:r>
              <a:rPr lang="en-US" sz="2400" dirty="0" err="1" smtClean="0">
                <a:latin typeface="+mj-lt"/>
              </a:rPr>
              <a:t>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keinginan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manusia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merubah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:</a:t>
            </a:r>
            <a:r>
              <a:rPr lang="en-US" sz="2400" dirty="0" err="1" smtClean="0">
                <a:latin typeface="+mj-lt"/>
              </a:rPr>
              <a:t>misal</a:t>
            </a:r>
            <a:r>
              <a:rPr lang="en-US" sz="2400" dirty="0" smtClean="0">
                <a:latin typeface="+mj-lt"/>
              </a:rPr>
              <a:t>  PP </a:t>
            </a:r>
            <a:r>
              <a:rPr lang="en-US" sz="2400" dirty="0" err="1" smtClean="0">
                <a:latin typeface="+mj-lt"/>
              </a:rPr>
              <a:t>kapita</a:t>
            </a:r>
            <a:endParaRPr lang="en-US" sz="2400" dirty="0" smtClean="0">
              <a:latin typeface="+mj-lt"/>
            </a:endParaRPr>
          </a:p>
          <a:p>
            <a:pPr marL="514350" indent="-514350">
              <a:buAutoNum type="arabicPeriod" startAt="3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Dinamika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solusi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terhadap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selalu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berubah</a:t>
            </a:r>
            <a:r>
              <a:rPr lang="en-US" sz="2400" dirty="0" smtClean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</a:t>
            </a:r>
            <a:r>
              <a:rPr lang="id-ID" sz="2400" dirty="0" smtClean="0">
                <a:latin typeface="+mj-lt"/>
              </a:rPr>
              <a:t>an</a:t>
            </a:r>
            <a:r>
              <a:rPr lang="en-US" sz="2400" dirty="0" smtClean="0">
                <a:latin typeface="+mj-lt"/>
              </a:rPr>
              <a:t>g </a:t>
            </a:r>
            <a:r>
              <a:rPr lang="en-US" sz="2400" dirty="0" err="1" smtClean="0">
                <a:latin typeface="+mj-lt"/>
              </a:rPr>
              <a:t>sama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b</a:t>
            </a:r>
            <a:r>
              <a:rPr lang="id-ID" sz="2400" dirty="0" smtClean="0">
                <a:latin typeface="+mj-lt"/>
              </a:rPr>
              <a:t>i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diselesaikan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sama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kalau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konteks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lingkungannya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waktunya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berbeda</a:t>
            </a:r>
            <a:r>
              <a:rPr lang="en-US" sz="2400" dirty="0" smtClean="0">
                <a:latin typeface="+mj-lt"/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4873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Type-type </a:t>
            </a:r>
            <a:r>
              <a:rPr lang="en-US" sz="3600" b="1" dirty="0" err="1" smtClean="0">
                <a:solidFill>
                  <a:schemeClr val="tx1"/>
                </a:solidFill>
              </a:rPr>
              <a:t>Masalah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Publik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7924800" cy="5867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terstruktur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pemecahannya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beberapa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,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enga</a:t>
            </a:r>
            <a:r>
              <a:rPr lang="id-ID" sz="2400" dirty="0">
                <a:latin typeface="+mj-lt"/>
                <a:cs typeface="Arial" pitchFamily="34" charset="0"/>
              </a:rPr>
              <a:t>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pemecahan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terbatas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disetujui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hasilnya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t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diperhitungkan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misal</a:t>
            </a:r>
            <a:r>
              <a:rPr lang="en-US" sz="2400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sampah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pemberhentian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pegawai</a:t>
            </a:r>
            <a:r>
              <a:rPr lang="en-US" sz="2400" dirty="0" smtClean="0">
                <a:latin typeface="+mj-lt"/>
                <a:cs typeface="Arial" pitchFamily="34" charset="0"/>
              </a:rPr>
              <a:t> (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aturan</a:t>
            </a:r>
            <a:r>
              <a:rPr lang="en-US" sz="2400" dirty="0" smtClean="0">
                <a:latin typeface="+mj-lt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agak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terstruktur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smtClean="0">
                <a:latin typeface="+mj-lt"/>
                <a:cs typeface="Arial" pitchFamily="34" charset="0"/>
              </a:rPr>
              <a:t>ad</a:t>
            </a:r>
            <a:r>
              <a:rPr lang="id-ID" sz="2400" dirty="0" smtClean="0">
                <a:latin typeface="+mj-lt"/>
                <a:cs typeface="Arial" pitchFamily="34" charset="0"/>
              </a:rPr>
              <a:t>ala</a:t>
            </a:r>
            <a:r>
              <a:rPr lang="en-US" sz="2400" dirty="0" smtClean="0">
                <a:latin typeface="+mj-lt"/>
                <a:cs typeface="Arial" pitchFamily="34" charset="0"/>
              </a:rPr>
              <a:t>h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pemecahan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bberapa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pemecahan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terbatas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disetujui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hasil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pasti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misal</a:t>
            </a:r>
            <a:r>
              <a:rPr lang="en-US" sz="2400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smtClean="0">
                <a:latin typeface="+mj-lt"/>
                <a:cs typeface="Arial" pitchFamily="34" charset="0"/>
              </a:rPr>
              <a:t>m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l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h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pembebasan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tanah</a:t>
            </a:r>
            <a:r>
              <a:rPr lang="en-US" sz="2400" dirty="0" smtClean="0">
                <a:latin typeface="+mj-lt"/>
                <a:cs typeface="Arial" pitchFamily="34" charset="0"/>
              </a:rPr>
              <a:t> /</a:t>
            </a:r>
            <a:r>
              <a:rPr lang="en-US" sz="2400" dirty="0" err="1" smtClean="0">
                <a:latin typeface="+mj-lt"/>
                <a:cs typeface="Arial" pitchFamily="34" charset="0"/>
              </a:rPr>
              <a:t>lahan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utk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jalan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mecahan</a:t>
            </a:r>
            <a:r>
              <a:rPr lang="en-US" sz="2400" dirty="0" smtClean="0">
                <a:latin typeface="+mj-lt"/>
                <a:cs typeface="Arial" pitchFamily="34" charset="0"/>
              </a:rPr>
              <a:t> m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l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h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instansi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y</a:t>
            </a:r>
            <a:r>
              <a:rPr lang="id-ID" sz="2400" b="1" dirty="0" smtClean="0">
                <a:latin typeface="+mj-lt"/>
                <a:cs typeface="Arial" pitchFamily="34" charset="0"/>
              </a:rPr>
              <a:t>an</a:t>
            </a:r>
            <a:r>
              <a:rPr lang="en-US" sz="2400" b="1" dirty="0" smtClean="0">
                <a:latin typeface="+mj-lt"/>
                <a:cs typeface="Arial" pitchFamily="34" charset="0"/>
              </a:rPr>
              <a:t>g t</a:t>
            </a:r>
            <a:r>
              <a:rPr lang="id-ID" sz="2400" b="1" dirty="0" smtClean="0">
                <a:latin typeface="+mj-lt"/>
                <a:cs typeface="Arial" pitchFamily="34" charset="0"/>
              </a:rPr>
              <a:t>i</a:t>
            </a:r>
            <a:r>
              <a:rPr lang="en-US" sz="2400" b="1" dirty="0" smtClean="0">
                <a:latin typeface="+mj-lt"/>
                <a:cs typeface="Arial" pitchFamily="34" charset="0"/>
              </a:rPr>
              <a:t>d</a:t>
            </a:r>
            <a:r>
              <a:rPr lang="id-ID" sz="2400" b="1" dirty="0" smtClean="0">
                <a:latin typeface="+mj-lt"/>
                <a:cs typeface="Arial" pitchFamily="34" charset="0"/>
              </a:rPr>
              <a:t>a</a:t>
            </a:r>
            <a:r>
              <a:rPr lang="en-US" sz="2400" b="1" dirty="0" smtClean="0">
                <a:latin typeface="+mj-lt"/>
                <a:cs typeface="Arial" pitchFamily="34" charset="0"/>
              </a:rPr>
              <a:t>k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terstruktur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smtClean="0">
                <a:latin typeface="+mj-lt"/>
                <a:cs typeface="Arial" pitchFamily="34" charset="0"/>
              </a:rPr>
              <a:t>ad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l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h </a:t>
            </a:r>
            <a:r>
              <a:rPr lang="en-US" sz="2400" dirty="0" err="1" smtClean="0">
                <a:latin typeface="+mj-lt"/>
                <a:cs typeface="Arial" pitchFamily="34" charset="0"/>
              </a:rPr>
              <a:t>msalah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pemecahan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, </a:t>
            </a:r>
            <a:r>
              <a:rPr lang="en-US" sz="24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pmecahannya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latin typeface="+mj-lt"/>
                <a:cs typeface="Arial" pitchFamily="34" charset="0"/>
              </a:rPr>
              <a:t>i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k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terbatas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menimbulk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n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konflik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hasilnya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sulit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dihitung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misal</a:t>
            </a:r>
            <a:r>
              <a:rPr lang="en-US" sz="24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smtClean="0">
                <a:latin typeface="+mj-lt"/>
                <a:cs typeface="Arial" pitchFamily="34" charset="0"/>
              </a:rPr>
              <a:t>m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l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h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kemiskinan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Tipologi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Masalah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Elemen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Alternatif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Terbatas</a:t>
                      </a:r>
                      <a:r>
                        <a:rPr lang="en-US" dirty="0" smtClean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r>
                        <a:rPr lang="en-US" dirty="0" smtClean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Kegunaan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Konflik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Probabilitas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r>
                        <a:rPr lang="en-US" dirty="0" smtClean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Penghentian</a:t>
                      </a:r>
                      <a:r>
                        <a:rPr lang="en-US" dirty="0" smtClean="0"/>
                        <a:t> PNS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Pembebasan</a:t>
                      </a:r>
                      <a:r>
                        <a:rPr lang="en-US" dirty="0" smtClean="0"/>
                        <a:t> Tanah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Kemiskinan</a:t>
                      </a:r>
                      <a:r>
                        <a:rPr lang="en-US" dirty="0" smtClean="0"/>
                        <a:t> , </a:t>
                      </a:r>
                      <a:r>
                        <a:rPr lang="en-US" dirty="0" err="1" smtClean="0"/>
                        <a:t>Kriminalitas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+mj-lt"/>
              </a:rPr>
              <a:t>Data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informasi</a:t>
            </a:r>
            <a:r>
              <a:rPr lang="en-US" sz="2400" dirty="0" smtClean="0">
                <a:latin typeface="+mj-lt"/>
              </a:rPr>
              <a:t> yang up to date  </a:t>
            </a:r>
            <a:r>
              <a:rPr lang="en-US" sz="2400" dirty="0" err="1" smtClean="0">
                <a:latin typeface="+mj-lt"/>
              </a:rPr>
              <a:t>sangat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dibutuhkan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perumusan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(data primer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data </a:t>
            </a:r>
            <a:r>
              <a:rPr lang="en-US" sz="2400" dirty="0" err="1" smtClean="0">
                <a:latin typeface="+mj-lt"/>
              </a:rPr>
              <a:t>sekundair</a:t>
            </a:r>
            <a:r>
              <a:rPr lang="en-US" sz="2400" dirty="0" smtClean="0">
                <a:latin typeface="+mj-lt"/>
              </a:rPr>
              <a:t>)  </a:t>
            </a:r>
            <a:endParaRPr lang="id-ID" sz="2400" dirty="0" smtClean="0">
              <a:latin typeface="+mj-lt"/>
            </a:endParaRPr>
          </a:p>
          <a:p>
            <a:pPr marL="0" indent="0">
              <a:buNone/>
            </a:pP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</a:rPr>
              <a:t>Patton &amp; </a:t>
            </a:r>
            <a:r>
              <a:rPr lang="en-US" sz="2400" b="1" dirty="0" err="1" smtClean="0">
                <a:latin typeface="+mj-lt"/>
              </a:rPr>
              <a:t>Sawicki</a:t>
            </a:r>
            <a:r>
              <a:rPr lang="en-US" sz="2400" b="1" dirty="0" smtClean="0">
                <a:latin typeface="+mj-lt"/>
              </a:rPr>
              <a:t> (1987:107</a:t>
            </a:r>
            <a:r>
              <a:rPr lang="en-US" sz="2400" dirty="0" smtClean="0">
                <a:latin typeface="+mj-lt"/>
              </a:rPr>
              <a:t>) </a:t>
            </a:r>
            <a:r>
              <a:rPr lang="en-US" sz="2400" dirty="0" err="1" smtClean="0">
                <a:latin typeface="+mj-lt"/>
              </a:rPr>
              <a:t>mengemukakan</a:t>
            </a:r>
            <a:r>
              <a:rPr lang="en-US" sz="2400" dirty="0" smtClean="0">
                <a:latin typeface="+mj-lt"/>
              </a:rPr>
              <a:t> 7 </a:t>
            </a:r>
            <a:r>
              <a:rPr lang="en-US" sz="2400" dirty="0" err="1" smtClean="0">
                <a:latin typeface="+mj-lt"/>
              </a:rPr>
              <a:t>tahap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merumuskan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sbb</a:t>
            </a:r>
            <a:r>
              <a:rPr lang="en-US" sz="2400" dirty="0" smtClean="0">
                <a:latin typeface="+mj-lt"/>
              </a:rPr>
              <a:t>: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1. </a:t>
            </a:r>
            <a:r>
              <a:rPr lang="en-US" sz="2400" dirty="0" err="1" smtClean="0">
                <a:latin typeface="+mj-lt"/>
              </a:rPr>
              <a:t>Pikirkan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k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err="1" smtClean="0">
                <a:latin typeface="+mj-lt"/>
              </a:rPr>
              <a:t>napa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suatu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gejala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dianggap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smtClean="0">
                <a:latin typeface="+mj-lt"/>
              </a:rPr>
              <a:t>b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g</a:t>
            </a:r>
            <a:r>
              <a:rPr lang="id-ID" sz="2400" dirty="0" smtClean="0">
                <a:latin typeface="+mj-lt"/>
              </a:rPr>
              <a:t>ai</a:t>
            </a:r>
            <a:r>
              <a:rPr lang="en-US" sz="2400" dirty="0" smtClean="0">
                <a:latin typeface="+mj-lt"/>
              </a:rPr>
              <a:t> m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l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h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2. </a:t>
            </a:r>
            <a:r>
              <a:rPr lang="en-US" sz="2400" dirty="0" err="1" smtClean="0">
                <a:latin typeface="+mj-lt"/>
              </a:rPr>
              <a:t>Tetapkan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batasan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</a:t>
            </a:r>
            <a:r>
              <a:rPr lang="id-ID" sz="2400" dirty="0" smtClean="0">
                <a:latin typeface="+mj-lt"/>
              </a:rPr>
              <a:t>an</a:t>
            </a:r>
            <a:r>
              <a:rPr lang="en-US" sz="2400" dirty="0" smtClean="0">
                <a:latin typeface="+mj-lt"/>
              </a:rPr>
              <a:t>g </a:t>
            </a:r>
            <a:r>
              <a:rPr lang="en-US" sz="2400" dirty="0" err="1" smtClean="0">
                <a:latin typeface="+mj-lt"/>
              </a:rPr>
              <a:t>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dpecahkan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3. </a:t>
            </a:r>
            <a:r>
              <a:rPr lang="en-US" sz="2400" dirty="0" err="1" smtClean="0">
                <a:latin typeface="+mj-lt"/>
              </a:rPr>
              <a:t>Mengumpulkan</a:t>
            </a:r>
            <a:r>
              <a:rPr lang="en-US" sz="2400" dirty="0" smtClean="0">
                <a:latin typeface="+mj-lt"/>
              </a:rPr>
              <a:t> data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informasi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berkait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d</a:t>
            </a:r>
            <a:r>
              <a:rPr lang="id-ID" sz="2400" dirty="0" smtClean="0">
                <a:latin typeface="+mj-lt"/>
              </a:rPr>
              <a:t>en</a:t>
            </a:r>
            <a:r>
              <a:rPr lang="en-US" sz="2400" dirty="0" smtClean="0">
                <a:latin typeface="+mj-lt"/>
              </a:rPr>
              <a:t>g</a:t>
            </a:r>
            <a:r>
              <a:rPr lang="id-ID" sz="2400" dirty="0" smtClean="0">
                <a:latin typeface="+mj-lt"/>
              </a:rPr>
              <a:t>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t</a:t>
            </a:r>
            <a:r>
              <a:rPr lang="id-ID" sz="2400" dirty="0" smtClean="0">
                <a:latin typeface="+mj-lt"/>
              </a:rPr>
              <a:t>er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smtClean="0">
                <a:latin typeface="+mj-lt"/>
              </a:rPr>
              <a:t>b</a:t>
            </a:r>
            <a:r>
              <a:rPr lang="id-ID" sz="2400" dirty="0" smtClean="0">
                <a:latin typeface="+mj-lt"/>
              </a:rPr>
              <a:t>u</a:t>
            </a:r>
            <a:r>
              <a:rPr lang="en-US" sz="2400" dirty="0" smtClean="0">
                <a:latin typeface="+mj-lt"/>
              </a:rPr>
              <a:t>t 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4. </a:t>
            </a:r>
            <a:r>
              <a:rPr lang="en-US" sz="2400" dirty="0" smtClean="0">
                <a:latin typeface="+mj-lt"/>
              </a:rPr>
              <a:t>M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err="1" smtClean="0">
                <a:latin typeface="+mj-lt"/>
              </a:rPr>
              <a:t>rumuskan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tujuan</a:t>
            </a:r>
            <a:r>
              <a:rPr lang="en-US" sz="2400" dirty="0" smtClean="0">
                <a:latin typeface="+mj-lt"/>
              </a:rPr>
              <a:t> &amp; </a:t>
            </a:r>
            <a:r>
              <a:rPr lang="en-US" sz="2400" dirty="0" err="1" smtClean="0">
                <a:latin typeface="+mj-lt"/>
              </a:rPr>
              <a:t>sasaran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</a:t>
            </a:r>
            <a:r>
              <a:rPr lang="id-ID" sz="2400" dirty="0" smtClean="0">
                <a:latin typeface="+mj-lt"/>
              </a:rPr>
              <a:t>ang </a:t>
            </a:r>
            <a:r>
              <a:rPr lang="en-US" sz="2400" dirty="0" err="1" smtClean="0">
                <a:latin typeface="+mj-lt"/>
              </a:rPr>
              <a:t>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dicapai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5. </a:t>
            </a:r>
            <a:r>
              <a:rPr lang="en-US" sz="2400" dirty="0" err="1" smtClean="0">
                <a:latin typeface="+mj-lt"/>
              </a:rPr>
              <a:t>Identifikasi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variable-variable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yang </a:t>
            </a:r>
            <a:r>
              <a:rPr lang="id-ID" sz="2400" dirty="0" smtClean="0">
                <a:latin typeface="+mj-lt"/>
              </a:rPr>
              <a:t>m</a:t>
            </a:r>
            <a:r>
              <a:rPr lang="en-US" sz="2400" dirty="0" err="1" smtClean="0">
                <a:latin typeface="+mj-lt"/>
              </a:rPr>
              <a:t>engaruhi</a:t>
            </a:r>
            <a:r>
              <a:rPr lang="id-ID" sz="2400" dirty="0" smtClean="0">
                <a:latin typeface="+mj-lt"/>
              </a:rPr>
              <a:t>.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Beaya</a:t>
            </a:r>
            <a:r>
              <a:rPr lang="en-US" sz="2400" dirty="0">
                <a:latin typeface="+mj-lt"/>
                <a:cs typeface="Arial" pitchFamily="34" charset="0"/>
              </a:rPr>
              <a:t> &amp; </a:t>
            </a:r>
            <a:r>
              <a:rPr lang="en-US" sz="2400" dirty="0" err="1">
                <a:latin typeface="+mj-lt"/>
                <a:cs typeface="Arial" pitchFamily="34" charset="0"/>
              </a:rPr>
              <a:t>manfaat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masalah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diatasi</a:t>
            </a:r>
            <a:endParaRPr lang="en-US" sz="2400" dirty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+mj-lt"/>
                <a:cs typeface="Arial" pitchFamily="34" charset="0"/>
              </a:rPr>
              <a:t>7. </a:t>
            </a:r>
            <a:r>
              <a:rPr lang="en-US" sz="2400" dirty="0" err="1">
                <a:latin typeface="+mj-lt"/>
                <a:cs typeface="Arial" pitchFamily="34" charset="0"/>
              </a:rPr>
              <a:t>Perumusan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kebijakan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baik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err="1" smtClean="0">
                <a:latin typeface="+mj-lt"/>
                <a:cs typeface="Arial" pitchFamily="34" charset="0"/>
              </a:rPr>
              <a:t>Metode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merumuskan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b="1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Analisis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batas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memetakan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snawball</a:t>
            </a:r>
            <a:r>
              <a:rPr lang="en-US" sz="3000" dirty="0" smtClean="0">
                <a:latin typeface="+mj-lt"/>
                <a:cs typeface="Arial" pitchFamily="34" charset="0"/>
              </a:rPr>
              <a:t> sampling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dari</a:t>
            </a:r>
            <a:r>
              <a:rPr lang="en-US" sz="3000" dirty="0" smtClean="0">
                <a:latin typeface="+mj-lt"/>
                <a:cs typeface="Arial" pitchFamily="34" charset="0"/>
              </a:rPr>
              <a:t> stakeholders.</a:t>
            </a: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Analisis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kualifikasi</a:t>
            </a:r>
            <a:r>
              <a:rPr lang="en-US" sz="3000" dirty="0" smtClean="0">
                <a:latin typeface="+mj-lt"/>
                <a:cs typeface="Arial" pitchFamily="34" charset="0"/>
              </a:rPr>
              <a:t> , </a:t>
            </a:r>
            <a:r>
              <a:rPr lang="en-US" sz="3000" dirty="0" err="1" smtClean="0">
                <a:latin typeface="+mj-lt"/>
                <a:cs typeface="Arial" pitchFamily="34" charset="0"/>
              </a:rPr>
              <a:t>yakni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mengklasifikasi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kedalam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kategori</a:t>
            </a:r>
            <a:r>
              <a:rPr lang="en-US" sz="3000" dirty="0" smtClean="0">
                <a:latin typeface="+mj-lt"/>
                <a:cs typeface="Arial" pitchFamily="34" charset="0"/>
              </a:rPr>
              <a:t>- </a:t>
            </a:r>
            <a:r>
              <a:rPr lang="en-US" sz="3000" dirty="0" err="1" smtClean="0">
                <a:latin typeface="+mj-lt"/>
                <a:cs typeface="Arial" pitchFamily="34" charset="0"/>
              </a:rPr>
              <a:t>kategori</a:t>
            </a:r>
            <a:r>
              <a:rPr lang="id-ID" sz="3000" dirty="0" smtClean="0">
                <a:latin typeface="+mj-lt"/>
                <a:cs typeface="Arial" pitchFamily="34" charset="0"/>
              </a:rPr>
              <a:t> 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tertentu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      </a:t>
            </a:r>
            <a:r>
              <a:rPr lang="en-US" sz="3000" dirty="0" err="1" smtClean="0">
                <a:latin typeface="+mj-lt"/>
                <a:cs typeface="Arial" pitchFamily="34" charset="0"/>
              </a:rPr>
              <a:t>misal</a:t>
            </a:r>
            <a:r>
              <a:rPr lang="en-US" sz="3000" dirty="0" smtClean="0">
                <a:latin typeface="+mj-lt"/>
                <a:cs typeface="Arial" pitchFamily="34" charset="0"/>
              </a:rPr>
              <a:t> :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kemiskinan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kota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desa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pantai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dll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AutoNum type="alphaLcPeriod" startAt="3"/>
            </a:pPr>
            <a:r>
              <a:rPr lang="en-US" sz="3000" dirty="0" smtClean="0">
                <a:latin typeface="+mj-lt"/>
                <a:cs typeface="Arial" pitchFamily="34" charset="0"/>
              </a:rPr>
              <a:t>Brainstorming ,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merumuskan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curah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pendapat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pPr marL="514350" indent="-514350">
              <a:buAutoNum type="alphaLcPeriod" startAt="3"/>
            </a:pPr>
            <a:r>
              <a:rPr lang="en-US" sz="3000" dirty="0" err="1" smtClean="0">
                <a:latin typeface="+mj-lt"/>
                <a:cs typeface="Arial" pitchFamily="34" charset="0"/>
              </a:rPr>
              <a:t>Analisis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perspektif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ganda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dari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perspektif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ekonomi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dll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endParaRPr lang="en-US" sz="30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Forcasting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924800" cy="55626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Forcasting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faktual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Dari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forcasting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intervensi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forcasting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1.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konsekuensinya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kontrol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intervensi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resiko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Jenis-jenis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depan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102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potensial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(</a:t>
            </a:r>
            <a:r>
              <a:rPr lang="en-US" sz="2400" i="1" dirty="0" smtClean="0">
                <a:latin typeface="+mj-lt"/>
              </a:rPr>
              <a:t>potential future</a:t>
            </a:r>
            <a:r>
              <a:rPr lang="en-US" sz="2400" dirty="0" smtClean="0">
                <a:latin typeface="+mj-lt"/>
              </a:rPr>
              <a:t>) </a:t>
            </a:r>
            <a:r>
              <a:rPr lang="en-US" sz="2400" dirty="0" err="1" smtClean="0">
                <a:latin typeface="+mj-lt"/>
              </a:rPr>
              <a:t>situasi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mungkin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dapat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terjadi</a:t>
            </a:r>
            <a:r>
              <a:rPr lang="en-US" sz="2400" dirty="0" smtClean="0">
                <a:latin typeface="+mj-lt"/>
              </a:rPr>
              <a:t> , </a:t>
            </a:r>
            <a:r>
              <a:rPr lang="en-US" sz="2400" dirty="0" err="1" smtClean="0">
                <a:latin typeface="+mj-lt"/>
              </a:rPr>
              <a:t>contoh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akibat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penebangan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hutan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berbagai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jenis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dapat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al: </a:t>
            </a:r>
            <a:r>
              <a:rPr lang="id-ID" sz="2400" dirty="0" smtClean="0">
                <a:latin typeface="+mj-lt"/>
              </a:rPr>
              <a:t>suhu naik, </a:t>
            </a:r>
            <a:r>
              <a:rPr lang="en-US" sz="2400" dirty="0" err="1" smtClean="0">
                <a:latin typeface="+mj-lt"/>
              </a:rPr>
              <a:t>bencana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banjir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tanah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longsor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kek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smtClean="0">
                <a:latin typeface="+mj-lt"/>
              </a:rPr>
              <a:t>r</a:t>
            </a:r>
            <a:r>
              <a:rPr lang="id-ID" sz="2400" dirty="0" smtClean="0">
                <a:latin typeface="+mj-lt"/>
              </a:rPr>
              <a:t>i</a:t>
            </a:r>
            <a:r>
              <a:rPr lang="en-US" sz="2400" dirty="0" err="1" smtClean="0">
                <a:latin typeface="+mj-lt"/>
              </a:rPr>
              <a:t>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air, </a:t>
            </a:r>
            <a:r>
              <a:rPr lang="en-US" sz="2400" dirty="0" err="1" smtClean="0">
                <a:latin typeface="+mj-lt"/>
              </a:rPr>
              <a:t>musnahnya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satwa</a:t>
            </a:r>
            <a:r>
              <a:rPr lang="en-US" sz="2400" dirty="0" smtClean="0">
                <a:latin typeface="+mj-lt"/>
              </a:rPr>
              <a:t>, </a:t>
            </a:r>
            <a:r>
              <a:rPr lang="id-ID" sz="2400" dirty="0" smtClean="0">
                <a:latin typeface="+mj-lt"/>
              </a:rPr>
              <a:t> tanaman lanka dll.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+mj-lt"/>
              </a:rPr>
              <a:t>2</a:t>
            </a:r>
            <a:r>
              <a:rPr lang="en-US" sz="2400" dirty="0" smtClean="0">
                <a:latin typeface="+mj-lt"/>
              </a:rPr>
              <a:t>. 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akal</a:t>
            </a:r>
            <a:r>
              <a:rPr lang="en-US" sz="2400" dirty="0" smtClean="0">
                <a:latin typeface="+mj-lt"/>
              </a:rPr>
              <a:t> ( </a:t>
            </a:r>
            <a:r>
              <a:rPr lang="en-US" sz="2400" i="1" dirty="0" smtClean="0">
                <a:latin typeface="+mj-lt"/>
              </a:rPr>
              <a:t>plausible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i="1" dirty="0" smtClean="0">
                <a:latin typeface="+mj-lt"/>
              </a:rPr>
              <a:t>future </a:t>
            </a:r>
            <a:r>
              <a:rPr lang="en-US" sz="2400" i="1" dirty="0" smtClean="0">
                <a:latin typeface="+mj-lt"/>
              </a:rPr>
              <a:t>)</a:t>
            </a:r>
            <a:r>
              <a:rPr lang="id-ID" sz="2400" i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situasi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atas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dasar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asumsi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apabila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pembuat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intervensi</a:t>
            </a:r>
            <a:r>
              <a:rPr lang="en-US" sz="2400" dirty="0" smtClean="0">
                <a:latin typeface="+mj-lt"/>
              </a:rPr>
              <a:t>. Dari </a:t>
            </a:r>
            <a:r>
              <a:rPr lang="en-US" sz="2400" dirty="0" err="1" smtClean="0">
                <a:latin typeface="+mj-lt"/>
              </a:rPr>
              <a:t>contoh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diatas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akal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bencana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banjir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tanah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longsor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kekurangan</a:t>
            </a:r>
            <a:r>
              <a:rPr lang="en-US" sz="2400" dirty="0" smtClean="0">
                <a:latin typeface="+mj-lt"/>
              </a:rPr>
              <a:t> air, </a:t>
            </a:r>
            <a:r>
              <a:rPr lang="en-US" sz="2400" dirty="0" err="1" smtClean="0">
                <a:latin typeface="+mj-lt"/>
              </a:rPr>
              <a:t>musnahnya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satwa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suhu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naik</a:t>
            </a:r>
            <a:r>
              <a:rPr lang="id-ID" sz="2400" dirty="0" smtClean="0">
                <a:latin typeface="+mj-lt"/>
              </a:rPr>
              <a:t> dll.</a:t>
            </a:r>
            <a:endParaRPr lang="en-US" sz="2400" dirty="0" smtClean="0">
              <a:latin typeface="+mj-lt"/>
            </a:endParaRPr>
          </a:p>
          <a:p>
            <a:pPr marL="514350" indent="-514350">
              <a:buAutoNum type="arabicPeriod" startAt="3"/>
            </a:pP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normatif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i="1" dirty="0" smtClean="0">
                <a:latin typeface="+mj-lt"/>
              </a:rPr>
              <a:t>(</a:t>
            </a:r>
            <a:r>
              <a:rPr lang="en-US" sz="2400" i="1" dirty="0" err="1" smtClean="0">
                <a:latin typeface="+mj-lt"/>
              </a:rPr>
              <a:t>normatif</a:t>
            </a:r>
            <a:r>
              <a:rPr lang="en-US" sz="2400" i="1" dirty="0" smtClean="0">
                <a:latin typeface="+mj-lt"/>
              </a:rPr>
              <a:t> future)</a:t>
            </a:r>
          </a:p>
          <a:p>
            <a:pPr marL="514350" indent="-514350">
              <a:buNone/>
            </a:pPr>
            <a:r>
              <a:rPr lang="en-US" sz="2400" i="1" dirty="0" smtClean="0">
                <a:latin typeface="+mj-lt"/>
              </a:rPr>
              <a:t>        </a:t>
            </a:r>
            <a:r>
              <a:rPr lang="en-US" sz="2400" dirty="0" err="1" smtClean="0">
                <a:latin typeface="+mj-lt"/>
              </a:rPr>
              <a:t>yakni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depan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seharusnya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pelebaran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jalan</a:t>
            </a:r>
            <a:r>
              <a:rPr lang="en-US" sz="2400" dirty="0" smtClean="0">
                <a:latin typeface="+mj-lt"/>
              </a:rPr>
              <a:t> &amp; </a:t>
            </a:r>
            <a:r>
              <a:rPr lang="en-US" sz="2400" dirty="0" err="1" smtClean="0">
                <a:latin typeface="+mj-lt"/>
              </a:rPr>
              <a:t>kendaraan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dibatasi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m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k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kecelakaan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berkurang</a:t>
            </a:r>
            <a:r>
              <a:rPr lang="en-US" sz="2400" dirty="0" smtClean="0">
                <a:latin typeface="+mj-lt"/>
              </a:rPr>
              <a:t>, </a:t>
            </a:r>
            <a:r>
              <a:rPr lang="id-ID" sz="2400" dirty="0" smtClean="0">
                <a:latin typeface="+mj-lt"/>
              </a:rPr>
              <a:t>dengan </a:t>
            </a:r>
            <a:r>
              <a:rPr lang="en-US" sz="2400" dirty="0" err="1" smtClean="0">
                <a:latin typeface="+mj-lt"/>
              </a:rPr>
              <a:t>inovasi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pertanian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hasil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meningkat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dsbnya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600" b="1" dirty="0" err="1" smtClean="0"/>
              <a:t>Pengembangan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Alternatif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+mj-lt"/>
              </a:rPr>
              <a:t>Pengembangan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alternatif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seleksi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terhadap</a:t>
            </a:r>
            <a:r>
              <a:rPr lang="en-US" dirty="0" smtClean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>
              <a:buNone/>
            </a:pPr>
            <a:r>
              <a:rPr lang="en-US" dirty="0" err="1" smtClean="0">
                <a:latin typeface="+mj-lt"/>
              </a:rPr>
              <a:t>berbagai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alternatif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y</a:t>
            </a:r>
            <a:r>
              <a:rPr lang="id-ID" dirty="0" smtClean="0">
                <a:latin typeface="+mj-lt"/>
              </a:rPr>
              <a:t>ang </a:t>
            </a:r>
            <a:r>
              <a:rPr lang="en-US" dirty="0" err="1" smtClean="0">
                <a:latin typeface="+mj-lt"/>
              </a:rPr>
              <a:t>ditawarkan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berdasarkan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kriteria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yang</a:t>
            </a:r>
            <a:endParaRPr lang="id-ID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jelas</a:t>
            </a:r>
            <a:endParaRPr lang="id-ID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b="1" dirty="0" err="1" smtClean="0">
                <a:latin typeface="+mj-lt"/>
              </a:rPr>
              <a:t>Metode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mengembangkan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alternatif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en-US" b="1" dirty="0" smtClean="0">
                <a:latin typeface="+mj-lt"/>
              </a:rPr>
              <a:t>:</a:t>
            </a: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+mj-lt"/>
              </a:rPr>
              <a:t>Metode</a:t>
            </a:r>
            <a:r>
              <a:rPr lang="en-US" b="1" dirty="0" smtClean="0">
                <a:latin typeface="+mj-lt"/>
              </a:rPr>
              <a:t> status quo </a:t>
            </a:r>
            <a:r>
              <a:rPr lang="en-US" dirty="0" err="1" smtClean="0">
                <a:latin typeface="+mj-lt"/>
              </a:rPr>
              <a:t>dipilih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klien</a:t>
            </a:r>
            <a:r>
              <a:rPr lang="en-US" dirty="0" smtClean="0">
                <a:latin typeface="+mj-lt"/>
              </a:rPr>
              <a:t> , </a:t>
            </a:r>
            <a:r>
              <a:rPr lang="en-US" dirty="0" err="1" smtClean="0">
                <a:latin typeface="+mj-lt"/>
              </a:rPr>
              <a:t>pemegang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otoritas</a:t>
            </a:r>
            <a:r>
              <a:rPr lang="en-US" dirty="0" smtClean="0">
                <a:latin typeface="+mj-lt"/>
              </a:rPr>
              <a:t>/ </a:t>
            </a:r>
            <a:r>
              <a:rPr lang="en-US" dirty="0" err="1" smtClean="0">
                <a:latin typeface="+mj-lt"/>
              </a:rPr>
              <a:t>instansi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alasan</a:t>
            </a:r>
            <a:r>
              <a:rPr lang="en-US" dirty="0" smtClean="0">
                <a:latin typeface="+mj-lt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+mj-lt"/>
              </a:rPr>
              <a:t>Tdk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cukup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utk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membuat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baru</a:t>
            </a:r>
            <a:r>
              <a:rPr lang="en-US" dirty="0" smtClean="0">
                <a:latin typeface="+mj-lt"/>
              </a:rPr>
              <a:t> 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status quo status </a:t>
            </a:r>
            <a:r>
              <a:rPr lang="en-US" dirty="0" err="1" smtClean="0">
                <a:latin typeface="+mj-lt"/>
              </a:rPr>
              <a:t>sudah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mencapai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sasaran</a:t>
            </a:r>
            <a:r>
              <a:rPr lang="en-US" dirty="0" smtClean="0">
                <a:latin typeface="+mj-lt"/>
              </a:rPr>
              <a:t> program 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status quo 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mengurangi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tindakan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resiko</a:t>
            </a:r>
            <a:endParaRPr lang="en-US" dirty="0" smtClean="0">
              <a:latin typeface="+mj-lt"/>
            </a:endParaRPr>
          </a:p>
          <a:p>
            <a:pPr marL="514350" indent="-514350">
              <a:buAutoNum type="alphaLcPeriod"/>
            </a:pPr>
            <a:r>
              <a:rPr lang="en-US" dirty="0" smtClean="0">
                <a:latin typeface="+mj-lt"/>
              </a:rPr>
              <a:t>Status quo </a:t>
            </a:r>
            <a:r>
              <a:rPr lang="en-US" dirty="0" err="1" smtClean="0">
                <a:latin typeface="+mj-lt"/>
              </a:rPr>
              <a:t>merupakan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solusi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terbaik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karena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sangat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pelik</a:t>
            </a:r>
            <a:endParaRPr lang="en-US" dirty="0" smtClean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1015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Perumusan Masalah Kebijakan</vt:lpstr>
      <vt:lpstr>Karakteristik Masalah Publik </vt:lpstr>
      <vt:lpstr>Type-type Masalah Publik </vt:lpstr>
      <vt:lpstr>Tipologi Masalah Kebijakan </vt:lpstr>
      <vt:lpstr>PowerPoint Presentation</vt:lpstr>
      <vt:lpstr>PowerPoint Presentation</vt:lpstr>
      <vt:lpstr>Forcasting </vt:lpstr>
      <vt:lpstr>Jenis-jenis Masa depan</vt:lpstr>
      <vt:lpstr> Pengembangan Alternatif Kebijakan </vt:lpstr>
      <vt:lpstr>PowerPoint Presentation</vt:lpstr>
      <vt:lpstr>Kriteria seleksi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Perumusan Masalah Kebijakan</dc:title>
  <dc:creator>HERAWATI</dc:creator>
  <cp:lastModifiedBy>My PC</cp:lastModifiedBy>
  <cp:revision>37</cp:revision>
  <dcterms:created xsi:type="dcterms:W3CDTF">2011-09-02T13:22:28Z</dcterms:created>
  <dcterms:modified xsi:type="dcterms:W3CDTF">2021-08-11T06:09:40Z</dcterms:modified>
</cp:coreProperties>
</file>