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>
        <p:scale>
          <a:sx n="110" d="100"/>
          <a:sy n="110" d="100"/>
        </p:scale>
        <p:origin x="-138" y="14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FC4BAB-07F0-427F-A309-B4E34491774B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F82D0E2-7461-4CDD-96AD-81D1E900690F}">
      <dgm:prSet phldrT="[Text]"/>
      <dgm:spPr/>
      <dgm:t>
        <a:bodyPr/>
        <a:lstStyle/>
        <a:p>
          <a:r>
            <a:rPr lang="en-US" dirty="0" err="1" smtClean="0"/>
            <a:t>Fungsi</a:t>
          </a:r>
          <a:r>
            <a:rPr lang="en-US" dirty="0" smtClean="0"/>
            <a:t> </a:t>
          </a:r>
          <a:r>
            <a:rPr lang="en-US" dirty="0" err="1" smtClean="0"/>
            <a:t>Pemilu</a:t>
          </a:r>
          <a:endParaRPr lang="en-US" dirty="0"/>
        </a:p>
      </dgm:t>
    </dgm:pt>
    <dgm:pt modelId="{F387F287-E136-4A61-8841-45A884119B12}" type="parTrans" cxnId="{CE4A3C7A-1ECE-4847-B42E-05C1668D43E8}">
      <dgm:prSet/>
      <dgm:spPr/>
      <dgm:t>
        <a:bodyPr/>
        <a:lstStyle/>
        <a:p>
          <a:endParaRPr lang="en-US"/>
        </a:p>
      </dgm:t>
    </dgm:pt>
    <dgm:pt modelId="{C724A47D-AD07-4FFB-9189-42B0FA7FC21A}" type="sibTrans" cxnId="{CE4A3C7A-1ECE-4847-B42E-05C1668D43E8}">
      <dgm:prSet/>
      <dgm:spPr/>
      <dgm:t>
        <a:bodyPr/>
        <a:lstStyle/>
        <a:p>
          <a:endParaRPr lang="en-US"/>
        </a:p>
      </dgm:t>
    </dgm:pt>
    <dgm:pt modelId="{140D8F13-32E8-4F95-BBBF-6597940811A3}">
      <dgm:prSet phldrT="[Text]" custT="1"/>
      <dgm:spPr/>
      <dgm:t>
        <a:bodyPr/>
        <a:lstStyle/>
        <a:p>
          <a:r>
            <a:rPr lang="en-US" sz="1600" dirty="0" err="1" smtClean="0"/>
            <a:t>Delegasi</a:t>
          </a:r>
          <a:r>
            <a:rPr lang="en-US" sz="1600" dirty="0" smtClean="0"/>
            <a:t> </a:t>
          </a:r>
          <a:r>
            <a:rPr lang="en-US" sz="1600" dirty="0" err="1" smtClean="0"/>
            <a:t>suara</a:t>
          </a:r>
          <a:r>
            <a:rPr lang="en-US" sz="1600" dirty="0" smtClean="0"/>
            <a:t> </a:t>
          </a:r>
          <a:r>
            <a:rPr lang="en-US" sz="1600" dirty="0" err="1" smtClean="0"/>
            <a:t>rakyat</a:t>
          </a:r>
          <a:endParaRPr lang="en-US" sz="1600" dirty="0"/>
        </a:p>
      </dgm:t>
    </dgm:pt>
    <dgm:pt modelId="{CBCB3B65-AF5E-4768-BCC1-A27194C3A7E2}" type="parTrans" cxnId="{7403DDD5-EAAF-4A5D-87FC-4E7629BADF46}">
      <dgm:prSet/>
      <dgm:spPr/>
      <dgm:t>
        <a:bodyPr/>
        <a:lstStyle/>
        <a:p>
          <a:endParaRPr lang="en-US"/>
        </a:p>
      </dgm:t>
    </dgm:pt>
    <dgm:pt modelId="{1DB2F632-F743-448F-9A23-1C184B0D9AFD}" type="sibTrans" cxnId="{7403DDD5-EAAF-4A5D-87FC-4E7629BADF46}">
      <dgm:prSet/>
      <dgm:spPr/>
      <dgm:t>
        <a:bodyPr/>
        <a:lstStyle/>
        <a:p>
          <a:endParaRPr lang="en-US"/>
        </a:p>
      </dgm:t>
    </dgm:pt>
    <dgm:pt modelId="{A81CD879-ACE2-4E95-9B90-19FDCCC455A0}">
      <dgm:prSet phldrT="[Text]" custT="1"/>
      <dgm:spPr/>
      <dgm:t>
        <a:bodyPr/>
        <a:lstStyle/>
        <a:p>
          <a:r>
            <a:rPr lang="en-US" sz="1600" dirty="0" err="1" smtClean="0"/>
            <a:t>Mekanismperubahan</a:t>
          </a:r>
          <a:r>
            <a:rPr lang="en-US" sz="1600" dirty="0" smtClean="0"/>
            <a:t> </a:t>
          </a:r>
          <a:r>
            <a:rPr lang="en-US" sz="1600" dirty="0" err="1" smtClean="0"/>
            <a:t>politik</a:t>
          </a:r>
          <a:endParaRPr lang="en-US" sz="1600" dirty="0"/>
        </a:p>
      </dgm:t>
    </dgm:pt>
    <dgm:pt modelId="{9FAD0016-33C2-44CF-ADB1-C043DC1A048F}" type="parTrans" cxnId="{6E7C7B92-2363-48CB-A19C-6E6533CA02A5}">
      <dgm:prSet/>
      <dgm:spPr/>
      <dgm:t>
        <a:bodyPr/>
        <a:lstStyle/>
        <a:p>
          <a:endParaRPr lang="en-US"/>
        </a:p>
      </dgm:t>
    </dgm:pt>
    <dgm:pt modelId="{18517E9C-8E21-4AFF-854D-9124C8CEC88E}" type="sibTrans" cxnId="{6E7C7B92-2363-48CB-A19C-6E6533CA02A5}">
      <dgm:prSet/>
      <dgm:spPr/>
      <dgm:t>
        <a:bodyPr/>
        <a:lstStyle/>
        <a:p>
          <a:endParaRPr lang="en-US"/>
        </a:p>
      </dgm:t>
    </dgm:pt>
    <dgm:pt modelId="{2C307D16-9FBF-453E-A6E9-7F55016712F5}">
      <dgm:prSet phldrT="[Text]"/>
      <dgm:spPr/>
      <dgm:t>
        <a:bodyPr/>
        <a:lstStyle/>
        <a:p>
          <a:r>
            <a:rPr lang="en-US" dirty="0" err="1" smtClean="0"/>
            <a:t>Sirlukasi</a:t>
          </a:r>
          <a:r>
            <a:rPr lang="en-US" dirty="0" smtClean="0"/>
            <a:t> </a:t>
          </a:r>
          <a:r>
            <a:rPr lang="en-US" dirty="0" err="1" smtClean="0"/>
            <a:t>Elit</a:t>
          </a:r>
          <a:endParaRPr lang="en-US" dirty="0"/>
        </a:p>
      </dgm:t>
    </dgm:pt>
    <dgm:pt modelId="{D2ED1736-BF18-4DF7-AEAA-92E714FCE7C4}" type="parTrans" cxnId="{FE55308B-8DD5-480B-9552-090AA25A9284}">
      <dgm:prSet/>
      <dgm:spPr/>
      <dgm:t>
        <a:bodyPr/>
        <a:lstStyle/>
        <a:p>
          <a:endParaRPr lang="en-US"/>
        </a:p>
      </dgm:t>
    </dgm:pt>
    <dgm:pt modelId="{FD140A83-E021-4A74-A1CA-F9CA9E03B7CA}" type="sibTrans" cxnId="{FE55308B-8DD5-480B-9552-090AA25A9284}">
      <dgm:prSet/>
      <dgm:spPr/>
      <dgm:t>
        <a:bodyPr/>
        <a:lstStyle/>
        <a:p>
          <a:endParaRPr lang="en-US"/>
        </a:p>
      </dgm:t>
    </dgm:pt>
    <dgm:pt modelId="{145EC976-D243-419A-91C0-0D00E1731973}">
      <dgm:prSet phldrT="[Text]"/>
      <dgm:spPr/>
      <dgm:t>
        <a:bodyPr/>
        <a:lstStyle/>
        <a:p>
          <a:r>
            <a:rPr lang="en-US" dirty="0" err="1" smtClean="0"/>
            <a:t>Sarana</a:t>
          </a:r>
          <a:r>
            <a:rPr lang="en-US" dirty="0" smtClean="0"/>
            <a:t> </a:t>
          </a:r>
          <a:r>
            <a:rPr lang="en-US" dirty="0" err="1" smtClean="0"/>
            <a:t>pengelolaan</a:t>
          </a:r>
          <a:r>
            <a:rPr lang="en-US" dirty="0" smtClean="0"/>
            <a:t> </a:t>
          </a:r>
          <a:r>
            <a:rPr lang="en-US" dirty="0" err="1" smtClean="0"/>
            <a:t>konflik</a:t>
          </a:r>
          <a:endParaRPr lang="en-US" dirty="0"/>
        </a:p>
      </dgm:t>
    </dgm:pt>
    <dgm:pt modelId="{2BCC411F-7074-4F5E-A9E9-616E16C0652F}" type="parTrans" cxnId="{4174E469-B97D-4278-AAF9-89B43491919D}">
      <dgm:prSet/>
      <dgm:spPr/>
      <dgm:t>
        <a:bodyPr/>
        <a:lstStyle/>
        <a:p>
          <a:endParaRPr lang="en-US"/>
        </a:p>
      </dgm:t>
    </dgm:pt>
    <dgm:pt modelId="{F70E7AA9-CD67-4D99-B63A-F6D1FD4AAD33}" type="sibTrans" cxnId="{4174E469-B97D-4278-AAF9-89B43491919D}">
      <dgm:prSet/>
      <dgm:spPr/>
      <dgm:t>
        <a:bodyPr/>
        <a:lstStyle/>
        <a:p>
          <a:endParaRPr lang="en-US"/>
        </a:p>
      </dgm:t>
    </dgm:pt>
    <dgm:pt modelId="{94A50BCA-751C-4CA7-8395-F293C3A4E556}" type="pres">
      <dgm:prSet presAssocID="{61FC4BAB-07F0-427F-A309-B4E34491774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0DA8149-D53A-4A4E-BE00-7F71435B07EE}" type="pres">
      <dgm:prSet presAssocID="{CF82D0E2-7461-4CDD-96AD-81D1E900690F}" presName="centerShape" presStyleLbl="node0" presStyleIdx="0" presStyleCnt="1"/>
      <dgm:spPr/>
      <dgm:t>
        <a:bodyPr/>
        <a:lstStyle/>
        <a:p>
          <a:endParaRPr lang="en-US"/>
        </a:p>
      </dgm:t>
    </dgm:pt>
    <dgm:pt modelId="{9295D18E-F4A7-4E0D-8631-8C0BC1B14924}" type="pres">
      <dgm:prSet presAssocID="{140D8F13-32E8-4F95-BBBF-6597940811A3}" presName="node" presStyleLbl="node1" presStyleIdx="0" presStyleCnt="4" custScaleX="137238" custScaleY="1355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35C479-A721-41F5-88F1-7EAC4DB51719}" type="pres">
      <dgm:prSet presAssocID="{140D8F13-32E8-4F95-BBBF-6597940811A3}" presName="dummy" presStyleCnt="0"/>
      <dgm:spPr/>
    </dgm:pt>
    <dgm:pt modelId="{BA676A8F-A74E-498D-A9F0-75B096B992ED}" type="pres">
      <dgm:prSet presAssocID="{1DB2F632-F743-448F-9A23-1C184B0D9AFD}" presName="sibTrans" presStyleLbl="sibTrans2D1" presStyleIdx="0" presStyleCnt="4"/>
      <dgm:spPr/>
      <dgm:t>
        <a:bodyPr/>
        <a:lstStyle/>
        <a:p>
          <a:endParaRPr lang="en-US"/>
        </a:p>
      </dgm:t>
    </dgm:pt>
    <dgm:pt modelId="{4BC19AA7-347A-4150-A909-0DD0DD3869CA}" type="pres">
      <dgm:prSet presAssocID="{A81CD879-ACE2-4E95-9B90-19FDCCC455A0}" presName="node" presStyleLbl="node1" presStyleIdx="1" presStyleCnt="4" custScaleX="132812" custScaleY="135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105BE-9C3E-44A2-8A1F-C1018CF1043E}" type="pres">
      <dgm:prSet presAssocID="{A81CD879-ACE2-4E95-9B90-19FDCCC455A0}" presName="dummy" presStyleCnt="0"/>
      <dgm:spPr/>
    </dgm:pt>
    <dgm:pt modelId="{82049F22-0B78-4BD3-BC82-C4D2FC37AB10}" type="pres">
      <dgm:prSet presAssocID="{18517E9C-8E21-4AFF-854D-9124C8CEC88E}" presName="sibTrans" presStyleLbl="sibTrans2D1" presStyleIdx="1" presStyleCnt="4"/>
      <dgm:spPr/>
      <dgm:t>
        <a:bodyPr/>
        <a:lstStyle/>
        <a:p>
          <a:endParaRPr lang="en-US"/>
        </a:p>
      </dgm:t>
    </dgm:pt>
    <dgm:pt modelId="{7FA0D17D-F7AE-491D-8516-643F532A2B7C}" type="pres">
      <dgm:prSet presAssocID="{2C307D16-9FBF-453E-A6E9-7F55016712F5}" presName="node" presStyleLbl="node1" presStyleIdx="2" presStyleCnt="4" custScaleX="135775" custScaleY="1303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8FEE3-6F62-426B-A9FD-3D64676712F2}" type="pres">
      <dgm:prSet presAssocID="{2C307D16-9FBF-453E-A6E9-7F55016712F5}" presName="dummy" presStyleCnt="0"/>
      <dgm:spPr/>
    </dgm:pt>
    <dgm:pt modelId="{1A193985-E38D-4DBA-8C2A-CDC0634265A4}" type="pres">
      <dgm:prSet presAssocID="{FD140A83-E021-4A74-A1CA-F9CA9E03B7CA}" presName="sibTrans" presStyleLbl="sibTrans2D1" presStyleIdx="2" presStyleCnt="4"/>
      <dgm:spPr/>
      <dgm:t>
        <a:bodyPr/>
        <a:lstStyle/>
        <a:p>
          <a:endParaRPr lang="en-US"/>
        </a:p>
      </dgm:t>
    </dgm:pt>
    <dgm:pt modelId="{11BB5865-2B6B-4813-87AC-597F61A4BE64}" type="pres">
      <dgm:prSet presAssocID="{145EC976-D243-419A-91C0-0D00E1731973}" presName="node" presStyleLbl="node1" presStyleIdx="3" presStyleCnt="4" custScaleX="145466" custScaleY="1377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B7870D-2131-4037-87EE-C4E036DB2645}" type="pres">
      <dgm:prSet presAssocID="{145EC976-D243-419A-91C0-0D00E1731973}" presName="dummy" presStyleCnt="0"/>
      <dgm:spPr/>
    </dgm:pt>
    <dgm:pt modelId="{0B15C2C4-5770-4EDD-AC2C-39E0656B7B92}" type="pres">
      <dgm:prSet presAssocID="{F70E7AA9-CD67-4D99-B63A-F6D1FD4AAD33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8F4D86F4-BBF6-4F90-9E99-1A8F22F73495}" type="presOf" srcId="{FD140A83-E021-4A74-A1CA-F9CA9E03B7CA}" destId="{1A193985-E38D-4DBA-8C2A-CDC0634265A4}" srcOrd="0" destOrd="0" presId="urn:microsoft.com/office/officeart/2005/8/layout/radial6"/>
    <dgm:cxn modelId="{89A7D4AF-7180-4E4D-8688-6153BF570CD4}" type="presOf" srcId="{A81CD879-ACE2-4E95-9B90-19FDCCC455A0}" destId="{4BC19AA7-347A-4150-A909-0DD0DD3869CA}" srcOrd="0" destOrd="0" presId="urn:microsoft.com/office/officeart/2005/8/layout/radial6"/>
    <dgm:cxn modelId="{2060C594-2C2B-4642-B154-3A02669AB24A}" type="presOf" srcId="{2C307D16-9FBF-453E-A6E9-7F55016712F5}" destId="{7FA0D17D-F7AE-491D-8516-643F532A2B7C}" srcOrd="0" destOrd="0" presId="urn:microsoft.com/office/officeart/2005/8/layout/radial6"/>
    <dgm:cxn modelId="{D340F95C-DB0A-4E82-8CC5-E4DC60EE859B}" type="presOf" srcId="{61FC4BAB-07F0-427F-A309-B4E34491774B}" destId="{94A50BCA-751C-4CA7-8395-F293C3A4E556}" srcOrd="0" destOrd="0" presId="urn:microsoft.com/office/officeart/2005/8/layout/radial6"/>
    <dgm:cxn modelId="{B6AD8EC8-6AA9-437E-BD2F-B47BE632711F}" type="presOf" srcId="{CF82D0E2-7461-4CDD-96AD-81D1E900690F}" destId="{D0DA8149-D53A-4A4E-BE00-7F71435B07EE}" srcOrd="0" destOrd="0" presId="urn:microsoft.com/office/officeart/2005/8/layout/radial6"/>
    <dgm:cxn modelId="{7403DDD5-EAAF-4A5D-87FC-4E7629BADF46}" srcId="{CF82D0E2-7461-4CDD-96AD-81D1E900690F}" destId="{140D8F13-32E8-4F95-BBBF-6597940811A3}" srcOrd="0" destOrd="0" parTransId="{CBCB3B65-AF5E-4768-BCC1-A27194C3A7E2}" sibTransId="{1DB2F632-F743-448F-9A23-1C184B0D9AFD}"/>
    <dgm:cxn modelId="{B17A5602-2C7E-48CC-AAF2-8708BCAD6CD4}" type="presOf" srcId="{140D8F13-32E8-4F95-BBBF-6597940811A3}" destId="{9295D18E-F4A7-4E0D-8631-8C0BC1B14924}" srcOrd="0" destOrd="0" presId="urn:microsoft.com/office/officeart/2005/8/layout/radial6"/>
    <dgm:cxn modelId="{A2541AD8-27D3-4D6B-9871-AFF7A15AF138}" type="presOf" srcId="{145EC976-D243-419A-91C0-0D00E1731973}" destId="{11BB5865-2B6B-4813-87AC-597F61A4BE64}" srcOrd="0" destOrd="0" presId="urn:microsoft.com/office/officeart/2005/8/layout/radial6"/>
    <dgm:cxn modelId="{9CBBCE75-2C1B-4C4A-8B11-E6D17E1EA6BF}" type="presOf" srcId="{18517E9C-8E21-4AFF-854D-9124C8CEC88E}" destId="{82049F22-0B78-4BD3-BC82-C4D2FC37AB10}" srcOrd="0" destOrd="0" presId="urn:microsoft.com/office/officeart/2005/8/layout/radial6"/>
    <dgm:cxn modelId="{4174E469-B97D-4278-AAF9-89B43491919D}" srcId="{CF82D0E2-7461-4CDD-96AD-81D1E900690F}" destId="{145EC976-D243-419A-91C0-0D00E1731973}" srcOrd="3" destOrd="0" parTransId="{2BCC411F-7074-4F5E-A9E9-616E16C0652F}" sibTransId="{F70E7AA9-CD67-4D99-B63A-F6D1FD4AAD33}"/>
    <dgm:cxn modelId="{CE4A3C7A-1ECE-4847-B42E-05C1668D43E8}" srcId="{61FC4BAB-07F0-427F-A309-B4E34491774B}" destId="{CF82D0E2-7461-4CDD-96AD-81D1E900690F}" srcOrd="0" destOrd="0" parTransId="{F387F287-E136-4A61-8841-45A884119B12}" sibTransId="{C724A47D-AD07-4FFB-9189-42B0FA7FC21A}"/>
    <dgm:cxn modelId="{FE55308B-8DD5-480B-9552-090AA25A9284}" srcId="{CF82D0E2-7461-4CDD-96AD-81D1E900690F}" destId="{2C307D16-9FBF-453E-A6E9-7F55016712F5}" srcOrd="2" destOrd="0" parTransId="{D2ED1736-BF18-4DF7-AEAA-92E714FCE7C4}" sibTransId="{FD140A83-E021-4A74-A1CA-F9CA9E03B7CA}"/>
    <dgm:cxn modelId="{241CE91A-B28F-4025-9EC9-26E41C4A4FAD}" type="presOf" srcId="{F70E7AA9-CD67-4D99-B63A-F6D1FD4AAD33}" destId="{0B15C2C4-5770-4EDD-AC2C-39E0656B7B92}" srcOrd="0" destOrd="0" presId="urn:microsoft.com/office/officeart/2005/8/layout/radial6"/>
    <dgm:cxn modelId="{5D26F985-C43F-43B7-AF82-C847ECA86C28}" type="presOf" srcId="{1DB2F632-F743-448F-9A23-1C184B0D9AFD}" destId="{BA676A8F-A74E-498D-A9F0-75B096B992ED}" srcOrd="0" destOrd="0" presId="urn:microsoft.com/office/officeart/2005/8/layout/radial6"/>
    <dgm:cxn modelId="{6E7C7B92-2363-48CB-A19C-6E6533CA02A5}" srcId="{CF82D0E2-7461-4CDD-96AD-81D1E900690F}" destId="{A81CD879-ACE2-4E95-9B90-19FDCCC455A0}" srcOrd="1" destOrd="0" parTransId="{9FAD0016-33C2-44CF-ADB1-C043DC1A048F}" sibTransId="{18517E9C-8E21-4AFF-854D-9124C8CEC88E}"/>
    <dgm:cxn modelId="{030CECE2-CDA6-4B2B-9A10-4E0E620E1486}" type="presParOf" srcId="{94A50BCA-751C-4CA7-8395-F293C3A4E556}" destId="{D0DA8149-D53A-4A4E-BE00-7F71435B07EE}" srcOrd="0" destOrd="0" presId="urn:microsoft.com/office/officeart/2005/8/layout/radial6"/>
    <dgm:cxn modelId="{296A645B-4DF2-453B-B95A-64DE11EFD24B}" type="presParOf" srcId="{94A50BCA-751C-4CA7-8395-F293C3A4E556}" destId="{9295D18E-F4A7-4E0D-8631-8C0BC1B14924}" srcOrd="1" destOrd="0" presId="urn:microsoft.com/office/officeart/2005/8/layout/radial6"/>
    <dgm:cxn modelId="{20C2D61D-0F8D-4957-B86F-81F3D335BA64}" type="presParOf" srcId="{94A50BCA-751C-4CA7-8395-F293C3A4E556}" destId="{4535C479-A721-41F5-88F1-7EAC4DB51719}" srcOrd="2" destOrd="0" presId="urn:microsoft.com/office/officeart/2005/8/layout/radial6"/>
    <dgm:cxn modelId="{23634E38-453D-41C6-A77D-30A12A167265}" type="presParOf" srcId="{94A50BCA-751C-4CA7-8395-F293C3A4E556}" destId="{BA676A8F-A74E-498D-A9F0-75B096B992ED}" srcOrd="3" destOrd="0" presId="urn:microsoft.com/office/officeart/2005/8/layout/radial6"/>
    <dgm:cxn modelId="{DB5A8DBC-BAC8-45A3-BF84-CC56F234479B}" type="presParOf" srcId="{94A50BCA-751C-4CA7-8395-F293C3A4E556}" destId="{4BC19AA7-347A-4150-A909-0DD0DD3869CA}" srcOrd="4" destOrd="0" presId="urn:microsoft.com/office/officeart/2005/8/layout/radial6"/>
    <dgm:cxn modelId="{9C9F1807-922F-4B22-BD97-507899A2DC40}" type="presParOf" srcId="{94A50BCA-751C-4CA7-8395-F293C3A4E556}" destId="{311105BE-9C3E-44A2-8A1F-C1018CF1043E}" srcOrd="5" destOrd="0" presId="urn:microsoft.com/office/officeart/2005/8/layout/radial6"/>
    <dgm:cxn modelId="{52064FEA-27CA-4381-BF60-A364EEDEC370}" type="presParOf" srcId="{94A50BCA-751C-4CA7-8395-F293C3A4E556}" destId="{82049F22-0B78-4BD3-BC82-C4D2FC37AB10}" srcOrd="6" destOrd="0" presId="urn:microsoft.com/office/officeart/2005/8/layout/radial6"/>
    <dgm:cxn modelId="{41720FA6-E4F3-4FD2-A73F-C90AB4618908}" type="presParOf" srcId="{94A50BCA-751C-4CA7-8395-F293C3A4E556}" destId="{7FA0D17D-F7AE-491D-8516-643F532A2B7C}" srcOrd="7" destOrd="0" presId="urn:microsoft.com/office/officeart/2005/8/layout/radial6"/>
    <dgm:cxn modelId="{07B0056E-E490-403E-808D-28043CF92F02}" type="presParOf" srcId="{94A50BCA-751C-4CA7-8395-F293C3A4E556}" destId="{9AA8FEE3-6F62-426B-A9FD-3D64676712F2}" srcOrd="8" destOrd="0" presId="urn:microsoft.com/office/officeart/2005/8/layout/radial6"/>
    <dgm:cxn modelId="{47CB9B32-634A-4F31-A0B7-64AA5FE290CD}" type="presParOf" srcId="{94A50BCA-751C-4CA7-8395-F293C3A4E556}" destId="{1A193985-E38D-4DBA-8C2A-CDC0634265A4}" srcOrd="9" destOrd="0" presId="urn:microsoft.com/office/officeart/2005/8/layout/radial6"/>
    <dgm:cxn modelId="{C4A63EB0-32CA-48C4-A1ED-B5C5CFAD2063}" type="presParOf" srcId="{94A50BCA-751C-4CA7-8395-F293C3A4E556}" destId="{11BB5865-2B6B-4813-87AC-597F61A4BE64}" srcOrd="10" destOrd="0" presId="urn:microsoft.com/office/officeart/2005/8/layout/radial6"/>
    <dgm:cxn modelId="{1456C9E8-4726-4971-8A7A-79840FC6F43D}" type="presParOf" srcId="{94A50BCA-751C-4CA7-8395-F293C3A4E556}" destId="{7CB7870D-2131-4037-87EE-C4E036DB2645}" srcOrd="11" destOrd="0" presId="urn:microsoft.com/office/officeart/2005/8/layout/radial6"/>
    <dgm:cxn modelId="{5C03CC0E-39F8-463F-B1DD-E7B0A53F75E9}" type="presParOf" srcId="{94A50BCA-751C-4CA7-8395-F293C3A4E556}" destId="{0B15C2C4-5770-4EDD-AC2C-39E0656B7B9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A3C618-6E03-4DAA-8D0C-0D7EA564E0CF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15B8D7D-5307-40CD-A0E0-808EEB972CD1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0CA9026C-1379-48D3-ACFF-2CD91D7B331B}" type="parTrans" cxnId="{0AE9DD88-18AC-40B3-B404-A02449F37105}">
      <dgm:prSet/>
      <dgm:spPr/>
      <dgm:t>
        <a:bodyPr/>
        <a:lstStyle/>
        <a:p>
          <a:endParaRPr lang="en-US"/>
        </a:p>
      </dgm:t>
    </dgm:pt>
    <dgm:pt modelId="{1996B10D-6241-4866-B2E9-0EF22626CD86}" type="sibTrans" cxnId="{0AE9DD88-18AC-40B3-B404-A02449F37105}">
      <dgm:prSet/>
      <dgm:spPr/>
      <dgm:t>
        <a:bodyPr/>
        <a:lstStyle/>
        <a:p>
          <a:endParaRPr lang="en-US"/>
        </a:p>
      </dgm:t>
    </dgm:pt>
    <dgm:pt modelId="{84269D71-72E9-45DC-96BB-931E8ADBC04A}">
      <dgm:prSet phldrT="[Text]"/>
      <dgm:spPr/>
      <dgm:t>
        <a:bodyPr/>
        <a:lstStyle/>
        <a:p>
          <a:r>
            <a:rPr lang="en-US" dirty="0" err="1" smtClean="0">
              <a:latin typeface="Calibri Light" panose="020F0302020204030204" pitchFamily="34" charset="0"/>
            </a:rPr>
            <a:t>Pemberian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suara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dalam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pemilu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adalah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pendelegasian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kedaulatan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bukan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penyerahan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kedaulatan</a:t>
          </a:r>
          <a:r>
            <a:rPr lang="en-US" dirty="0" smtClean="0">
              <a:latin typeface="Calibri Light" panose="020F0302020204030204" pitchFamily="34" charset="0"/>
            </a:rPr>
            <a:t>. Wakil </a:t>
          </a:r>
          <a:r>
            <a:rPr lang="en-US" dirty="0" err="1" smtClean="0">
              <a:latin typeface="Calibri Light" panose="020F0302020204030204" pitchFamily="34" charset="0"/>
            </a:rPr>
            <a:t>tidak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hanya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bertanggungjawab</a:t>
          </a:r>
          <a:r>
            <a:rPr lang="en-US" dirty="0" smtClean="0">
              <a:latin typeface="Calibri Light" panose="020F0302020204030204" pitchFamily="34" charset="0"/>
            </a:rPr>
            <a:t>, </a:t>
          </a:r>
          <a:r>
            <a:rPr lang="en-US" dirty="0" err="1" smtClean="0">
              <a:latin typeface="Calibri Light" panose="020F0302020204030204" pitchFamily="34" charset="0"/>
            </a:rPr>
            <a:t>tapi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juga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harus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berkonsultasi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kepada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rakyat</a:t>
          </a:r>
          <a:endParaRPr lang="en-US" dirty="0">
            <a:latin typeface="Calibri Light" panose="020F0302020204030204" pitchFamily="34" charset="0"/>
          </a:endParaRPr>
        </a:p>
      </dgm:t>
    </dgm:pt>
    <dgm:pt modelId="{A59CD786-657C-428D-945D-92C0E20C4039}" type="parTrans" cxnId="{1F0A4BD3-605F-47ED-978A-C45BCAB9B36E}">
      <dgm:prSet/>
      <dgm:spPr/>
      <dgm:t>
        <a:bodyPr/>
        <a:lstStyle/>
        <a:p>
          <a:endParaRPr lang="en-US"/>
        </a:p>
      </dgm:t>
    </dgm:pt>
    <dgm:pt modelId="{A9A397AA-52CE-48A4-B414-37471461A4E8}" type="sibTrans" cxnId="{1F0A4BD3-605F-47ED-978A-C45BCAB9B36E}">
      <dgm:prSet/>
      <dgm:spPr/>
      <dgm:t>
        <a:bodyPr/>
        <a:lstStyle/>
        <a:p>
          <a:endParaRPr lang="en-US"/>
        </a:p>
      </dgm:t>
    </dgm:pt>
    <dgm:pt modelId="{CFD1478D-9454-45FA-94AB-229DBC4374ED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2B6B3343-C1A8-40EC-86DE-A64526150D6A}" type="parTrans" cxnId="{BB45F001-0830-418E-9710-2FC8475122BB}">
      <dgm:prSet/>
      <dgm:spPr/>
      <dgm:t>
        <a:bodyPr/>
        <a:lstStyle/>
        <a:p>
          <a:endParaRPr lang="en-US"/>
        </a:p>
      </dgm:t>
    </dgm:pt>
    <dgm:pt modelId="{AF5E629A-FE1A-4F14-82F3-FAB57C5BF526}" type="sibTrans" cxnId="{BB45F001-0830-418E-9710-2FC8475122BB}">
      <dgm:prSet/>
      <dgm:spPr/>
      <dgm:t>
        <a:bodyPr/>
        <a:lstStyle/>
        <a:p>
          <a:endParaRPr lang="en-US"/>
        </a:p>
      </dgm:t>
    </dgm:pt>
    <dgm:pt modelId="{47A31C9E-B4EE-444C-ACC3-59C00F227411}">
      <dgm:prSet phldrT="[Text]"/>
      <dgm:spPr/>
      <dgm:t>
        <a:bodyPr/>
        <a:lstStyle/>
        <a:p>
          <a:pPr algn="just"/>
          <a:r>
            <a:rPr lang="en-US" dirty="0" smtClean="0">
              <a:latin typeface="Calibri Light" panose="020F0302020204030204" pitchFamily="34" charset="0"/>
            </a:rPr>
            <a:t>Rakyat </a:t>
          </a:r>
          <a:r>
            <a:rPr lang="en-US" dirty="0" err="1" smtClean="0">
              <a:latin typeface="Calibri Light" panose="020F0302020204030204" pitchFamily="34" charset="0"/>
            </a:rPr>
            <a:t>hanya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mendelegasikan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sebagian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kedaulatan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rakyat</a:t>
          </a:r>
          <a:r>
            <a:rPr lang="en-US" dirty="0" smtClean="0">
              <a:latin typeface="Calibri Light" panose="020F0302020204030204" pitchFamily="34" charset="0"/>
            </a:rPr>
            <a:t>. </a:t>
          </a:r>
          <a:r>
            <a:rPr lang="en-US" dirty="0" err="1" smtClean="0">
              <a:latin typeface="Calibri Light" panose="020F0302020204030204" pitchFamily="34" charset="0"/>
            </a:rPr>
            <a:t>meskipun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sudah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memberikan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suara</a:t>
          </a:r>
          <a:r>
            <a:rPr lang="en-US" dirty="0" smtClean="0">
              <a:latin typeface="Calibri Light" panose="020F0302020204030204" pitchFamily="34" charset="0"/>
            </a:rPr>
            <a:t>, </a:t>
          </a:r>
          <a:r>
            <a:rPr lang="en-US" dirty="0" err="1" smtClean="0">
              <a:latin typeface="Calibri Light" panose="020F0302020204030204" pitchFamily="34" charset="0"/>
            </a:rPr>
            <a:t>rakyat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tidak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kehilangan</a:t>
          </a:r>
          <a:r>
            <a:rPr lang="en-US" dirty="0" smtClean="0">
              <a:latin typeface="Calibri Light" panose="020F0302020204030204" pitchFamily="34" charset="0"/>
            </a:rPr>
            <a:t> </a:t>
          </a:r>
          <a:r>
            <a:rPr lang="en-US" dirty="0" err="1" smtClean="0">
              <a:latin typeface="Calibri Light" panose="020F0302020204030204" pitchFamily="34" charset="0"/>
            </a:rPr>
            <a:t>kedaulatannya</a:t>
          </a:r>
          <a:r>
            <a:rPr lang="en-US" dirty="0" smtClean="0">
              <a:latin typeface="Calibri Light" panose="020F0302020204030204" pitchFamily="34" charset="0"/>
            </a:rPr>
            <a:t>.</a:t>
          </a:r>
          <a:endParaRPr lang="en-US" dirty="0">
            <a:latin typeface="Calibri Light" panose="020F0302020204030204" pitchFamily="34" charset="0"/>
          </a:endParaRPr>
        </a:p>
      </dgm:t>
    </dgm:pt>
    <dgm:pt modelId="{06FDA452-D0C6-4BB4-B3A0-AFAB11B4B357}" type="parTrans" cxnId="{0D2284BA-8927-4BF9-8519-7B2CC0982721}">
      <dgm:prSet/>
      <dgm:spPr/>
      <dgm:t>
        <a:bodyPr/>
        <a:lstStyle/>
        <a:p>
          <a:endParaRPr lang="en-US"/>
        </a:p>
      </dgm:t>
    </dgm:pt>
    <dgm:pt modelId="{CC8AC513-B0C4-4D1F-BAEC-2A589861558A}" type="sibTrans" cxnId="{0D2284BA-8927-4BF9-8519-7B2CC0982721}">
      <dgm:prSet/>
      <dgm:spPr/>
      <dgm:t>
        <a:bodyPr/>
        <a:lstStyle/>
        <a:p>
          <a:endParaRPr lang="en-US"/>
        </a:p>
      </dgm:t>
    </dgm:pt>
    <dgm:pt modelId="{8D5C3E1A-7968-48A2-B1F2-81CE4E5FC4AB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EFAC9563-FF13-4543-A6EC-370321CE40A1}" type="parTrans" cxnId="{38E2E00E-F973-4AB5-8514-BEA075A23AC1}">
      <dgm:prSet/>
      <dgm:spPr/>
      <dgm:t>
        <a:bodyPr/>
        <a:lstStyle/>
        <a:p>
          <a:endParaRPr lang="en-US"/>
        </a:p>
      </dgm:t>
    </dgm:pt>
    <dgm:pt modelId="{25B9FDA0-F07F-4ADB-A941-32F372A48C4C}" type="sibTrans" cxnId="{38E2E00E-F973-4AB5-8514-BEA075A23AC1}">
      <dgm:prSet/>
      <dgm:spPr/>
      <dgm:t>
        <a:bodyPr/>
        <a:lstStyle/>
        <a:p>
          <a:endParaRPr lang="en-US"/>
        </a:p>
      </dgm:t>
    </dgm:pt>
    <dgm:pt modelId="{09E0BB2D-FF6F-4659-B946-B00370BBB573}">
      <dgm:prSet phldrT="[Text]" custT="1"/>
      <dgm:spPr/>
      <dgm:t>
        <a:bodyPr/>
        <a:lstStyle/>
        <a:p>
          <a:pPr algn="just"/>
          <a:r>
            <a:rPr lang="en-US" sz="2000" dirty="0" smtClean="0">
              <a:latin typeface="Calibri Light" panose="020F0302020204030204" pitchFamily="34" charset="0"/>
            </a:rPr>
            <a:t>Rakyat </a:t>
          </a:r>
          <a:r>
            <a:rPr lang="en-US" sz="2000" dirty="0" err="1" smtClean="0">
              <a:latin typeface="Calibri Light" panose="020F0302020204030204" pitchFamily="34" charset="0"/>
            </a:rPr>
            <a:t>tidak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mungkin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melaksanakan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kedaulatan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itu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secara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langsung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melainkan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perlu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diwakilkan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kepada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mereka</a:t>
          </a:r>
          <a:r>
            <a:rPr lang="en-US" sz="2000" dirty="0" smtClean="0">
              <a:latin typeface="Calibri Light" panose="020F0302020204030204" pitchFamily="34" charset="0"/>
            </a:rPr>
            <a:t> yang </a:t>
          </a:r>
          <a:r>
            <a:rPr lang="en-US" sz="2000" dirty="0" err="1" smtClean="0">
              <a:latin typeface="Calibri Light" panose="020F0302020204030204" pitchFamily="34" charset="0"/>
            </a:rPr>
            <a:t>dipercayai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untuk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membuat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keputusan</a:t>
          </a:r>
          <a:r>
            <a:rPr lang="en-US" sz="2000" dirty="0" smtClean="0">
              <a:latin typeface="Calibri Light" panose="020F0302020204030204" pitchFamily="34" charset="0"/>
            </a:rPr>
            <a:t> </a:t>
          </a:r>
          <a:r>
            <a:rPr lang="en-US" sz="2000" dirty="0" err="1" smtClean="0">
              <a:latin typeface="Calibri Light" panose="020F0302020204030204" pitchFamily="34" charset="0"/>
            </a:rPr>
            <a:t>politik</a:t>
          </a:r>
          <a:endParaRPr lang="en-US" sz="2000" dirty="0">
            <a:latin typeface="Calibri Light" panose="020F0302020204030204" pitchFamily="34" charset="0"/>
          </a:endParaRPr>
        </a:p>
      </dgm:t>
    </dgm:pt>
    <dgm:pt modelId="{696FA6DC-2262-49AE-99D5-F5E989A21DFF}" type="parTrans" cxnId="{56409210-B709-4846-9C0B-1CFD1E0D5F81}">
      <dgm:prSet/>
      <dgm:spPr/>
      <dgm:t>
        <a:bodyPr/>
        <a:lstStyle/>
        <a:p>
          <a:endParaRPr lang="en-US"/>
        </a:p>
      </dgm:t>
    </dgm:pt>
    <dgm:pt modelId="{FF8DF213-1E2E-4DE9-9740-CEFA4E678BB8}" type="sibTrans" cxnId="{56409210-B709-4846-9C0B-1CFD1E0D5F81}">
      <dgm:prSet/>
      <dgm:spPr/>
      <dgm:t>
        <a:bodyPr/>
        <a:lstStyle/>
        <a:p>
          <a:endParaRPr lang="en-US"/>
        </a:p>
      </dgm:t>
    </dgm:pt>
    <dgm:pt modelId="{7C16B973-2E9F-4F68-A62A-A49484ED3BD8}" type="pres">
      <dgm:prSet presAssocID="{D8A3C618-6E03-4DAA-8D0C-0D7EA564E0C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B464BE-F791-4AE7-85B6-213EE685D6AE}" type="pres">
      <dgm:prSet presAssocID="{315B8D7D-5307-40CD-A0E0-808EEB972CD1}" presName="composite" presStyleCnt="0"/>
      <dgm:spPr/>
    </dgm:pt>
    <dgm:pt modelId="{BCFEE105-C278-4034-8263-5003BF0FB1DE}" type="pres">
      <dgm:prSet presAssocID="{315B8D7D-5307-40CD-A0E0-808EEB972CD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C7CFB-00DE-4123-AFD4-A87A36CA1613}" type="pres">
      <dgm:prSet presAssocID="{315B8D7D-5307-40CD-A0E0-808EEB972CD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9A5CE6-6DE3-48E8-9CA4-5E0101557909}" type="pres">
      <dgm:prSet presAssocID="{1996B10D-6241-4866-B2E9-0EF22626CD86}" presName="sp" presStyleCnt="0"/>
      <dgm:spPr/>
    </dgm:pt>
    <dgm:pt modelId="{46C38539-81F2-41E3-A504-554237A64BDD}" type="pres">
      <dgm:prSet presAssocID="{CFD1478D-9454-45FA-94AB-229DBC4374ED}" presName="composite" presStyleCnt="0"/>
      <dgm:spPr/>
    </dgm:pt>
    <dgm:pt modelId="{FD90F4BE-A6FF-4B95-9B2A-31FD99206C89}" type="pres">
      <dgm:prSet presAssocID="{CFD1478D-9454-45FA-94AB-229DBC4374E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564139-F7D4-4B83-8CD9-09A25177419B}" type="pres">
      <dgm:prSet presAssocID="{CFD1478D-9454-45FA-94AB-229DBC4374E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D489F-34F4-45A2-BA98-B3DB07D28034}" type="pres">
      <dgm:prSet presAssocID="{AF5E629A-FE1A-4F14-82F3-FAB57C5BF526}" presName="sp" presStyleCnt="0"/>
      <dgm:spPr/>
    </dgm:pt>
    <dgm:pt modelId="{DAC31852-7E93-4493-A77D-3DFEB1C03905}" type="pres">
      <dgm:prSet presAssocID="{8D5C3E1A-7968-48A2-B1F2-81CE4E5FC4AB}" presName="composite" presStyleCnt="0"/>
      <dgm:spPr/>
    </dgm:pt>
    <dgm:pt modelId="{B943A96D-1C33-49B8-A4A9-FA329F25CD88}" type="pres">
      <dgm:prSet presAssocID="{8D5C3E1A-7968-48A2-B1F2-81CE4E5FC4A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92AD3E-CBB5-4E09-ABB2-90BF7F4CBCAA}" type="pres">
      <dgm:prSet presAssocID="{8D5C3E1A-7968-48A2-B1F2-81CE4E5FC4A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9515A4-7109-4F2A-81F1-F0D3287F7109}" type="presOf" srcId="{315B8D7D-5307-40CD-A0E0-808EEB972CD1}" destId="{BCFEE105-C278-4034-8263-5003BF0FB1DE}" srcOrd="0" destOrd="0" presId="urn:microsoft.com/office/officeart/2005/8/layout/chevron2"/>
    <dgm:cxn modelId="{48B0A3FF-CFF1-4340-926D-EF3904D1F6EF}" type="presOf" srcId="{47A31C9E-B4EE-444C-ACC3-59C00F227411}" destId="{01564139-F7D4-4B83-8CD9-09A25177419B}" srcOrd="0" destOrd="0" presId="urn:microsoft.com/office/officeart/2005/8/layout/chevron2"/>
    <dgm:cxn modelId="{570336A1-38CB-4DA1-8589-2B533BFFECE2}" type="presOf" srcId="{D8A3C618-6E03-4DAA-8D0C-0D7EA564E0CF}" destId="{7C16B973-2E9F-4F68-A62A-A49484ED3BD8}" srcOrd="0" destOrd="0" presId="urn:microsoft.com/office/officeart/2005/8/layout/chevron2"/>
    <dgm:cxn modelId="{6184B4EC-94AB-44B2-B1C0-52E6350A13B6}" type="presOf" srcId="{84269D71-72E9-45DC-96BB-931E8ADBC04A}" destId="{CD0C7CFB-00DE-4123-AFD4-A87A36CA1613}" srcOrd="0" destOrd="0" presId="urn:microsoft.com/office/officeart/2005/8/layout/chevron2"/>
    <dgm:cxn modelId="{BB45F001-0830-418E-9710-2FC8475122BB}" srcId="{D8A3C618-6E03-4DAA-8D0C-0D7EA564E0CF}" destId="{CFD1478D-9454-45FA-94AB-229DBC4374ED}" srcOrd="1" destOrd="0" parTransId="{2B6B3343-C1A8-40EC-86DE-A64526150D6A}" sibTransId="{AF5E629A-FE1A-4F14-82F3-FAB57C5BF526}"/>
    <dgm:cxn modelId="{38E2E00E-F973-4AB5-8514-BEA075A23AC1}" srcId="{D8A3C618-6E03-4DAA-8D0C-0D7EA564E0CF}" destId="{8D5C3E1A-7968-48A2-B1F2-81CE4E5FC4AB}" srcOrd="2" destOrd="0" parTransId="{EFAC9563-FF13-4543-A6EC-370321CE40A1}" sibTransId="{25B9FDA0-F07F-4ADB-A941-32F372A48C4C}"/>
    <dgm:cxn modelId="{56409210-B709-4846-9C0B-1CFD1E0D5F81}" srcId="{8D5C3E1A-7968-48A2-B1F2-81CE4E5FC4AB}" destId="{09E0BB2D-FF6F-4659-B946-B00370BBB573}" srcOrd="0" destOrd="0" parTransId="{696FA6DC-2262-49AE-99D5-F5E989A21DFF}" sibTransId="{FF8DF213-1E2E-4DE9-9740-CEFA4E678BB8}"/>
    <dgm:cxn modelId="{1F0A4BD3-605F-47ED-978A-C45BCAB9B36E}" srcId="{315B8D7D-5307-40CD-A0E0-808EEB972CD1}" destId="{84269D71-72E9-45DC-96BB-931E8ADBC04A}" srcOrd="0" destOrd="0" parTransId="{A59CD786-657C-428D-945D-92C0E20C4039}" sibTransId="{A9A397AA-52CE-48A4-B414-37471461A4E8}"/>
    <dgm:cxn modelId="{30268BC0-ED70-49B9-9B97-E512EDB3E9B2}" type="presOf" srcId="{09E0BB2D-FF6F-4659-B946-B00370BBB573}" destId="{1892AD3E-CBB5-4E09-ABB2-90BF7F4CBCAA}" srcOrd="0" destOrd="0" presId="urn:microsoft.com/office/officeart/2005/8/layout/chevron2"/>
    <dgm:cxn modelId="{0AE9DD88-18AC-40B3-B404-A02449F37105}" srcId="{D8A3C618-6E03-4DAA-8D0C-0D7EA564E0CF}" destId="{315B8D7D-5307-40CD-A0E0-808EEB972CD1}" srcOrd="0" destOrd="0" parTransId="{0CA9026C-1379-48D3-ACFF-2CD91D7B331B}" sibTransId="{1996B10D-6241-4866-B2E9-0EF22626CD86}"/>
    <dgm:cxn modelId="{2AF4519D-B990-4806-932A-147C25BCB47F}" type="presOf" srcId="{8D5C3E1A-7968-48A2-B1F2-81CE4E5FC4AB}" destId="{B943A96D-1C33-49B8-A4A9-FA329F25CD88}" srcOrd="0" destOrd="0" presId="urn:microsoft.com/office/officeart/2005/8/layout/chevron2"/>
    <dgm:cxn modelId="{0D2284BA-8927-4BF9-8519-7B2CC0982721}" srcId="{CFD1478D-9454-45FA-94AB-229DBC4374ED}" destId="{47A31C9E-B4EE-444C-ACC3-59C00F227411}" srcOrd="0" destOrd="0" parTransId="{06FDA452-D0C6-4BB4-B3A0-AFAB11B4B357}" sibTransId="{CC8AC513-B0C4-4D1F-BAEC-2A589861558A}"/>
    <dgm:cxn modelId="{D3F6285F-1737-409C-98A7-04D6AC0DEC1D}" type="presOf" srcId="{CFD1478D-9454-45FA-94AB-229DBC4374ED}" destId="{FD90F4BE-A6FF-4B95-9B2A-31FD99206C89}" srcOrd="0" destOrd="0" presId="urn:microsoft.com/office/officeart/2005/8/layout/chevron2"/>
    <dgm:cxn modelId="{20EEBA04-3DDA-435E-B573-33682FC04624}" type="presParOf" srcId="{7C16B973-2E9F-4F68-A62A-A49484ED3BD8}" destId="{8AB464BE-F791-4AE7-85B6-213EE685D6AE}" srcOrd="0" destOrd="0" presId="urn:microsoft.com/office/officeart/2005/8/layout/chevron2"/>
    <dgm:cxn modelId="{1E502686-AA77-4D3F-8B04-6D493A190462}" type="presParOf" srcId="{8AB464BE-F791-4AE7-85B6-213EE685D6AE}" destId="{BCFEE105-C278-4034-8263-5003BF0FB1DE}" srcOrd="0" destOrd="0" presId="urn:microsoft.com/office/officeart/2005/8/layout/chevron2"/>
    <dgm:cxn modelId="{1A7C4846-9473-4337-A18C-384E832CCA5E}" type="presParOf" srcId="{8AB464BE-F791-4AE7-85B6-213EE685D6AE}" destId="{CD0C7CFB-00DE-4123-AFD4-A87A36CA1613}" srcOrd="1" destOrd="0" presId="urn:microsoft.com/office/officeart/2005/8/layout/chevron2"/>
    <dgm:cxn modelId="{6DCFC75C-0EED-4725-83E6-119013302AF3}" type="presParOf" srcId="{7C16B973-2E9F-4F68-A62A-A49484ED3BD8}" destId="{A79A5CE6-6DE3-48E8-9CA4-5E0101557909}" srcOrd="1" destOrd="0" presId="urn:microsoft.com/office/officeart/2005/8/layout/chevron2"/>
    <dgm:cxn modelId="{48FE5712-0050-4190-AF0B-27F02CAE6DAD}" type="presParOf" srcId="{7C16B973-2E9F-4F68-A62A-A49484ED3BD8}" destId="{46C38539-81F2-41E3-A504-554237A64BDD}" srcOrd="2" destOrd="0" presId="urn:microsoft.com/office/officeart/2005/8/layout/chevron2"/>
    <dgm:cxn modelId="{5E12B251-1668-482C-9C41-4E56F7ED2853}" type="presParOf" srcId="{46C38539-81F2-41E3-A504-554237A64BDD}" destId="{FD90F4BE-A6FF-4B95-9B2A-31FD99206C89}" srcOrd="0" destOrd="0" presId="urn:microsoft.com/office/officeart/2005/8/layout/chevron2"/>
    <dgm:cxn modelId="{24E0A990-FA7B-4A08-BCF7-A3D9D34B9BFC}" type="presParOf" srcId="{46C38539-81F2-41E3-A504-554237A64BDD}" destId="{01564139-F7D4-4B83-8CD9-09A25177419B}" srcOrd="1" destOrd="0" presId="urn:microsoft.com/office/officeart/2005/8/layout/chevron2"/>
    <dgm:cxn modelId="{1626FCFD-8F2C-480E-BFF9-1A3798AEE0AB}" type="presParOf" srcId="{7C16B973-2E9F-4F68-A62A-A49484ED3BD8}" destId="{BDAD489F-34F4-45A2-BA98-B3DB07D28034}" srcOrd="3" destOrd="0" presId="urn:microsoft.com/office/officeart/2005/8/layout/chevron2"/>
    <dgm:cxn modelId="{01A151A2-B2A4-4969-BDEB-CECA434A5DDE}" type="presParOf" srcId="{7C16B973-2E9F-4F68-A62A-A49484ED3BD8}" destId="{DAC31852-7E93-4493-A77D-3DFEB1C03905}" srcOrd="4" destOrd="0" presId="urn:microsoft.com/office/officeart/2005/8/layout/chevron2"/>
    <dgm:cxn modelId="{0E8C7788-4242-4104-BABC-C6EDF9A1AD37}" type="presParOf" srcId="{DAC31852-7E93-4493-A77D-3DFEB1C03905}" destId="{B943A96D-1C33-49B8-A4A9-FA329F25CD88}" srcOrd="0" destOrd="0" presId="urn:microsoft.com/office/officeart/2005/8/layout/chevron2"/>
    <dgm:cxn modelId="{9BBE835F-CCBC-43AE-AD1D-8E73AE90DC43}" type="presParOf" srcId="{DAC31852-7E93-4493-A77D-3DFEB1C03905}" destId="{1892AD3E-CBB5-4E09-ABB2-90BF7F4CBCA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5C2C4-5770-4EDD-AC2C-39E0656B7B92}">
      <dsp:nvSpPr>
        <dsp:cNvPr id="0" name=""/>
        <dsp:cNvSpPr/>
      </dsp:nvSpPr>
      <dsp:spPr>
        <a:xfrm>
          <a:off x="548036" y="760252"/>
          <a:ext cx="3418617" cy="3418617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193985-E38D-4DBA-8C2A-CDC0634265A4}">
      <dsp:nvSpPr>
        <dsp:cNvPr id="0" name=""/>
        <dsp:cNvSpPr/>
      </dsp:nvSpPr>
      <dsp:spPr>
        <a:xfrm>
          <a:off x="548036" y="760252"/>
          <a:ext cx="3418617" cy="3418617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49F22-0B78-4BD3-BC82-C4D2FC37AB10}">
      <dsp:nvSpPr>
        <dsp:cNvPr id="0" name=""/>
        <dsp:cNvSpPr/>
      </dsp:nvSpPr>
      <dsp:spPr>
        <a:xfrm>
          <a:off x="548036" y="760252"/>
          <a:ext cx="3418617" cy="3418617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76A8F-A74E-498D-A9F0-75B096B992ED}">
      <dsp:nvSpPr>
        <dsp:cNvPr id="0" name=""/>
        <dsp:cNvSpPr/>
      </dsp:nvSpPr>
      <dsp:spPr>
        <a:xfrm>
          <a:off x="548036" y="760252"/>
          <a:ext cx="3418617" cy="3418617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A8149-D53A-4A4E-BE00-7F71435B07EE}">
      <dsp:nvSpPr>
        <dsp:cNvPr id="0" name=""/>
        <dsp:cNvSpPr/>
      </dsp:nvSpPr>
      <dsp:spPr>
        <a:xfrm>
          <a:off x="1470571" y="1682787"/>
          <a:ext cx="1573547" cy="15735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Fungsi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Pemilu</a:t>
          </a:r>
          <a:endParaRPr lang="en-US" sz="2700" kern="1200" dirty="0"/>
        </a:p>
      </dsp:txBody>
      <dsp:txXfrm>
        <a:off x="1701012" y="1913228"/>
        <a:ext cx="1112665" cy="1112665"/>
      </dsp:txXfrm>
    </dsp:sp>
    <dsp:sp modelId="{9295D18E-F4A7-4E0D-8631-8C0BC1B14924}">
      <dsp:nvSpPr>
        <dsp:cNvPr id="0" name=""/>
        <dsp:cNvSpPr/>
      </dsp:nvSpPr>
      <dsp:spPr>
        <a:xfrm>
          <a:off x="1501518" y="53199"/>
          <a:ext cx="1511653" cy="14934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Delegasi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suara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rakyat</a:t>
          </a:r>
          <a:endParaRPr lang="en-US" sz="1600" kern="1200" dirty="0"/>
        </a:p>
      </dsp:txBody>
      <dsp:txXfrm>
        <a:off x="1722894" y="271904"/>
        <a:ext cx="1068901" cy="1056002"/>
      </dsp:txXfrm>
    </dsp:sp>
    <dsp:sp modelId="{4BC19AA7-347A-4150-A909-0DD0DD3869CA}">
      <dsp:nvSpPr>
        <dsp:cNvPr id="0" name=""/>
        <dsp:cNvSpPr/>
      </dsp:nvSpPr>
      <dsp:spPr>
        <a:xfrm>
          <a:off x="3195549" y="1725828"/>
          <a:ext cx="1462901" cy="148746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Mekanismperubahan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politik</a:t>
          </a:r>
          <a:endParaRPr lang="en-US" sz="1600" kern="1200" dirty="0"/>
        </a:p>
      </dsp:txBody>
      <dsp:txXfrm>
        <a:off x="3409786" y="1943662"/>
        <a:ext cx="1034427" cy="1051796"/>
      </dsp:txXfrm>
    </dsp:sp>
    <dsp:sp modelId="{7FA0D17D-F7AE-491D-8516-643F532A2B7C}">
      <dsp:nvSpPr>
        <dsp:cNvPr id="0" name=""/>
        <dsp:cNvSpPr/>
      </dsp:nvSpPr>
      <dsp:spPr>
        <a:xfrm>
          <a:off x="1509576" y="3421495"/>
          <a:ext cx="1495538" cy="14354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Sirlukasi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Elit</a:t>
          </a:r>
          <a:endParaRPr lang="en-US" sz="1600" kern="1200" dirty="0"/>
        </a:p>
      </dsp:txBody>
      <dsp:txXfrm>
        <a:off x="1728592" y="3631710"/>
        <a:ext cx="1057506" cy="1015011"/>
      </dsp:txXfrm>
    </dsp:sp>
    <dsp:sp modelId="{11BB5865-2B6B-4813-87AC-597F61A4BE64}">
      <dsp:nvSpPr>
        <dsp:cNvPr id="0" name=""/>
        <dsp:cNvSpPr/>
      </dsp:nvSpPr>
      <dsp:spPr>
        <a:xfrm>
          <a:off x="-213451" y="1710964"/>
          <a:ext cx="1602283" cy="15171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Sarana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pengelolaan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konflik</a:t>
          </a:r>
          <a:endParaRPr lang="en-US" sz="1600" kern="1200" dirty="0"/>
        </a:p>
      </dsp:txBody>
      <dsp:txXfrm>
        <a:off x="21198" y="1933152"/>
        <a:ext cx="1132985" cy="1072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EE105-C278-4034-8263-5003BF0FB1DE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1</a:t>
          </a:r>
          <a:endParaRPr lang="en-US" sz="3100" kern="1200" dirty="0"/>
        </a:p>
      </dsp:txBody>
      <dsp:txXfrm rot="-5400000">
        <a:off x="1" y="520688"/>
        <a:ext cx="1039018" cy="445294"/>
      </dsp:txXfrm>
    </dsp:sp>
    <dsp:sp modelId="{CD0C7CFB-00DE-4123-AFD4-A87A36CA1613}">
      <dsp:nvSpPr>
        <dsp:cNvPr id="0" name=""/>
        <dsp:cNvSpPr/>
      </dsp:nvSpPr>
      <dsp:spPr>
        <a:xfrm rot="5400000">
          <a:off x="4342407" y="-3302209"/>
          <a:ext cx="964803" cy="7571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Calibri Light" panose="020F0302020204030204" pitchFamily="34" charset="0"/>
            </a:rPr>
            <a:t>Pemberian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suara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dalam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pemilu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adalah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pendelegasian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kedaulatan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bukan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penyerahan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kedaulatan</a:t>
          </a:r>
          <a:r>
            <a:rPr lang="en-US" sz="2000" kern="1200" dirty="0" smtClean="0">
              <a:latin typeface="Calibri Light" panose="020F0302020204030204" pitchFamily="34" charset="0"/>
            </a:rPr>
            <a:t>. Wakil </a:t>
          </a:r>
          <a:r>
            <a:rPr lang="en-US" sz="2000" kern="1200" dirty="0" err="1" smtClean="0">
              <a:latin typeface="Calibri Light" panose="020F0302020204030204" pitchFamily="34" charset="0"/>
            </a:rPr>
            <a:t>tidak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hanya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bertanggungjawab</a:t>
          </a:r>
          <a:r>
            <a:rPr lang="en-US" sz="2000" kern="1200" dirty="0" smtClean="0">
              <a:latin typeface="Calibri Light" panose="020F0302020204030204" pitchFamily="34" charset="0"/>
            </a:rPr>
            <a:t>, </a:t>
          </a:r>
          <a:r>
            <a:rPr lang="en-US" sz="2000" kern="1200" dirty="0" err="1" smtClean="0">
              <a:latin typeface="Calibri Light" panose="020F0302020204030204" pitchFamily="34" charset="0"/>
            </a:rPr>
            <a:t>tapi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juga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harus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berkonsultasi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kepada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rakyat</a:t>
          </a:r>
          <a:endParaRPr lang="en-US" sz="2000" kern="1200" dirty="0">
            <a:latin typeface="Calibri Light" panose="020F0302020204030204" pitchFamily="34" charset="0"/>
          </a:endParaRPr>
        </a:p>
      </dsp:txBody>
      <dsp:txXfrm rot="-5400000">
        <a:off x="1039018" y="48278"/>
        <a:ext cx="7524483" cy="870607"/>
      </dsp:txXfrm>
    </dsp:sp>
    <dsp:sp modelId="{FD90F4BE-A6FF-4B95-9B2A-31FD99206C89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2</a:t>
          </a:r>
          <a:endParaRPr lang="en-US" sz="3100" kern="1200" dirty="0"/>
        </a:p>
      </dsp:txBody>
      <dsp:txXfrm rot="-5400000">
        <a:off x="1" y="1809352"/>
        <a:ext cx="1039018" cy="445294"/>
      </dsp:txXfrm>
    </dsp:sp>
    <dsp:sp modelId="{01564139-F7D4-4B83-8CD9-09A25177419B}">
      <dsp:nvSpPr>
        <dsp:cNvPr id="0" name=""/>
        <dsp:cNvSpPr/>
      </dsp:nvSpPr>
      <dsp:spPr>
        <a:xfrm rot="5400000">
          <a:off x="4342407" y="-2013545"/>
          <a:ext cx="964803" cy="7571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Calibri Light" panose="020F0302020204030204" pitchFamily="34" charset="0"/>
            </a:rPr>
            <a:t>Rakyat </a:t>
          </a:r>
          <a:r>
            <a:rPr lang="en-US" sz="2000" kern="1200" dirty="0" err="1" smtClean="0">
              <a:latin typeface="Calibri Light" panose="020F0302020204030204" pitchFamily="34" charset="0"/>
            </a:rPr>
            <a:t>hanya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mendelegasikan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sebagian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kedaulatan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rakyat</a:t>
          </a:r>
          <a:r>
            <a:rPr lang="en-US" sz="2000" kern="1200" dirty="0" smtClean="0">
              <a:latin typeface="Calibri Light" panose="020F0302020204030204" pitchFamily="34" charset="0"/>
            </a:rPr>
            <a:t>. </a:t>
          </a:r>
          <a:r>
            <a:rPr lang="en-US" sz="2000" kern="1200" dirty="0" err="1" smtClean="0">
              <a:latin typeface="Calibri Light" panose="020F0302020204030204" pitchFamily="34" charset="0"/>
            </a:rPr>
            <a:t>meskipun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sudah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memberikan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suara</a:t>
          </a:r>
          <a:r>
            <a:rPr lang="en-US" sz="2000" kern="1200" dirty="0" smtClean="0">
              <a:latin typeface="Calibri Light" panose="020F0302020204030204" pitchFamily="34" charset="0"/>
            </a:rPr>
            <a:t>, </a:t>
          </a:r>
          <a:r>
            <a:rPr lang="en-US" sz="2000" kern="1200" dirty="0" err="1" smtClean="0">
              <a:latin typeface="Calibri Light" panose="020F0302020204030204" pitchFamily="34" charset="0"/>
            </a:rPr>
            <a:t>rakyat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tidak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kehilangan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kedaulatannya</a:t>
          </a:r>
          <a:r>
            <a:rPr lang="en-US" sz="2000" kern="1200" dirty="0" smtClean="0">
              <a:latin typeface="Calibri Light" panose="020F0302020204030204" pitchFamily="34" charset="0"/>
            </a:rPr>
            <a:t>.</a:t>
          </a:r>
          <a:endParaRPr lang="en-US" sz="2000" kern="1200" dirty="0">
            <a:latin typeface="Calibri Light" panose="020F0302020204030204" pitchFamily="34" charset="0"/>
          </a:endParaRPr>
        </a:p>
      </dsp:txBody>
      <dsp:txXfrm rot="-5400000">
        <a:off x="1039018" y="1336942"/>
        <a:ext cx="7524483" cy="870607"/>
      </dsp:txXfrm>
    </dsp:sp>
    <dsp:sp modelId="{B943A96D-1C33-49B8-A4A9-FA329F25CD88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3</a:t>
          </a:r>
          <a:endParaRPr lang="en-US" sz="3100" kern="1200" dirty="0"/>
        </a:p>
      </dsp:txBody>
      <dsp:txXfrm rot="-5400000">
        <a:off x="1" y="3098016"/>
        <a:ext cx="1039018" cy="445294"/>
      </dsp:txXfrm>
    </dsp:sp>
    <dsp:sp modelId="{1892AD3E-CBB5-4E09-ABB2-90BF7F4CBCAA}">
      <dsp:nvSpPr>
        <dsp:cNvPr id="0" name=""/>
        <dsp:cNvSpPr/>
      </dsp:nvSpPr>
      <dsp:spPr>
        <a:xfrm rot="5400000">
          <a:off x="4342407" y="-724881"/>
          <a:ext cx="964803" cy="75715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>
              <a:latin typeface="Calibri Light" panose="020F0302020204030204" pitchFamily="34" charset="0"/>
            </a:rPr>
            <a:t>Rakyat </a:t>
          </a:r>
          <a:r>
            <a:rPr lang="en-US" sz="2000" kern="1200" dirty="0" err="1" smtClean="0">
              <a:latin typeface="Calibri Light" panose="020F0302020204030204" pitchFamily="34" charset="0"/>
            </a:rPr>
            <a:t>tidak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mungkin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melaksanakan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kedaulatan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itu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secara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langsung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melainkan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perlu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diwakilkan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kepada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mereka</a:t>
          </a:r>
          <a:r>
            <a:rPr lang="en-US" sz="2000" kern="1200" dirty="0" smtClean="0">
              <a:latin typeface="Calibri Light" panose="020F0302020204030204" pitchFamily="34" charset="0"/>
            </a:rPr>
            <a:t> yang </a:t>
          </a:r>
          <a:r>
            <a:rPr lang="en-US" sz="2000" kern="1200" dirty="0" err="1" smtClean="0">
              <a:latin typeface="Calibri Light" panose="020F0302020204030204" pitchFamily="34" charset="0"/>
            </a:rPr>
            <a:t>dipercayai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untuk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membuat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keputusan</a:t>
          </a:r>
          <a:r>
            <a:rPr lang="en-US" sz="2000" kern="1200" dirty="0" smtClean="0">
              <a:latin typeface="Calibri Light" panose="020F0302020204030204" pitchFamily="34" charset="0"/>
            </a:rPr>
            <a:t> </a:t>
          </a:r>
          <a:r>
            <a:rPr lang="en-US" sz="2000" kern="1200" dirty="0" err="1" smtClean="0">
              <a:latin typeface="Calibri Light" panose="020F0302020204030204" pitchFamily="34" charset="0"/>
            </a:rPr>
            <a:t>politik</a:t>
          </a:r>
          <a:endParaRPr lang="en-US" sz="2000" kern="1200" dirty="0">
            <a:latin typeface="Calibri Light" panose="020F0302020204030204" pitchFamily="34" charset="0"/>
          </a:endParaRPr>
        </a:p>
      </dsp:txBody>
      <dsp:txXfrm rot="-5400000">
        <a:off x="1039018" y="2625606"/>
        <a:ext cx="75244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96685C3-82F7-4DB4-A450-5EB76C9C72EE}" type="datetimeFigureOut">
              <a:rPr lang="id-ID" smtClean="0"/>
              <a:t>03/12/2018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23D1638-C2D5-40E1-A175-AA2CE415F7F3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diagramLayout" Target="../diagrams/layout1.xml"/><Relationship Id="rId7" Type="http://schemas.openxmlformats.org/officeDocument/2006/relationships/image" Target="../media/image3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4437112"/>
            <a:ext cx="4608512" cy="1828800"/>
          </a:xfrm>
        </p:spPr>
        <p:txBody>
          <a:bodyPr/>
          <a:lstStyle/>
          <a:p>
            <a:r>
              <a:rPr lang="id-ID" smtClean="0"/>
              <a:t>FATIH GAMA ABISONO, SIP, MA.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Sistem Representasi dan Elektoral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015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719071"/>
            <a:ext cx="4445492" cy="2852929"/>
          </a:xfrm>
        </p:spPr>
        <p:txBody>
          <a:bodyPr>
            <a:normAutofit fontScale="55000" lnSpcReduction="20000"/>
          </a:bodyPr>
          <a:lstStyle/>
          <a:p>
            <a:pPr marL="45720" indent="0" algn="just">
              <a:buNone/>
            </a:pPr>
            <a:r>
              <a:rPr lang="en-US" sz="3600" dirty="0" err="1">
                <a:latin typeface="Calibri Light" panose="020F0302020204030204" pitchFamily="34" charset="0"/>
              </a:rPr>
              <a:t>Pemilu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adalah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salah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satu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aspek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demokrasi</a:t>
            </a:r>
            <a:r>
              <a:rPr lang="en-US" sz="3600" dirty="0">
                <a:latin typeface="Calibri Light" panose="020F0302020204030204" pitchFamily="34" charset="0"/>
              </a:rPr>
              <a:t> yang </a:t>
            </a:r>
            <a:r>
              <a:rPr lang="en-US" sz="3600" dirty="0" err="1" smtClean="0">
                <a:latin typeface="Calibri Light" panose="020F0302020204030204" pitchFamily="34" charset="0"/>
              </a:rPr>
              <a:t>terpenting</a:t>
            </a:r>
            <a:r>
              <a:rPr lang="en-US" sz="3600" dirty="0">
                <a:latin typeface="Calibri Light" panose="020F0302020204030204" pitchFamily="34" charset="0"/>
              </a:rPr>
              <a:t>: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err="1">
                <a:latin typeface="Calibri Light" panose="020F0302020204030204" pitchFamily="34" charset="0"/>
              </a:rPr>
              <a:t>Pemilu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 smtClean="0">
                <a:latin typeface="Calibri Light" panose="020F0302020204030204" pitchFamily="34" charset="0"/>
              </a:rPr>
              <a:t>merupakan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  <a:r>
              <a:rPr lang="en-US" sz="3600" dirty="0" err="1" smtClean="0">
                <a:latin typeface="Calibri Light" panose="020F0302020204030204" pitchFamily="34" charset="0"/>
              </a:rPr>
              <a:t>sarana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  <a:r>
              <a:rPr lang="en-US" sz="3600" dirty="0" err="1" smtClean="0">
                <a:latin typeface="Calibri Light" panose="020F0302020204030204" pitchFamily="34" charset="0"/>
              </a:rPr>
              <a:t>perwujudan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kedaulatan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rakyat</a:t>
            </a:r>
            <a:r>
              <a:rPr lang="en-US" sz="3600" dirty="0">
                <a:latin typeface="Calibri Light" panose="020F0302020204030204" pitchFamily="34" charset="0"/>
              </a:rPr>
              <a:t> yang </a:t>
            </a:r>
            <a:r>
              <a:rPr lang="en-US" sz="3600" dirty="0" err="1">
                <a:latin typeface="Calibri Light" panose="020F0302020204030204" pitchFamily="34" charset="0"/>
              </a:rPr>
              <a:t>tertinggi</a:t>
            </a:r>
            <a:r>
              <a:rPr lang="en-US" sz="3600" dirty="0">
                <a:latin typeface="Calibri Light" panose="020F0302020204030204" pitchFamily="34" charset="0"/>
              </a:rPr>
              <a:t>. </a:t>
            </a:r>
            <a:endParaRPr lang="en-US" sz="3600" dirty="0" smtClean="0">
              <a:latin typeface="Calibri Light" panose="020F03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err="1" smtClean="0">
                <a:latin typeface="Calibri Light" panose="020F0302020204030204" pitchFamily="34" charset="0"/>
              </a:rPr>
              <a:t>Pemilu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  <a:r>
              <a:rPr lang="en-US" sz="3600" dirty="0" err="1" smtClean="0">
                <a:latin typeface="Calibri Light" panose="020F0302020204030204" pitchFamily="34" charset="0"/>
              </a:rPr>
              <a:t>hasilkan</a:t>
            </a:r>
            <a:r>
              <a:rPr lang="en-US" sz="3600" dirty="0" smtClean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penyelenggara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negara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smtClean="0">
                <a:latin typeface="Calibri Light" panose="020F0302020204030204" pitchFamily="34" charset="0"/>
              </a:rPr>
              <a:t>yang </a:t>
            </a:r>
            <a:r>
              <a:rPr lang="en-US" sz="3600" dirty="0" err="1">
                <a:latin typeface="Calibri Light" panose="020F0302020204030204" pitchFamily="34" charset="0"/>
              </a:rPr>
              <a:t>bertanggungjawab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mewujudkan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>
                <a:latin typeface="Calibri Light" panose="020F0302020204030204" pitchFamily="34" charset="0"/>
              </a:rPr>
              <a:t>tujuan</a:t>
            </a:r>
            <a:r>
              <a:rPr lang="en-US" sz="3600" dirty="0">
                <a:latin typeface="Calibri Light" panose="020F0302020204030204" pitchFamily="34" charset="0"/>
              </a:rPr>
              <a:t> </a:t>
            </a:r>
            <a:r>
              <a:rPr lang="en-US" sz="3600" dirty="0" err="1" smtClean="0">
                <a:latin typeface="Calibri Light" panose="020F0302020204030204" pitchFamily="34" charset="0"/>
              </a:rPr>
              <a:t>bernegara</a:t>
            </a:r>
            <a:r>
              <a:rPr lang="en-US" sz="3600" dirty="0" smtClean="0"/>
              <a:t>.</a:t>
            </a:r>
          </a:p>
          <a:p>
            <a:pPr marL="45720" indent="0">
              <a:buNone/>
            </a:pPr>
            <a:endParaRPr lang="en-US" sz="3600" dirty="0" smtClean="0"/>
          </a:p>
          <a:p>
            <a:pPr marL="45720" indent="0">
              <a:buNone/>
            </a:pPr>
            <a:r>
              <a:rPr lang="id-ID" dirty="0" smtClean="0"/>
              <a:t>.</a:t>
            </a: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Apakah</a:t>
            </a:r>
            <a:r>
              <a:rPr lang="en-US" dirty="0" smtClean="0"/>
              <a:t> MAKNA </a:t>
            </a:r>
            <a:r>
              <a:rPr lang="en-US" dirty="0" err="1" smtClean="0"/>
              <a:t>Pemilu</a:t>
            </a:r>
            <a:r>
              <a:rPr lang="en-US" dirty="0"/>
              <a:t>?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752600"/>
            <a:ext cx="3762375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343400" y="4038600"/>
            <a:ext cx="4495800" cy="24730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>
                <a:latin typeface="Calibri Light" panose="020F0302020204030204" pitchFamily="34" charset="0"/>
              </a:rPr>
              <a:t>M</a:t>
            </a:r>
            <a:r>
              <a:rPr lang="id-ID" dirty="0" smtClean="0">
                <a:latin typeface="Calibri Light" panose="020F0302020204030204" pitchFamily="34" charset="0"/>
              </a:rPr>
              <a:t>engapa </a:t>
            </a:r>
            <a:r>
              <a:rPr lang="id-ID" dirty="0">
                <a:latin typeface="Calibri Light" panose="020F0302020204030204" pitchFamily="34" charset="0"/>
              </a:rPr>
              <a:t>pemilu dianggap penting ? </a:t>
            </a:r>
            <a:r>
              <a:rPr lang="en-US" dirty="0">
                <a:latin typeface="Calibri Light" panose="020F0302020204030204" pitchFamily="34" charset="0"/>
              </a:rPr>
              <a:t>P</a:t>
            </a:r>
            <a:r>
              <a:rPr lang="id-ID" dirty="0" smtClean="0">
                <a:latin typeface="Calibri Light" panose="020F0302020204030204" pitchFamily="34" charset="0"/>
              </a:rPr>
              <a:t>emilu </a:t>
            </a:r>
            <a:r>
              <a:rPr lang="en-US" dirty="0" smtClean="0">
                <a:latin typeface="Calibri Light" panose="020F0302020204030204" pitchFamily="34" charset="0"/>
              </a:rPr>
              <a:t>menjadi </a:t>
            </a:r>
            <a:r>
              <a:rPr lang="id-ID" dirty="0" smtClean="0">
                <a:latin typeface="Calibri Light" panose="020F0302020204030204" pitchFamily="34" charset="0"/>
              </a:rPr>
              <a:t>mekanisme </a:t>
            </a:r>
            <a:r>
              <a:rPr lang="id-ID" dirty="0">
                <a:latin typeface="Calibri Light" panose="020F0302020204030204" pitchFamily="34" charset="0"/>
              </a:rPr>
              <a:t>terpenting bagi keberlangsungan demokrasi perwakilan, indikator demokrasi dan implikasi-implikasi yang luas dari pemilu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97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413644"/>
              </p:ext>
            </p:extLst>
          </p:nvPr>
        </p:nvGraphicFramePr>
        <p:xfrm>
          <a:off x="4267200" y="1719263"/>
          <a:ext cx="4445000" cy="4910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PEMILU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? </a:t>
            </a:r>
            <a:endParaRPr lang="en-US" dirty="0"/>
          </a:p>
        </p:txBody>
      </p:sp>
      <p:pic>
        <p:nvPicPr>
          <p:cNvPr id="1028" name="Picture 4" descr="Hasil gambar untuk pemungutan suar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4204857"/>
            <a:ext cx="3775363" cy="259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asil gambar untuk pemungutan suar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00200"/>
            <a:ext cx="3775363" cy="260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39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1800" dirty="0" err="1" smtClean="0"/>
              <a:t>Pemilu</a:t>
            </a:r>
            <a:r>
              <a:rPr lang="en-US" sz="1800" dirty="0" smtClean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mekanisme</a:t>
            </a:r>
            <a:r>
              <a:rPr lang="en-US" sz="1800" dirty="0"/>
              <a:t> </a:t>
            </a:r>
            <a:r>
              <a:rPr lang="en-US" sz="1800" dirty="0" err="1" smtClean="0"/>
              <a:t>pemberian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kepada</a:t>
            </a:r>
            <a:r>
              <a:rPr lang="en-US" sz="1800" dirty="0" smtClean="0"/>
              <a:t> </a:t>
            </a: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pemilu</a:t>
            </a:r>
            <a:r>
              <a:rPr lang="en-US" sz="1800" dirty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/>
              <a:t>membuat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 smtClean="0"/>
              <a:t>politik</a:t>
            </a:r>
            <a:r>
              <a:rPr lang="en-US" sz="1800" dirty="0" smtClean="0"/>
              <a:t>. </a:t>
            </a:r>
            <a:r>
              <a:rPr lang="en-US" sz="1800" dirty="0"/>
              <a:t>Ada </a:t>
            </a:r>
            <a:r>
              <a:rPr lang="en-US" sz="1800" dirty="0" smtClean="0"/>
              <a:t>3 </a:t>
            </a:r>
            <a:r>
              <a:rPr lang="en-US" sz="1800" dirty="0" err="1" smtClean="0"/>
              <a:t>catatan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 </a:t>
            </a:r>
            <a:r>
              <a:rPr lang="en-US" sz="1800" dirty="0" err="1" smtClean="0"/>
              <a:t>pemberian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:</a:t>
            </a:r>
          </a:p>
          <a:p>
            <a:pPr marL="45720" indent="0">
              <a:buNone/>
            </a:pPr>
            <a:r>
              <a:rPr lang="en-US" sz="1800" dirty="0" smtClean="0"/>
              <a:t> </a:t>
            </a:r>
            <a:endParaRPr lang="en-US" sz="1800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Pemilu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pendelegasian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2997591"/>
              </p:ext>
            </p:extLst>
          </p:nvPr>
        </p:nvGraphicFramePr>
        <p:xfrm>
          <a:off x="228600" y="2794000"/>
          <a:ext cx="8610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68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4038601" cy="44074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diputuskan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Pemilu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konflik</a:t>
            </a:r>
            <a:endParaRPr lang="en-US" dirty="0"/>
          </a:p>
        </p:txBody>
      </p:sp>
      <p:pic>
        <p:nvPicPr>
          <p:cNvPr id="4098" name="Picture 2" descr="D:\kampus\MK Sistem Kepartaian dan Pemilu\Gambar\index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315" y="1600200"/>
            <a:ext cx="3733799" cy="498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asil gambar untuk competition el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94119" y="4648200"/>
            <a:ext cx="4645025" cy="171969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pemilu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42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/>
              <a:t>Pemilu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mekanism</a:t>
            </a:r>
            <a:r>
              <a:rPr lang="id-ID" dirty="0" smtClean="0"/>
              <a:t>e</a:t>
            </a:r>
            <a:r>
              <a:rPr lang="en-US" dirty="0" smtClean="0"/>
              <a:t> 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endParaRPr lang="en-US" dirty="0"/>
          </a:p>
        </p:txBody>
      </p:sp>
      <p:pic>
        <p:nvPicPr>
          <p:cNvPr id="2050" name="Picture 2" descr="Hasil gambar untuk election and change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352800"/>
            <a:ext cx="31242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Callout 4"/>
          <p:cNvSpPr/>
          <p:nvPr/>
        </p:nvSpPr>
        <p:spPr>
          <a:xfrm>
            <a:off x="6187867" y="353724"/>
            <a:ext cx="2828925" cy="2819400"/>
          </a:xfrm>
          <a:prstGeom prst="wedgeEllipse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Calibri Light" panose="020F0302020204030204" pitchFamily="34" charset="0"/>
              </a:rPr>
              <a:t>Memberikan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suara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dalam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pemilu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merupakan</a:t>
            </a:r>
            <a:r>
              <a:rPr lang="en-US" dirty="0">
                <a:latin typeface="Calibri Light" panose="020F0302020204030204" pitchFamily="34" charset="0"/>
              </a:rPr>
              <a:t> proses </a:t>
            </a:r>
            <a:r>
              <a:rPr lang="en-US" dirty="0" err="1">
                <a:latin typeface="Calibri Light" panose="020F0302020204030204" pitchFamily="34" charset="0"/>
              </a:rPr>
              <a:t>mendukung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arah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perubahan</a:t>
            </a:r>
            <a:r>
              <a:rPr lang="en-US" dirty="0">
                <a:latin typeface="Calibri Light" panose="020F0302020204030204" pitchFamily="34" charset="0"/>
              </a:rPr>
              <a:t> yang </a:t>
            </a:r>
            <a:r>
              <a:rPr lang="en-US" dirty="0" err="1">
                <a:latin typeface="Calibri Light" panose="020F0302020204030204" pitchFamily="34" charset="0"/>
              </a:rPr>
              <a:t>diinginkan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masyarakat</a:t>
            </a:r>
            <a:r>
              <a:rPr lang="en-US" dirty="0"/>
              <a:t>. </a:t>
            </a:r>
          </a:p>
        </p:txBody>
      </p:sp>
      <p:pic>
        <p:nvPicPr>
          <p:cNvPr id="2052" name="Picture 4" descr="Hasil gambar untuk election and chan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09" y="1652588"/>
            <a:ext cx="4468091" cy="309649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0108" y="4648200"/>
            <a:ext cx="4468091" cy="19812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Pemilu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menjadi proses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pendidikan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dimana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rakyat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dilibatkan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secara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langsung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dalam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diskusi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isu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publik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serta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menentukan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arah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kebijakan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politik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diinginkan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.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Pemilih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diberi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kesempatan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menilai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mengukur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mempertimbangkan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isu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publik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mana yang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mereka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inginkan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untuk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libri Light" panose="020F0302020204030204" pitchFamily="34" charset="0"/>
              </a:rPr>
              <a:t>didukung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9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5575" y="1719070"/>
            <a:ext cx="3197225" cy="489474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 b="1" dirty="0" err="1" smtClean="0">
                <a:latin typeface="Calibri Light" panose="020F0302020204030204" pitchFamily="34" charset="0"/>
              </a:rPr>
              <a:t>Melalui</a:t>
            </a:r>
            <a:r>
              <a:rPr lang="en-US" sz="1800" b="1" dirty="0" smtClean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pemilu</a:t>
            </a:r>
            <a:r>
              <a:rPr lang="en-US" sz="1800" b="1" dirty="0" smtClean="0">
                <a:latin typeface="Calibri Light" panose="020F0302020204030204" pitchFamily="34" charset="0"/>
              </a:rPr>
              <a:t>, </a:t>
            </a:r>
            <a:r>
              <a:rPr lang="en-US" sz="1800" b="1" dirty="0" err="1">
                <a:latin typeface="Calibri Light" panose="020F0302020204030204" pitchFamily="34" charset="0"/>
              </a:rPr>
              <a:t>elit-elit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politik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dipilih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mendapatkan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mandat</a:t>
            </a:r>
            <a:r>
              <a:rPr lang="en-US" sz="1800" b="1" dirty="0" smtClean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untuk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mengelola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pemerintahan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secara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periodik</a:t>
            </a:r>
            <a:r>
              <a:rPr lang="en-US" sz="1800" b="1" dirty="0" smtClean="0">
                <a:latin typeface="Calibri Light" panose="020F0302020204030204" pitchFamily="34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en-US" sz="1800" b="1" dirty="0" err="1" smtClean="0">
                <a:latin typeface="Calibri Light" panose="020F0302020204030204" pitchFamily="34" charset="0"/>
              </a:rPr>
              <a:t>Dengan</a:t>
            </a:r>
            <a:r>
              <a:rPr lang="en-US" sz="1800" b="1" dirty="0" smtClean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demikian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kepemimpinan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secara</a:t>
            </a:r>
            <a:r>
              <a:rPr lang="en-US" sz="1800" b="1" dirty="0" smtClean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periodik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ditinjau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ulang</a:t>
            </a:r>
            <a:r>
              <a:rPr lang="en-US" sz="1800" b="1" dirty="0">
                <a:latin typeface="Calibri Light" panose="020F0302020204030204" pitchFamily="34" charset="0"/>
              </a:rPr>
              <a:t>, </a:t>
            </a:r>
            <a:r>
              <a:rPr lang="en-US" sz="1800" b="1" dirty="0" err="1">
                <a:latin typeface="Calibri Light" panose="020F0302020204030204" pitchFamily="34" charset="0"/>
              </a:rPr>
              <a:t>sekaligus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diadakan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 smtClean="0">
                <a:latin typeface="Calibri Light" panose="020F0302020204030204" pitchFamily="34" charset="0"/>
              </a:rPr>
              <a:t>penyegaran</a:t>
            </a:r>
            <a:r>
              <a:rPr lang="en-US" sz="1800" b="1" dirty="0" smtClean="0">
                <a:latin typeface="Calibri Light" panose="020F03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sz="1800" b="1" dirty="0" err="1" smtClean="0">
                <a:latin typeface="Calibri Light" panose="020F0302020204030204" pitchFamily="34" charset="0"/>
              </a:rPr>
              <a:t>Regenerasi</a:t>
            </a:r>
            <a:r>
              <a:rPr lang="en-US" sz="1800" b="1" dirty="0" smtClean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politik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juga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dijalankan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melalui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pemilihan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umum</a:t>
            </a:r>
            <a:r>
              <a:rPr lang="en-US" sz="1800" b="1" dirty="0">
                <a:latin typeface="Calibri Light" panose="020F0302020204030204" pitchFamily="34" charset="0"/>
              </a:rPr>
              <a:t>, </a:t>
            </a:r>
            <a:r>
              <a:rPr lang="en-US" sz="1800" b="1" dirty="0" err="1">
                <a:latin typeface="Calibri Light" panose="020F0302020204030204" pitchFamily="34" charset="0"/>
              </a:rPr>
              <a:t>sehingga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kesinambungan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bangsa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dan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negara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bisa</a:t>
            </a:r>
            <a:r>
              <a:rPr lang="en-US" sz="1800" b="1" dirty="0">
                <a:latin typeface="Calibri Light" panose="020F0302020204030204" pitchFamily="34" charset="0"/>
              </a:rPr>
              <a:t> </a:t>
            </a:r>
            <a:r>
              <a:rPr lang="en-US" sz="1800" b="1" dirty="0" err="1">
                <a:latin typeface="Calibri Light" panose="020F0302020204030204" pitchFamily="34" charset="0"/>
              </a:rPr>
              <a:t>dijaga</a:t>
            </a:r>
            <a:r>
              <a:rPr lang="en-US" sz="1800" b="1" dirty="0" smtClean="0">
                <a:latin typeface="Calibri Light" panose="020F0302020204030204" pitchFamily="34" charset="0"/>
              </a:rPr>
              <a:t>.</a:t>
            </a:r>
            <a:endParaRPr lang="en-US" sz="1800" b="1" dirty="0">
              <a:latin typeface="Calibri Light" panose="020F03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Pemilu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sirkulasi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periodik</a:t>
            </a:r>
            <a:endParaRPr lang="en-US" dirty="0"/>
          </a:p>
        </p:txBody>
      </p:sp>
      <p:sp>
        <p:nvSpPr>
          <p:cNvPr id="4" name="AutoShape 2" descr="Hasil gambar untuk election and democracy"/>
          <p:cNvSpPr>
            <a:spLocks noChangeAspect="1" noChangeArrowheads="1"/>
          </p:cNvSpPr>
          <p:nvPr/>
        </p:nvSpPr>
        <p:spPr bwMode="auto">
          <a:xfrm>
            <a:off x="155575" y="-715963"/>
            <a:ext cx="2857500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 descr="D:\kampus\MK Sistem Kepartaian dan Pemilu\Gambar\uk_election_campaign_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9" y="3886200"/>
            <a:ext cx="5510213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Gambar terka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81" y="1676401"/>
            <a:ext cx="553099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56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id-ID" sz="2500" dirty="0" smtClean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sz="2500" dirty="0" smtClean="0">
                <a:latin typeface="Candara" panose="020E0502030303020204" pitchFamily="34" charset="0"/>
              </a:rPr>
              <a:t>Keragaman </a:t>
            </a:r>
            <a:r>
              <a:rPr lang="en-US" sz="2500" dirty="0" err="1" smtClean="0">
                <a:latin typeface="Candara" panose="020E0502030303020204" pitchFamily="34" charset="0"/>
              </a:rPr>
              <a:t>kepentingan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</a:rPr>
              <a:t>dan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</a:rPr>
              <a:t>harapan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</a:rPr>
              <a:t>politik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id-ID" sz="2500" dirty="0" smtClean="0">
                <a:latin typeface="Candara" panose="020E0502030303020204" pitchFamily="34" charset="0"/>
              </a:rPr>
              <a:t>publik mencerminkan praktik </a:t>
            </a:r>
            <a:r>
              <a:rPr lang="id-ID" sz="2500" dirty="0">
                <a:latin typeface="Candara" panose="020E0502030303020204" pitchFamily="34" charset="0"/>
              </a:rPr>
              <a:t>demokrasi perwakilan dan kehadiran institusinya menjadi suatu proses yang </a:t>
            </a:r>
            <a:r>
              <a:rPr lang="id-ID" sz="2500" dirty="0" smtClean="0">
                <a:latin typeface="Candara" panose="020E0502030303020204" pitchFamily="34" charset="0"/>
              </a:rPr>
              <a:t>dinamis</a:t>
            </a:r>
            <a:r>
              <a:rPr lang="en-US" sz="2500" dirty="0" smtClean="0">
                <a:latin typeface="Candara" panose="020E0502030303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>
                <a:latin typeface="Candara" panose="020E0502030303020204" pitchFamily="34" charset="0"/>
              </a:rPr>
              <a:t>G</a:t>
            </a:r>
            <a:r>
              <a:rPr lang="id-ID" sz="2500" dirty="0" smtClean="0">
                <a:latin typeface="Candara" panose="020E0502030303020204" pitchFamily="34" charset="0"/>
              </a:rPr>
              <a:t>ejala </a:t>
            </a:r>
            <a:r>
              <a:rPr lang="id-ID" sz="2500" dirty="0">
                <a:latin typeface="Candara" panose="020E0502030303020204" pitchFamily="34" charset="0"/>
              </a:rPr>
              <a:t>eksklusi dalam relasi partai politik, anggota parlemen dan konstituen atau warga (IRE, 2008).</a:t>
            </a:r>
            <a:endParaRPr lang="en-US" sz="2500" dirty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>
                <a:latin typeface="Candara" panose="020E0502030303020204" pitchFamily="34" charset="0"/>
              </a:rPr>
              <a:t>W</a:t>
            </a:r>
            <a:r>
              <a:rPr lang="id-ID" sz="2500" dirty="0" smtClean="0">
                <a:latin typeface="Candara" panose="020E0502030303020204" pitchFamily="34" charset="0"/>
              </a:rPr>
              <a:t>arga </a:t>
            </a:r>
            <a:r>
              <a:rPr lang="id-ID" sz="2500" dirty="0">
                <a:latin typeface="Candara" panose="020E0502030303020204" pitchFamily="34" charset="0"/>
              </a:rPr>
              <a:t>masyarakat mulai tidak percaya bahwa agen representasi </a:t>
            </a:r>
            <a:r>
              <a:rPr lang="id-ID" sz="2500" dirty="0" smtClean="0">
                <a:latin typeface="Candara" panose="020E0502030303020204" pitchFamily="34" charset="0"/>
              </a:rPr>
              <a:t>mampu </a:t>
            </a:r>
            <a:r>
              <a:rPr lang="id-ID" sz="2500" dirty="0">
                <a:latin typeface="Candara" panose="020E0502030303020204" pitchFamily="34" charset="0"/>
              </a:rPr>
              <a:t>bekerja dengan baik dan memperjuangkan masalah yang dihadapi </a:t>
            </a:r>
            <a:r>
              <a:rPr lang="id-ID" sz="2500" dirty="0" smtClean="0">
                <a:latin typeface="Candara" panose="020E0502030303020204" pitchFamily="34" charset="0"/>
              </a:rPr>
              <a:t>konstituennya </a:t>
            </a:r>
            <a:r>
              <a:rPr lang="id-ID" sz="2500" dirty="0">
                <a:latin typeface="Candara" panose="020E0502030303020204" pitchFamily="34" charset="0"/>
              </a:rPr>
              <a:t>(Mainwaring, Bejarano, Pizarro </a:t>
            </a:r>
            <a:r>
              <a:rPr lang="en-US" sz="2500" dirty="0">
                <a:latin typeface="Candara" panose="020E0502030303020204" pitchFamily="34" charset="0"/>
              </a:rPr>
              <a:t>(</a:t>
            </a:r>
            <a:r>
              <a:rPr lang="id-ID" sz="2500" dirty="0" smtClean="0">
                <a:latin typeface="Candara" panose="020E0502030303020204" pitchFamily="34" charset="0"/>
              </a:rPr>
              <a:t>Ed.</a:t>
            </a:r>
            <a:r>
              <a:rPr lang="en-US" sz="2500" dirty="0" smtClean="0">
                <a:latin typeface="Candara" panose="020E0502030303020204" pitchFamily="34" charset="0"/>
              </a:rPr>
              <a:t>)</a:t>
            </a:r>
            <a:r>
              <a:rPr lang="id-ID" sz="2500" dirty="0" smtClean="0">
                <a:latin typeface="Candara" panose="020E0502030303020204" pitchFamily="34" charset="0"/>
              </a:rPr>
              <a:t>, </a:t>
            </a:r>
            <a:r>
              <a:rPr lang="id-ID" sz="2500" dirty="0">
                <a:latin typeface="Candara" panose="020E0502030303020204" pitchFamily="34" charset="0"/>
              </a:rPr>
              <a:t>2006:15). </a:t>
            </a:r>
            <a:endParaRPr lang="en-US" sz="2500" dirty="0">
              <a:latin typeface="Candara" panose="020E0502030303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5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610600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andara" panose="020E0502030303020204" pitchFamily="34" charset="0"/>
              </a:rPr>
              <a:t>Agen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representasi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id-ID" dirty="0" smtClean="0">
                <a:latin typeface="Candara" panose="020E0502030303020204" pitchFamily="34" charset="0"/>
              </a:rPr>
              <a:t>memperoleh </a:t>
            </a:r>
            <a:r>
              <a:rPr lang="id-ID" dirty="0">
                <a:latin typeface="Candara" panose="020E0502030303020204" pitchFamily="34" charset="0"/>
              </a:rPr>
              <a:t>otonomi yang besar dari orang yang diwakili (publik atau konstituen</a:t>
            </a:r>
            <a:r>
              <a:rPr lang="id-ID" dirty="0" smtClean="0">
                <a:latin typeface="Candara" panose="020E0502030303020204" pitchFamily="34" charset="0"/>
              </a:rPr>
              <a:t>)</a:t>
            </a:r>
            <a:r>
              <a:rPr lang="en-US" dirty="0" smtClean="0">
                <a:latin typeface="Candara" panose="020E0502030303020204" pitchFamily="34" charset="0"/>
              </a:rPr>
              <a:t>.</a:t>
            </a:r>
            <a:r>
              <a:rPr lang="id-ID" dirty="0" smtClean="0">
                <a:latin typeface="Candara" panose="020E0502030303020204" pitchFamily="34" charset="0"/>
              </a:rPr>
              <a:t> </a:t>
            </a:r>
            <a:r>
              <a:rPr lang="en-US" dirty="0">
                <a:latin typeface="Candara" panose="020E0502030303020204" pitchFamily="34" charset="0"/>
              </a:rPr>
              <a:t>P</a:t>
            </a:r>
            <a:r>
              <a:rPr lang="id-ID" dirty="0" smtClean="0">
                <a:latin typeface="Candara" panose="020E0502030303020204" pitchFamily="34" charset="0"/>
              </a:rPr>
              <a:t>roses </a:t>
            </a:r>
            <a:r>
              <a:rPr lang="id-ID" dirty="0">
                <a:latin typeface="Candara" panose="020E0502030303020204" pitchFamily="34" charset="0"/>
              </a:rPr>
              <a:t>representasi bisa terlepas dari kehendak rakyat. </a:t>
            </a:r>
            <a:endParaRPr lang="en-US" dirty="0" smtClean="0">
              <a:latin typeface="Candara" panose="020E0502030303020204" pitchFamily="34" charset="0"/>
            </a:endParaRPr>
          </a:p>
          <a:p>
            <a:r>
              <a:rPr lang="en-US" dirty="0">
                <a:latin typeface="Candara" panose="020E0502030303020204" pitchFamily="34" charset="0"/>
              </a:rPr>
              <a:t>A</a:t>
            </a:r>
            <a:r>
              <a:rPr lang="id-ID" dirty="0" smtClean="0">
                <a:latin typeface="Candara" panose="020E0502030303020204" pitchFamily="34" charset="0"/>
              </a:rPr>
              <a:t>gen </a:t>
            </a:r>
            <a:r>
              <a:rPr lang="id-ID" dirty="0">
                <a:latin typeface="Candara" panose="020E0502030303020204" pitchFamily="34" charset="0"/>
              </a:rPr>
              <a:t>representasi bisa jadi menghadapi kenyataan bahwa dia juga harus menjadi wakil dari orang atau kelompok masyarakat yang tidak menyukainya</a:t>
            </a:r>
            <a:r>
              <a:rPr lang="id-ID" dirty="0" smtClean="0">
                <a:latin typeface="Candara" panose="020E0502030303020204" pitchFamily="34" charset="0"/>
              </a:rPr>
              <a:t>.</a:t>
            </a:r>
            <a:endParaRPr lang="en-US" dirty="0" smtClean="0">
              <a:latin typeface="Candara" panose="020E0502030303020204" pitchFamily="34" charset="0"/>
            </a:endParaRPr>
          </a:p>
          <a:p>
            <a:r>
              <a:rPr lang="en-US" dirty="0">
                <a:latin typeface="Candara" panose="020E0502030303020204" pitchFamily="34" charset="0"/>
              </a:rPr>
              <a:t>E</a:t>
            </a:r>
            <a:r>
              <a:rPr lang="id-ID" dirty="0" smtClean="0">
                <a:latin typeface="Candara" panose="020E0502030303020204" pitchFamily="34" charset="0"/>
              </a:rPr>
              <a:t>ksistensi </a:t>
            </a:r>
            <a:r>
              <a:rPr lang="id-ID" dirty="0">
                <a:latin typeface="Candara" panose="020E0502030303020204" pitchFamily="34" charset="0"/>
              </a:rPr>
              <a:t>agen representasi merupakan kehendak politik konstituen. Karena itu, agen representasi punya peluang melemahkan kompetensi politik warga. </a:t>
            </a:r>
            <a:endParaRPr lang="en-US" dirty="0" smtClean="0">
              <a:latin typeface="Candara" panose="020E0502030303020204" pitchFamily="34" charset="0"/>
            </a:endParaRPr>
          </a:p>
          <a:p>
            <a:pPr marL="109728" indent="0">
              <a:buNone/>
            </a:pPr>
            <a:endParaRPr lang="en-US" dirty="0" smtClean="0">
              <a:latin typeface="Candara" panose="020E0502030303020204" pitchFamily="34" charset="0"/>
            </a:endParaRPr>
          </a:p>
          <a:p>
            <a:pPr marL="109728" indent="0">
              <a:buNone/>
            </a:pPr>
            <a:r>
              <a:rPr lang="en-US" sz="2600" dirty="0" err="1" smtClean="0">
                <a:latin typeface="Candara" panose="020E0502030303020204" pitchFamily="34" charset="0"/>
              </a:rPr>
              <a:t>Sumber</a:t>
            </a:r>
            <a:r>
              <a:rPr lang="en-US" sz="2600" dirty="0" smtClean="0">
                <a:latin typeface="Candara" panose="020E0502030303020204" pitchFamily="34" charset="0"/>
              </a:rPr>
              <a:t>: </a:t>
            </a:r>
            <a:r>
              <a:rPr lang="id-ID" sz="2600" dirty="0" smtClean="0">
                <a:latin typeface="Candara" panose="020E0502030303020204" pitchFamily="34" charset="0"/>
              </a:rPr>
              <a:t>Chandoke </a:t>
            </a:r>
            <a:r>
              <a:rPr lang="id-ID" sz="2600" dirty="0">
                <a:latin typeface="Candara" panose="020E0502030303020204" pitchFamily="34" charset="0"/>
              </a:rPr>
              <a:t>(dalam Tornquist, Webster dan Stokke, </a:t>
            </a:r>
            <a:r>
              <a:rPr lang="id-ID" sz="2600" dirty="0" smtClean="0">
                <a:latin typeface="Candara" panose="020E0502030303020204" pitchFamily="34" charset="0"/>
              </a:rPr>
              <a:t>2009</a:t>
            </a:r>
            <a:r>
              <a:rPr lang="en-US" sz="2600" dirty="0" smtClean="0">
                <a:latin typeface="Candara" panose="020E0502030303020204" pitchFamily="34" charset="0"/>
              </a:rPr>
              <a:t>)</a:t>
            </a:r>
            <a:endParaRPr lang="en-US" sz="2600" dirty="0">
              <a:latin typeface="Candara" panose="020E0502030303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err="1" smtClean="0"/>
              <a:t>Representasi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6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dirty="0">
                <a:latin typeface="Candara" panose="020E0502030303020204" pitchFamily="34" charset="0"/>
              </a:rPr>
              <a:t>A</a:t>
            </a:r>
            <a:r>
              <a:rPr lang="id-ID" sz="3200" dirty="0" smtClean="0">
                <a:latin typeface="Candara" panose="020E0502030303020204" pitchFamily="34" charset="0"/>
              </a:rPr>
              <a:t>gen </a:t>
            </a:r>
            <a:r>
              <a:rPr lang="id-ID" sz="3200" dirty="0">
                <a:latin typeface="Candara" panose="020E0502030303020204" pitchFamily="34" charset="0"/>
              </a:rPr>
              <a:t>representasi bermasalah, maka kebijakan publik yang dihasilkan bisa saja tidak </a:t>
            </a:r>
            <a:r>
              <a:rPr lang="id-ID" sz="3200" dirty="0" smtClean="0">
                <a:latin typeface="Candara" panose="020E0502030303020204" pitchFamily="34" charset="0"/>
              </a:rPr>
              <a:t>berbasis </a:t>
            </a:r>
            <a:r>
              <a:rPr lang="id-ID" sz="3200" dirty="0">
                <a:latin typeface="Candara" panose="020E0502030303020204" pitchFamily="34" charset="0"/>
              </a:rPr>
              <a:t>pada </a:t>
            </a:r>
            <a:r>
              <a:rPr lang="id-ID" sz="3200" dirty="0" smtClean="0">
                <a:latin typeface="Candara" panose="020E0502030303020204" pitchFamily="34" charset="0"/>
              </a:rPr>
              <a:t>kebutuhan warga</a:t>
            </a:r>
            <a:r>
              <a:rPr lang="en-US" sz="3200" dirty="0" smtClean="0">
                <a:latin typeface="Candara" panose="020E0502030303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i="1" dirty="0" smtClean="0">
                <a:latin typeface="Candara" panose="020E0502030303020204" pitchFamily="34" charset="0"/>
              </a:rPr>
              <a:t>M</a:t>
            </a:r>
            <a:r>
              <a:rPr lang="id-ID" sz="3200" i="1" dirty="0" smtClean="0">
                <a:latin typeface="Candara" panose="020E0502030303020204" pitchFamily="34" charset="0"/>
              </a:rPr>
              <a:t>i</a:t>
            </a:r>
            <a:r>
              <a:rPr lang="en-US" sz="3200" i="1" dirty="0" smtClean="0">
                <a:latin typeface="Candara" panose="020E0502030303020204" pitchFamily="34" charset="0"/>
              </a:rPr>
              <a:t>s</a:t>
            </a:r>
            <a:r>
              <a:rPr lang="id-ID" sz="3200" i="1" dirty="0" smtClean="0">
                <a:latin typeface="Candara" panose="020E0502030303020204" pitchFamily="34" charset="0"/>
              </a:rPr>
              <a:t>srepresentation</a:t>
            </a:r>
            <a:r>
              <a:rPr lang="en-US" sz="3200" i="1" dirty="0" smtClean="0">
                <a:latin typeface="Candara" panose="020E0502030303020204" pitchFamily="34" charset="0"/>
              </a:rPr>
              <a:t> </a:t>
            </a:r>
            <a:r>
              <a:rPr lang="en-US" sz="3200" dirty="0" smtClean="0">
                <a:latin typeface="Candara" panose="020E0502030303020204" pitchFamily="34" charset="0"/>
                <a:sym typeface="Wingdings" panose="05000000000000000000" pitchFamily="2" charset="2"/>
              </a:rPr>
              <a:t> </a:t>
            </a:r>
            <a:r>
              <a:rPr lang="en-US" sz="3200" dirty="0" err="1" smtClean="0">
                <a:latin typeface="Candara" panose="020E0502030303020204" pitchFamily="34" charset="0"/>
                <a:sym typeface="Wingdings" panose="05000000000000000000" pitchFamily="2" charset="2"/>
              </a:rPr>
              <a:t>Pe</a:t>
            </a:r>
            <a:r>
              <a:rPr lang="id-ID" sz="3200" dirty="0" smtClean="0">
                <a:latin typeface="Candara" panose="020E0502030303020204" pitchFamily="34" charset="0"/>
              </a:rPr>
              <a:t>rilaku parlemen korup yang tidak menyuarakan kehendak konstituen</a:t>
            </a:r>
            <a:r>
              <a:rPr lang="en-US" sz="3200" dirty="0" smtClean="0">
                <a:latin typeface="Candara" panose="020E0502030303020204" pitchFamily="34" charset="0"/>
              </a:rPr>
              <a:t> </a:t>
            </a:r>
            <a:r>
              <a:rPr lang="id-ID" sz="3200" dirty="0">
                <a:latin typeface="Candara" panose="020E0502030303020204" pitchFamily="34" charset="0"/>
              </a:rPr>
              <a:t>Knights (2005: 30-31) </a:t>
            </a:r>
            <a:endParaRPr lang="en-US" sz="3200" dirty="0" smtClean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Candara" panose="020E0502030303020204" pitchFamily="34" charset="0"/>
              </a:rPr>
              <a:t>R</a:t>
            </a:r>
            <a:r>
              <a:rPr lang="id-ID" sz="3200" dirty="0" smtClean="0">
                <a:latin typeface="Candara" panose="020E0502030303020204" pitchFamily="34" charset="0"/>
              </a:rPr>
              <a:t>epresentasi mengambang</a:t>
            </a:r>
            <a:r>
              <a:rPr lang="en-US" sz="3200" dirty="0" smtClean="0">
                <a:latin typeface="Candara" panose="020E0502030303020204" pitchFamily="34" charset="0"/>
              </a:rPr>
              <a:t> </a:t>
            </a:r>
            <a:r>
              <a:rPr lang="en-US" sz="3200" dirty="0" smtClean="0">
                <a:latin typeface="Candara" panose="020E0502030303020204" pitchFamily="34" charset="0"/>
                <a:sym typeface="Wingdings" panose="05000000000000000000" pitchFamily="2" charset="2"/>
              </a:rPr>
              <a:t></a:t>
            </a:r>
            <a:r>
              <a:rPr lang="id-ID" sz="3200" dirty="0" smtClean="0">
                <a:latin typeface="Candara" panose="020E0502030303020204" pitchFamily="34" charset="0"/>
              </a:rPr>
              <a:t> pembangunan </a:t>
            </a:r>
            <a:r>
              <a:rPr lang="id-ID" sz="3200" dirty="0">
                <a:latin typeface="Candara" panose="020E0502030303020204" pitchFamily="34" charset="0"/>
              </a:rPr>
              <a:t>institusi </a:t>
            </a:r>
            <a:r>
              <a:rPr lang="id-ID" sz="3200" dirty="0" smtClean="0">
                <a:latin typeface="Candara" panose="020E0502030303020204" pitchFamily="34" charset="0"/>
              </a:rPr>
              <a:t>publik </a:t>
            </a:r>
            <a:r>
              <a:rPr lang="id-ID" sz="3200" dirty="0">
                <a:latin typeface="Candara" panose="020E0502030303020204" pitchFamily="34" charset="0"/>
              </a:rPr>
              <a:t>yang </a:t>
            </a:r>
            <a:r>
              <a:rPr lang="id-ID" sz="3200" dirty="0" smtClean="0">
                <a:latin typeface="Candara" panose="020E0502030303020204" pitchFamily="34" charset="0"/>
              </a:rPr>
              <a:t>elitis </a:t>
            </a:r>
            <a:r>
              <a:rPr lang="id-ID" sz="3200" dirty="0">
                <a:latin typeface="Candara" panose="020E0502030303020204" pitchFamily="34" charset="0"/>
              </a:rPr>
              <a:t>sedangkan pada level partisipasi warga terjadi </a:t>
            </a:r>
            <a:r>
              <a:rPr lang="id-ID" sz="3200" dirty="0" smtClean="0">
                <a:latin typeface="Candara" panose="020E0502030303020204" pitchFamily="34" charset="0"/>
              </a:rPr>
              <a:t>fragmentasi</a:t>
            </a:r>
            <a:r>
              <a:rPr lang="en-US" sz="3200" dirty="0" smtClean="0">
                <a:latin typeface="Candara" panose="020E0502030303020204" pitchFamily="34" charset="0"/>
              </a:rPr>
              <a:t> </a:t>
            </a:r>
            <a:r>
              <a:rPr lang="id-ID" sz="3200" dirty="0">
                <a:latin typeface="Candara" panose="020E0502030303020204" pitchFamily="34" charset="0"/>
              </a:rPr>
              <a:t>Knights (2005: 30-31</a:t>
            </a:r>
            <a:r>
              <a:rPr lang="id-ID" sz="3200" dirty="0" smtClean="0">
                <a:latin typeface="Candara" panose="020E0502030303020204" pitchFamily="34" charset="0"/>
              </a:rPr>
              <a:t>)</a:t>
            </a:r>
            <a:r>
              <a:rPr lang="en-US" sz="3200" dirty="0" smtClean="0">
                <a:latin typeface="Candara" panose="020E0502030303020204" pitchFamily="34" charset="0"/>
              </a:rPr>
              <a:t>.</a:t>
            </a:r>
            <a:r>
              <a:rPr lang="id-ID" sz="3200" dirty="0" smtClean="0">
                <a:latin typeface="Candara" panose="020E0502030303020204" pitchFamily="34" charset="0"/>
              </a:rPr>
              <a:t> </a:t>
            </a:r>
            <a:endParaRPr lang="en-US" dirty="0">
              <a:latin typeface="Candara" panose="020E0502030303020204" pitchFamily="34" charset="0"/>
            </a:endParaRPr>
          </a:p>
          <a:p>
            <a:r>
              <a:rPr lang="id-ID" sz="3200" dirty="0" smtClean="0">
                <a:latin typeface="Candara" panose="020E0502030303020204" pitchFamily="34" charset="0"/>
              </a:rPr>
              <a:t>Dengan begitu, sistem </a:t>
            </a:r>
            <a:r>
              <a:rPr lang="id-ID" sz="3200" dirty="0">
                <a:latin typeface="Candara" panose="020E0502030303020204" pitchFamily="34" charset="0"/>
              </a:rPr>
              <a:t>pemilu </a:t>
            </a:r>
            <a:r>
              <a:rPr lang="id-ID" sz="3200" dirty="0" smtClean="0">
                <a:latin typeface="Candara" panose="020E0502030303020204" pitchFamily="34" charset="0"/>
              </a:rPr>
              <a:t>memiliki </a:t>
            </a:r>
            <a:r>
              <a:rPr lang="id-ID" sz="3200" dirty="0">
                <a:latin typeface="Candara" panose="020E0502030303020204" pitchFamily="34" charset="0"/>
              </a:rPr>
              <a:t>peran penting dalam menghasilkan </a:t>
            </a:r>
            <a:r>
              <a:rPr lang="id-ID" sz="3200" dirty="0" smtClean="0">
                <a:latin typeface="Candara" panose="020E0502030303020204" pitchFamily="34" charset="0"/>
              </a:rPr>
              <a:t>agen </a:t>
            </a:r>
            <a:r>
              <a:rPr lang="id-ID" sz="3200" dirty="0">
                <a:latin typeface="Candara" panose="020E0502030303020204" pitchFamily="34" charset="0"/>
              </a:rPr>
              <a:t>representasi yang memegang mandat </a:t>
            </a:r>
            <a:r>
              <a:rPr lang="id-ID" sz="3200" dirty="0" smtClean="0">
                <a:latin typeface="Candara" panose="020E0502030303020204" pitchFamily="34" charset="0"/>
              </a:rPr>
              <a:t>rakyat</a:t>
            </a:r>
            <a:r>
              <a:rPr lang="en-US" sz="3200" dirty="0" smtClean="0">
                <a:latin typeface="Candara" panose="020E0502030303020204" pitchFamily="34" charset="0"/>
              </a:rPr>
              <a:t>. </a:t>
            </a:r>
            <a:r>
              <a:rPr lang="id-ID" sz="3200" dirty="0" smtClean="0">
                <a:latin typeface="Candara" panose="020E0502030303020204" pitchFamily="34" charset="0"/>
              </a:rPr>
              <a:t> Agen </a:t>
            </a:r>
            <a:r>
              <a:rPr lang="id-ID" sz="3200" dirty="0">
                <a:latin typeface="Candara" panose="020E0502030303020204" pitchFamily="34" charset="0"/>
              </a:rPr>
              <a:t>representasi inilah yang pada gilirannya terlibat dalam proses pembuatan kebijakan publik. </a:t>
            </a:r>
            <a:endParaRPr lang="en-US" sz="32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</a:t>
            </a:r>
            <a:r>
              <a:rPr lang="en-US" dirty="0" err="1" smtClean="0"/>
              <a:t>Representasi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0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r>
              <a:rPr lang="id-ID" i="1" dirty="0">
                <a:latin typeface="Candara" panose="020E0502030303020204" pitchFamily="34" charset="0"/>
              </a:rPr>
              <a:t>Pertama</a:t>
            </a:r>
            <a:r>
              <a:rPr lang="id-ID" dirty="0">
                <a:latin typeface="Candara" panose="020E0502030303020204" pitchFamily="34" charset="0"/>
              </a:rPr>
              <a:t>, masyarakat yang diwakili </a:t>
            </a:r>
            <a:r>
              <a:rPr lang="en-US" dirty="0" smtClean="0">
                <a:latin typeface="Candara" panose="020E0502030303020204" pitchFamily="34" charset="0"/>
              </a:rPr>
              <a:t>(</a:t>
            </a:r>
            <a:r>
              <a:rPr lang="en-US" dirty="0">
                <a:latin typeface="Candara" panose="020E0502030303020204" pitchFamily="34" charset="0"/>
              </a:rPr>
              <a:t>S</a:t>
            </a:r>
            <a:r>
              <a:rPr lang="id-ID" dirty="0" smtClean="0">
                <a:latin typeface="Candara" panose="020E0502030303020204" pitchFamily="34" charset="0"/>
              </a:rPr>
              <a:t>ek</a:t>
            </a:r>
            <a:r>
              <a:rPr lang="en-US" dirty="0" smtClean="0">
                <a:latin typeface="Candara" panose="020E0502030303020204" pitchFamily="34" charset="0"/>
              </a:rPr>
              <a:t>e</a:t>
            </a:r>
            <a:r>
              <a:rPr lang="id-ID" dirty="0" smtClean="0">
                <a:latin typeface="Candara" panose="020E0502030303020204" pitchFamily="34" charset="0"/>
              </a:rPr>
              <a:t>lompok </a:t>
            </a:r>
            <a:r>
              <a:rPr lang="id-ID" dirty="0">
                <a:latin typeface="Candara" panose="020E0502030303020204" pitchFamily="34" charset="0"/>
              </a:rPr>
              <a:t>orang </a:t>
            </a:r>
            <a:r>
              <a:rPr lang="id-ID" dirty="0" smtClean="0">
                <a:latin typeface="Candara" panose="020E0502030303020204" pitchFamily="34" charset="0"/>
              </a:rPr>
              <a:t>terikat dalam </a:t>
            </a:r>
            <a:r>
              <a:rPr lang="id-ID" dirty="0">
                <a:latin typeface="Candara" panose="020E0502030303020204" pitchFamily="34" charset="0"/>
              </a:rPr>
              <a:t>sebuah wadah yang langsung dan konkrit berbasis suara (</a:t>
            </a:r>
            <a:r>
              <a:rPr lang="id-ID" i="1" dirty="0">
                <a:latin typeface="Candara" panose="020E0502030303020204" pitchFamily="34" charset="0"/>
              </a:rPr>
              <a:t>voice</a:t>
            </a:r>
            <a:r>
              <a:rPr lang="id-ID" dirty="0">
                <a:latin typeface="Candara" panose="020E0502030303020204" pitchFamily="34" charset="0"/>
              </a:rPr>
              <a:t>), permintaan (</a:t>
            </a:r>
            <a:r>
              <a:rPr lang="id-ID" i="1" dirty="0">
                <a:latin typeface="Candara" panose="020E0502030303020204" pitchFamily="34" charset="0"/>
              </a:rPr>
              <a:t>demand</a:t>
            </a:r>
            <a:r>
              <a:rPr lang="id-ID" dirty="0">
                <a:latin typeface="Candara" panose="020E0502030303020204" pitchFamily="34" charset="0"/>
              </a:rPr>
              <a:t>) dan tuntutan (</a:t>
            </a:r>
            <a:r>
              <a:rPr lang="id-ID" i="1" dirty="0">
                <a:latin typeface="Candara" panose="020E0502030303020204" pitchFamily="34" charset="0"/>
              </a:rPr>
              <a:t>petition</a:t>
            </a:r>
            <a:r>
              <a:rPr lang="id-ID" dirty="0">
                <a:latin typeface="Candara" panose="020E0502030303020204" pitchFamily="34" charset="0"/>
              </a:rPr>
              <a:t>) maupun dalam sebuah wadah yang tidak langsung serta abstrak misalnya berbasis daerah, tradisi atau hal-hal yang baik (</a:t>
            </a:r>
            <a:r>
              <a:rPr lang="id-ID" i="1" dirty="0">
                <a:latin typeface="Candara" panose="020E0502030303020204" pitchFamily="34" charset="0"/>
              </a:rPr>
              <a:t>common good</a:t>
            </a:r>
            <a:r>
              <a:rPr lang="id-ID" dirty="0" smtClean="0">
                <a:latin typeface="Candara" panose="020E0502030303020204" pitchFamily="34" charset="0"/>
              </a:rPr>
              <a:t>).</a:t>
            </a:r>
            <a:endParaRPr lang="en-US" dirty="0" smtClean="0">
              <a:latin typeface="Candara" panose="020E0502030303020204" pitchFamily="34" charset="0"/>
            </a:endParaRPr>
          </a:p>
          <a:p>
            <a:r>
              <a:rPr lang="id-ID" i="1" dirty="0">
                <a:latin typeface="Candara" panose="020E0502030303020204" pitchFamily="34" charset="0"/>
              </a:rPr>
              <a:t>Kedua</a:t>
            </a:r>
            <a:r>
              <a:rPr lang="id-ID" dirty="0">
                <a:latin typeface="Candara" panose="020E0502030303020204" pitchFamily="34" charset="0"/>
              </a:rPr>
              <a:t>, </a:t>
            </a:r>
            <a:r>
              <a:rPr lang="id-ID" dirty="0" smtClean="0">
                <a:latin typeface="Candara" panose="020E0502030303020204" pitchFamily="34" charset="0"/>
              </a:rPr>
              <a:t>wakil</a:t>
            </a:r>
            <a:r>
              <a:rPr lang="en-US" dirty="0" smtClean="0">
                <a:latin typeface="Candara" panose="020E0502030303020204" pitchFamily="34" charset="0"/>
              </a:rPr>
              <a:t> (</a:t>
            </a:r>
            <a:r>
              <a:rPr lang="id-ID" dirty="0">
                <a:latin typeface="Candara" panose="020E0502030303020204" pitchFamily="34" charset="0"/>
              </a:rPr>
              <a:t>orang yang menjembatani </a:t>
            </a:r>
            <a:r>
              <a:rPr lang="id-ID" dirty="0" smtClean="0">
                <a:latin typeface="Candara" panose="020E0502030303020204" pitchFamily="34" charset="0"/>
              </a:rPr>
              <a:t>serta </a:t>
            </a:r>
            <a:r>
              <a:rPr lang="id-ID" dirty="0">
                <a:latin typeface="Candara" panose="020E0502030303020204" pitchFamily="34" charset="0"/>
              </a:rPr>
              <a:t>menjaga kepentingan-kepentingan orang yang </a:t>
            </a:r>
            <a:r>
              <a:rPr lang="id-ID" dirty="0" smtClean="0">
                <a:latin typeface="Candara" panose="020E0502030303020204" pitchFamily="34" charset="0"/>
              </a:rPr>
              <a:t>diwakili</a:t>
            </a:r>
            <a:r>
              <a:rPr lang="en-US" dirty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dalam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berbagai</a:t>
            </a:r>
            <a:r>
              <a:rPr lang="en-US" dirty="0" smtClean="0">
                <a:latin typeface="Candara" panose="020E0502030303020204" pitchFamily="34" charset="0"/>
              </a:rPr>
              <a:t> level </a:t>
            </a:r>
            <a:r>
              <a:rPr lang="en-US" dirty="0" err="1" smtClean="0">
                <a:latin typeface="Candara" panose="020E0502030303020204" pitchFamily="34" charset="0"/>
              </a:rPr>
              <a:t>institusi</a:t>
            </a:r>
            <a:r>
              <a:rPr lang="en-US" dirty="0" smtClean="0">
                <a:latin typeface="Candara" panose="020E0502030303020204" pitchFamily="34" charset="0"/>
              </a:rPr>
              <a:t>).</a:t>
            </a:r>
          </a:p>
          <a:p>
            <a:r>
              <a:rPr lang="id-ID" i="1" dirty="0">
                <a:latin typeface="Candara" panose="020E0502030303020204" pitchFamily="34" charset="0"/>
              </a:rPr>
              <a:t>Ketiga</a:t>
            </a:r>
            <a:r>
              <a:rPr lang="id-ID" dirty="0">
                <a:latin typeface="Candara" panose="020E0502030303020204" pitchFamily="34" charset="0"/>
              </a:rPr>
              <a:t>, tempat (</a:t>
            </a:r>
            <a:r>
              <a:rPr lang="id-ID" i="1" dirty="0">
                <a:latin typeface="Candara" panose="020E0502030303020204" pitchFamily="34" charset="0"/>
              </a:rPr>
              <a:t>locus</a:t>
            </a:r>
            <a:r>
              <a:rPr lang="id-ID" dirty="0">
                <a:latin typeface="Candara" panose="020E0502030303020204" pitchFamily="34" charset="0"/>
              </a:rPr>
              <a:t>) yakni daerah atau wilayah yang menjadi yurisdiksi dari praktik representasi</a:t>
            </a:r>
            <a:r>
              <a:rPr lang="id-ID" dirty="0" smtClean="0">
                <a:latin typeface="Candara" panose="020E0502030303020204" pitchFamily="34" charset="0"/>
              </a:rPr>
              <a:t>.  </a:t>
            </a:r>
            <a:endParaRPr lang="en-US" dirty="0" smtClean="0">
              <a:latin typeface="Candara" panose="020E0502030303020204" pitchFamily="34" charset="0"/>
            </a:endParaRPr>
          </a:p>
          <a:p>
            <a:pPr marL="109728" indent="0">
              <a:buNone/>
            </a:pPr>
            <a:endParaRPr lang="en-US" dirty="0" smtClean="0">
              <a:latin typeface="Candara" panose="020E0502030303020204" pitchFamily="34" charset="0"/>
            </a:endParaRPr>
          </a:p>
          <a:p>
            <a:pPr marL="109728" indent="0">
              <a:lnSpc>
                <a:spcPct val="110000"/>
              </a:lnSpc>
              <a:buNone/>
            </a:pPr>
            <a:r>
              <a:rPr lang="en-US" sz="1800" dirty="0" err="1" smtClean="0">
                <a:latin typeface="Candara" panose="020E0502030303020204" pitchFamily="34" charset="0"/>
              </a:rPr>
              <a:t>Sumber</a:t>
            </a:r>
            <a:r>
              <a:rPr lang="en-US" sz="1800" dirty="0" smtClean="0">
                <a:latin typeface="Candara" panose="020E0502030303020204" pitchFamily="34" charset="0"/>
              </a:rPr>
              <a:t>: </a:t>
            </a:r>
            <a:r>
              <a:rPr lang="id-ID" sz="1800" dirty="0" smtClean="0">
                <a:latin typeface="Candara" panose="020E0502030303020204" pitchFamily="34" charset="0"/>
              </a:rPr>
              <a:t>Houtzager </a:t>
            </a:r>
            <a:r>
              <a:rPr lang="id-ID" sz="1800" dirty="0">
                <a:latin typeface="Candara" panose="020E0502030303020204" pitchFamily="34" charset="0"/>
              </a:rPr>
              <a:t>dan </a:t>
            </a:r>
            <a:r>
              <a:rPr lang="id-ID" sz="1800" dirty="0" smtClean="0">
                <a:latin typeface="Candara" panose="020E0502030303020204" pitchFamily="34" charset="0"/>
              </a:rPr>
              <a:t>Lavalle </a:t>
            </a:r>
            <a:r>
              <a:rPr lang="en-US" sz="1800" dirty="0" smtClean="0">
                <a:latin typeface="Candara" panose="020E0502030303020204" pitchFamily="34" charset="0"/>
              </a:rPr>
              <a:t>(</a:t>
            </a:r>
            <a:r>
              <a:rPr lang="id-ID" sz="1800" dirty="0" smtClean="0">
                <a:latin typeface="Candara" panose="020E0502030303020204" pitchFamily="34" charset="0"/>
              </a:rPr>
              <a:t>2009</a:t>
            </a:r>
            <a:r>
              <a:rPr lang="en-US" sz="1800" dirty="0" smtClean="0">
                <a:latin typeface="Candara" panose="020E0502030303020204" pitchFamily="34" charset="0"/>
              </a:rPr>
              <a:t>)</a:t>
            </a:r>
            <a:r>
              <a:rPr lang="id-ID" sz="1800" dirty="0" smtClean="0">
                <a:latin typeface="Candara" panose="020E0502030303020204" pitchFamily="34" charset="0"/>
              </a:rPr>
              <a:t> </a:t>
            </a:r>
            <a:endParaRPr lang="en-US" sz="18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: </a:t>
            </a:r>
            <a:r>
              <a:rPr lang="en-US" dirty="0" err="1" smtClean="0"/>
              <a:t>Elemen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4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id-ID" dirty="0">
                <a:latin typeface="Candara" panose="020E0502030303020204" pitchFamily="34" charset="0"/>
              </a:rPr>
              <a:t>Dalam </a:t>
            </a:r>
            <a:r>
              <a:rPr lang="id-ID" dirty="0" smtClean="0">
                <a:latin typeface="Candara" panose="020E0502030303020204" pitchFamily="34" charset="0"/>
              </a:rPr>
              <a:t>representasi, </a:t>
            </a:r>
            <a:r>
              <a:rPr lang="id-ID" dirty="0">
                <a:latin typeface="Candara" panose="020E0502030303020204" pitchFamily="34" charset="0"/>
              </a:rPr>
              <a:t>orang-orang yang diwakili disebut konstituen </a:t>
            </a:r>
            <a:r>
              <a:rPr lang="en-US" dirty="0" smtClean="0">
                <a:latin typeface="Candara" panose="020E0502030303020204" pitchFamily="34" charset="0"/>
              </a:rPr>
              <a:t>(</a:t>
            </a:r>
            <a:r>
              <a:rPr lang="id-ID" i="1" dirty="0" smtClean="0">
                <a:latin typeface="Candara" panose="020E0502030303020204" pitchFamily="34" charset="0"/>
              </a:rPr>
              <a:t>principal</a:t>
            </a:r>
            <a:r>
              <a:rPr lang="id-ID" dirty="0" smtClean="0">
                <a:latin typeface="Candara" panose="020E0502030303020204" pitchFamily="34" charset="0"/>
              </a:rPr>
              <a:t> </a:t>
            </a:r>
            <a:r>
              <a:rPr lang="en-US" dirty="0" smtClean="0">
                <a:latin typeface="Candara" panose="020E0502030303020204" pitchFamily="34" charset="0"/>
              </a:rPr>
              <a:t>) </a:t>
            </a:r>
            <a:r>
              <a:rPr lang="id-ID" dirty="0" smtClean="0">
                <a:latin typeface="Candara" panose="020E0502030303020204" pitchFamily="34" charset="0"/>
              </a:rPr>
              <a:t>dan </a:t>
            </a:r>
            <a:r>
              <a:rPr lang="id-ID" dirty="0">
                <a:latin typeface="Candara" panose="020E0502030303020204" pitchFamily="34" charset="0"/>
              </a:rPr>
              <a:t>yang mewakili disebut </a:t>
            </a:r>
            <a:r>
              <a:rPr lang="id-ID" dirty="0" smtClean="0">
                <a:latin typeface="Candara" panose="020E0502030303020204" pitchFamily="34" charset="0"/>
              </a:rPr>
              <a:t>sebagai </a:t>
            </a:r>
            <a:r>
              <a:rPr lang="id-ID" dirty="0">
                <a:latin typeface="Candara" panose="020E0502030303020204" pitchFamily="34" charset="0"/>
              </a:rPr>
              <a:t>wakil rakyat </a:t>
            </a:r>
            <a:r>
              <a:rPr lang="en-US" dirty="0" smtClean="0">
                <a:latin typeface="Candara" panose="020E0502030303020204" pitchFamily="34" charset="0"/>
              </a:rPr>
              <a:t>(</a:t>
            </a:r>
            <a:r>
              <a:rPr lang="id-ID" i="1" dirty="0" smtClean="0">
                <a:latin typeface="Candara" panose="020E0502030303020204" pitchFamily="34" charset="0"/>
              </a:rPr>
              <a:t>agent</a:t>
            </a:r>
            <a:r>
              <a:rPr lang="en-US" i="1" dirty="0" smtClean="0">
                <a:latin typeface="Candara" panose="020E0502030303020204" pitchFamily="34" charset="0"/>
              </a:rPr>
              <a:t>)</a:t>
            </a:r>
            <a:r>
              <a:rPr lang="id-ID" dirty="0" smtClean="0">
                <a:latin typeface="Candara" panose="020E0502030303020204" pitchFamily="34" charset="0"/>
              </a:rPr>
              <a:t>. </a:t>
            </a:r>
            <a:endParaRPr lang="en-US" dirty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dirty="0" smtClean="0">
                <a:latin typeface="Candara" panose="020E0502030303020204" pitchFamily="34" charset="0"/>
              </a:rPr>
              <a:t>Pembentukan </a:t>
            </a:r>
            <a:r>
              <a:rPr lang="id-ID" dirty="0">
                <a:latin typeface="Candara" panose="020E0502030303020204" pitchFamily="34" charset="0"/>
              </a:rPr>
              <a:t>wakil </a:t>
            </a:r>
            <a:r>
              <a:rPr lang="id-ID" dirty="0" smtClean="0">
                <a:latin typeface="Candara" panose="020E0502030303020204" pitchFamily="34" charset="0"/>
              </a:rPr>
              <a:t>dilakukan </a:t>
            </a:r>
            <a:r>
              <a:rPr lang="id-ID" dirty="0">
                <a:latin typeface="Candara" panose="020E0502030303020204" pitchFamily="34" charset="0"/>
              </a:rPr>
              <a:t>dengan pemilihan </a:t>
            </a:r>
            <a:r>
              <a:rPr lang="id-ID" dirty="0" smtClean="0">
                <a:latin typeface="Candara" panose="020E0502030303020204" pitchFamily="34" charset="0"/>
              </a:rPr>
              <a:t>umum, </a:t>
            </a:r>
            <a:r>
              <a:rPr lang="id-ID" dirty="0">
                <a:latin typeface="Candara" panose="020E0502030303020204" pitchFamily="34" charset="0"/>
              </a:rPr>
              <a:t>dimana konstituen memberikan mandat atau perintah kepada wakil dan wakil mengambil keputusan atas nama </a:t>
            </a:r>
            <a:r>
              <a:rPr lang="id-ID" dirty="0" smtClean="0">
                <a:latin typeface="Candara" panose="020E0502030303020204" pitchFamily="34" charset="0"/>
              </a:rPr>
              <a:t>konstituen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secara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id-ID" dirty="0" smtClean="0">
                <a:latin typeface="Candara" panose="020E0502030303020204" pitchFamily="34" charset="0"/>
              </a:rPr>
              <a:t>akuntabel </a:t>
            </a:r>
            <a:r>
              <a:rPr lang="id-ID" dirty="0">
                <a:latin typeface="Candara" panose="020E0502030303020204" pitchFamily="34" charset="0"/>
              </a:rPr>
              <a:t>dan responsif pada </a:t>
            </a:r>
            <a:r>
              <a:rPr lang="id-ID" dirty="0" smtClean="0">
                <a:latin typeface="Candara" panose="020E0502030303020204" pitchFamily="34" charset="0"/>
              </a:rPr>
              <a:t>konstituen.</a:t>
            </a:r>
            <a:endParaRPr lang="en-US" dirty="0" smtClean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d-ID" dirty="0" smtClean="0">
                <a:latin typeface="Candara" panose="020E0502030303020204" pitchFamily="34" charset="0"/>
              </a:rPr>
              <a:t>Dengan </a:t>
            </a:r>
            <a:r>
              <a:rPr lang="id-ID" dirty="0">
                <a:latin typeface="Candara" panose="020E0502030303020204" pitchFamily="34" charset="0"/>
              </a:rPr>
              <a:t>kalimat sederhana, mandat (</a:t>
            </a:r>
            <a:r>
              <a:rPr lang="id-ID" i="1" dirty="0">
                <a:latin typeface="Candara" panose="020E0502030303020204" pitchFamily="34" charset="0"/>
              </a:rPr>
              <a:t>mandate</a:t>
            </a:r>
            <a:r>
              <a:rPr lang="id-ID" dirty="0">
                <a:latin typeface="Candara" panose="020E0502030303020204" pitchFamily="34" charset="0"/>
              </a:rPr>
              <a:t>) dan akuntabilitas (</a:t>
            </a:r>
            <a:r>
              <a:rPr lang="id-ID" i="1" dirty="0">
                <a:latin typeface="Candara" panose="020E0502030303020204" pitchFamily="34" charset="0"/>
              </a:rPr>
              <a:t>accountability</a:t>
            </a:r>
            <a:r>
              <a:rPr lang="id-ID" dirty="0">
                <a:latin typeface="Candara" panose="020E0502030303020204" pitchFamily="34" charset="0"/>
              </a:rPr>
              <a:t>) merupakan dua dimensi fundamental dalam representasi. </a:t>
            </a:r>
            <a:endParaRPr lang="en-US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id-ID" sz="1800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1800" dirty="0" err="1" smtClean="0">
                <a:latin typeface="Candara" panose="020E0502030303020204" pitchFamily="34" charset="0"/>
              </a:rPr>
              <a:t>Sumber</a:t>
            </a:r>
            <a:r>
              <a:rPr lang="en-US" sz="1800" dirty="0" smtClean="0">
                <a:latin typeface="Candara" panose="020E0502030303020204" pitchFamily="34" charset="0"/>
              </a:rPr>
              <a:t>: </a:t>
            </a:r>
            <a:r>
              <a:rPr lang="id-ID" sz="1800" dirty="0" smtClean="0">
                <a:latin typeface="Candara" panose="020E0502030303020204" pitchFamily="34" charset="0"/>
              </a:rPr>
              <a:t>Adam </a:t>
            </a:r>
            <a:r>
              <a:rPr lang="id-ID" sz="1800" dirty="0">
                <a:latin typeface="Candara" panose="020E0502030303020204" pitchFamily="34" charset="0"/>
              </a:rPr>
              <a:t>Przeworski </a:t>
            </a:r>
            <a:r>
              <a:rPr lang="id-ID" sz="1800" dirty="0" smtClean="0">
                <a:latin typeface="Candara" panose="020E0502030303020204" pitchFamily="34" charset="0"/>
              </a:rPr>
              <a:t>dkk </a:t>
            </a:r>
            <a:r>
              <a:rPr lang="en-US" sz="1800" dirty="0" smtClean="0">
                <a:latin typeface="Candara" panose="020E0502030303020204" pitchFamily="34" charset="0"/>
              </a:rPr>
              <a:t>(</a:t>
            </a:r>
            <a:r>
              <a:rPr lang="id-ID" sz="1800" dirty="0" smtClean="0">
                <a:latin typeface="Candara" panose="020E0502030303020204" pitchFamily="34" charset="0"/>
              </a:rPr>
              <a:t>1999</a:t>
            </a:r>
            <a:r>
              <a:rPr lang="en-US" sz="1800" dirty="0" smtClean="0">
                <a:latin typeface="Candara" panose="020E0502030303020204" pitchFamily="34" charset="0"/>
              </a:rPr>
              <a:t>)</a:t>
            </a:r>
            <a:r>
              <a:rPr lang="id-ID" sz="1800" dirty="0" smtClean="0">
                <a:latin typeface="Candara" panose="020E0502030303020204" pitchFamily="34" charset="0"/>
              </a:rPr>
              <a:t>; </a:t>
            </a:r>
            <a:r>
              <a:rPr lang="id-ID" sz="1800" dirty="0">
                <a:latin typeface="Candara" panose="020E0502030303020204" pitchFamily="34" charset="0"/>
              </a:rPr>
              <a:t>David </a:t>
            </a:r>
            <a:r>
              <a:rPr lang="id-ID" sz="1800" dirty="0" smtClean="0">
                <a:latin typeface="Candara" panose="020E0502030303020204" pitchFamily="34" charset="0"/>
              </a:rPr>
              <a:t>Runciman </a:t>
            </a:r>
            <a:r>
              <a:rPr lang="en-US" sz="1800" dirty="0" smtClean="0">
                <a:latin typeface="Candara" panose="020E0502030303020204" pitchFamily="34" charset="0"/>
              </a:rPr>
              <a:t>(</a:t>
            </a:r>
            <a:r>
              <a:rPr lang="id-ID" sz="1800" dirty="0" smtClean="0">
                <a:latin typeface="Candara" panose="020E0502030303020204" pitchFamily="34" charset="0"/>
              </a:rPr>
              <a:t>2007</a:t>
            </a:r>
            <a:r>
              <a:rPr lang="en-US" sz="1800" dirty="0" smtClean="0">
                <a:latin typeface="Candara" panose="020E0502030303020204" pitchFamily="34" charset="0"/>
              </a:rPr>
              <a:t>)</a:t>
            </a:r>
            <a:r>
              <a:rPr lang="id-ID" sz="1800" dirty="0" smtClean="0">
                <a:latin typeface="Candara" panose="020E0502030303020204" pitchFamily="34" charset="0"/>
              </a:rPr>
              <a:t>; </a:t>
            </a:r>
            <a:r>
              <a:rPr lang="id-ID" sz="1800" dirty="0">
                <a:latin typeface="Candara" panose="020E0502030303020204" pitchFamily="34" charset="0"/>
              </a:rPr>
              <a:t>M. </a:t>
            </a:r>
            <a:r>
              <a:rPr lang="id-ID" sz="1800" dirty="0" smtClean="0">
                <a:latin typeface="Candara" panose="020E0502030303020204" pitchFamily="34" charset="0"/>
              </a:rPr>
              <a:t>Sawards </a:t>
            </a:r>
            <a:r>
              <a:rPr lang="en-US" sz="1800" dirty="0" smtClean="0">
                <a:latin typeface="Candara" panose="020E0502030303020204" pitchFamily="34" charset="0"/>
              </a:rPr>
              <a:t>(</a:t>
            </a:r>
            <a:r>
              <a:rPr lang="id-ID" sz="1800" dirty="0" smtClean="0">
                <a:latin typeface="Candara" panose="020E0502030303020204" pitchFamily="34" charset="0"/>
              </a:rPr>
              <a:t>2008</a:t>
            </a:r>
            <a:r>
              <a:rPr lang="id-ID" sz="1800" dirty="0">
                <a:latin typeface="Candara" panose="020E0502030303020204" pitchFamily="34" charset="0"/>
              </a:rPr>
              <a:t>)</a:t>
            </a:r>
            <a:endParaRPr lang="en-US" sz="1800" dirty="0">
              <a:latin typeface="Candara" panose="020E0502030303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: </a:t>
            </a:r>
            <a:r>
              <a:rPr lang="en-US" dirty="0" err="1" smtClean="0"/>
              <a:t>Elemen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7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R</a:t>
            </a:r>
            <a:r>
              <a:rPr lang="id-ID" dirty="0" smtClean="0">
                <a:latin typeface="Candara" panose="020E0502030303020204" pitchFamily="34" charset="0"/>
              </a:rPr>
              <a:t>epresentasi </a:t>
            </a:r>
            <a:r>
              <a:rPr lang="id-ID" dirty="0">
                <a:latin typeface="Candara" panose="020E0502030303020204" pitchFamily="34" charset="0"/>
              </a:rPr>
              <a:t>simbolik, </a:t>
            </a:r>
            <a:r>
              <a:rPr lang="id-ID" dirty="0" smtClean="0">
                <a:latin typeface="Candara" panose="020E0502030303020204" pitchFamily="34" charset="0"/>
              </a:rPr>
              <a:t>wakil </a:t>
            </a:r>
            <a:r>
              <a:rPr lang="id-ID" dirty="0">
                <a:latin typeface="Candara" panose="020E0502030303020204" pitchFamily="34" charset="0"/>
              </a:rPr>
              <a:t>berdiri untuk (</a:t>
            </a:r>
            <a:r>
              <a:rPr lang="id-ID" i="1" dirty="0">
                <a:latin typeface="Candara" panose="020E0502030303020204" pitchFamily="34" charset="0"/>
              </a:rPr>
              <a:t>standing for</a:t>
            </a:r>
            <a:r>
              <a:rPr lang="id-ID" dirty="0">
                <a:latin typeface="Candara" panose="020E0502030303020204" pitchFamily="34" charset="0"/>
              </a:rPr>
              <a:t>) konstituen karena kesamaan identitas, budaya, agama, kerabat dan sebagainya. </a:t>
            </a:r>
            <a:r>
              <a:rPr lang="en-US" dirty="0">
                <a:latin typeface="Candara" panose="020E0502030303020204" pitchFamily="34" charset="0"/>
              </a:rPr>
              <a:t>R</a:t>
            </a:r>
            <a:r>
              <a:rPr lang="id-ID" dirty="0" smtClean="0">
                <a:latin typeface="Candara" panose="020E0502030303020204" pitchFamily="34" charset="0"/>
              </a:rPr>
              <a:t>epresentasi </a:t>
            </a:r>
            <a:r>
              <a:rPr lang="id-ID" dirty="0">
                <a:latin typeface="Candara" panose="020E0502030303020204" pitchFamily="34" charset="0"/>
              </a:rPr>
              <a:t>semacam ini bisa juga disebut representasi komunal atau representasi parokhial. </a:t>
            </a:r>
            <a:endParaRPr lang="en-US" dirty="0" smtClean="0">
              <a:latin typeface="Candara" panose="020E0502030303020204" pitchFamily="34" charset="0"/>
            </a:endParaRPr>
          </a:p>
          <a:p>
            <a:r>
              <a:rPr lang="en-US" dirty="0" smtClean="0">
                <a:latin typeface="Candara" panose="020E0502030303020204" pitchFamily="34" charset="0"/>
              </a:rPr>
              <a:t>R</a:t>
            </a:r>
            <a:r>
              <a:rPr lang="id-ID" dirty="0" smtClean="0">
                <a:latin typeface="Candara" panose="020E0502030303020204" pitchFamily="34" charset="0"/>
              </a:rPr>
              <a:t>epresentasi </a:t>
            </a:r>
            <a:r>
              <a:rPr lang="id-ID" dirty="0">
                <a:latin typeface="Candara" panose="020E0502030303020204" pitchFamily="34" charset="0"/>
              </a:rPr>
              <a:t>deskriptif, </a:t>
            </a:r>
            <a:r>
              <a:rPr lang="id-ID" dirty="0" smtClean="0">
                <a:latin typeface="Candara" panose="020E0502030303020204" pitchFamily="34" charset="0"/>
              </a:rPr>
              <a:t>wakil </a:t>
            </a:r>
            <a:r>
              <a:rPr lang="id-ID" dirty="0">
                <a:latin typeface="Candara" panose="020E0502030303020204" pitchFamily="34" charset="0"/>
              </a:rPr>
              <a:t>berdiri </a:t>
            </a:r>
            <a:r>
              <a:rPr lang="en-US" dirty="0" err="1" smtClean="0">
                <a:latin typeface="Candara" panose="020E0502030303020204" pitchFamily="34" charset="0"/>
              </a:rPr>
              <a:t>mewakili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konstituen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en-US" dirty="0" err="1" smtClean="0">
                <a:latin typeface="Candara" panose="020E0502030303020204" pitchFamily="34" charset="0"/>
              </a:rPr>
              <a:t>karena</a:t>
            </a:r>
            <a:r>
              <a:rPr lang="en-US" dirty="0" smtClean="0">
                <a:latin typeface="Candara" panose="020E0502030303020204" pitchFamily="34" charset="0"/>
              </a:rPr>
              <a:t> </a:t>
            </a:r>
            <a:r>
              <a:rPr lang="id-ID" dirty="0" smtClean="0">
                <a:latin typeface="Candara" panose="020E0502030303020204" pitchFamily="34" charset="0"/>
              </a:rPr>
              <a:t>(</a:t>
            </a:r>
            <a:r>
              <a:rPr lang="id-ID" i="1" dirty="0" smtClean="0">
                <a:latin typeface="Candara" panose="020E0502030303020204" pitchFamily="34" charset="0"/>
              </a:rPr>
              <a:t>standing </a:t>
            </a:r>
            <a:r>
              <a:rPr lang="en-US" i="1" dirty="0" smtClean="0">
                <a:latin typeface="Candara" panose="020E0502030303020204" pitchFamily="34" charset="0"/>
              </a:rPr>
              <a:t>of</a:t>
            </a:r>
            <a:r>
              <a:rPr lang="id-ID" dirty="0" smtClean="0">
                <a:latin typeface="Candara" panose="020E0502030303020204" pitchFamily="34" charset="0"/>
              </a:rPr>
              <a:t>) kesamaan </a:t>
            </a:r>
            <a:r>
              <a:rPr lang="id-ID" dirty="0">
                <a:latin typeface="Candara" panose="020E0502030303020204" pitchFamily="34" charset="0"/>
              </a:rPr>
              <a:t>daerah, komunitas, jenis kelamin, </a:t>
            </a:r>
            <a:r>
              <a:rPr lang="id-ID" dirty="0" smtClean="0">
                <a:latin typeface="Candara" panose="020E0502030303020204" pitchFamily="34" charset="0"/>
              </a:rPr>
              <a:t>profesi.</a:t>
            </a:r>
            <a:endParaRPr lang="en-US" dirty="0" smtClean="0">
              <a:latin typeface="Candara" panose="020E0502030303020204" pitchFamily="34" charset="0"/>
            </a:endParaRPr>
          </a:p>
          <a:p>
            <a:r>
              <a:rPr lang="en-US" dirty="0">
                <a:latin typeface="Candara" panose="020E0502030303020204" pitchFamily="34" charset="0"/>
              </a:rPr>
              <a:t>R</a:t>
            </a:r>
            <a:r>
              <a:rPr lang="id-ID" dirty="0" smtClean="0">
                <a:latin typeface="Candara" panose="020E0502030303020204" pitchFamily="34" charset="0"/>
              </a:rPr>
              <a:t>epresentasi </a:t>
            </a:r>
            <a:r>
              <a:rPr lang="id-ID" dirty="0">
                <a:latin typeface="Candara" panose="020E0502030303020204" pitchFamily="34" charset="0"/>
              </a:rPr>
              <a:t>substantif, </a:t>
            </a:r>
            <a:r>
              <a:rPr lang="id-ID" dirty="0" smtClean="0">
                <a:latin typeface="Candara" panose="020E0502030303020204" pitchFamily="34" charset="0"/>
              </a:rPr>
              <a:t>wakil </a:t>
            </a:r>
            <a:r>
              <a:rPr lang="id-ID" dirty="0">
                <a:latin typeface="Candara" panose="020E0502030303020204" pitchFamily="34" charset="0"/>
              </a:rPr>
              <a:t>bertindak untuk (</a:t>
            </a:r>
            <a:r>
              <a:rPr lang="id-ID" i="1" dirty="0">
                <a:latin typeface="Candara" panose="020E0502030303020204" pitchFamily="34" charset="0"/>
              </a:rPr>
              <a:t>acting for</a:t>
            </a:r>
            <a:r>
              <a:rPr lang="id-ID" dirty="0">
                <a:latin typeface="Candara" panose="020E0502030303020204" pitchFamily="34" charset="0"/>
              </a:rPr>
              <a:t>) konstituen karena kesamaan organisasi, pandangan, kepentingan, dan ideologi </a:t>
            </a:r>
            <a:r>
              <a:rPr lang="en-US" dirty="0" smtClean="0">
                <a:latin typeface="Candara" panose="020E0502030303020204" pitchFamily="34" charset="0"/>
              </a:rPr>
              <a:t>.</a:t>
            </a:r>
          </a:p>
          <a:p>
            <a:pPr marL="109728" indent="0">
              <a:buNone/>
            </a:pPr>
            <a:endParaRPr lang="en-US" dirty="0" smtClean="0">
              <a:latin typeface="Candara" panose="020E0502030303020204" pitchFamily="34" charset="0"/>
            </a:endParaRPr>
          </a:p>
          <a:p>
            <a:pPr marL="109728" indent="0">
              <a:buNone/>
            </a:pPr>
            <a:r>
              <a:rPr lang="en-US" sz="1600" dirty="0" err="1" smtClean="0">
                <a:latin typeface="Candara" panose="020E0502030303020204" pitchFamily="34" charset="0"/>
              </a:rPr>
              <a:t>Sumber</a:t>
            </a:r>
            <a:r>
              <a:rPr lang="en-US" sz="1600" dirty="0" smtClean="0">
                <a:latin typeface="Candara" panose="020E0502030303020204" pitchFamily="34" charset="0"/>
              </a:rPr>
              <a:t>: </a:t>
            </a:r>
            <a:r>
              <a:rPr lang="id-ID" sz="1600" dirty="0" smtClean="0">
                <a:latin typeface="Candara" panose="020E0502030303020204" pitchFamily="34" charset="0"/>
              </a:rPr>
              <a:t>Pitkin</a:t>
            </a:r>
            <a:r>
              <a:rPr lang="en-US" sz="1600" dirty="0" smtClean="0">
                <a:latin typeface="Candara" panose="020E0502030303020204" pitchFamily="34" charset="0"/>
              </a:rPr>
              <a:t> (</a:t>
            </a:r>
            <a:r>
              <a:rPr lang="id-ID" sz="1600" dirty="0" smtClean="0">
                <a:latin typeface="Candara" panose="020E0502030303020204" pitchFamily="34" charset="0"/>
              </a:rPr>
              <a:t>1967</a:t>
            </a:r>
            <a:r>
              <a:rPr lang="en-US" sz="1600" dirty="0" smtClean="0">
                <a:latin typeface="Candara" panose="020E0502030303020204" pitchFamily="34" charset="0"/>
              </a:rPr>
              <a:t>)</a:t>
            </a:r>
            <a:r>
              <a:rPr lang="id-ID" sz="1600" dirty="0" smtClean="0">
                <a:latin typeface="Candara" panose="020E0502030303020204" pitchFamily="34" charset="0"/>
              </a:rPr>
              <a:t> </a:t>
            </a:r>
            <a:endParaRPr lang="en-US" sz="1600" dirty="0">
              <a:latin typeface="Candara" panose="020E050203030302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: </a:t>
            </a:r>
            <a:r>
              <a:rPr lang="en-US" dirty="0" err="1" smtClean="0"/>
              <a:t>Tipologi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id-ID" sz="2500" dirty="0">
                <a:latin typeface="Candara" panose="020E0502030303020204" pitchFamily="34" charset="0"/>
              </a:rPr>
              <a:t>Pola </a:t>
            </a:r>
            <a:r>
              <a:rPr lang="id-ID" sz="2500" dirty="0" smtClean="0">
                <a:latin typeface="Candara" panose="020E0502030303020204" pitchFamily="34" charset="0"/>
              </a:rPr>
              <a:t>relasi</a:t>
            </a:r>
            <a:r>
              <a:rPr lang="en-US" sz="2500" dirty="0">
                <a:latin typeface="Candara" panose="020E0502030303020204" pitchFamily="34" charset="0"/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  <a:sym typeface="Wingdings" panose="05000000000000000000" pitchFamily="2" charset="2"/>
              </a:rPr>
              <a:t>untuk</a:t>
            </a:r>
            <a:r>
              <a:rPr lang="en-US" sz="2500" dirty="0" smtClean="0">
                <a:latin typeface="Candara" panose="020E0502030303020204" pitchFamily="34" charset="0"/>
                <a:sym typeface="Wingdings" panose="05000000000000000000" pitchFamily="2" charset="2"/>
              </a:rPr>
              <a:t> </a:t>
            </a:r>
            <a:r>
              <a:rPr lang="id-ID" sz="2500" dirty="0" smtClean="0">
                <a:latin typeface="Candara" panose="020E0502030303020204" pitchFamily="34" charset="0"/>
              </a:rPr>
              <a:t>melihat </a:t>
            </a:r>
            <a:r>
              <a:rPr lang="id-ID" sz="2500" dirty="0">
                <a:latin typeface="Candara" panose="020E0502030303020204" pitchFamily="34" charset="0"/>
              </a:rPr>
              <a:t>apa sebetulnya yang menjadi basis dari hubungan antara pemilik suara (</a:t>
            </a:r>
            <a:r>
              <a:rPr lang="id-ID" sz="2500" i="1" dirty="0">
                <a:latin typeface="Candara" panose="020E0502030303020204" pitchFamily="34" charset="0"/>
              </a:rPr>
              <a:t>voter</a:t>
            </a:r>
            <a:r>
              <a:rPr lang="id-ID" sz="2500" dirty="0">
                <a:latin typeface="Candara" panose="020E0502030303020204" pitchFamily="34" charset="0"/>
              </a:rPr>
              <a:t>) dengan agen representasi </a:t>
            </a:r>
            <a:r>
              <a:rPr lang="en-US" sz="2500" dirty="0" smtClean="0">
                <a:latin typeface="Candara" panose="020E0502030303020204" pitchFamily="34" charset="0"/>
              </a:rPr>
              <a:t>(wakil)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err="1" smtClean="0">
                <a:latin typeface="Candara" panose="020E0502030303020204" pitchFamily="34" charset="0"/>
              </a:rPr>
              <a:t>Relasi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id-ID" sz="2500" dirty="0" smtClean="0">
                <a:latin typeface="Candara" panose="020E0502030303020204" pitchFamily="34" charset="0"/>
              </a:rPr>
              <a:t>yang </a:t>
            </a:r>
            <a:r>
              <a:rPr lang="id-ID" sz="2500" dirty="0">
                <a:latin typeface="Candara" panose="020E0502030303020204" pitchFamily="34" charset="0"/>
              </a:rPr>
              <a:t>berbasis pada program (</a:t>
            </a:r>
            <a:r>
              <a:rPr lang="id-ID" sz="2500" i="1" dirty="0">
                <a:latin typeface="Candara" panose="020E0502030303020204" pitchFamily="34" charset="0"/>
              </a:rPr>
              <a:t>programmatic linkages</a:t>
            </a:r>
            <a:r>
              <a:rPr lang="id-ID" sz="2500" dirty="0">
                <a:latin typeface="Candara" panose="020E0502030303020204" pitchFamily="34" charset="0"/>
              </a:rPr>
              <a:t>). </a:t>
            </a:r>
            <a:r>
              <a:rPr lang="en-US" sz="2500" i="1" dirty="0">
                <a:latin typeface="Candara" panose="020E0502030303020204" pitchFamily="34" charset="0"/>
              </a:rPr>
              <a:t>V</a:t>
            </a:r>
            <a:r>
              <a:rPr lang="id-ID" sz="2500" i="1" dirty="0" smtClean="0">
                <a:latin typeface="Candara" panose="020E0502030303020204" pitchFamily="34" charset="0"/>
              </a:rPr>
              <a:t>oter </a:t>
            </a:r>
            <a:r>
              <a:rPr lang="id-ID" sz="2500" dirty="0">
                <a:latin typeface="Candara" panose="020E0502030303020204" pitchFamily="34" charset="0"/>
              </a:rPr>
              <a:t>memilih calon anggota parlemen </a:t>
            </a:r>
            <a:r>
              <a:rPr lang="id-ID" sz="2500" dirty="0" smtClean="0">
                <a:latin typeface="Candara" panose="020E0502030303020204" pitchFamily="34" charset="0"/>
              </a:rPr>
              <a:t>karena </a:t>
            </a:r>
            <a:r>
              <a:rPr lang="id-ID" sz="2500" dirty="0">
                <a:latin typeface="Candara" panose="020E0502030303020204" pitchFamily="34" charset="0"/>
              </a:rPr>
              <a:t>adanya </a:t>
            </a:r>
            <a:r>
              <a:rPr lang="id-ID" sz="2500" dirty="0" smtClean="0">
                <a:latin typeface="Candara" panose="020E0502030303020204" pitchFamily="34" charset="0"/>
              </a:rPr>
              <a:t>kecocokan </a:t>
            </a:r>
            <a:r>
              <a:rPr lang="id-ID" sz="2500" dirty="0">
                <a:latin typeface="Candara" panose="020E0502030303020204" pitchFamily="34" charset="0"/>
              </a:rPr>
              <a:t>dalam hal ideologi atau </a:t>
            </a:r>
            <a:r>
              <a:rPr lang="id-ID" sz="2500" dirty="0" smtClean="0">
                <a:latin typeface="Candara" panose="020E0502030303020204" pitchFamily="34" charset="0"/>
              </a:rPr>
              <a:t>program. </a:t>
            </a:r>
            <a:endParaRPr lang="en-US" sz="2500" dirty="0" smtClean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err="1" smtClean="0">
                <a:latin typeface="Candara" panose="020E0502030303020204" pitchFamily="34" charset="0"/>
              </a:rPr>
              <a:t>Relasi</a:t>
            </a:r>
            <a:r>
              <a:rPr lang="en-US" sz="2500" dirty="0" smtClean="0">
                <a:latin typeface="Candara" panose="020E0502030303020204" pitchFamily="34" charset="0"/>
              </a:rPr>
              <a:t> P</a:t>
            </a:r>
            <a:r>
              <a:rPr lang="id-ID" sz="2500" dirty="0" smtClean="0">
                <a:latin typeface="Candara" panose="020E0502030303020204" pitchFamily="34" charset="0"/>
              </a:rPr>
              <a:t>atron-klien </a:t>
            </a:r>
            <a:r>
              <a:rPr lang="id-ID" sz="2500" dirty="0">
                <a:latin typeface="Candara" panose="020E0502030303020204" pitchFamily="34" charset="0"/>
              </a:rPr>
              <a:t>(</a:t>
            </a:r>
            <a:r>
              <a:rPr lang="id-ID" sz="2500" i="1" dirty="0">
                <a:latin typeface="Candara" panose="020E0502030303020204" pitchFamily="34" charset="0"/>
              </a:rPr>
              <a:t>clientelistic linkages</a:t>
            </a:r>
            <a:r>
              <a:rPr lang="id-ID" sz="2500" dirty="0" smtClean="0">
                <a:latin typeface="Candara" panose="020E0502030303020204" pitchFamily="34" charset="0"/>
              </a:rPr>
              <a:t>)</a:t>
            </a:r>
            <a:r>
              <a:rPr lang="en-US" sz="2500" dirty="0" smtClean="0">
                <a:latin typeface="Candara" panose="020E0502030303020204" pitchFamily="34" charset="0"/>
              </a:rPr>
              <a:t>. </a:t>
            </a:r>
            <a:r>
              <a:rPr lang="en-US" sz="2500" i="1" dirty="0">
                <a:latin typeface="Candara" panose="020E0502030303020204" pitchFamily="34" charset="0"/>
              </a:rPr>
              <a:t>V</a:t>
            </a:r>
            <a:r>
              <a:rPr lang="id-ID" sz="2500" i="1" dirty="0" smtClean="0">
                <a:latin typeface="Candara" panose="020E0502030303020204" pitchFamily="34" charset="0"/>
              </a:rPr>
              <a:t>oter </a:t>
            </a:r>
            <a:r>
              <a:rPr lang="id-ID" sz="2500" dirty="0">
                <a:latin typeface="Candara" panose="020E0502030303020204" pitchFamily="34" charset="0"/>
              </a:rPr>
              <a:t>memilih partai </a:t>
            </a:r>
            <a:r>
              <a:rPr lang="id-ID" sz="2500" dirty="0" smtClean="0">
                <a:latin typeface="Candara" panose="020E0502030303020204" pitchFamily="34" charset="0"/>
              </a:rPr>
              <a:t>atau </a:t>
            </a:r>
            <a:r>
              <a:rPr lang="id-ID" sz="2500" dirty="0">
                <a:latin typeface="Candara" panose="020E0502030303020204" pitchFamily="34" charset="0"/>
              </a:rPr>
              <a:t>kandidat berdasar pada </a:t>
            </a:r>
            <a:r>
              <a:rPr lang="id-ID" sz="2500" dirty="0" smtClean="0">
                <a:latin typeface="Candara" panose="020E0502030303020204" pitchFamily="34" charset="0"/>
              </a:rPr>
              <a:t>keuntungan </a:t>
            </a:r>
            <a:r>
              <a:rPr lang="id-ID" sz="2500" dirty="0">
                <a:latin typeface="Candara" panose="020E0502030303020204" pitchFamily="34" charset="0"/>
              </a:rPr>
              <a:t>yang bisa diperoleh baik secara personal </a:t>
            </a:r>
            <a:r>
              <a:rPr lang="en-US" sz="2500" dirty="0" err="1" smtClean="0">
                <a:latin typeface="Candara" panose="020E0502030303020204" pitchFamily="34" charset="0"/>
              </a:rPr>
              <a:t>atau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id-ID" sz="2500" dirty="0" smtClean="0">
                <a:latin typeface="Candara" panose="020E0502030303020204" pitchFamily="34" charset="0"/>
              </a:rPr>
              <a:t>kelompok </a:t>
            </a:r>
            <a:r>
              <a:rPr lang="id-ID" sz="2500" dirty="0">
                <a:latin typeface="Candara" panose="020E0502030303020204" pitchFamily="34" charset="0"/>
              </a:rPr>
              <a:t>meski ada kandidat lain yang secara ideologis lebih dekat dengan </a:t>
            </a:r>
            <a:r>
              <a:rPr lang="id-ID" sz="2500" i="1" dirty="0">
                <a:latin typeface="Candara" panose="020E0502030303020204" pitchFamily="34" charset="0"/>
              </a:rPr>
              <a:t>voter </a:t>
            </a:r>
            <a:r>
              <a:rPr lang="id-ID" sz="2500" dirty="0">
                <a:latin typeface="Candara" panose="020E0502030303020204" pitchFamily="34" charset="0"/>
              </a:rPr>
              <a:t>tersebut. </a:t>
            </a:r>
            <a:endParaRPr lang="en-US" sz="2500" dirty="0" smtClean="0">
              <a:latin typeface="Candara" panose="020E0502030303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epresentasi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0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500" dirty="0">
                <a:latin typeface="Candara" panose="020E0502030303020204" pitchFamily="34" charset="0"/>
              </a:rPr>
              <a:t>P</a:t>
            </a:r>
            <a:r>
              <a:rPr lang="id-ID" sz="2500" dirty="0" smtClean="0">
                <a:latin typeface="Candara" panose="020E0502030303020204" pitchFamily="34" charset="0"/>
              </a:rPr>
              <a:t>ola </a:t>
            </a:r>
            <a:r>
              <a:rPr lang="id-ID" sz="2500" dirty="0">
                <a:latin typeface="Candara" panose="020E0502030303020204" pitchFamily="34" charset="0"/>
              </a:rPr>
              <a:t>relasi </a:t>
            </a:r>
            <a:r>
              <a:rPr lang="id-ID" sz="2500" dirty="0" smtClean="0">
                <a:latin typeface="Candara" panose="020E0502030303020204" pitchFamily="34" charset="0"/>
              </a:rPr>
              <a:t>berbasis </a:t>
            </a:r>
            <a:r>
              <a:rPr lang="id-ID" sz="2500" dirty="0">
                <a:latin typeface="Candara" panose="020E0502030303020204" pitchFamily="34" charset="0"/>
              </a:rPr>
              <a:t>pada kepribadian agen representasi. Dalam pola ini, pemilik suara (</a:t>
            </a:r>
            <a:r>
              <a:rPr lang="id-ID" sz="2500" i="1" dirty="0">
                <a:latin typeface="Candara" panose="020E0502030303020204" pitchFamily="34" charset="0"/>
              </a:rPr>
              <a:t>voter</a:t>
            </a:r>
            <a:r>
              <a:rPr lang="id-ID" sz="2500" dirty="0">
                <a:latin typeface="Candara" panose="020E0502030303020204" pitchFamily="34" charset="0"/>
              </a:rPr>
              <a:t>) memilih calon agen representasi dalam pemilu karena pertimbangan kepribadiannya (</a:t>
            </a:r>
            <a:r>
              <a:rPr lang="id-ID" sz="2500" i="1" dirty="0">
                <a:latin typeface="Candara" panose="020E0502030303020204" pitchFamily="34" charset="0"/>
              </a:rPr>
              <a:t>candidate’s personality</a:t>
            </a:r>
            <a:r>
              <a:rPr lang="id-ID" sz="2500" dirty="0">
                <a:latin typeface="Candara" panose="020E0502030303020204" pitchFamily="34" charset="0"/>
              </a:rPr>
              <a:t>) bukan karena program yang ditawarkan atau karena kesamaan ideologi. </a:t>
            </a:r>
            <a:endParaRPr lang="en-US" sz="2500" dirty="0">
              <a:latin typeface="Candara" panose="020E0502030303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>
                <a:latin typeface="Candara" panose="020E0502030303020204" pitchFamily="34" charset="0"/>
              </a:rPr>
              <a:t>P</a:t>
            </a:r>
            <a:r>
              <a:rPr lang="id-ID" sz="2500" dirty="0" smtClean="0">
                <a:latin typeface="Candara" panose="020E0502030303020204" pitchFamily="34" charset="0"/>
              </a:rPr>
              <a:t>ola </a:t>
            </a:r>
            <a:r>
              <a:rPr lang="id-ID" sz="2500" dirty="0">
                <a:latin typeface="Candara" panose="020E0502030303020204" pitchFamily="34" charset="0"/>
              </a:rPr>
              <a:t>relasi yang berbasis pada loyalitas yang biasanya muncul karena adanya </a:t>
            </a:r>
            <a:r>
              <a:rPr lang="en-US" sz="2500" dirty="0" err="1" smtClean="0">
                <a:latin typeface="Candara" panose="020E0502030303020204" pitchFamily="34" charset="0"/>
              </a:rPr>
              <a:t>kesamaan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</a:rPr>
              <a:t>identitas</a:t>
            </a:r>
            <a:r>
              <a:rPr lang="en-US" sz="2500" dirty="0" smtClean="0">
                <a:latin typeface="Candara" panose="020E0502030303020204" pitchFamily="34" charset="0"/>
              </a:rPr>
              <a:t> </a:t>
            </a:r>
            <a:r>
              <a:rPr lang="en-US" sz="2500" dirty="0" err="1" smtClean="0">
                <a:latin typeface="Candara" panose="020E0502030303020204" pitchFamily="34" charset="0"/>
              </a:rPr>
              <a:t>secara</a:t>
            </a:r>
            <a:r>
              <a:rPr lang="id-ID" sz="2500" dirty="0" smtClean="0">
                <a:latin typeface="Candara" panose="020E0502030303020204" pitchFamily="34" charset="0"/>
              </a:rPr>
              <a:t> </a:t>
            </a:r>
            <a:r>
              <a:rPr lang="id-ID" sz="2500" dirty="0">
                <a:latin typeface="Candara" panose="020E0502030303020204" pitchFamily="34" charset="0"/>
              </a:rPr>
              <a:t>simbolik atau kultural. Dalam pola ini, hubungan simbolis </a:t>
            </a:r>
            <a:r>
              <a:rPr lang="id-ID" sz="2500" dirty="0" smtClean="0">
                <a:latin typeface="Candara" panose="020E0502030303020204" pitchFamily="34" charset="0"/>
              </a:rPr>
              <a:t>menjadi </a:t>
            </a:r>
            <a:r>
              <a:rPr lang="id-ID" sz="2500" dirty="0">
                <a:latin typeface="Candara" panose="020E0502030303020204" pitchFamily="34" charset="0"/>
              </a:rPr>
              <a:t>dasar loyalitas pemilik suara untuk memilih calon anggota parlemen</a:t>
            </a:r>
            <a:endParaRPr lang="en-US" sz="2500" dirty="0">
              <a:latin typeface="Candara" panose="020E0502030303020204" pitchFamily="34" charset="0"/>
            </a:endParaRPr>
          </a:p>
          <a:p>
            <a:pPr marL="109728" indent="0">
              <a:buNone/>
            </a:pPr>
            <a:r>
              <a:rPr lang="en-US" sz="2400" dirty="0" err="1" smtClean="0">
                <a:latin typeface="Candara" panose="020E0502030303020204" pitchFamily="34" charset="0"/>
              </a:rPr>
              <a:t>Sumber</a:t>
            </a:r>
            <a:r>
              <a:rPr lang="en-US" sz="2400" dirty="0" smtClean="0">
                <a:latin typeface="Candara" panose="020E0502030303020204" pitchFamily="34" charset="0"/>
              </a:rPr>
              <a:t>: </a:t>
            </a:r>
            <a:r>
              <a:rPr lang="id-ID" sz="2400" dirty="0" smtClean="0">
                <a:latin typeface="Candara" panose="020E0502030303020204" pitchFamily="34" charset="0"/>
              </a:rPr>
              <a:t>Kitschelt </a:t>
            </a:r>
            <a:r>
              <a:rPr lang="id-ID" sz="2400" dirty="0">
                <a:latin typeface="Candara" panose="020E0502030303020204" pitchFamily="34" charset="0"/>
              </a:rPr>
              <a:t>(2000) dan Mainwaring, Bejarno dan Pizarro Leongomez (29:2006)</a:t>
            </a:r>
            <a:endParaRPr lang="en-US" sz="2400" dirty="0">
              <a:latin typeface="Candara" panose="020E0502030303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7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104</TotalTime>
  <Words>1042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Grid</vt:lpstr>
      <vt:lpstr>Sistem Representasi dan Elektoral</vt:lpstr>
      <vt:lpstr>Tantangan Demokrasi Perwakilan</vt:lpstr>
      <vt:lpstr>Problem Representasi</vt:lpstr>
      <vt:lpstr>Problem Representasi</vt:lpstr>
      <vt:lpstr>Konsep Representasi: Elemen</vt:lpstr>
      <vt:lpstr>Konsep Representasi: Elemen</vt:lpstr>
      <vt:lpstr>Konsep Representasi: Tipologi</vt:lpstr>
      <vt:lpstr>Pola Representasi</vt:lpstr>
      <vt:lpstr>Pola Representasi</vt:lpstr>
      <vt:lpstr>Apakah MAKNA Pemilu?</vt:lpstr>
      <vt:lpstr>Apa fUNGSI PEMILU sebagai  lembaga demokratis? </vt:lpstr>
      <vt:lpstr>Pemilu sebagai pendelegasian kedaulatan rakyat  </vt:lpstr>
      <vt:lpstr>Pemilu sebagai sarana penyelesaian konflik</vt:lpstr>
      <vt:lpstr>Pemilu sebagai mekanisme  perubahan politik</vt:lpstr>
      <vt:lpstr>Pemilu sebagai mekanisme sirkulasi elit secara periodik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Representasi dan Elektoral</dc:title>
  <dc:creator>user</dc:creator>
  <cp:lastModifiedBy>user</cp:lastModifiedBy>
  <cp:revision>4</cp:revision>
  <dcterms:created xsi:type="dcterms:W3CDTF">2018-12-02T13:44:59Z</dcterms:created>
  <dcterms:modified xsi:type="dcterms:W3CDTF">2018-12-03T07:31:58Z</dcterms:modified>
</cp:coreProperties>
</file>