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59" r:id="rId6"/>
    <p:sldId id="268" r:id="rId7"/>
    <p:sldId id="264" r:id="rId8"/>
    <p:sldId id="267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24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0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8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09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8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2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551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22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86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96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5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536FB-8C33-4D0A-85B8-1F7979173555}" type="datetimeFigureOut">
              <a:rPr lang="en-US" smtClean="0"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0BB4F-2B11-44D3-828B-24D858EE8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7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b="1" dirty="0" smtClean="0"/>
              <a:t>Konsep </a:t>
            </a:r>
            <a:r>
              <a:rPr lang="en-US" b="1" dirty="0"/>
              <a:t>P</a:t>
            </a:r>
            <a:r>
              <a:rPr lang="en-US" b="1" dirty="0" smtClean="0"/>
              <a:t>embangunan :</a:t>
            </a:r>
            <a:br>
              <a:rPr lang="en-US" b="1" dirty="0" smtClean="0"/>
            </a:b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b="1" dirty="0" smtClean="0"/>
              <a:t>Menurut  </a:t>
            </a:r>
            <a:r>
              <a:rPr lang="en-US" b="1" dirty="0" err="1" smtClean="0"/>
              <a:t>Sunyoto</a:t>
            </a:r>
            <a:r>
              <a:rPr lang="en-US" b="1" dirty="0" smtClean="0"/>
              <a:t> </a:t>
            </a:r>
          </a:p>
          <a:p>
            <a:r>
              <a:rPr lang="en-US" dirty="0" smtClean="0"/>
              <a:t>Proses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Seers, 1970) </a:t>
            </a:r>
          </a:p>
          <a:p>
            <a:r>
              <a:rPr lang="en-US" dirty="0" smtClean="0"/>
              <a:t>Suatu proses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terencana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yang lain yang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pembangunan </a:t>
            </a:r>
            <a:r>
              <a:rPr lang="en-US" dirty="0" err="1" smtClean="0"/>
              <a:t>menyangkut</a:t>
            </a:r>
            <a:r>
              <a:rPr lang="en-US" dirty="0" smtClean="0"/>
              <a:t> proses </a:t>
            </a:r>
            <a:r>
              <a:rPr lang="en-US" dirty="0" err="1" smtClean="0"/>
              <a:t>perbaikan</a:t>
            </a:r>
            <a:r>
              <a:rPr lang="en-US" dirty="0" smtClean="0"/>
              <a:t>. </a:t>
            </a:r>
          </a:p>
          <a:p>
            <a:r>
              <a:rPr lang="en-US" dirty="0">
                <a:sym typeface="Wingdings" pitchFamily="2" charset="2"/>
              </a:rPr>
              <a:t>T</a:t>
            </a:r>
            <a:r>
              <a:rPr lang="en-US" dirty="0" smtClean="0">
                <a:sym typeface="Wingdings" pitchFamily="2" charset="2"/>
              </a:rPr>
              <a:t>ahap-</a:t>
            </a:r>
            <a:r>
              <a:rPr lang="en-US" dirty="0" err="1" smtClean="0">
                <a:sym typeface="Wingdings" pitchFamily="2" charset="2"/>
              </a:rPr>
              <a:t>tahap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perbaikan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menuju</a:t>
            </a:r>
            <a:r>
              <a:rPr lang="en-US" dirty="0" smtClean="0">
                <a:sym typeface="Wingdings" pitchFamily="2" charset="2"/>
              </a:rPr>
              <a:t> “</a:t>
            </a:r>
            <a:r>
              <a:rPr lang="en-US" b="1" dirty="0" err="1" smtClean="0">
                <a:sym typeface="Wingdings" pitchFamily="2" charset="2"/>
              </a:rPr>
              <a:t>masyarakat</a:t>
            </a:r>
            <a:r>
              <a:rPr lang="en-US" b="1" dirty="0" smtClean="0">
                <a:sym typeface="Wingdings" pitchFamily="2" charset="2"/>
              </a:rPr>
              <a:t> modern” yang </a:t>
            </a:r>
            <a:r>
              <a:rPr lang="en-US" b="1" dirty="0" err="1" smtClean="0">
                <a:sym typeface="Wingdings" pitchFamily="2" charset="2"/>
              </a:rPr>
              <a:t>mempunyai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paradigma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bahwa</a:t>
            </a:r>
            <a:r>
              <a:rPr lang="en-US" b="1" dirty="0" smtClean="0">
                <a:sym typeface="Wingdings" pitchFamily="2" charset="2"/>
              </a:rPr>
              <a:t>  </a:t>
            </a:r>
            <a:r>
              <a:rPr lang="en-US" b="1" dirty="0" err="1" smtClean="0">
                <a:sym typeface="Wingdings" pitchFamily="2" charset="2"/>
              </a:rPr>
              <a:t>semua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aspek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berdasar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Ilmu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pengetahuan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dan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tek</a:t>
            </a:r>
            <a:r>
              <a:rPr lang="en-US" b="1" dirty="0" err="1" smtClean="0">
                <a:sym typeface="Wingdings" pitchFamily="2" charset="2"/>
              </a:rPr>
              <a:t>nologi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untuk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perubahan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fisik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dan</a:t>
            </a:r>
            <a:r>
              <a:rPr lang="en-US" b="1" dirty="0" smtClean="0">
                <a:sym typeface="Wingdings" pitchFamily="2" charset="2"/>
              </a:rPr>
              <a:t> non </a:t>
            </a:r>
            <a:r>
              <a:rPr lang="en-US" b="1" dirty="0" err="1" smtClean="0">
                <a:sym typeface="Wingdings" pitchFamily="2" charset="2"/>
              </a:rPr>
              <a:t>fisik</a:t>
            </a:r>
            <a:r>
              <a:rPr lang="en-US" b="1" dirty="0" smtClean="0">
                <a:sym typeface="Wingdings" pitchFamily="2" charset="2"/>
              </a:rPr>
              <a:t> (</a:t>
            </a:r>
            <a:r>
              <a:rPr lang="en-US" b="1" dirty="0" err="1" smtClean="0">
                <a:sym typeface="Wingdings" pitchFamily="2" charset="2"/>
              </a:rPr>
              <a:t>nilai-nilai</a:t>
            </a:r>
            <a:r>
              <a:rPr lang="en-US" b="1" dirty="0" smtClean="0">
                <a:sym typeface="Wingdings" pitchFamily="2" charset="2"/>
              </a:rPr>
              <a:t>) </a:t>
            </a:r>
            <a:r>
              <a:rPr lang="en-US" b="1" dirty="0" err="1" smtClean="0">
                <a:sym typeface="Wingdings" pitchFamily="2" charset="2"/>
              </a:rPr>
              <a:t>mencapai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perubahan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Pengetahuan</a:t>
            </a:r>
            <a:r>
              <a:rPr lang="en-US" b="1" dirty="0" smtClean="0">
                <a:sym typeface="Wingdings" pitchFamily="2" charset="2"/>
              </a:rPr>
              <a:t>, </a:t>
            </a:r>
            <a:r>
              <a:rPr lang="en-US" b="1" dirty="0" err="1" smtClean="0">
                <a:sym typeface="Wingdings" pitchFamily="2" charset="2"/>
              </a:rPr>
              <a:t>Sikap</a:t>
            </a:r>
            <a:r>
              <a:rPr lang="en-US" b="1" dirty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dan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Perilaku</a:t>
            </a:r>
            <a:r>
              <a:rPr lang="en-US" b="1" dirty="0">
                <a:sym typeface="Wingdings" pitchFamily="2" charset="2"/>
              </a:rPr>
              <a:t> </a:t>
            </a:r>
            <a:r>
              <a:rPr lang="en-US" b="1" dirty="0" smtClean="0">
                <a:sym typeface="Wingdings" pitchFamily="2" charset="2"/>
              </a:rPr>
              <a:t> (PSP)</a:t>
            </a:r>
            <a:endParaRPr lang="en-US" b="1" dirty="0" smtClean="0">
              <a:sym typeface="Wingdings" pitchFamily="2" charset="2"/>
            </a:endParaRPr>
          </a:p>
          <a:p>
            <a:pPr marL="514350" indent="-51435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695757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7.Pembangunan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Berkelanjutan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/Sustainable Development</a:t>
            </a:r>
          </a:p>
          <a:p>
            <a:pPr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a. Dalam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arti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pembangunan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menurunkan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kapasitas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generasi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datang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meskipun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penyusutan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cadangan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SDA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memburuknya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keadaan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digantikan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lain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SDA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kapital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b.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Dalam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arti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sempit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pembangunan yang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mengurangi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generasi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datang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pembangunan,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SDA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menurun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tanpa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digantikan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lainnya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49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5635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Prinsip – Prinsip Pembangunan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638800"/>
          </a:xfrm>
        </p:spPr>
        <p:txBody>
          <a:bodyPr>
            <a:normAutofit fontScale="85000" lnSpcReduction="20000"/>
          </a:bodyPr>
          <a:lstStyle/>
          <a:p>
            <a:pPr marL="1371600" indent="-137160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1. Pembangunan adalah </a:t>
            </a:r>
            <a:r>
              <a:rPr lang="en-US" sz="3300" dirty="0" err="1" smtClean="0">
                <a:latin typeface="+mj-lt"/>
                <a:cs typeface="Arial" pitchFamily="34" charset="0"/>
              </a:rPr>
              <a:t>sebuah</a:t>
            </a:r>
            <a:r>
              <a:rPr lang="en-US" sz="3300" b="1" dirty="0" smtClean="0">
                <a:latin typeface="+mj-lt"/>
                <a:cs typeface="Arial" pitchFamily="34" charset="0"/>
              </a:rPr>
              <a:t> proses </a:t>
            </a:r>
            <a:r>
              <a:rPr lang="en-US" sz="3300" dirty="0" err="1" smtClean="0">
                <a:latin typeface="+mj-lt"/>
                <a:cs typeface="Arial" pitchFamily="34" charset="0"/>
              </a:rPr>
              <a:t>secara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sadar</a:t>
            </a:r>
            <a:endParaRPr lang="en-US" sz="3300" dirty="0" smtClean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2.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Mempunyai</a:t>
            </a:r>
            <a:r>
              <a:rPr lang="en-US" sz="3300" b="1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tujuan</a:t>
            </a:r>
            <a:r>
              <a:rPr lang="en-US" sz="3300" b="1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smtClean="0">
                <a:latin typeface="+mj-lt"/>
                <a:cs typeface="Arial" pitchFamily="34" charset="0"/>
              </a:rPr>
              <a:t>(Visi, </a:t>
            </a:r>
            <a:r>
              <a:rPr lang="en-US" sz="3300" dirty="0" err="1" smtClean="0">
                <a:latin typeface="+mj-lt"/>
                <a:cs typeface="Arial" pitchFamily="34" charset="0"/>
              </a:rPr>
              <a:t>Misi</a:t>
            </a:r>
            <a:r>
              <a:rPr lang="en-US" sz="3300" dirty="0" smtClean="0">
                <a:latin typeface="+mj-lt"/>
                <a:cs typeface="Arial" pitchFamily="34" charset="0"/>
              </a:rPr>
              <a:t>, Program) </a:t>
            </a:r>
            <a:r>
              <a:rPr lang="en-US" sz="33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smtClean="0">
                <a:latin typeface="+mj-lt"/>
                <a:cs typeface="Arial" pitchFamily="34" charset="0"/>
              </a:rPr>
              <a:t> 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meningkatkan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kesejahteraan</a:t>
            </a:r>
            <a:r>
              <a:rPr lang="en-US" sz="3300" dirty="0" smtClean="0">
                <a:latin typeface="+mj-lt"/>
                <a:cs typeface="Arial" pitchFamily="34" charset="0"/>
              </a:rPr>
              <a:t>  (</a:t>
            </a:r>
            <a:r>
              <a:rPr lang="en-US" sz="3300" dirty="0" err="1" smtClean="0">
                <a:latin typeface="+mj-lt"/>
                <a:cs typeface="Arial" pitchFamily="34" charset="0"/>
              </a:rPr>
              <a:t>Pendapatan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Perkapita</a:t>
            </a:r>
            <a:r>
              <a:rPr lang="en-US" sz="3300" dirty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smtClean="0">
                <a:latin typeface="+mj-lt"/>
                <a:cs typeface="Arial" pitchFamily="34" charset="0"/>
              </a:rPr>
              <a:t>peningkatan </a:t>
            </a:r>
            <a:r>
              <a:rPr lang="en-US" sz="3300" dirty="0" err="1" smtClean="0">
                <a:latin typeface="+mj-lt"/>
                <a:cs typeface="Arial" pitchFamily="34" charset="0"/>
              </a:rPr>
              <a:t>taraf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hidup</a:t>
            </a:r>
            <a:r>
              <a:rPr lang="en-US" sz="3300" dirty="0">
                <a:latin typeface="+mj-lt"/>
                <a:cs typeface="Arial" pitchFamily="34" charset="0"/>
              </a:rPr>
              <a:t>)</a:t>
            </a:r>
            <a:endParaRPr lang="en-US" sz="3300" dirty="0" smtClean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3.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Memanfaatkan</a:t>
            </a:r>
            <a:r>
              <a:rPr lang="en-US" sz="3300" dirty="0" smtClean="0">
                <a:latin typeface="+mj-lt"/>
                <a:cs typeface="Arial" pitchFamily="34" charset="0"/>
              </a:rPr>
              <a:t>  </a:t>
            </a:r>
            <a:r>
              <a:rPr lang="en-US" sz="3300" dirty="0" err="1" smtClean="0">
                <a:latin typeface="+mj-lt"/>
                <a:cs typeface="Arial" pitchFamily="34" charset="0"/>
              </a:rPr>
              <a:t>Sumber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Daya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Manusia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smtClean="0">
                <a:latin typeface="+mj-lt"/>
                <a:cs typeface="Arial" pitchFamily="34" charset="0"/>
              </a:rPr>
              <a:t>(SDM</a:t>
            </a:r>
            <a:r>
              <a:rPr lang="en-US" sz="3300" dirty="0" smtClean="0">
                <a:latin typeface="+mj-lt"/>
                <a:cs typeface="Arial" pitchFamily="34" charset="0"/>
              </a:rPr>
              <a:t>)  &amp; </a:t>
            </a:r>
            <a:r>
              <a:rPr lang="en-US" sz="3300" dirty="0" err="1" smtClean="0">
                <a:latin typeface="+mj-lt"/>
                <a:cs typeface="Arial" pitchFamily="34" charset="0"/>
              </a:rPr>
              <a:t>sumber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alam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setempat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smtClean="0">
                <a:latin typeface="+mj-lt"/>
                <a:cs typeface="Arial" pitchFamily="34" charset="0"/>
              </a:rPr>
              <a:t>(SDA)</a:t>
            </a:r>
          </a:p>
          <a:p>
            <a:pPr marL="514350" indent="-51435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4.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Mengutamakan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inisiatif</a:t>
            </a:r>
            <a:r>
              <a:rPr lang="en-US" sz="3300" b="1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dan</a:t>
            </a:r>
            <a:r>
              <a:rPr lang="en-US" sz="3300" b="1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kreatifitas</a:t>
            </a:r>
            <a:r>
              <a:rPr lang="en-US" sz="3300" b="1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300" b="1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5. 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Mengutamakan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partisipasi</a:t>
            </a:r>
            <a:r>
              <a:rPr lang="en-US" sz="3300" b="1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300" dirty="0" smtClean="0">
                <a:latin typeface="+mj-lt"/>
                <a:cs typeface="Arial" pitchFamily="34" charset="0"/>
              </a:rPr>
              <a:t>. </a:t>
            </a:r>
          </a:p>
          <a:p>
            <a:pPr marL="514350" indent="-51435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      a. </a:t>
            </a:r>
            <a:r>
              <a:rPr lang="en-US" sz="33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ada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kesadaran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dari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300" dirty="0" smtClean="0">
                <a:latin typeface="+mj-lt"/>
                <a:cs typeface="Arial" pitchFamily="34" charset="0"/>
              </a:rPr>
              <a:t>, </a:t>
            </a:r>
            <a:r>
              <a:rPr lang="en-US" sz="3300" dirty="0" err="1" smtClean="0">
                <a:latin typeface="+mj-lt"/>
                <a:cs typeface="Arial" pitchFamily="34" charset="0"/>
              </a:rPr>
              <a:t>bahwa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          </a:t>
            </a:r>
            <a:r>
              <a:rPr lang="en-US" sz="3300" dirty="0" err="1" smtClean="0">
                <a:latin typeface="+mj-lt"/>
                <a:cs typeface="Arial" pitchFamily="34" charset="0"/>
              </a:rPr>
              <a:t>berhasil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tidaknya</a:t>
            </a:r>
            <a:r>
              <a:rPr lang="en-US" sz="3300" dirty="0" smtClean="0">
                <a:latin typeface="+mj-lt"/>
                <a:cs typeface="Arial" pitchFamily="34" charset="0"/>
              </a:rPr>
              <a:t>  pembangunan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merupakan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          </a:t>
            </a:r>
            <a:r>
              <a:rPr lang="en-US" sz="3300" dirty="0" err="1" smtClean="0">
                <a:latin typeface="+mj-lt"/>
                <a:cs typeface="Arial" pitchFamily="34" charset="0"/>
              </a:rPr>
              <a:t>tanggung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jawab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bersama</a:t>
            </a:r>
            <a:r>
              <a:rPr lang="en-US" sz="33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      b.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Perlu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adanya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daya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penggerak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utama</a:t>
            </a:r>
            <a:r>
              <a:rPr lang="en-US" sz="3300" dirty="0" smtClean="0">
                <a:latin typeface="+mj-lt"/>
                <a:cs typeface="Arial" pitchFamily="34" charset="0"/>
              </a:rPr>
              <a:t> yang </a:t>
            </a:r>
          </a:p>
          <a:p>
            <a:pPr marL="514350" indent="-514350">
              <a:buNone/>
            </a:pPr>
            <a:r>
              <a:rPr lang="en-US" sz="3300" dirty="0" smtClean="0">
                <a:latin typeface="+mj-lt"/>
                <a:cs typeface="Arial" pitchFamily="34" charset="0"/>
              </a:rPr>
              <a:t>          </a:t>
            </a:r>
            <a:r>
              <a:rPr lang="en-US" sz="3300" dirty="0" err="1" smtClean="0">
                <a:latin typeface="+mj-lt"/>
                <a:cs typeface="Arial" pitchFamily="34" charset="0"/>
              </a:rPr>
              <a:t>terkandung</a:t>
            </a:r>
            <a:r>
              <a:rPr lang="en-US" sz="3300" dirty="0" smtClean="0">
                <a:latin typeface="+mj-lt"/>
                <a:cs typeface="Arial" pitchFamily="34" charset="0"/>
              </a:rPr>
              <a:t>  </a:t>
            </a:r>
            <a:r>
              <a:rPr lang="en-US" sz="33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300" dirty="0" smtClean="0">
                <a:latin typeface="+mj-lt"/>
                <a:cs typeface="Arial" pitchFamily="34" charset="0"/>
              </a:rPr>
              <a:t> </a:t>
            </a:r>
            <a:r>
              <a:rPr lang="en-US" sz="3300" dirty="0" err="1" smtClean="0">
                <a:latin typeface="+mj-lt"/>
                <a:cs typeface="Arial" pitchFamily="34" charset="0"/>
              </a:rPr>
              <a:t>membangun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26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/>
              <a:t>Model Pembangunan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Model Pembangunan Pertumbuhan </a:t>
            </a:r>
            <a:r>
              <a:rPr lang="en-US" b="1" dirty="0" err="1" smtClean="0"/>
              <a:t>Ekonomi</a:t>
            </a:r>
            <a:endParaRPr lang="en-US" b="1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Hakekat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pembangunan </a:t>
            </a:r>
            <a:r>
              <a:rPr lang="en-US" dirty="0" err="1" smtClean="0"/>
              <a:t>nasional</a:t>
            </a:r>
            <a:r>
              <a:rPr lang="en-US" dirty="0" smtClean="0"/>
              <a:t> adalah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Faktor </a:t>
            </a:r>
            <a:r>
              <a:rPr lang="en-US" dirty="0" err="1" smtClean="0"/>
              <a:t>penentunya</a:t>
            </a:r>
            <a:r>
              <a:rPr lang="en-US" dirty="0" smtClean="0"/>
              <a:t> adalah modal (</a:t>
            </a:r>
            <a:r>
              <a:rPr lang="en-US" i="1" dirty="0" smtClean="0"/>
              <a:t>capital)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. Untuk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“ </a:t>
            </a:r>
            <a:r>
              <a:rPr lang="en-US" b="1" i="1" dirty="0" err="1" smtClean="0"/>
              <a:t>tricle</a:t>
            </a:r>
            <a:r>
              <a:rPr lang="en-US" b="1" i="1" dirty="0" smtClean="0"/>
              <a:t> down </a:t>
            </a:r>
            <a:r>
              <a:rPr lang="en-US" b="1" i="1" dirty="0" err="1" smtClean="0"/>
              <a:t>effec</a:t>
            </a:r>
            <a:r>
              <a:rPr lang="en-US" b="1" dirty="0" smtClean="0"/>
              <a:t>” </a:t>
            </a:r>
            <a:r>
              <a:rPr lang="en-US" dirty="0" smtClean="0"/>
              <a:t>(</a:t>
            </a:r>
            <a:r>
              <a:rPr lang="en-US" dirty="0" err="1" smtClean="0"/>
              <a:t>penetesan</a:t>
            </a:r>
            <a:r>
              <a:rPr lang="en-US" dirty="0" smtClean="0"/>
              <a:t> </a:t>
            </a:r>
            <a:r>
              <a:rPr lang="en-US" dirty="0" err="1" smtClean="0"/>
              <a:t>kebawah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713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906963"/>
          </a:xfrm>
        </p:spPr>
        <p:txBody>
          <a:bodyPr/>
          <a:lstStyle/>
          <a:p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pembangunan </a:t>
            </a:r>
            <a:r>
              <a:rPr lang="en-US" dirty="0" err="1" smtClean="0"/>
              <a:t>dengan</a:t>
            </a:r>
            <a:r>
              <a:rPr lang="en-US" dirty="0" smtClean="0"/>
              <a:t> GNP.</a:t>
            </a:r>
          </a:p>
          <a:p>
            <a:r>
              <a:rPr lang="en-US" dirty="0" smtClean="0"/>
              <a:t>Proses pembangunan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didominasi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r>
              <a:rPr lang="en-US" dirty="0" smtClean="0"/>
              <a:t> modal,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adalah </a:t>
            </a:r>
            <a:r>
              <a:rPr lang="en-US" dirty="0" err="1" smtClean="0"/>
              <a:t>memperlancar</a:t>
            </a:r>
            <a:r>
              <a:rPr lang="en-US" dirty="0" smtClean="0"/>
              <a:t> 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modal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.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melahirkan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ketimpangan</a:t>
            </a:r>
            <a:r>
              <a:rPr lang="en-US" dirty="0" smtClean="0">
                <a:sym typeface="Wingdings" pitchFamily="2" charset="2"/>
              </a:rPr>
              <a:t> sosial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779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 smtClean="0">
                <a:latin typeface="+mj-lt"/>
                <a:cs typeface="Arial" pitchFamily="34" charset="0"/>
              </a:rPr>
              <a:t>2. </a:t>
            </a:r>
            <a:r>
              <a:rPr lang="en-US" sz="3000" b="1" dirty="0" smtClean="0">
                <a:latin typeface="+mj-lt"/>
                <a:cs typeface="Arial" pitchFamily="34" charset="0"/>
              </a:rPr>
              <a:t>Model Pembangunan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Kebutuhan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Dasar</a:t>
            </a:r>
            <a:endParaRPr lang="en-US" sz="3000" b="1" dirty="0" smtClean="0">
              <a:latin typeface="+mj-lt"/>
              <a:cs typeface="Arial" pitchFamily="34" charset="0"/>
            </a:endParaRPr>
          </a:p>
          <a:p>
            <a:r>
              <a:rPr lang="en-US" sz="3000" dirty="0" smtClean="0">
                <a:latin typeface="+mj-lt"/>
                <a:cs typeface="Arial" pitchFamily="34" charset="0"/>
              </a:rPr>
              <a:t>Dalam model </a:t>
            </a:r>
            <a:r>
              <a:rPr lang="en-US" sz="3000" dirty="0" err="1" smtClean="0">
                <a:latin typeface="+mj-lt"/>
                <a:cs typeface="Arial" pitchFamily="34" charset="0"/>
              </a:rPr>
              <a:t>ini</a:t>
            </a:r>
            <a:r>
              <a:rPr lang="en-US" sz="3000" dirty="0" smtClean="0">
                <a:latin typeface="+mj-lt"/>
                <a:cs typeface="Arial" pitchFamily="34" charset="0"/>
              </a:rPr>
              <a:t> yang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orientasi</a:t>
            </a:r>
            <a:r>
              <a:rPr lang="en-US" sz="3000" dirty="0" smtClean="0">
                <a:latin typeface="+mj-lt"/>
                <a:cs typeface="Arial" pitchFamily="34" charset="0"/>
              </a:rPr>
              <a:t> pembangunan adalah </a:t>
            </a:r>
            <a:r>
              <a:rPr lang="en-US" sz="3000" dirty="0" err="1" smtClean="0">
                <a:latin typeface="+mj-lt"/>
                <a:cs typeface="Arial" pitchFamily="34" charset="0"/>
              </a:rPr>
              <a:t>rakyat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sedangkan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tugas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3000" dirty="0" smtClean="0">
                <a:latin typeface="+mj-lt"/>
                <a:cs typeface="Arial" pitchFamily="34" charset="0"/>
              </a:rPr>
              <a:t> adalah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pemberi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000" dirty="0" smtClean="0">
                <a:latin typeface="+mj-lt"/>
                <a:cs typeface="Arial" pitchFamily="34" charset="0"/>
              </a:rPr>
              <a:t>.  (</a:t>
            </a:r>
            <a:r>
              <a:rPr lang="en-US" sz="3000" dirty="0" err="1" smtClean="0">
                <a:latin typeface="+mj-lt"/>
                <a:cs typeface="Arial" pitchFamily="34" charset="0"/>
              </a:rPr>
              <a:t>Koreksi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terhadap</a:t>
            </a:r>
            <a:r>
              <a:rPr lang="en-US" sz="3000" dirty="0" smtClean="0">
                <a:latin typeface="+mj-lt"/>
                <a:cs typeface="Arial" pitchFamily="34" charset="0"/>
              </a:rPr>
              <a:t> model Pembangunan Pertumbuhan </a:t>
            </a:r>
            <a:r>
              <a:rPr lang="en-US" sz="3000" dirty="0" err="1" smtClean="0">
                <a:latin typeface="+mj-lt"/>
                <a:cs typeface="Arial" pitchFamily="34" charset="0"/>
              </a:rPr>
              <a:t>Ekonomi</a:t>
            </a:r>
            <a:r>
              <a:rPr lang="en-US" sz="3000" dirty="0" smtClean="0">
                <a:latin typeface="+mj-lt"/>
                <a:cs typeface="Arial" pitchFamily="34" charset="0"/>
              </a:rPr>
              <a:t> )</a:t>
            </a:r>
          </a:p>
          <a:p>
            <a:r>
              <a:rPr lang="en-US" sz="3000" dirty="0">
                <a:latin typeface="+mj-lt"/>
                <a:cs typeface="Arial" pitchFamily="34" charset="0"/>
              </a:rPr>
              <a:t>P</a:t>
            </a:r>
            <a:r>
              <a:rPr lang="en-US" sz="3000" dirty="0" smtClean="0">
                <a:latin typeface="+mj-lt"/>
                <a:cs typeface="Arial" pitchFamily="34" charset="0"/>
              </a:rPr>
              <a:t>rogram </a:t>
            </a:r>
            <a:r>
              <a:rPr lang="en-US" sz="3000" dirty="0" err="1" smtClean="0">
                <a:latin typeface="+mj-lt"/>
                <a:cs typeface="Arial" pitchFamily="34" charset="0"/>
              </a:rPr>
              <a:t>ini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merupakan</a:t>
            </a:r>
            <a:r>
              <a:rPr lang="en-US" sz="3000" dirty="0" smtClean="0">
                <a:latin typeface="+mj-lt"/>
                <a:cs typeface="Arial" pitchFamily="34" charset="0"/>
              </a:rPr>
              <a:t> program </a:t>
            </a:r>
            <a:r>
              <a:rPr lang="en-US" sz="3000" dirty="0" err="1" smtClean="0">
                <a:latin typeface="+mj-lt"/>
                <a:cs typeface="Arial" pitchFamily="34" charset="0"/>
              </a:rPr>
              <a:t>bantuan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bagi</a:t>
            </a:r>
            <a:r>
              <a:rPr lang="en-US" sz="3000" dirty="0" smtClean="0">
                <a:latin typeface="+mj-lt"/>
                <a:cs typeface="Arial" pitchFamily="34" charset="0"/>
              </a:rPr>
              <a:t> orang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miskin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melalui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pemenuhan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kebutuhan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dasarnya</a:t>
            </a:r>
            <a:r>
              <a:rPr lang="en-US" sz="3000" dirty="0" smtClean="0">
                <a:latin typeface="+mj-lt"/>
                <a:cs typeface="Arial" pitchFamily="34" charset="0"/>
              </a:rPr>
              <a:t> &amp;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kesempatan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000" dirty="0" smtClean="0">
                <a:latin typeface="+mj-lt"/>
                <a:cs typeface="Arial" pitchFamily="34" charset="0"/>
              </a:rPr>
              <a:t>: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memperoleh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penghasilan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memperoleh</a:t>
            </a:r>
            <a:r>
              <a:rPr lang="en-US" sz="3000" dirty="0" smtClean="0">
                <a:latin typeface="+mj-lt"/>
                <a:cs typeface="Arial" pitchFamily="34" charset="0"/>
              </a:rPr>
              <a:t>  </a:t>
            </a:r>
            <a:r>
              <a:rPr lang="en-US" sz="3000" dirty="0" err="1" smtClean="0">
                <a:latin typeface="+mj-lt"/>
                <a:cs typeface="Arial" pitchFamily="34" charset="0"/>
              </a:rPr>
              <a:t>akses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terhadap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publik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seperti</a:t>
            </a:r>
            <a:r>
              <a:rPr lang="en-US" sz="3000" dirty="0" smtClean="0">
                <a:latin typeface="+mj-lt"/>
                <a:cs typeface="Arial" pitchFamily="34" charset="0"/>
              </a:rPr>
              <a:t>: pendidikan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kesehatan</a:t>
            </a:r>
            <a:r>
              <a:rPr lang="en-US" sz="3000" dirty="0" smtClean="0">
                <a:latin typeface="+mj-lt"/>
                <a:cs typeface="Arial" pitchFamily="34" charset="0"/>
              </a:rPr>
              <a:t>, air </a:t>
            </a:r>
            <a:r>
              <a:rPr lang="en-US" sz="3000" dirty="0" err="1" smtClean="0">
                <a:latin typeface="+mj-lt"/>
                <a:cs typeface="Arial" pitchFamily="34" charset="0"/>
              </a:rPr>
              <a:t>bersih</a:t>
            </a:r>
            <a:r>
              <a:rPr lang="en-US" sz="3000" dirty="0" smtClean="0">
                <a:latin typeface="+mj-lt"/>
                <a:cs typeface="Arial" pitchFamily="34" charset="0"/>
              </a:rPr>
              <a:t> , </a:t>
            </a:r>
            <a:r>
              <a:rPr lang="en-US" sz="3000" dirty="0" err="1" smtClean="0">
                <a:latin typeface="+mj-lt"/>
                <a:cs typeface="Arial" pitchFamily="34" charset="0"/>
              </a:rPr>
              <a:t>transportasi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dan</a:t>
            </a:r>
            <a:r>
              <a:rPr lang="en-US" sz="3000" dirty="0" smtClean="0">
                <a:latin typeface="+mj-lt"/>
                <a:cs typeface="Arial" pitchFamily="34" charset="0"/>
              </a:rPr>
              <a:t> lain-lain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338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sz="3300" b="1" dirty="0" smtClean="0">
                <a:latin typeface="+mj-lt"/>
                <a:cs typeface="Arial" pitchFamily="34" charset="0"/>
              </a:rPr>
              <a:t>3. Model Pembangunan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Berpusat</a:t>
            </a:r>
            <a:r>
              <a:rPr lang="en-US" sz="3300" b="1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pada</a:t>
            </a:r>
            <a:r>
              <a:rPr lang="en-US" sz="3300" b="1" dirty="0" smtClean="0">
                <a:latin typeface="+mj-lt"/>
                <a:cs typeface="Arial" pitchFamily="34" charset="0"/>
              </a:rPr>
              <a:t> </a:t>
            </a:r>
            <a:r>
              <a:rPr lang="en-US" sz="3300" b="1" dirty="0" err="1" smtClean="0">
                <a:latin typeface="+mj-lt"/>
                <a:cs typeface="Arial" pitchFamily="34" charset="0"/>
              </a:rPr>
              <a:t>Manusia</a:t>
            </a:r>
            <a:r>
              <a:rPr lang="en-US" sz="3300" b="1" dirty="0" smtClean="0">
                <a:latin typeface="+mj-lt"/>
                <a:cs typeface="Arial" pitchFamily="34" charset="0"/>
              </a:rPr>
              <a:t>: 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Pembangunan yang </a:t>
            </a:r>
            <a:r>
              <a:rPr lang="en-US" dirty="0" err="1" smtClean="0">
                <a:latin typeface="+mj-lt"/>
                <a:cs typeface="Arial" pitchFamily="34" charset="0"/>
              </a:rPr>
              <a:t>mengarahkan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pada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kesejahteraan</a:t>
            </a:r>
            <a:r>
              <a:rPr lang="en-US" dirty="0" smtClean="0">
                <a:latin typeface="+mj-lt"/>
                <a:cs typeface="Arial" pitchFamily="34" charset="0"/>
              </a:rPr>
              <a:t> &amp; </a:t>
            </a:r>
            <a:r>
              <a:rPr lang="en-US" dirty="0" err="1" smtClean="0">
                <a:latin typeface="+mj-lt"/>
                <a:cs typeface="Arial" pitchFamily="34" charset="0"/>
              </a:rPr>
              <a:t>keberlanjutan</a:t>
            </a:r>
            <a:r>
              <a:rPr lang="en-US" dirty="0" smtClean="0">
                <a:latin typeface="+mj-lt"/>
                <a:cs typeface="Arial" pitchFamily="34" charset="0"/>
              </a:rPr>
              <a:t> (sustainable) </a:t>
            </a:r>
            <a:r>
              <a:rPr lang="en-US" dirty="0" err="1" smtClean="0">
                <a:latin typeface="+mj-lt"/>
                <a:cs typeface="Arial" pitchFamily="34" charset="0"/>
              </a:rPr>
              <a:t>tidak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hanya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mengejar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pertumbuhan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ekonomi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kebutuhan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dasar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saja</a:t>
            </a:r>
            <a:r>
              <a:rPr lang="en-US" dirty="0" smtClean="0">
                <a:latin typeface="+mj-lt"/>
                <a:cs typeface="Arial" pitchFamily="34" charset="0"/>
              </a:rPr>
              <a:t> .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Perspektif</a:t>
            </a:r>
            <a:r>
              <a:rPr lang="en-US" dirty="0" smtClean="0">
                <a:latin typeface="+mj-lt"/>
                <a:cs typeface="Arial" pitchFamily="34" charset="0"/>
              </a:rPr>
              <a:t> pembangunan </a:t>
            </a:r>
            <a:r>
              <a:rPr lang="en-US" dirty="0" err="1" smtClean="0">
                <a:latin typeface="+mj-lt"/>
                <a:cs typeface="Arial" pitchFamily="34" charset="0"/>
              </a:rPr>
              <a:t>ini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memeberi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peranan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baru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bagi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menciptakan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lingkungan</a:t>
            </a:r>
            <a:r>
              <a:rPr lang="en-US" dirty="0" smtClean="0">
                <a:latin typeface="+mj-lt"/>
                <a:cs typeface="Arial" pitchFamily="34" charset="0"/>
              </a:rPr>
              <a:t> sosial yang </a:t>
            </a:r>
            <a:r>
              <a:rPr lang="en-US" dirty="0" err="1" smtClean="0">
                <a:latin typeface="+mj-lt"/>
                <a:cs typeface="Arial" pitchFamily="34" charset="0"/>
              </a:rPr>
              <a:t>mendorong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perkembangan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manusia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aktualisasi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potensi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manusia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secara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lebih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besar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Menciptakan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lingkungan</a:t>
            </a:r>
            <a:r>
              <a:rPr lang="en-US" dirty="0" smtClean="0">
                <a:latin typeface="+mj-lt"/>
                <a:cs typeface="Arial" pitchFamily="34" charset="0"/>
              </a:rPr>
              <a:t> sosial </a:t>
            </a:r>
            <a:r>
              <a:rPr lang="en-US" dirty="0" err="1" smtClean="0">
                <a:latin typeface="+mj-lt"/>
                <a:cs typeface="Arial" pitchFamily="34" charset="0"/>
              </a:rPr>
              <a:t>memerlukan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belajar</a:t>
            </a:r>
            <a:r>
              <a:rPr lang="en-US" dirty="0" smtClean="0">
                <a:latin typeface="+mj-lt"/>
                <a:cs typeface="Arial" pitchFamily="34" charset="0"/>
              </a:rPr>
              <a:t> sosial </a:t>
            </a:r>
            <a:r>
              <a:rPr lang="en-US" i="1" dirty="0" smtClean="0">
                <a:latin typeface="+mj-lt"/>
                <a:cs typeface="Arial" pitchFamily="34" charset="0"/>
              </a:rPr>
              <a:t>(</a:t>
            </a:r>
            <a:r>
              <a:rPr lang="en-US" b="1" i="1" dirty="0" smtClean="0">
                <a:latin typeface="+mj-lt"/>
                <a:cs typeface="Arial" pitchFamily="34" charset="0"/>
              </a:rPr>
              <a:t>sosial learning</a:t>
            </a:r>
            <a:r>
              <a:rPr lang="en-US" dirty="0" smtClean="0">
                <a:latin typeface="+mj-lt"/>
                <a:cs typeface="Arial" pitchFamily="34" charset="0"/>
              </a:rPr>
              <a:t>), </a:t>
            </a:r>
            <a:r>
              <a:rPr lang="en-US" dirty="0" err="1" smtClean="0">
                <a:latin typeface="+mj-lt"/>
                <a:cs typeface="Arial" pitchFamily="34" charset="0"/>
              </a:rPr>
              <a:t>mengorganisir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jaringan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memberi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akses</a:t>
            </a:r>
            <a:r>
              <a:rPr lang="en-US" dirty="0" smtClean="0">
                <a:latin typeface="+mj-lt"/>
                <a:cs typeface="Arial" pitchFamily="34" charset="0"/>
              </a:rPr>
              <a:t> komunikasi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lokal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disamping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sistem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komando</a:t>
            </a:r>
            <a:r>
              <a:rPr lang="en-US" dirty="0" smtClean="0">
                <a:latin typeface="+mj-lt"/>
                <a:cs typeface="Arial" pitchFamily="34" charset="0"/>
              </a:rPr>
              <a:t>/</a:t>
            </a:r>
            <a:r>
              <a:rPr lang="en-US" dirty="0" err="1" smtClean="0">
                <a:latin typeface="+mj-lt"/>
                <a:cs typeface="Arial" pitchFamily="34" charset="0"/>
              </a:rPr>
              <a:t>instruksi</a:t>
            </a:r>
            <a:r>
              <a:rPr lang="en-US" dirty="0" smtClean="0">
                <a:latin typeface="+mj-lt"/>
                <a:cs typeface="Arial" pitchFamily="34" charset="0"/>
              </a:rPr>
              <a:t> yang formal. Dengan </a:t>
            </a:r>
            <a:r>
              <a:rPr lang="en-US" dirty="0" err="1" smtClean="0">
                <a:latin typeface="+mj-lt"/>
                <a:cs typeface="Arial" pitchFamily="34" charset="0"/>
              </a:rPr>
              <a:t>demikian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sukses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tidaknya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mekanisme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ini</a:t>
            </a:r>
            <a:r>
              <a:rPr lang="en-US" dirty="0" smtClean="0">
                <a:latin typeface="+mj-lt"/>
                <a:cs typeface="Arial" pitchFamily="34" charset="0"/>
              </a:rPr>
              <a:t> sangat </a:t>
            </a:r>
            <a:r>
              <a:rPr lang="en-US" dirty="0" err="1" smtClean="0">
                <a:latin typeface="+mj-lt"/>
                <a:cs typeface="Arial" pitchFamily="34" charset="0"/>
              </a:rPr>
              <a:t>ditentukan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oleh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kreasi</a:t>
            </a:r>
            <a:r>
              <a:rPr lang="en-US" dirty="0" smtClean="0">
                <a:latin typeface="+mj-lt"/>
                <a:cs typeface="Arial" pitchFamily="34" charset="0"/>
              </a:rPr>
              <a:t> &amp; </a:t>
            </a:r>
            <a:r>
              <a:rPr lang="en-US" dirty="0" err="1" smtClean="0">
                <a:latin typeface="+mj-lt"/>
                <a:cs typeface="Arial" pitchFamily="34" charset="0"/>
              </a:rPr>
              <a:t>inisiatif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krna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lebih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banyak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memfasilitasi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saja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  <a:endParaRPr lang="en-US" dirty="0" smtClean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393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"/>
          <a:ext cx="8229600" cy="5994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2663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Karakteristik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Strategi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pertumbuhan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Strategi</a:t>
                      </a:r>
                      <a:r>
                        <a:rPr lang="en-US" sz="2000" dirty="0" smtClean="0"/>
                        <a:t> Basic Need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People centered </a:t>
                      </a:r>
                      <a:r>
                        <a:rPr lang="en-US" sz="2000" dirty="0" err="1" smtClean="0"/>
                        <a:t>developmen</a:t>
                      </a:r>
                      <a:endParaRPr lang="en-US" sz="2000" dirty="0"/>
                    </a:p>
                  </a:txBody>
                  <a:tcPr/>
                </a:tc>
              </a:tr>
              <a:tr h="420984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Fokus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Industri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Pelayanan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sosial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Jati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diri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manusia</a:t>
                      </a:r>
                      <a:endParaRPr lang="en-US" sz="2000" dirty="0"/>
                    </a:p>
                  </a:txBody>
                  <a:tcPr/>
                </a:tc>
              </a:tr>
              <a:tr h="72663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Nilai-nilai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Berpusat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pada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industri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Kebutuhan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dasar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Berpusat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manusia</a:t>
                      </a:r>
                      <a:endParaRPr lang="en-US" sz="2000" dirty="0"/>
                    </a:p>
                  </a:txBody>
                  <a:tcPr/>
                </a:tc>
              </a:tr>
              <a:tr h="7266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Indikaor</a:t>
                      </a:r>
                      <a:endParaRPr lang="en-US" sz="2000" dirty="0" smtClean="0"/>
                    </a:p>
                    <a:p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Ekonomi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makro</a:t>
                      </a:r>
                      <a:r>
                        <a:rPr lang="en-US" sz="2000" dirty="0" smtClean="0"/>
                        <a:t> (GNP)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Indikator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sosial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Hubungan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manusia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dengan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sumber</a:t>
                      </a:r>
                      <a:endParaRPr lang="en-US" sz="2000" dirty="0"/>
                    </a:p>
                  </a:txBody>
                  <a:tcPr/>
                </a:tc>
              </a:tr>
              <a:tr h="7266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Peran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pemerintah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Enterpreneur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Servis</a:t>
                      </a:r>
                      <a:r>
                        <a:rPr lang="en-US" sz="2000" dirty="0" smtClean="0"/>
                        <a:t> provider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Enabler/</a:t>
                      </a:r>
                      <a:r>
                        <a:rPr lang="en-US" sz="2000" dirty="0" err="1" smtClean="0"/>
                        <a:t>fasilitator</a:t>
                      </a:r>
                      <a:endParaRPr lang="en-US" sz="2000" dirty="0"/>
                    </a:p>
                  </a:txBody>
                  <a:tcPr/>
                </a:tc>
              </a:tr>
              <a:tr h="10380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Sumber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utama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Modal &amp; </a:t>
                      </a:r>
                      <a:r>
                        <a:rPr lang="en-US" sz="2000" dirty="0" err="1" smtClean="0"/>
                        <a:t>teknologi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Kemampuan </a:t>
                      </a:r>
                      <a:r>
                        <a:rPr lang="en-US" sz="2000" dirty="0" err="1" smtClean="0"/>
                        <a:t>administrasi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anggaran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Kreatifitas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komitmen</a:t>
                      </a:r>
                      <a:endParaRPr lang="en-US" sz="2000" dirty="0"/>
                    </a:p>
                  </a:txBody>
                  <a:tcPr/>
                </a:tc>
              </a:tr>
              <a:tr h="13494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Kendala</a:t>
                      </a:r>
                      <a:r>
                        <a:rPr lang="en-US" sz="2000" dirty="0" smtClean="0"/>
                        <a:t> 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Konsentrasi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marginalisasi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Keterbatasan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anggaran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inkompetensi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aparat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Struktur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prosedur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tak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mendukung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0028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534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5626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Pembangun</a:t>
            </a:r>
            <a:r>
              <a:rPr lang="en-US" sz="3000" b="1" dirty="0" smtClean="0">
                <a:latin typeface="+mj-lt"/>
                <a:cs typeface="Arial" pitchFamily="34" charset="0"/>
              </a:rPr>
              <a:t> an Sosial </a:t>
            </a:r>
            <a:endParaRPr lang="en-US" sz="3000" b="1" u="sng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smtClean="0">
                <a:latin typeface="+mj-lt"/>
                <a:cs typeface="Arial" pitchFamily="34" charset="0"/>
              </a:rPr>
              <a:t>Pelayanan Sosial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 smtClean="0">
                <a:latin typeface="+mj-lt"/>
                <a:cs typeface="Arial" pitchFamily="34" charset="0"/>
              </a:rPr>
              <a:t>Perencanaan Sosial: yang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berhakekat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bagaimana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mensinergikan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sumber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daya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3000" dirty="0" smtClean="0">
                <a:latin typeface="+mj-lt"/>
                <a:cs typeface="Arial" pitchFamily="34" charset="0"/>
              </a:rPr>
              <a:t> &amp; </a:t>
            </a:r>
            <a:r>
              <a:rPr lang="en-US" sz="3000" dirty="0" err="1" smtClean="0">
                <a:latin typeface="+mj-lt"/>
                <a:cs typeface="Arial" pitchFamily="34" charset="0"/>
              </a:rPr>
              <a:t>partisipasi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peranana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ahli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dll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shingga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menciptakan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efek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maksimal</a:t>
            </a:r>
            <a:r>
              <a:rPr lang="en-US" sz="30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menciptakan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komunitas</a:t>
            </a:r>
            <a:endParaRPr lang="en-US" sz="30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animasi</a:t>
            </a:r>
            <a:r>
              <a:rPr lang="en-US" sz="3000" dirty="0" smtClean="0">
                <a:latin typeface="+mj-lt"/>
                <a:cs typeface="Arial" pitchFamily="34" charset="0"/>
              </a:rPr>
              <a:t> sosial-</a:t>
            </a:r>
            <a:r>
              <a:rPr lang="en-US" sz="3000" dirty="0" err="1" smtClean="0">
                <a:latin typeface="+mj-lt"/>
                <a:cs typeface="Arial" pitchFamily="34" charset="0"/>
              </a:rPr>
              <a:t>utk</a:t>
            </a:r>
            <a:r>
              <a:rPr lang="en-US" sz="3000" dirty="0" smtClean="0">
                <a:latin typeface="+mj-lt"/>
                <a:cs typeface="Arial" pitchFamily="34" charset="0"/>
              </a:rPr>
              <a:t> 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mengangkat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potensi</a:t>
            </a:r>
            <a:r>
              <a:rPr lang="en-US" sz="3000" dirty="0" smtClean="0">
                <a:latin typeface="+mj-lt"/>
                <a:cs typeface="Arial" pitchFamily="34" charset="0"/>
              </a:rPr>
              <a:t>  	</a:t>
            </a:r>
            <a:r>
              <a:rPr lang="en-US" sz="30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000" dirty="0" smtClean="0">
                <a:latin typeface="+mj-lt"/>
                <a:cs typeface="Arial" pitchFamily="34" charset="0"/>
              </a:rPr>
              <a:t> yang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terbelenggu</a:t>
            </a:r>
            <a:endParaRPr lang="en-US" sz="3000" dirty="0" smtClean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000" b="1" dirty="0">
                <a:latin typeface="+mj-lt"/>
                <a:cs typeface="Arial" pitchFamily="34" charset="0"/>
              </a:rPr>
              <a:t>5</a:t>
            </a:r>
            <a:r>
              <a:rPr lang="en-US" sz="3000" b="1" dirty="0" smtClean="0">
                <a:latin typeface="+mj-lt"/>
                <a:cs typeface="Arial" pitchFamily="34" charset="0"/>
              </a:rPr>
              <a:t>. Pembangunan Politik :</a:t>
            </a:r>
          </a:p>
          <a:p>
            <a:pPr marL="514350" indent="-514350">
              <a:buNone/>
            </a:pP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b="1" dirty="0" smtClean="0">
                <a:latin typeface="+mj-lt"/>
                <a:cs typeface="Arial" pitchFamily="34" charset="0"/>
              </a:rPr>
              <a:t>    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smtClean="0">
                <a:latin typeface="+mj-lt"/>
                <a:cs typeface="Arial" pitchFamily="34" charset="0"/>
              </a:rPr>
              <a:t>meliputi peningkatan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kesadaran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berpolitik</a:t>
            </a:r>
            <a:r>
              <a:rPr lang="en-US" sz="3000" dirty="0" smtClean="0">
                <a:latin typeface="+mj-lt"/>
                <a:cs typeface="Arial" pitchFamily="34" charset="0"/>
              </a:rPr>
              <a:t>,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pengorganisasian</a:t>
            </a:r>
            <a:r>
              <a:rPr lang="en-US" sz="3000" dirty="0" smtClean="0">
                <a:latin typeface="+mj-lt"/>
                <a:cs typeface="Arial" pitchFamily="34" charset="0"/>
              </a:rPr>
              <a:t> 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dan</a:t>
            </a:r>
            <a:r>
              <a:rPr lang="en-US" sz="3000" dirty="0" smtClean="0">
                <a:latin typeface="+mj-lt"/>
                <a:cs typeface="Arial" pitchFamily="34" charset="0"/>
              </a:rPr>
              <a:t>  </a:t>
            </a:r>
            <a:r>
              <a:rPr lang="en-US" sz="3000" dirty="0" err="1" smtClean="0">
                <a:latin typeface="+mj-lt"/>
                <a:cs typeface="Arial" pitchFamily="34" charset="0"/>
              </a:rPr>
              <a:t>aksi</a:t>
            </a:r>
            <a:r>
              <a:rPr lang="en-US" sz="3000" dirty="0" smtClean="0">
                <a:latin typeface="+mj-lt"/>
                <a:cs typeface="Arial" pitchFamily="34" charset="0"/>
              </a:rPr>
              <a:t> sosial</a:t>
            </a:r>
            <a:endParaRPr lang="en-US" sz="3000" dirty="0" smtClean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224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6. Pembangunan Budaya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melindungi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menilai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ulang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budaya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lokal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partisipasi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budaya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pemeliharaan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tradisi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lokal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melindungi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penilaian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kbudayaan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terasing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perlindungan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multi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budaya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Pembangunan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Fisik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Prinsip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ekologis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holism, sustainability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keberlanjutan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), diversity/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keanekaragaman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equilibrium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keseimbangan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8.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Pembangunan Spiritual/Personal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Meliputi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personal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cenderung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individual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mikro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penanganan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menengahkan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pandangan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pembangunan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seimbang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6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aspek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pembangunan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694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670</Words>
  <Application>Microsoft Office PowerPoint</Application>
  <PresentationFormat>On-screen Show (4:3)</PresentationFormat>
  <Paragraphs>85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Konsep Pembangunan : </vt:lpstr>
      <vt:lpstr>Prinsip – Prinsip Pembangunan</vt:lpstr>
      <vt:lpstr>Model Pembangunan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Tahap implementasi kebijakan</dc:title>
  <dc:creator>asus</dc:creator>
  <cp:lastModifiedBy>asus</cp:lastModifiedBy>
  <cp:revision>9</cp:revision>
  <dcterms:created xsi:type="dcterms:W3CDTF">2021-03-07T07:45:39Z</dcterms:created>
  <dcterms:modified xsi:type="dcterms:W3CDTF">2021-03-07T11:12:52Z</dcterms:modified>
</cp:coreProperties>
</file>