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91" r:id="rId3"/>
    <p:sldId id="274" r:id="rId4"/>
    <p:sldId id="258" r:id="rId5"/>
    <p:sldId id="260" r:id="rId6"/>
    <p:sldId id="292" r:id="rId7"/>
    <p:sldId id="293" r:id="rId8"/>
    <p:sldId id="294" r:id="rId9"/>
    <p:sldId id="295" r:id="rId10"/>
    <p:sldId id="296" r:id="rId11"/>
    <p:sldId id="297" r:id="rId12"/>
    <p:sldId id="299" r:id="rId13"/>
    <p:sldId id="300" r:id="rId14"/>
    <p:sldId id="302" r:id="rId15"/>
    <p:sldId id="303" r:id="rId16"/>
    <p:sldId id="304" r:id="rId17"/>
    <p:sldId id="30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31340-2B5B-4561-A50B-B2F99FF19FFC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4B15DF-C9C0-415E-9E72-1B25DD0F2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957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4B15DF-C9C0-415E-9E72-1B25DD0F28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685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9B456-4395-4518-8C69-FF4807D56E4F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001000" cy="685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Pemerintah Daerah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762000"/>
            <a:ext cx="8153400" cy="5410200"/>
          </a:xfrm>
        </p:spPr>
        <p:txBody>
          <a:bodyPr>
            <a:noAutofit/>
          </a:bodyPr>
          <a:lstStyle/>
          <a:p>
            <a:pPr marL="342900" indent="-342900" algn="l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  <a:latin typeface="+mj-lt"/>
              </a:rPr>
              <a:t>Mnrt UU 32 </a:t>
            </a:r>
            <a:r>
              <a:rPr lang="en-US" sz="2800" b="1" dirty="0" err="1" smtClean="0">
                <a:solidFill>
                  <a:schemeClr val="tx1"/>
                </a:solidFill>
                <a:latin typeface="+mj-lt"/>
              </a:rPr>
              <a:t>Th</a:t>
            </a:r>
            <a:r>
              <a:rPr lang="en-US" sz="2800" b="1" dirty="0" smtClean="0">
                <a:solidFill>
                  <a:schemeClr val="tx1"/>
                </a:solidFill>
                <a:latin typeface="+mj-lt"/>
              </a:rPr>
              <a:t> 2004</a:t>
            </a:r>
            <a:r>
              <a:rPr lang="en-US" sz="2800" b="1" dirty="0">
                <a:solidFill>
                  <a:schemeClr val="tx1"/>
                </a:solidFill>
                <a:latin typeface="+mj-lt"/>
              </a:rPr>
              <a:t> Pemerintahan Daerah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adalah penyelenggaraan urusan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pemerintahan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oleh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pemerintah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daerah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dan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dewan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perwakilan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rakyat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daerah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(DPRD)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menurut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asas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otonomi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dan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tugas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pembantuan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dengan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prinsip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otonomi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seluas-luasnya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dalam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sistem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dan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prinsip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Negara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Kesatuan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Republik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Indonesia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sebagaimana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dimaksud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dalam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Undang-Undang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Dasar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Negara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Republik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Indonesia </a:t>
            </a:r>
            <a:r>
              <a:rPr lang="en-US" sz="2800" dirty="0" err="1" smtClean="0">
                <a:solidFill>
                  <a:schemeClr val="tx1"/>
                </a:solidFill>
                <a:latin typeface="+mj-lt"/>
              </a:rPr>
              <a:t>Thn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1945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Menurut </a:t>
            </a:r>
            <a:r>
              <a:rPr lang="en-US" sz="2400" b="1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Mashuri</a:t>
            </a:r>
            <a:r>
              <a:rPr lang="en-US" sz="24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Maschab</a:t>
            </a:r>
            <a:r>
              <a:rPr lang="en-US" sz="24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  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: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Pemerintah Daerah adalah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satuan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aparatur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Negara yang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berwenang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memerintah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kesatuan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batas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wilayah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ttt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berhak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berkewajiban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rumah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tangganya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sendiri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lingkungan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Negara</a:t>
            </a:r>
            <a:endParaRPr lang="en-US" sz="2400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077200" cy="4983163"/>
          </a:xfrm>
        </p:spPr>
        <p:txBody>
          <a:bodyPr>
            <a:normAutofit/>
          </a:bodyPr>
          <a:lstStyle/>
          <a:p>
            <a:pPr marL="514350" lvl="0" indent="-514350" fontAlgn="base">
              <a:buFont typeface="+mj-lt"/>
              <a:buAutoNum type="alphaLcPeriod" startAt="10"/>
            </a:pPr>
            <a:r>
              <a:rPr lang="en-US" dirty="0"/>
              <a:t> </a:t>
            </a:r>
            <a:r>
              <a:rPr lang="en-US" sz="2800" dirty="0">
                <a:latin typeface="+mj-lt"/>
              </a:rPr>
              <a:t>komunikasi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informatika</a:t>
            </a:r>
            <a:r>
              <a:rPr lang="en-US" sz="2800" dirty="0">
                <a:latin typeface="+mj-lt"/>
              </a:rPr>
              <a:t>; 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koperasi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usaha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kecil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menengah</a:t>
            </a:r>
            <a:r>
              <a:rPr lang="en-US" sz="2800" dirty="0">
                <a:latin typeface="+mj-lt"/>
              </a:rPr>
              <a:t>;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2800" dirty="0">
                <a:latin typeface="+mj-lt"/>
              </a:rPr>
              <a:t>  </a:t>
            </a:r>
            <a:r>
              <a:rPr lang="en-US" sz="2800" dirty="0" err="1">
                <a:latin typeface="+mj-lt"/>
              </a:rPr>
              <a:t>penanaman</a:t>
            </a:r>
            <a:r>
              <a:rPr lang="en-US" sz="2800" dirty="0">
                <a:latin typeface="+mj-lt"/>
              </a:rPr>
              <a:t> modal; 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2800" dirty="0">
                <a:latin typeface="+mj-lt"/>
                <a:cs typeface="Arial" pitchFamily="34" charset="0"/>
              </a:rPr>
              <a:t>  kepemudaan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olah</a:t>
            </a:r>
            <a:r>
              <a:rPr lang="en-US" sz="2800" dirty="0">
                <a:latin typeface="+mj-lt"/>
                <a:cs typeface="Arial" pitchFamily="34" charset="0"/>
              </a:rPr>
              <a:t> raga; 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2800" dirty="0">
                <a:latin typeface="+mj-lt"/>
                <a:cs typeface="Arial" pitchFamily="34" charset="0"/>
              </a:rPr>
              <a:t> statistik;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2800" dirty="0" err="1">
                <a:latin typeface="+mj-lt"/>
                <a:cs typeface="Arial" pitchFamily="34" charset="0"/>
              </a:rPr>
              <a:t>persandian</a:t>
            </a:r>
            <a:r>
              <a:rPr lang="en-US" sz="2800" dirty="0">
                <a:latin typeface="+mj-lt"/>
                <a:cs typeface="Arial" pitchFamily="34" charset="0"/>
              </a:rPr>
              <a:t>; 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kebudayaan</a:t>
            </a:r>
            <a:r>
              <a:rPr lang="en-US" sz="2800" dirty="0">
                <a:latin typeface="+mj-lt"/>
                <a:cs typeface="Arial" pitchFamily="34" charset="0"/>
              </a:rPr>
              <a:t>; 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2800" dirty="0" err="1">
                <a:latin typeface="+mj-lt"/>
                <a:cs typeface="Arial" pitchFamily="34" charset="0"/>
              </a:rPr>
              <a:t>perpustakaan</a:t>
            </a:r>
            <a:r>
              <a:rPr lang="en-US" sz="2800" dirty="0">
                <a:latin typeface="+mj-lt"/>
                <a:cs typeface="Arial" pitchFamily="34" charset="0"/>
              </a:rPr>
              <a:t>; 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 </a:t>
            </a:r>
            <a:r>
              <a:rPr lang="en-US" sz="2800" dirty="0" err="1">
                <a:latin typeface="+mj-lt"/>
                <a:cs typeface="Arial" pitchFamily="34" charset="0"/>
              </a:rPr>
              <a:t>kearsipan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38365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+mj-lt"/>
                <a:cs typeface="Arial" pitchFamily="34" charset="0"/>
              </a:rPr>
              <a:t>Urusan Pemerintahan </a:t>
            </a:r>
            <a:r>
              <a:rPr lang="en-US" b="1" dirty="0" err="1">
                <a:latin typeface="+mj-lt"/>
                <a:cs typeface="Arial" pitchFamily="34" charset="0"/>
              </a:rPr>
              <a:t>Pilihan</a:t>
            </a:r>
            <a:endParaRPr lang="en-US" b="1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+mj-lt"/>
                <a:cs typeface="Arial" pitchFamily="34" charset="0"/>
              </a:rPr>
              <a:t>Kelautan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perikanan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+mj-lt"/>
                <a:cs typeface="Arial" pitchFamily="34" charset="0"/>
              </a:rPr>
              <a:t>Pariwisata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+mj-lt"/>
                <a:cs typeface="Arial" pitchFamily="34" charset="0"/>
              </a:rPr>
              <a:t>Pertanian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+mj-lt"/>
                <a:cs typeface="Arial" pitchFamily="34" charset="0"/>
              </a:rPr>
              <a:t>Kehutanan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+mj-lt"/>
                <a:cs typeface="Arial" pitchFamily="34" charset="0"/>
              </a:rPr>
              <a:t>Energi</a:t>
            </a:r>
            <a:r>
              <a:rPr lang="en-US" dirty="0">
                <a:latin typeface="+mj-lt"/>
                <a:cs typeface="Arial" pitchFamily="34" charset="0"/>
              </a:rPr>
              <a:t> &amp; sumber </a:t>
            </a:r>
            <a:r>
              <a:rPr lang="en-US" dirty="0" err="1">
                <a:latin typeface="+mj-lt"/>
                <a:cs typeface="Arial" pitchFamily="34" charset="0"/>
              </a:rPr>
              <a:t>daya</a:t>
            </a:r>
            <a:r>
              <a:rPr lang="en-US" dirty="0">
                <a:latin typeface="+mj-lt"/>
                <a:cs typeface="Arial" pitchFamily="34" charset="0"/>
              </a:rPr>
              <a:t> mineral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+mj-lt"/>
                <a:cs typeface="Arial" pitchFamily="34" charset="0"/>
              </a:rPr>
              <a:t>Perdagangan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+mj-lt"/>
                <a:cs typeface="Arial" pitchFamily="34" charset="0"/>
              </a:rPr>
              <a:t>Perindustrian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+mj-lt"/>
                <a:cs typeface="Arial" pitchFamily="34" charset="0"/>
              </a:rPr>
              <a:t>Transmigrasi</a:t>
            </a:r>
            <a:r>
              <a:rPr lang="en-US" dirty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3.  </a:t>
            </a:r>
            <a:r>
              <a:rPr lang="en-US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Urusan Pemerintahan </a:t>
            </a:r>
            <a:r>
              <a:rPr lang="en-US" b="1" dirty="0" err="1">
                <a:solidFill>
                  <a:srgbClr val="FF0000"/>
                </a:solidFill>
                <a:latin typeface="+mj-lt"/>
                <a:cs typeface="Arial" pitchFamily="34" charset="0"/>
              </a:rPr>
              <a:t>umum</a:t>
            </a:r>
            <a:r>
              <a:rPr lang="en-US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en-US" dirty="0">
                <a:latin typeface="+mj-lt"/>
                <a:cs typeface="Arial" pitchFamily="34" charset="0"/>
              </a:rPr>
              <a:t>Urusan </a:t>
            </a:r>
            <a:r>
              <a:rPr lang="en-US" dirty="0" err="1">
                <a:latin typeface="+mj-lt"/>
                <a:cs typeface="Arial" pitchFamily="34" charset="0"/>
              </a:rPr>
              <a:t>pemerintahan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umum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dilaksanakan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oleh</a:t>
            </a:r>
            <a:r>
              <a:rPr lang="en-US" dirty="0">
                <a:latin typeface="+mj-lt"/>
                <a:cs typeface="Arial" pitchFamily="34" charset="0"/>
              </a:rPr>
              <a:t> gubernur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bupati</a:t>
            </a:r>
            <a:r>
              <a:rPr lang="en-US" dirty="0">
                <a:latin typeface="+mj-lt"/>
                <a:cs typeface="Arial" pitchFamily="34" charset="0"/>
              </a:rPr>
              <a:t>/</a:t>
            </a:r>
            <a:r>
              <a:rPr lang="en-US" dirty="0" err="1">
                <a:latin typeface="+mj-lt"/>
                <a:cs typeface="Arial" pitchFamily="34" charset="0"/>
              </a:rPr>
              <a:t>walikota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diwilayah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kerja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masing-masing</a:t>
            </a:r>
            <a:endParaRPr lang="en-US" dirty="0">
              <a:latin typeface="+mj-lt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332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6096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IDEALNYA PENGELOLAAN DAERAH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153400" cy="50593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latin typeface="+mj-lt"/>
                <a:cs typeface="Arial" pitchFamily="34" charset="0"/>
              </a:rPr>
              <a:t>Aspek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administrasi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merujuk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pada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pemerataan</a:t>
            </a:r>
            <a:r>
              <a:rPr lang="en-US" dirty="0" smtClean="0">
                <a:latin typeface="+mj-lt"/>
                <a:cs typeface="Arial" pitchFamily="34" charset="0"/>
              </a:rPr>
              <a:t> &amp; </a:t>
            </a:r>
            <a:r>
              <a:rPr lang="en-US" dirty="0" err="1" smtClean="0">
                <a:latin typeface="+mj-lt"/>
                <a:cs typeface="Arial" pitchFamily="34" charset="0"/>
              </a:rPr>
              <a:t>efisiensi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penyelenggaraan </a:t>
            </a:r>
            <a:r>
              <a:rPr lang="en-US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pembanguan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.  Administrasi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merupakan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suatu</a:t>
            </a:r>
            <a:r>
              <a:rPr lang="en-US" dirty="0" smtClean="0">
                <a:latin typeface="+mj-lt"/>
                <a:cs typeface="Arial" pitchFamily="34" charset="0"/>
              </a:rPr>
              <a:t>  proses  </a:t>
            </a:r>
            <a:r>
              <a:rPr lang="en-US" b="1" dirty="0" err="1" smtClean="0">
                <a:latin typeface="+mj-lt"/>
                <a:cs typeface="Arial" pitchFamily="34" charset="0"/>
              </a:rPr>
              <a:t>penataan</a:t>
            </a:r>
            <a:r>
              <a:rPr lang="en-US" b="1" dirty="0" smtClean="0">
                <a:latin typeface="+mj-lt"/>
                <a:cs typeface="Arial" pitchFamily="34" charset="0"/>
              </a:rPr>
              <a:t>  </a:t>
            </a:r>
            <a:r>
              <a:rPr lang="en-US" dirty="0" smtClean="0">
                <a:latin typeface="+mj-lt"/>
                <a:cs typeface="Arial" pitchFamily="34" charset="0"/>
              </a:rPr>
              <a:t>kerjasama </a:t>
            </a:r>
            <a:r>
              <a:rPr lang="en-US" dirty="0" err="1" smtClean="0">
                <a:latin typeface="+mj-lt"/>
                <a:cs typeface="Arial" pitchFamily="34" charset="0"/>
              </a:rPr>
              <a:t>sekelompok</a:t>
            </a:r>
            <a:r>
              <a:rPr lang="en-US" dirty="0" smtClean="0">
                <a:latin typeface="+mj-lt"/>
                <a:cs typeface="Arial" pitchFamily="34" charset="0"/>
              </a:rPr>
              <a:t> orang </a:t>
            </a:r>
            <a:r>
              <a:rPr lang="en-US" dirty="0" err="1" smtClean="0">
                <a:latin typeface="+mj-lt"/>
                <a:cs typeface="Arial" pitchFamily="34" charset="0"/>
              </a:rPr>
              <a:t>dengan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menggunakan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fasilitas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diperlukan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untuk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mencapai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tujuan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tertentu</a:t>
            </a:r>
            <a:r>
              <a:rPr lang="en-US" dirty="0" smtClean="0">
                <a:latin typeface="+mj-lt"/>
                <a:cs typeface="Arial" pitchFamily="34" charset="0"/>
              </a:rPr>
              <a:t>.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latin typeface="+mj-lt"/>
                <a:cs typeface="Arial" pitchFamily="34" charset="0"/>
              </a:rPr>
              <a:t>Aspek politik </a:t>
            </a:r>
            <a:r>
              <a:rPr lang="en-US" dirty="0" err="1" smtClean="0">
                <a:latin typeface="+mj-lt"/>
                <a:cs typeface="Arial" pitchFamily="34" charset="0"/>
              </a:rPr>
              <a:t>merujuk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smtClean="0">
                <a:latin typeface="+mj-lt"/>
                <a:cs typeface="Arial" pitchFamily="34" charset="0"/>
              </a:rPr>
              <a:t>pada </a:t>
            </a:r>
            <a:r>
              <a:rPr lang="en-US" dirty="0" err="1" smtClean="0">
                <a:latin typeface="+mj-lt"/>
                <a:cs typeface="Arial" pitchFamily="34" charset="0"/>
              </a:rPr>
              <a:t>upaya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b="1" dirty="0" smtClean="0">
                <a:latin typeface="+mj-lt"/>
                <a:cs typeface="Arial" pitchFamily="34" charset="0"/>
              </a:rPr>
              <a:t>  </a:t>
            </a:r>
            <a:r>
              <a:rPr lang="en-US" b="1" dirty="0" err="1" smtClean="0">
                <a:latin typeface="+mj-lt"/>
                <a:cs typeface="Arial" pitchFamily="34" charset="0"/>
              </a:rPr>
              <a:t>pendemokrasian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di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  <a:cs typeface="Arial" pitchFamily="34" charset="0"/>
              </a:rPr>
              <a:t> Aspek </a:t>
            </a:r>
            <a:r>
              <a:rPr lang="en-US" b="1" dirty="0" err="1" smtClean="0">
                <a:latin typeface="+mj-lt"/>
                <a:cs typeface="Arial" pitchFamily="34" charset="0"/>
              </a:rPr>
              <a:t>kemandirian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dimaksudkan</a:t>
            </a:r>
            <a:r>
              <a:rPr lang="en-US" dirty="0" smtClean="0">
                <a:latin typeface="+mj-lt"/>
                <a:cs typeface="Arial" pitchFamily="34" charset="0"/>
              </a:rPr>
              <a:t> agar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mampu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mandiri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khususnya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melaksanakan</a:t>
            </a:r>
            <a:r>
              <a:rPr lang="en-US" dirty="0" smtClean="0">
                <a:latin typeface="+mj-lt"/>
                <a:cs typeface="Arial" pitchFamily="34" charset="0"/>
              </a:rPr>
              <a:t> urusan </a:t>
            </a:r>
            <a:r>
              <a:rPr lang="en-US" dirty="0" err="1" smtClean="0">
                <a:latin typeface="+mj-lt"/>
                <a:cs typeface="Arial" pitchFamily="34" charset="0"/>
              </a:rPr>
              <a:t>rumah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tangganya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sehingga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dituntut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untuk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menciptakan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kondisi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dimana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masyarakat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ikut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berperan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serta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kreatif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inovatif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pembangunan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117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Pemerintah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77200" cy="51355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b="1" dirty="0" err="1"/>
              <a:t>visi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misi</a:t>
            </a:r>
            <a:r>
              <a:rPr lang="en-US" b="1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Menentukan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 err="1"/>
              <a:t>struktur</a:t>
            </a:r>
            <a:r>
              <a:rPr lang="en-US" b="1" dirty="0"/>
              <a:t> organisasi </a:t>
            </a:r>
            <a:r>
              <a:rPr lang="en-US" dirty="0" err="1"/>
              <a:t>Pemda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Kemampuan</a:t>
            </a:r>
            <a:r>
              <a:rPr lang="en-US" dirty="0"/>
              <a:t>  </a:t>
            </a:r>
            <a:r>
              <a:rPr lang="en-US" b="1" dirty="0" err="1"/>
              <a:t>manajerial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Pemda</a:t>
            </a:r>
            <a:r>
              <a:rPr lang="en-US" dirty="0"/>
              <a:t>.( POASDBRC)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Pengembangan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b="1" dirty="0" err="1"/>
              <a:t>akuntabilitas</a:t>
            </a:r>
            <a:r>
              <a:rPr lang="en-US" dirty="0"/>
              <a:t> internal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Pemda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prstClr val="black"/>
                </a:solidFill>
              </a:rPr>
              <a:t>Pengembangan </a:t>
            </a:r>
            <a:r>
              <a:rPr lang="en-US" b="1" dirty="0"/>
              <a:t>Budaya Organisasi </a:t>
            </a:r>
            <a:r>
              <a:rPr lang="en-US" b="1" dirty="0" err="1"/>
              <a:t>Pemda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Peningkatan </a:t>
            </a:r>
            <a:r>
              <a:rPr lang="en-US" b="1" dirty="0"/>
              <a:t>SDM</a:t>
            </a:r>
            <a:r>
              <a:rPr lang="en-US" dirty="0"/>
              <a:t> </a:t>
            </a:r>
            <a:r>
              <a:rPr lang="en-US" dirty="0" err="1"/>
              <a:t>aparat</a:t>
            </a:r>
            <a:r>
              <a:rPr lang="en-US" dirty="0"/>
              <a:t> </a:t>
            </a:r>
            <a:r>
              <a:rPr lang="en-US" dirty="0" err="1"/>
              <a:t>Pemda</a:t>
            </a:r>
            <a:r>
              <a:rPr lang="en-US" dirty="0"/>
              <a:t> (Morality, 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Ladership</a:t>
            </a:r>
            <a:r>
              <a:rPr lang="en-US" dirty="0"/>
              <a:t>, </a:t>
            </a:r>
            <a:r>
              <a:rPr lang="en-US" dirty="0" err="1"/>
              <a:t>Manajerial</a:t>
            </a:r>
            <a:r>
              <a:rPr lang="en-US" dirty="0"/>
              <a:t>, </a:t>
            </a:r>
            <a:r>
              <a:rPr lang="en-US" dirty="0" err="1"/>
              <a:t>Tehnical</a:t>
            </a:r>
            <a:r>
              <a:rPr lang="en-US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514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cs typeface="Arial" panose="020B0604020202020204" pitchFamily="34" charset="0"/>
              </a:rPr>
              <a:t>MERUMUSKAN VISI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11763"/>
          </a:xfrm>
        </p:spPr>
        <p:txBody>
          <a:bodyPr>
            <a:normAutofit fontScale="85000" lnSpcReduction="20000"/>
          </a:bodyPr>
          <a:lstStyle/>
          <a:p>
            <a:pPr marL="973138" indent="-406400">
              <a:lnSpc>
                <a:spcPct val="90000"/>
              </a:lnSpc>
              <a:buFontTx/>
              <a:buNone/>
            </a:pPr>
            <a:r>
              <a:rPr lang="en-US" b="1" dirty="0">
                <a:latin typeface="+mj-lt"/>
                <a:cs typeface="Arial" panose="020B0604020202020204" pitchFamily="34" charset="0"/>
              </a:rPr>
              <a:t>Visi:</a:t>
            </a:r>
            <a:endParaRPr lang="en-US" dirty="0">
              <a:latin typeface="+mj-lt"/>
              <a:cs typeface="Arial" panose="020B0604020202020204" pitchFamily="34" charset="0"/>
            </a:endParaRPr>
          </a:p>
          <a:p>
            <a:pPr marL="1023938" indent="-457200">
              <a:lnSpc>
                <a:spcPct val="90000"/>
              </a:lnSpc>
            </a:pPr>
            <a:r>
              <a:rPr lang="en-US" dirty="0" err="1">
                <a:latin typeface="+mj-lt"/>
                <a:cs typeface="Arial" panose="020B0604020202020204" pitchFamily="34" charset="0"/>
              </a:rPr>
              <a:t>Gambaran</a:t>
            </a:r>
            <a:r>
              <a:rPr lang="en-US" dirty="0">
                <a:latin typeface="+mj-lt"/>
                <a:cs typeface="Arial" panose="020B0604020202020204" pitchFamily="34" charset="0"/>
              </a:rPr>
              <a:t>/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cita-cita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bersama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mengenai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masa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depan</a:t>
            </a:r>
            <a:r>
              <a:rPr lang="en-US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berupa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kesepakatan</a:t>
            </a:r>
            <a:r>
              <a:rPr lang="en-US" dirty="0">
                <a:latin typeface="+mj-lt"/>
                <a:cs typeface="Arial" panose="020B0604020202020204" pitchFamily="34" charset="0"/>
              </a:rPr>
              <a:t>/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komitmen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murni</a:t>
            </a:r>
            <a:r>
              <a:rPr lang="en-US" dirty="0">
                <a:latin typeface="+mj-lt"/>
                <a:cs typeface="Arial" panose="020B0604020202020204" pitchFamily="34" charset="0"/>
              </a:rPr>
              <a:t>.</a:t>
            </a:r>
          </a:p>
          <a:p>
            <a:pPr marL="1023938" indent="-457200">
              <a:lnSpc>
                <a:spcPct val="90000"/>
              </a:lnSpc>
            </a:pPr>
            <a:r>
              <a:rPr lang="en-US" dirty="0">
                <a:latin typeface="+mj-lt"/>
                <a:cs typeface="Arial" panose="020B0604020202020204" pitchFamily="34" charset="0"/>
              </a:rPr>
              <a:t>Visi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berguna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untuk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menentukan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perubahan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lingkungan</a:t>
            </a:r>
            <a:r>
              <a:rPr lang="en-US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sehingga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pemerintah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dapat</a:t>
            </a:r>
            <a:r>
              <a:rPr lang="en-US" dirty="0">
                <a:latin typeface="+mj-lt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menuju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masa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depan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yg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lebih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baik</a:t>
            </a:r>
            <a:r>
              <a:rPr lang="en-US" dirty="0">
                <a:latin typeface="+mj-lt"/>
                <a:cs typeface="Arial" panose="020B0604020202020204" pitchFamily="34" charset="0"/>
              </a:rPr>
              <a:t>.</a:t>
            </a:r>
          </a:p>
          <a:p>
            <a:pPr marL="973138" indent="-406400" algn="just">
              <a:lnSpc>
                <a:spcPct val="90000"/>
              </a:lnSpc>
              <a:buFontTx/>
              <a:buNone/>
            </a:pPr>
            <a:r>
              <a:rPr lang="en-US" b="1" dirty="0">
                <a:latin typeface="+mj-lt"/>
                <a:cs typeface="Arial" panose="020B0604020202020204" pitchFamily="34" charset="0"/>
              </a:rPr>
              <a:t>Tujuan </a:t>
            </a:r>
            <a:r>
              <a:rPr lang="en-US" b="1" dirty="0" err="1">
                <a:latin typeface="+mj-lt"/>
                <a:cs typeface="Arial" panose="020B0604020202020204" pitchFamily="34" charset="0"/>
              </a:rPr>
              <a:t>penetapan</a:t>
            </a:r>
            <a:r>
              <a:rPr lang="en-US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+mj-lt"/>
                <a:cs typeface="Arial" panose="020B0604020202020204" pitchFamily="34" charset="0"/>
              </a:rPr>
              <a:t>visi</a:t>
            </a:r>
            <a:r>
              <a:rPr lang="en-US" dirty="0">
                <a:latin typeface="+mj-lt"/>
                <a:cs typeface="Arial" panose="020B0604020202020204" pitchFamily="34" charset="0"/>
              </a:rPr>
              <a:t>:</a:t>
            </a:r>
          </a:p>
          <a:p>
            <a:pPr marL="973138" indent="-406400" algn="just">
              <a:lnSpc>
                <a:spcPct val="90000"/>
              </a:lnSpc>
            </a:pP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Mencerminkan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apa</a:t>
            </a:r>
            <a:r>
              <a:rPr lang="en-US" dirty="0">
                <a:latin typeface="+mj-lt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ingin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dicapai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Pem</a:t>
            </a:r>
            <a:r>
              <a:rPr lang="en-US" dirty="0">
                <a:latin typeface="+mj-lt"/>
                <a:cs typeface="Arial" panose="020B0604020202020204" pitchFamily="34" charset="0"/>
              </a:rPr>
              <a:t>-Da</a:t>
            </a:r>
          </a:p>
          <a:p>
            <a:pPr marL="973138" indent="-406400" algn="just">
              <a:lnSpc>
                <a:spcPct val="90000"/>
              </a:lnSpc>
            </a:pP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Memberikan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arah</a:t>
            </a:r>
            <a:r>
              <a:rPr lang="en-US" dirty="0">
                <a:latin typeface="+mj-lt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jelas</a:t>
            </a:r>
            <a:endParaRPr lang="en-US" dirty="0">
              <a:latin typeface="+mj-lt"/>
              <a:cs typeface="Arial" panose="020B0604020202020204" pitchFamily="34" charset="0"/>
            </a:endParaRPr>
          </a:p>
          <a:p>
            <a:pPr marL="973138" indent="-406400" algn="just">
              <a:lnSpc>
                <a:spcPct val="90000"/>
              </a:lnSpc>
            </a:pPr>
            <a:r>
              <a:rPr lang="en-US" dirty="0">
                <a:latin typeface="+mj-lt"/>
                <a:cs typeface="Arial" panose="020B0604020202020204" pitchFamily="34" charset="0"/>
              </a:rPr>
              <a:t> Menjadi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perekat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menyatakan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gagasan</a:t>
            </a:r>
            <a:r>
              <a:rPr lang="en-US" dirty="0">
                <a:latin typeface="+mj-lt"/>
                <a:cs typeface="Arial" panose="020B0604020202020204" pitchFamily="34" charset="0"/>
              </a:rPr>
              <a:t> &amp; kepentingan </a:t>
            </a:r>
          </a:p>
          <a:p>
            <a:pPr marL="973138" indent="-406400" algn="just">
              <a:lnSpc>
                <a:spcPct val="90000"/>
              </a:lnSpc>
            </a:pP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Mempunyai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orientasi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terhadap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masa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depan</a:t>
            </a:r>
            <a:endParaRPr lang="en-US" dirty="0">
              <a:latin typeface="+mj-lt"/>
              <a:cs typeface="Arial" panose="020B0604020202020204" pitchFamily="34" charset="0"/>
            </a:endParaRPr>
          </a:p>
          <a:p>
            <a:pPr marL="973138" indent="-406400" algn="just">
              <a:lnSpc>
                <a:spcPct val="90000"/>
              </a:lnSpc>
            </a:pP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Menumbuhkan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komitmen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jajaran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Pemda</a:t>
            </a:r>
            <a:r>
              <a:rPr lang="en-US" dirty="0">
                <a:latin typeface="+mj-lt"/>
                <a:cs typeface="Arial" panose="020B0604020202020204" pitchFamily="34" charset="0"/>
              </a:rPr>
              <a:t> &amp; 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masyarakat</a:t>
            </a:r>
            <a:endParaRPr lang="en-US" dirty="0">
              <a:latin typeface="+mj-lt"/>
              <a:cs typeface="Arial" panose="020B0604020202020204" pitchFamily="34" charset="0"/>
            </a:endParaRPr>
          </a:p>
          <a:p>
            <a:pPr marL="973138" indent="-406400" algn="just">
              <a:lnSpc>
                <a:spcPct val="90000"/>
              </a:lnSpc>
            </a:pP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Menjamin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kesinambungan</a:t>
            </a:r>
            <a:r>
              <a:rPr lang="en-US" dirty="0">
                <a:latin typeface="+mj-l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+mj-lt"/>
                <a:cs typeface="Arial" panose="020B0604020202020204" pitchFamily="34" charset="0"/>
              </a:rPr>
              <a:t>kepemimpinan</a:t>
            </a:r>
            <a:endParaRPr lang="en-US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6594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9216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800000"/>
                </a:solidFill>
                <a:cs typeface="Arial" pitchFamily="34" charset="0"/>
              </a:rPr>
              <a:t>MERUMUSKAN MISI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001000" cy="4983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/>
              <a:t>Misi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penjabaran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visi</a:t>
            </a:r>
            <a:endParaRPr lang="en-US" dirty="0"/>
          </a:p>
          <a:p>
            <a:r>
              <a:rPr lang="en-US" dirty="0">
                <a:cs typeface="Arial" pitchFamily="34" charset="0"/>
              </a:rPr>
              <a:t>Pernyataan yang </a:t>
            </a:r>
            <a:r>
              <a:rPr lang="en-US" dirty="0" err="1">
                <a:cs typeface="Arial" pitchFamily="34" charset="0"/>
              </a:rPr>
              <a:t>menetapkan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tujuan</a:t>
            </a:r>
            <a:r>
              <a:rPr lang="en-US" dirty="0">
                <a:cs typeface="Arial" pitchFamily="34" charset="0"/>
              </a:rPr>
              <a:t> &amp; </a:t>
            </a:r>
            <a:r>
              <a:rPr lang="en-US" dirty="0" err="1">
                <a:cs typeface="Arial" pitchFamily="34" charset="0"/>
              </a:rPr>
              <a:t>sasaran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>
                <a:cs typeface="Arial" pitchFamily="34" charset="0"/>
              </a:rPr>
              <a:t>ingin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dicapai</a:t>
            </a:r>
            <a:r>
              <a:rPr lang="en-US" dirty="0">
                <a:cs typeface="Arial" pitchFamily="34" charset="0"/>
              </a:rPr>
              <a:t>. Pernyataan </a:t>
            </a:r>
            <a:r>
              <a:rPr lang="en-US" dirty="0" err="1">
                <a:cs typeface="Arial" pitchFamily="34" charset="0"/>
              </a:rPr>
              <a:t>misi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membawa</a:t>
            </a:r>
            <a:r>
              <a:rPr lang="en-US" dirty="0">
                <a:cs typeface="Arial" pitchFamily="34" charset="0"/>
              </a:rPr>
              <a:t> organisasi </a:t>
            </a:r>
            <a:r>
              <a:rPr lang="en-US" dirty="0" err="1">
                <a:cs typeface="Arial" pitchFamily="34" charset="0"/>
              </a:rPr>
              <a:t>kepada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arah</a:t>
            </a:r>
            <a:r>
              <a:rPr lang="en-US" dirty="0">
                <a:cs typeface="Arial" pitchFamily="34" charset="0"/>
              </a:rPr>
              <a:t> (</a:t>
            </a:r>
            <a:r>
              <a:rPr lang="en-US" dirty="0" err="1">
                <a:cs typeface="Arial" pitchFamily="34" charset="0"/>
              </a:rPr>
              <a:t>tujuan</a:t>
            </a:r>
            <a:r>
              <a:rPr lang="en-US" dirty="0">
                <a:cs typeface="Arial" pitchFamily="34" charset="0"/>
              </a:rPr>
              <a:t>) </a:t>
            </a:r>
            <a:r>
              <a:rPr lang="en-US" dirty="0" err="1">
                <a:cs typeface="Arial" pitchFamily="34" charset="0"/>
              </a:rPr>
              <a:t>ttt</a:t>
            </a:r>
            <a:r>
              <a:rPr lang="en-US" dirty="0">
                <a:cs typeface="Arial" pitchFamily="34" charset="0"/>
              </a:rPr>
              <a:t>. </a:t>
            </a:r>
            <a:r>
              <a:rPr lang="en-US" dirty="0" err="1">
                <a:cs typeface="Arial" pitchFamily="34" charset="0"/>
              </a:rPr>
              <a:t>Penjelasan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tentang</a:t>
            </a:r>
            <a:r>
              <a:rPr lang="en-US" dirty="0">
                <a:cs typeface="Arial" pitchFamily="34" charset="0"/>
              </a:rPr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cs typeface="Arial" pitchFamily="34" charset="0"/>
              </a:rPr>
              <a:t>Mengapa </a:t>
            </a:r>
            <a:r>
              <a:rPr lang="en-US" dirty="0" err="1">
                <a:cs typeface="Arial" pitchFamily="34" charset="0"/>
              </a:rPr>
              <a:t>Pemda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ada</a:t>
            </a:r>
            <a:r>
              <a:rPr lang="en-US" dirty="0">
                <a:cs typeface="Arial" pitchFamily="34" charset="0"/>
              </a:rPr>
              <a:t> (</a:t>
            </a:r>
            <a:r>
              <a:rPr lang="en-US" dirty="0" err="1">
                <a:cs typeface="Arial" pitchFamily="34" charset="0"/>
              </a:rPr>
              <a:t>diadakan</a:t>
            </a:r>
            <a:r>
              <a:rPr lang="en-US" dirty="0">
                <a:cs typeface="Arial" pitchFamily="34" charset="0"/>
              </a:rPr>
              <a:t>),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Untukk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siapa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ada</a:t>
            </a:r>
            <a:r>
              <a:rPr lang="en-US" dirty="0">
                <a:cs typeface="Arial" pitchFamily="34" charset="0"/>
              </a:rPr>
              <a:t>,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Apa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>
                <a:cs typeface="Arial" pitchFamily="34" charset="0"/>
              </a:rPr>
              <a:t>harus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dilakukannya</a:t>
            </a:r>
            <a:r>
              <a:rPr lang="en-US" dirty="0">
                <a:cs typeface="Arial" pitchFamily="34" charset="0"/>
              </a:rPr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Bagaimana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melakukannya</a:t>
            </a:r>
            <a:r>
              <a:rPr lang="en-US" dirty="0">
                <a:cs typeface="Arial" pitchFamily="34" charset="0"/>
              </a:rPr>
              <a:t> </a:t>
            </a:r>
          </a:p>
          <a:p>
            <a:r>
              <a:rPr lang="en-US" dirty="0">
                <a:cs typeface="Arial" pitchFamily="34" charset="0"/>
              </a:rPr>
              <a:t>Proses </a:t>
            </a:r>
            <a:r>
              <a:rPr lang="en-US" dirty="0" err="1">
                <a:cs typeface="Arial" pitchFamily="34" charset="0"/>
              </a:rPr>
              <a:t>perumusan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pemda</a:t>
            </a:r>
            <a:r>
              <a:rPr lang="en-US" dirty="0">
                <a:cs typeface="Arial" pitchFamily="34" charset="0"/>
              </a:rPr>
              <a:t> dg </a:t>
            </a:r>
            <a:r>
              <a:rPr lang="en-US" dirty="0" err="1">
                <a:cs typeface="Arial" pitchFamily="34" charset="0"/>
              </a:rPr>
              <a:t>memperhatikan</a:t>
            </a:r>
            <a:r>
              <a:rPr lang="en-US" dirty="0">
                <a:cs typeface="Arial" pitchFamily="34" charset="0"/>
              </a:rPr>
              <a:t> orang-orang yang  </a:t>
            </a:r>
            <a:r>
              <a:rPr lang="en-US" dirty="0" err="1">
                <a:cs typeface="Arial" pitchFamily="34" charset="0"/>
              </a:rPr>
              <a:t>berkepentingan</a:t>
            </a:r>
            <a:r>
              <a:rPr lang="en-US" dirty="0">
                <a:cs typeface="Arial" pitchFamily="34" charset="0"/>
              </a:rPr>
              <a:t> &amp; </a:t>
            </a:r>
            <a:r>
              <a:rPr lang="en-US" dirty="0" err="1">
                <a:cs typeface="Arial" pitchFamily="34" charset="0"/>
              </a:rPr>
              <a:t>memberi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peluang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untuk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penyesuaian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degnan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lingkungan</a:t>
            </a:r>
            <a:endParaRPr lang="en-US" dirty="0">
              <a:cs typeface="Arial" pitchFamily="34" charset="0"/>
            </a:endParaRPr>
          </a:p>
          <a:p>
            <a:r>
              <a:rPr lang="en-US" dirty="0" err="1">
                <a:cs typeface="Arial" pitchFamily="34" charset="0"/>
              </a:rPr>
              <a:t>Pengarah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pmbangunan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jangka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menengah</a:t>
            </a:r>
            <a:r>
              <a:rPr lang="en-US" dirty="0">
                <a:cs typeface="Arial" pitchFamily="34" charset="0"/>
              </a:rPr>
              <a:t> &amp; </a:t>
            </a:r>
            <a:r>
              <a:rPr lang="en-US" dirty="0" err="1">
                <a:cs typeface="Arial" pitchFamily="34" charset="0"/>
              </a:rPr>
              <a:t>jangka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panjang</a:t>
            </a:r>
            <a:endParaRPr lang="en-US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63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86836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800000"/>
                </a:solidFill>
                <a:cs typeface="Arial" pitchFamily="34" charset="0"/>
              </a:rPr>
              <a:t>MERUMUSKAN TUJUAN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8077200" cy="5257800"/>
          </a:xfrm>
        </p:spPr>
        <p:txBody>
          <a:bodyPr>
            <a:noAutofit/>
          </a:bodyPr>
          <a:lstStyle/>
          <a:p>
            <a:pPr marL="914400" indent="-457200">
              <a:buFont typeface="+mj-lt"/>
              <a:buAutoNum type="alphaLcPeriod"/>
            </a:pPr>
            <a:r>
              <a:rPr lang="en-US" sz="2400" dirty="0" err="1">
                <a:latin typeface="+mj-lt"/>
                <a:cs typeface="Arial" pitchFamily="34" charset="0"/>
              </a:rPr>
              <a:t>Menjabarkan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pernyataan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misi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pemda</a:t>
            </a:r>
            <a:r>
              <a:rPr lang="en-US" sz="2400" dirty="0">
                <a:latin typeface="+mj-lt"/>
                <a:cs typeface="Arial" pitchFamily="34" charset="0"/>
              </a:rPr>
              <a:t>,</a:t>
            </a:r>
          </a:p>
          <a:p>
            <a:pPr marL="800100" algn="just">
              <a:buNone/>
            </a:pPr>
            <a:r>
              <a:rPr lang="en-US" sz="2400" dirty="0">
                <a:latin typeface="+mj-lt"/>
                <a:cs typeface="Arial" pitchFamily="34" charset="0"/>
              </a:rPr>
              <a:t>b.  </a:t>
            </a:r>
            <a:r>
              <a:rPr lang="en-US" sz="2400" dirty="0" err="1">
                <a:latin typeface="+mj-lt"/>
                <a:cs typeface="Arial" pitchFamily="34" charset="0"/>
              </a:rPr>
              <a:t>Hasil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akhir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yg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dicapai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dalam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jangka</a:t>
            </a:r>
            <a:r>
              <a:rPr lang="en-US" sz="2400" dirty="0">
                <a:latin typeface="+mj-lt"/>
                <a:cs typeface="Arial" pitchFamily="34" charset="0"/>
              </a:rPr>
              <a:t> 5 </a:t>
            </a:r>
            <a:r>
              <a:rPr lang="en-US" sz="2400" dirty="0" err="1">
                <a:latin typeface="+mj-lt"/>
                <a:cs typeface="Arial" pitchFamily="34" charset="0"/>
              </a:rPr>
              <a:t>th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</a:p>
          <a:p>
            <a:pPr marL="914400" indent="-457200" algn="just">
              <a:buAutoNum type="alphaLcPeriod" startAt="3"/>
            </a:pPr>
            <a:r>
              <a:rPr lang="en-US" sz="2400" dirty="0" err="1">
                <a:latin typeface="+mj-lt"/>
                <a:cs typeface="Arial" pitchFamily="34" charset="0"/>
              </a:rPr>
              <a:t>Harus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sesuai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tupoksi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pemda</a:t>
            </a:r>
            <a:endParaRPr lang="en-US" sz="2400" dirty="0">
              <a:latin typeface="+mj-lt"/>
              <a:cs typeface="Arial" pitchFamily="34" charset="0"/>
            </a:endParaRPr>
          </a:p>
          <a:p>
            <a:pPr marL="914400" indent="-457200" algn="just">
              <a:buAutoNum type="alphaLcPeriod" startAt="3"/>
            </a:pPr>
            <a:r>
              <a:rPr lang="en-US" sz="2400" dirty="0" err="1">
                <a:latin typeface="+mj-lt"/>
                <a:cs typeface="Arial" pitchFamily="34" charset="0"/>
              </a:rPr>
              <a:t>Menggambarkan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arah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yg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ingin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dicapai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perbaikan-perbaikan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dirty="0" err="1">
                <a:latin typeface="+mj-lt"/>
                <a:cs typeface="Arial" pitchFamily="34" charset="0"/>
              </a:rPr>
              <a:t>sesuai</a:t>
            </a:r>
            <a:r>
              <a:rPr lang="en-US" sz="2400" dirty="0">
                <a:latin typeface="+mj-lt"/>
                <a:cs typeface="Arial" pitchFamily="34" charset="0"/>
              </a:rPr>
              <a:t> dg </a:t>
            </a:r>
            <a:r>
              <a:rPr lang="en-US" sz="2400" dirty="0" err="1">
                <a:latin typeface="+mj-lt"/>
                <a:cs typeface="Arial" pitchFamily="34" charset="0"/>
              </a:rPr>
              <a:t>tupoksi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meletakkan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kerangka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prioritas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dirty="0" err="1">
                <a:latin typeface="+mj-lt"/>
                <a:cs typeface="Arial" pitchFamily="34" charset="0"/>
              </a:rPr>
              <a:t>dengan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dirty="0" err="1">
                <a:latin typeface="+mj-lt"/>
                <a:cs typeface="Arial" pitchFamily="34" charset="0"/>
              </a:rPr>
              <a:t>semua</a:t>
            </a:r>
            <a:r>
              <a:rPr lang="en-US" sz="2400" dirty="0">
                <a:latin typeface="+mj-lt"/>
                <a:cs typeface="Arial" pitchFamily="34" charset="0"/>
              </a:rPr>
              <a:t> program &amp; </a:t>
            </a:r>
            <a:r>
              <a:rPr lang="en-US" sz="2400" dirty="0" err="1">
                <a:latin typeface="+mj-lt"/>
                <a:cs typeface="Arial" pitchFamily="34" charset="0"/>
              </a:rPr>
              <a:t>kegiatan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lembaga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melaksanakan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misi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pemda</a:t>
            </a:r>
            <a:endParaRPr lang="en-US" sz="2400" dirty="0">
              <a:latin typeface="+mj-lt"/>
              <a:cs typeface="Arial" pitchFamily="34" charset="0"/>
            </a:endParaRPr>
          </a:p>
          <a:p>
            <a:pPr marL="571500" indent="-571500" algn="just">
              <a:lnSpc>
                <a:spcPct val="90000"/>
              </a:lnSpc>
              <a:buFontTx/>
              <a:buNone/>
            </a:pPr>
            <a:r>
              <a:rPr lang="en-US" sz="2400" dirty="0">
                <a:latin typeface="+mj-lt"/>
                <a:cs typeface="Arial" pitchFamily="34" charset="0"/>
              </a:rPr>
              <a:t>      e.  </a:t>
            </a:r>
            <a:r>
              <a:rPr lang="en-US" sz="2400" dirty="0" err="1">
                <a:latin typeface="+mj-lt"/>
                <a:cs typeface="Arial" pitchFamily="34" charset="0"/>
              </a:rPr>
              <a:t>Harus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sesuai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dengan</a:t>
            </a:r>
            <a:r>
              <a:rPr lang="en-US" sz="2400" dirty="0">
                <a:latin typeface="+mj-lt"/>
                <a:cs typeface="Arial" pitchFamily="34" charset="0"/>
              </a:rPr>
              <a:t> UU </a:t>
            </a:r>
            <a:r>
              <a:rPr lang="en-US" sz="2400" dirty="0" err="1" smtClean="0"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berlaku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sejalan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dengan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571500" indent="-571500" algn="just">
              <a:lnSpc>
                <a:spcPct val="90000"/>
              </a:lnSpc>
              <a:buFontTx/>
              <a:buNone/>
            </a:pP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            </a:t>
            </a:r>
            <a:r>
              <a:rPr lang="en-US" sz="2400" dirty="0" err="1">
                <a:latin typeface="+mj-lt"/>
                <a:cs typeface="Arial" pitchFamily="34" charset="0"/>
              </a:rPr>
              <a:t>kebijakan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pemerintah</a:t>
            </a:r>
            <a:r>
              <a:rPr lang="en-US" sz="2400" dirty="0">
                <a:latin typeface="+mj-lt"/>
                <a:cs typeface="Arial" pitchFamily="34" charset="0"/>
              </a:rPr>
              <a:t> di </a:t>
            </a:r>
            <a:r>
              <a:rPr lang="en-US" sz="2400" dirty="0" err="1">
                <a:latin typeface="+mj-lt"/>
                <a:cs typeface="Arial" pitchFamily="34" charset="0"/>
              </a:rPr>
              <a:t>atasnya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serta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>
                <a:latin typeface="+mj-lt"/>
                <a:cs typeface="Arial" pitchFamily="34" charset="0"/>
              </a:rPr>
              <a:t>menjelaskan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visi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571500" indent="-571500" algn="just">
              <a:lnSpc>
                <a:spcPct val="90000"/>
              </a:lnSpc>
              <a:buFontTx/>
              <a:buNone/>
            </a:pP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           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misi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pemda</a:t>
            </a:r>
            <a:endParaRPr lang="en-US" sz="2400" dirty="0">
              <a:latin typeface="+mj-lt"/>
              <a:cs typeface="Arial" pitchFamily="34" charset="0"/>
            </a:endParaRPr>
          </a:p>
          <a:p>
            <a:pPr marL="571500" indent="-571500" algn="just">
              <a:lnSpc>
                <a:spcPct val="90000"/>
              </a:lnSpc>
              <a:buFontTx/>
              <a:buNone/>
            </a:pPr>
            <a:r>
              <a:rPr lang="en-US" sz="2400" dirty="0">
                <a:latin typeface="+mj-lt"/>
                <a:cs typeface="Arial" pitchFamily="34" charset="0"/>
              </a:rPr>
              <a:t>      g.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Menjawab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permasalahan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dirty="0" err="1">
                <a:latin typeface="+mj-lt"/>
                <a:cs typeface="Arial" pitchFamily="34" charset="0"/>
              </a:rPr>
              <a:t>melalui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kajian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lingkungan</a:t>
            </a:r>
            <a:r>
              <a:rPr lang="en-US" sz="2400" dirty="0">
                <a:latin typeface="+mj-lt"/>
                <a:cs typeface="Arial" pitchFamily="34" charset="0"/>
              </a:rPr>
              <a:t>. </a:t>
            </a:r>
          </a:p>
          <a:p>
            <a:pPr marL="571500" indent="-571500" algn="just">
              <a:lnSpc>
                <a:spcPct val="90000"/>
              </a:lnSpc>
              <a:buFontTx/>
              <a:buNone/>
            </a:pPr>
            <a:r>
              <a:rPr lang="en-US" sz="2400" dirty="0">
                <a:latin typeface="+mj-lt"/>
                <a:cs typeface="Arial" pitchFamily="34" charset="0"/>
              </a:rPr>
              <a:t>       h. </a:t>
            </a:r>
            <a:r>
              <a:rPr lang="en-US" sz="2400" dirty="0" err="1">
                <a:latin typeface="+mj-lt"/>
                <a:cs typeface="Arial" pitchFamily="34" charset="0"/>
              </a:rPr>
              <a:t>Menunjukkan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secara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jelas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arah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kebijakan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lembaga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</a:p>
          <a:p>
            <a:pPr marL="571500" indent="-571500" algn="just">
              <a:lnSpc>
                <a:spcPct val="90000"/>
              </a:lnSpc>
              <a:buFontTx/>
              <a:buNone/>
            </a:pPr>
            <a:r>
              <a:rPr lang="en-US" sz="2400" dirty="0">
                <a:latin typeface="+mj-lt"/>
                <a:cs typeface="Arial" pitchFamily="34" charset="0"/>
              </a:rPr>
              <a:t>          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program-</a:t>
            </a:r>
            <a:r>
              <a:rPr lang="en-US" sz="2400" dirty="0" err="1">
                <a:latin typeface="+mj-lt"/>
                <a:cs typeface="Arial" pitchFamily="34" charset="0"/>
              </a:rPr>
              <a:t>programnya</a:t>
            </a:r>
            <a:r>
              <a:rPr lang="en-US" sz="2400" dirty="0">
                <a:latin typeface="+mj-lt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21924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>
                <a:cs typeface="Arial" pitchFamily="34" charset="0"/>
              </a:rPr>
              <a:t>MENENTUKAN SASARAN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8153400" cy="4800600"/>
          </a:xfrm>
        </p:spPr>
        <p:txBody>
          <a:bodyPr>
            <a:normAutofit/>
          </a:bodyPr>
          <a:lstStyle/>
          <a:p>
            <a:pPr marL="1022350" indent="-514350">
              <a:lnSpc>
                <a:spcPct val="80000"/>
              </a:lnSpc>
              <a:buFont typeface="+mj-lt"/>
              <a:buAutoNum type="alphaLcPeriod"/>
            </a:pPr>
            <a:r>
              <a:rPr lang="en-US" sz="2800" dirty="0">
                <a:latin typeface="+mj-lt"/>
                <a:cs typeface="Arial" panose="020B0604020202020204" pitchFamily="34" charset="0"/>
              </a:rPr>
              <a:t>Merupakan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penjabaran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tujuan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yaitu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: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sesuai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apa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akan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dicapai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/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dihasilkan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pemda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jangka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waktu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satu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tahun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enam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bulan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triwulan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hanya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jangka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waktu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satu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bulan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RKP</a:t>
            </a:r>
          </a:p>
          <a:p>
            <a:pPr marL="1022350" indent="-514350">
              <a:lnSpc>
                <a:spcPct val="80000"/>
              </a:lnSpc>
              <a:buFont typeface="+mj-lt"/>
              <a:buAutoNum type="alphaLcPeriod"/>
            </a:pP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Menggambarkan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hal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ingin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dicapai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melalui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tindakan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untuk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mencapai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tujuan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pemda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dan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menjamin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keberhasilan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pelaksanaan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rencana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jangka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panjang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bersifat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menyeluruh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.</a:t>
            </a:r>
          </a:p>
          <a:p>
            <a:pPr marL="1022350" indent="-514350">
              <a:lnSpc>
                <a:spcPct val="80000"/>
              </a:lnSpc>
              <a:buFont typeface="+mj-lt"/>
              <a:buAutoNum type="alphaLcPeriod"/>
            </a:pPr>
            <a:r>
              <a:rPr lang="en-US" sz="2800" dirty="0" err="1">
                <a:latin typeface="+mj-lt"/>
                <a:cs typeface="Arial" panose="020B0604020202020204" pitchFamily="34" charset="0"/>
              </a:rPr>
              <a:t>Meletakkan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dasar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kuat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untuk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mengendalikan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&amp;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memantau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kinerja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+mj-lt"/>
                <a:cs typeface="Arial" panose="020B0604020202020204" pitchFamily="34" charset="0"/>
              </a:rPr>
              <a:t>pemda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1039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10000"/>
          </a:bodyPr>
          <a:lstStyle/>
          <a:p>
            <a:r>
              <a:rPr lang="en-US" sz="3300" dirty="0" err="1">
                <a:latin typeface="+mj-lt"/>
                <a:cs typeface="Arial" pitchFamily="34" charset="0"/>
              </a:rPr>
              <a:t>Melihat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definisi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pemerintahan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daerah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seperti</a:t>
            </a:r>
            <a:r>
              <a:rPr lang="en-US" sz="3300" dirty="0">
                <a:latin typeface="+mj-lt"/>
                <a:cs typeface="Arial" pitchFamily="34" charset="0"/>
              </a:rPr>
              <a:t> yang </a:t>
            </a:r>
            <a:r>
              <a:rPr lang="en-US" sz="3300" dirty="0" err="1">
                <a:latin typeface="+mj-lt"/>
                <a:cs typeface="Arial" pitchFamily="34" charset="0"/>
              </a:rPr>
              <a:t>telah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dikemukakan</a:t>
            </a:r>
            <a:r>
              <a:rPr lang="en-US" sz="3300" dirty="0">
                <a:latin typeface="+mj-lt"/>
                <a:cs typeface="Arial" pitchFamily="34" charset="0"/>
              </a:rPr>
              <a:t> di </a:t>
            </a:r>
            <a:r>
              <a:rPr lang="en-US" sz="3300" dirty="0" err="1">
                <a:latin typeface="+mj-lt"/>
                <a:cs typeface="Arial" pitchFamily="34" charset="0"/>
              </a:rPr>
              <a:t>atas</a:t>
            </a:r>
            <a:r>
              <a:rPr lang="en-US" sz="3300" dirty="0">
                <a:latin typeface="+mj-lt"/>
                <a:cs typeface="Arial" pitchFamily="34" charset="0"/>
              </a:rPr>
              <a:t>, </a:t>
            </a:r>
            <a:r>
              <a:rPr lang="en-US" sz="3300" dirty="0" err="1">
                <a:latin typeface="+mj-lt"/>
                <a:cs typeface="Arial" pitchFamily="34" charset="0"/>
              </a:rPr>
              <a:t>maka</a:t>
            </a:r>
            <a:r>
              <a:rPr lang="en-US" sz="3300" dirty="0">
                <a:latin typeface="+mj-lt"/>
                <a:cs typeface="Arial" pitchFamily="34" charset="0"/>
              </a:rPr>
              <a:t> yang </a:t>
            </a:r>
            <a:r>
              <a:rPr lang="en-US" sz="3300" dirty="0" err="1">
                <a:latin typeface="+mj-lt"/>
                <a:cs typeface="Arial" pitchFamily="34" charset="0"/>
              </a:rPr>
              <a:t>dimaksud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b="1" dirty="0" err="1">
                <a:latin typeface="+mj-lt"/>
                <a:cs typeface="Arial" pitchFamily="34" charset="0"/>
              </a:rPr>
              <a:t>pemerintahan</a:t>
            </a:r>
            <a:r>
              <a:rPr lang="en-US" sz="3300" b="1" dirty="0">
                <a:latin typeface="+mj-lt"/>
                <a:cs typeface="Arial" pitchFamily="34" charset="0"/>
              </a:rPr>
              <a:t> </a:t>
            </a:r>
            <a:r>
              <a:rPr lang="en-US" sz="3300" b="1" dirty="0" err="1">
                <a:latin typeface="+mj-lt"/>
                <a:cs typeface="Arial" pitchFamily="34" charset="0"/>
              </a:rPr>
              <a:t>daerah</a:t>
            </a:r>
            <a:r>
              <a:rPr lang="en-US" sz="3300" b="1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disini</a:t>
            </a:r>
            <a:r>
              <a:rPr lang="en-US" sz="3300" dirty="0">
                <a:latin typeface="+mj-lt"/>
                <a:cs typeface="Arial" pitchFamily="34" charset="0"/>
              </a:rPr>
              <a:t> adalah penyelenggaraan </a:t>
            </a:r>
            <a:r>
              <a:rPr lang="en-US" sz="3300" dirty="0" err="1">
                <a:latin typeface="+mj-lt"/>
                <a:cs typeface="Arial" pitchFamily="34" charset="0"/>
              </a:rPr>
              <a:t>daerah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otonom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oleh</a:t>
            </a:r>
            <a:r>
              <a:rPr lang="en-US" sz="3300" dirty="0">
                <a:latin typeface="+mj-lt"/>
                <a:cs typeface="Arial" pitchFamily="34" charset="0"/>
              </a:rPr>
              <a:t> Pemerintah Daerah </a:t>
            </a:r>
            <a:r>
              <a:rPr lang="en-US" sz="3300" dirty="0" err="1">
                <a:latin typeface="+mj-lt"/>
                <a:cs typeface="Arial" pitchFamily="34" charset="0"/>
              </a:rPr>
              <a:t>dan</a:t>
            </a:r>
            <a:r>
              <a:rPr lang="en-US" sz="3300" dirty="0">
                <a:latin typeface="+mj-lt"/>
                <a:cs typeface="Arial" pitchFamily="34" charset="0"/>
              </a:rPr>
              <a:t> DPRD </a:t>
            </a:r>
            <a:r>
              <a:rPr lang="en-US" sz="3300" dirty="0" err="1">
                <a:latin typeface="+mj-lt"/>
                <a:cs typeface="Arial" pitchFamily="34" charset="0"/>
              </a:rPr>
              <a:t>menurut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asas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desentralisasi</a:t>
            </a:r>
            <a:r>
              <a:rPr lang="en-US" sz="3300" dirty="0">
                <a:latin typeface="+mj-lt"/>
                <a:cs typeface="Arial" pitchFamily="34" charset="0"/>
              </a:rPr>
              <a:t>  </a:t>
            </a:r>
          </a:p>
          <a:p>
            <a:r>
              <a:rPr lang="en-US" sz="3300" b="1" dirty="0" smtClean="0">
                <a:latin typeface="+mj-lt"/>
              </a:rPr>
              <a:t>Pemerintah </a:t>
            </a:r>
            <a:r>
              <a:rPr lang="en-US" sz="3300" b="1" dirty="0">
                <a:latin typeface="+mj-lt"/>
              </a:rPr>
              <a:t>Daerah </a:t>
            </a:r>
            <a:r>
              <a:rPr lang="en-US" sz="3300" dirty="0">
                <a:latin typeface="+mj-lt"/>
              </a:rPr>
              <a:t>adalah </a:t>
            </a:r>
            <a:r>
              <a:rPr lang="en-US" sz="3300" dirty="0" err="1">
                <a:latin typeface="+mj-lt"/>
              </a:rPr>
              <a:t>kepala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daerah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sebagai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unsur</a:t>
            </a:r>
            <a:r>
              <a:rPr lang="en-US" sz="3300" dirty="0">
                <a:latin typeface="+mj-lt"/>
              </a:rPr>
              <a:t> penyelenggara Pemerintahan Daerah yang </a:t>
            </a:r>
            <a:r>
              <a:rPr lang="en-US" sz="3300" dirty="0" err="1">
                <a:latin typeface="+mj-lt"/>
              </a:rPr>
              <a:t>memimpin</a:t>
            </a:r>
            <a:r>
              <a:rPr lang="en-US" sz="3300" dirty="0">
                <a:latin typeface="+mj-lt"/>
              </a:rPr>
              <a:t> pelaksanaan urusan </a:t>
            </a:r>
            <a:r>
              <a:rPr lang="en-US" sz="3300" dirty="0" err="1">
                <a:latin typeface="+mj-lt"/>
              </a:rPr>
              <a:t>pemerintahan</a:t>
            </a:r>
            <a:r>
              <a:rPr lang="en-US" sz="3300" dirty="0">
                <a:latin typeface="+mj-lt"/>
              </a:rPr>
              <a:t> yang </a:t>
            </a:r>
            <a:r>
              <a:rPr lang="en-US" sz="3300" dirty="0" err="1">
                <a:latin typeface="+mj-lt"/>
              </a:rPr>
              <a:t>menjadi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kewenangan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daerah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otonom</a:t>
            </a:r>
            <a:r>
              <a:rPr lang="en-US" sz="3300" dirty="0">
                <a:latin typeface="+mj-lt"/>
              </a:rPr>
              <a:t>.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</a:p>
          <a:p>
            <a:r>
              <a:rPr lang="en-US" sz="3300" dirty="0" err="1">
                <a:latin typeface="+mj-lt"/>
                <a:cs typeface="Arial" pitchFamily="34" charset="0"/>
              </a:rPr>
              <a:t>Unsur</a:t>
            </a:r>
            <a:r>
              <a:rPr lang="en-US" sz="3300" dirty="0">
                <a:latin typeface="+mj-lt"/>
                <a:cs typeface="Arial" pitchFamily="34" charset="0"/>
              </a:rPr>
              <a:t> penyelenggara Pemerintah </a:t>
            </a:r>
            <a:r>
              <a:rPr lang="en-US" sz="3300" dirty="0" err="1">
                <a:latin typeface="+mj-lt"/>
                <a:cs typeface="Arial" pitchFamily="34" charset="0"/>
              </a:rPr>
              <a:t>daerah</a:t>
            </a:r>
            <a:r>
              <a:rPr lang="en-US" sz="3300" dirty="0">
                <a:latin typeface="+mj-lt"/>
                <a:cs typeface="Arial" pitchFamily="34" charset="0"/>
              </a:rPr>
              <a:t> adalah Gubernur, </a:t>
            </a:r>
            <a:r>
              <a:rPr lang="en-US" sz="3300" dirty="0" err="1">
                <a:latin typeface="+mj-lt"/>
                <a:cs typeface="Arial" pitchFamily="34" charset="0"/>
              </a:rPr>
              <a:t>Bupati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atau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walikota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dan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perangkat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>
                <a:latin typeface="+mj-lt"/>
                <a:cs typeface="Arial" pitchFamily="34" charset="0"/>
              </a:rPr>
              <a:t>daerah</a:t>
            </a:r>
            <a:r>
              <a:rPr lang="en-US" sz="3300" dirty="0">
                <a:latin typeface="+mj-lt"/>
                <a:cs typeface="Arial" pitchFamily="34" charset="0"/>
              </a:rPr>
              <a:t> Desa</a:t>
            </a:r>
            <a:endParaRPr lang="en-US" sz="3300" b="1" dirty="0">
              <a:latin typeface="+mj-lt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146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0772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sz="3000" b="1" dirty="0" smtClean="0">
                <a:latin typeface="+mj-lt"/>
                <a:cs typeface="Arial" pitchFamily="34" charset="0"/>
              </a:rPr>
              <a:t>Menurut </a:t>
            </a:r>
            <a:r>
              <a:rPr lang="en-US" sz="3000" b="1" dirty="0" err="1" smtClean="0">
                <a:latin typeface="+mj-lt"/>
                <a:cs typeface="Arial" pitchFamily="34" charset="0"/>
              </a:rPr>
              <a:t>Agustino</a:t>
            </a:r>
            <a:r>
              <a:rPr lang="en-US" sz="3000" b="1" dirty="0">
                <a:latin typeface="+mj-lt"/>
                <a:cs typeface="Arial" pitchFamily="34" charset="0"/>
              </a:rPr>
              <a:t>, 2008: 1</a:t>
            </a:r>
            <a:r>
              <a:rPr lang="en-US" sz="3000" b="1" dirty="0" smtClean="0">
                <a:latin typeface="+mj-lt"/>
                <a:cs typeface="Arial" pitchFamily="34" charset="0"/>
              </a:rPr>
              <a:t>. </a:t>
            </a:r>
            <a:endParaRPr lang="en-US" sz="3000" b="1" dirty="0">
              <a:latin typeface="+mj-lt"/>
              <a:cs typeface="Arial" pitchFamily="34" charset="0"/>
            </a:endParaRPr>
          </a:p>
          <a:p>
            <a:r>
              <a:rPr lang="en-US" sz="3000" dirty="0" smtClean="0">
                <a:latin typeface="+mj-lt"/>
                <a:cs typeface="Arial" pitchFamily="34" charset="0"/>
              </a:rPr>
              <a:t>Pemerintah </a:t>
            </a:r>
            <a:r>
              <a:rPr lang="en-US" sz="3000" dirty="0" err="1">
                <a:latin typeface="+mj-lt"/>
                <a:cs typeface="Arial" pitchFamily="34" charset="0"/>
              </a:rPr>
              <a:t>daerah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mempunyai</a:t>
            </a:r>
            <a:r>
              <a:rPr lang="en-US" sz="3000" b="1" dirty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kewenangan</a:t>
            </a:r>
            <a:r>
              <a:rPr lang="en-US" sz="3000" b="1" dirty="0">
                <a:latin typeface="+mj-lt"/>
                <a:cs typeface="Arial" pitchFamily="34" charset="0"/>
              </a:rPr>
              <a:t> </a:t>
            </a:r>
            <a:r>
              <a:rPr lang="en-US" sz="3000" dirty="0">
                <a:latin typeface="+mj-lt"/>
                <a:cs typeface="Arial" pitchFamily="34" charset="0"/>
              </a:rPr>
              <a:t>yang </a:t>
            </a:r>
            <a:r>
              <a:rPr lang="en-US" sz="3000" dirty="0" err="1">
                <a:latin typeface="+mj-lt"/>
                <a:cs typeface="Arial" pitchFamily="34" charset="0"/>
              </a:rPr>
              <a:t>besar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untuk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merencanakan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>
                <a:latin typeface="+mj-lt"/>
                <a:cs typeface="Arial" pitchFamily="34" charset="0"/>
              </a:rPr>
              <a:t>merumuskan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>
                <a:latin typeface="+mj-lt"/>
                <a:cs typeface="Arial" pitchFamily="34" charset="0"/>
              </a:rPr>
              <a:t>melaksanakan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>
                <a:latin typeface="+mj-lt"/>
                <a:cs typeface="Arial" pitchFamily="34" charset="0"/>
              </a:rPr>
              <a:t>serta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mengevaluasi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kebijakan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program pembangunan yang </a:t>
            </a:r>
            <a:r>
              <a:rPr lang="en-US" sz="3000" dirty="0" err="1">
                <a:latin typeface="+mj-lt"/>
                <a:cs typeface="Arial" pitchFamily="34" charset="0"/>
              </a:rPr>
              <a:t>sesuai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dengan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kebutuhan</a:t>
            </a:r>
            <a:r>
              <a:rPr lang="en-US" sz="3000" b="1" dirty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masyarakat</a:t>
            </a:r>
            <a:r>
              <a:rPr lang="en-US" sz="3000" b="1" dirty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setempat</a:t>
            </a:r>
            <a:r>
              <a:rPr lang="en-US" sz="3000" b="1" dirty="0">
                <a:latin typeface="+mj-lt"/>
                <a:cs typeface="Arial" pitchFamily="34" charset="0"/>
              </a:rPr>
              <a:t> </a:t>
            </a:r>
            <a:endParaRPr lang="en-US" sz="3000" b="1" dirty="0" smtClean="0">
              <a:latin typeface="+mj-lt"/>
              <a:cs typeface="Arial" pitchFamily="34" charset="0"/>
            </a:endParaRPr>
          </a:p>
          <a:p>
            <a:r>
              <a:rPr lang="en-US" sz="3000" dirty="0" err="1" smtClean="0">
                <a:latin typeface="+mj-lt"/>
                <a:cs typeface="Arial" pitchFamily="34" charset="0"/>
              </a:rPr>
              <a:t>Sekarang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Pemerintah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daerah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tidak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lagi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sekedar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sebagai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pelaksana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operasional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kebijakan-kebijakan</a:t>
            </a:r>
            <a:r>
              <a:rPr lang="en-US" sz="3000" dirty="0">
                <a:latin typeface="+mj-lt"/>
                <a:cs typeface="Arial" pitchFamily="34" charset="0"/>
              </a:rPr>
              <a:t> yang </a:t>
            </a:r>
            <a:r>
              <a:rPr lang="en-US" sz="3000" dirty="0" err="1">
                <a:latin typeface="+mj-lt"/>
                <a:cs typeface="Arial" pitchFamily="34" charset="0"/>
              </a:rPr>
              <a:t>telah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ditetapkan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ditentukan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oleh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pusat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>
                <a:latin typeface="+mj-lt"/>
                <a:cs typeface="Arial" pitchFamily="34" charset="0"/>
              </a:rPr>
              <a:t>tetapi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lebih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dari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itu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diharapkan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dapat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menjadi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agen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penggerak</a:t>
            </a:r>
            <a:r>
              <a:rPr lang="en-US" sz="3000" b="1" dirty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pembangunan</a:t>
            </a:r>
            <a:r>
              <a:rPr lang="en-US" sz="3000" dirty="0">
                <a:latin typeface="+mj-lt"/>
                <a:cs typeface="Arial" pitchFamily="34" charset="0"/>
              </a:rPr>
              <a:t> di </a:t>
            </a:r>
            <a:r>
              <a:rPr lang="en-US" sz="3000" dirty="0" err="1">
                <a:latin typeface="+mj-lt"/>
                <a:cs typeface="Arial" pitchFamily="34" charset="0"/>
              </a:rPr>
              <a:t>tingkat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daerah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atau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lokal</a:t>
            </a:r>
            <a:r>
              <a:rPr lang="en-US" sz="3000" dirty="0">
                <a:latin typeface="+mj-lt"/>
                <a:cs typeface="Arial" pitchFamily="34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07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Autofit/>
          </a:bodyPr>
          <a:lstStyle/>
          <a:p>
            <a:r>
              <a:rPr lang="en-US" sz="3200" b="1" dirty="0" err="1">
                <a:cs typeface="Arial" pitchFamily="34" charset="0"/>
              </a:rPr>
              <a:t>Hubungan</a:t>
            </a:r>
            <a:r>
              <a:rPr lang="en-US" sz="3200" b="1" dirty="0">
                <a:cs typeface="Arial" pitchFamily="34" charset="0"/>
              </a:rPr>
              <a:t> </a:t>
            </a:r>
            <a:r>
              <a:rPr lang="en-US" sz="3200" b="1" dirty="0" err="1">
                <a:cs typeface="Arial" pitchFamily="34" charset="0"/>
              </a:rPr>
              <a:t>Pusat</a:t>
            </a:r>
            <a:r>
              <a:rPr lang="en-US" sz="3200" b="1" dirty="0">
                <a:cs typeface="Arial" pitchFamily="34" charset="0"/>
              </a:rPr>
              <a:t> &amp; </a:t>
            </a:r>
            <a:r>
              <a:rPr lang="en-US" sz="3200" b="1" dirty="0" smtClean="0">
                <a:cs typeface="Arial" pitchFamily="34" charset="0"/>
              </a:rPr>
              <a:t>Daerah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410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err="1" smtClean="0">
                <a:latin typeface="+mj-lt"/>
                <a:cs typeface="Arial" pitchFamily="34" charset="0"/>
              </a:rPr>
              <a:t>Hubungan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Pusat</a:t>
            </a:r>
            <a:r>
              <a:rPr lang="en-US" sz="2800" dirty="0" smtClean="0">
                <a:latin typeface="+mj-lt"/>
                <a:cs typeface="Arial" pitchFamily="34" charset="0"/>
              </a:rPr>
              <a:t> &amp; Daerah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diatur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mekanisme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800" dirty="0" err="1" smtClean="0">
                <a:latin typeface="+mj-lt"/>
                <a:cs typeface="Arial" pitchFamily="34" charset="0"/>
              </a:rPr>
              <a:t>hubungan</a:t>
            </a:r>
            <a:r>
              <a:rPr lang="en-US" sz="2800" dirty="0" smtClean="0">
                <a:latin typeface="+mj-lt"/>
                <a:cs typeface="Arial" pitchFamily="34" charset="0"/>
              </a:rPr>
              <a:t> di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berbagai</a:t>
            </a:r>
            <a:r>
              <a:rPr lang="en-US" sz="2800" dirty="0" smtClean="0">
                <a:latin typeface="+mj-lt"/>
                <a:cs typeface="Arial" pitchFamily="34" charset="0"/>
              </a:rPr>
              <a:t>  </a:t>
            </a:r>
            <a:r>
              <a:rPr lang="en-US" sz="2800" dirty="0" err="1" smtClean="0">
                <a:latin typeface="+mj-lt"/>
                <a:cs typeface="Arial" pitchFamily="34" charset="0"/>
              </a:rPr>
              <a:t>bidang</a:t>
            </a:r>
            <a:r>
              <a:rPr lang="en-US" sz="2800" dirty="0" smtClean="0">
                <a:latin typeface="+mj-lt"/>
                <a:cs typeface="Arial" pitchFamily="34" charset="0"/>
              </a:rPr>
              <a:t>  meliputi :</a:t>
            </a:r>
          </a:p>
          <a:p>
            <a:pPr marL="457200" indent="-457200">
              <a:buNone/>
            </a:pPr>
            <a:r>
              <a:rPr lang="en-US" sz="2800" dirty="0" smtClean="0">
                <a:latin typeface="+mj-lt"/>
                <a:cs typeface="Arial" pitchFamily="34" charset="0"/>
              </a:rPr>
              <a:t>1.  </a:t>
            </a:r>
            <a:r>
              <a:rPr lang="en-US" sz="2800" dirty="0">
                <a:latin typeface="+mj-lt"/>
                <a:cs typeface="Arial" pitchFamily="34" charset="0"/>
              </a:rPr>
              <a:t>B</a:t>
            </a:r>
            <a:r>
              <a:rPr lang="en-US" sz="2800" dirty="0" smtClean="0">
                <a:latin typeface="+mj-lt"/>
                <a:cs typeface="Arial" pitchFamily="34" charset="0"/>
              </a:rPr>
              <a:t>idang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2800" dirty="0" smtClean="0">
                <a:latin typeface="+mj-lt"/>
                <a:cs typeface="Arial" pitchFamily="34" charset="0"/>
              </a:rPr>
              <a:t>  </a:t>
            </a:r>
            <a:r>
              <a:rPr lang="en-US" sz="2800" dirty="0" err="1" smtClean="0">
                <a:latin typeface="+mj-lt"/>
                <a:cs typeface="Arial" pitchFamily="34" charset="0"/>
              </a:rPr>
              <a:t>Pusat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menciptakan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hubungan</a:t>
            </a:r>
            <a:r>
              <a:rPr lang="en-US" sz="2800" dirty="0" smtClean="0">
                <a:latin typeface="+mj-lt"/>
                <a:cs typeface="Arial" pitchFamily="34" charset="0"/>
              </a:rPr>
              <a:t>  </a:t>
            </a:r>
            <a:r>
              <a:rPr lang="en-US" sz="2800" dirty="0" err="1" smtClean="0">
                <a:latin typeface="+mj-lt"/>
                <a:cs typeface="Arial" pitchFamily="34" charset="0"/>
              </a:rPr>
              <a:t>desentralistik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shg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memberi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keleluasaan</a:t>
            </a:r>
            <a:r>
              <a:rPr lang="en-US" sz="2800" dirty="0" smtClean="0">
                <a:latin typeface="+mj-lt"/>
                <a:cs typeface="Arial" pitchFamily="34" charset="0"/>
              </a:rPr>
              <a:t> &amp;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kebebasan</a:t>
            </a:r>
            <a:r>
              <a:rPr lang="en-US" sz="2800" dirty="0" smtClean="0">
                <a:latin typeface="+mj-lt"/>
                <a:cs typeface="Arial" pitchFamily="34" charset="0"/>
              </a:rPr>
              <a:t> Daerah </a:t>
            </a:r>
            <a:r>
              <a:rPr lang="en-US" sz="2800" dirty="0" err="1" smtClean="0">
                <a:latin typeface="+mj-lt"/>
                <a:cs typeface="Arial" pitchFamily="34" charset="0"/>
              </a:rPr>
              <a:t>utk</a:t>
            </a:r>
            <a:r>
              <a:rPr lang="en-US" sz="2800" dirty="0" smtClean="0">
                <a:latin typeface="+mj-lt"/>
                <a:cs typeface="Arial" pitchFamily="34" charset="0"/>
              </a:rPr>
              <a:t> 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mengatur</a:t>
            </a:r>
            <a:r>
              <a:rPr lang="en-US" sz="2800" dirty="0" smtClean="0">
                <a:latin typeface="+mj-lt"/>
                <a:cs typeface="Arial" pitchFamily="34" charset="0"/>
              </a:rPr>
              <a:t> &amp;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mengurus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kepentingannya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berdasarkan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kehendaknya</a:t>
            </a:r>
            <a:r>
              <a:rPr lang="en-US" sz="2800" dirty="0" smtClean="0">
                <a:latin typeface="+mj-lt"/>
                <a:cs typeface="Arial" pitchFamily="34" charset="0"/>
              </a:rPr>
              <a:t>.</a:t>
            </a:r>
          </a:p>
          <a:p>
            <a:pPr marL="457200" indent="-457200">
              <a:buNone/>
            </a:pPr>
            <a:r>
              <a:rPr lang="en-US" sz="2800" dirty="0" smtClean="0">
                <a:latin typeface="+mj-lt"/>
                <a:cs typeface="Arial" pitchFamily="34" charset="0"/>
              </a:rPr>
              <a:t> 2.  Bidang 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dekonsentrasi</a:t>
            </a:r>
            <a:r>
              <a:rPr lang="en-US" sz="2800" dirty="0" smtClean="0">
                <a:latin typeface="+mj-lt"/>
                <a:cs typeface="Arial" pitchFamily="34" charset="0"/>
              </a:rPr>
              <a:t>  </a:t>
            </a:r>
            <a:r>
              <a:rPr lang="en-US" sz="2800" dirty="0" err="1" smtClean="0">
                <a:latin typeface="+mj-lt"/>
                <a:cs typeface="Arial" pitchFamily="34" charset="0"/>
              </a:rPr>
              <a:t>Pusat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menciptakan</a:t>
            </a:r>
            <a:r>
              <a:rPr lang="en-US" sz="2800" dirty="0" smtClean="0">
                <a:latin typeface="+mj-lt"/>
                <a:cs typeface="Arial" pitchFamily="34" charset="0"/>
              </a:rPr>
              <a:t> hub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pengendalian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pd</a:t>
            </a:r>
            <a:r>
              <a:rPr lang="en-US" sz="2800" dirty="0" smtClean="0">
                <a:latin typeface="+mj-lt"/>
                <a:cs typeface="Arial" pitchFamily="34" charset="0"/>
              </a:rPr>
              <a:t> Daerah agar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tetap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berada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koridor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negara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kesatuan</a:t>
            </a:r>
            <a:r>
              <a:rPr lang="en-US" sz="2800" dirty="0" smtClean="0">
                <a:latin typeface="+mj-lt"/>
                <a:cs typeface="Arial" pitchFamily="34" charset="0"/>
              </a:rPr>
              <a:t>. 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800" dirty="0" smtClean="0">
                <a:latin typeface="+mj-lt"/>
                <a:cs typeface="Arial" pitchFamily="34" charset="0"/>
              </a:rPr>
              <a:t>Bidang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tugas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pembantuan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Pusat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memberi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tugas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kpd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sesuai</a:t>
            </a:r>
            <a:r>
              <a:rPr lang="en-US" sz="2800" dirty="0" smtClean="0">
                <a:latin typeface="+mj-lt"/>
                <a:cs typeface="Arial" pitchFamily="34" charset="0"/>
              </a:rPr>
              <a:t> dg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peraturan</a:t>
            </a:r>
            <a:r>
              <a:rPr lang="en-US" sz="2800" dirty="0" smtClean="0">
                <a:latin typeface="+mj-lt"/>
                <a:cs typeface="Arial" pitchFamily="34" charset="0"/>
              </a:rPr>
              <a:t>-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perundangan</a:t>
            </a:r>
            <a:r>
              <a:rPr lang="en-US" sz="2800" dirty="0" smtClean="0">
                <a:latin typeface="+mj-lt"/>
                <a:cs typeface="Arial" pitchFamily="34" charset="0"/>
              </a:rPr>
              <a:t> dg </a:t>
            </a:r>
            <a:r>
              <a:rPr lang="en-US" sz="2800" dirty="0" err="1" smtClean="0">
                <a:latin typeface="+mj-lt"/>
                <a:cs typeface="Arial" pitchFamily="34" charset="0"/>
              </a:rPr>
              <a:t>tanggung</a:t>
            </a:r>
            <a:r>
              <a:rPr lang="en-US" sz="2800" dirty="0" smtClean="0">
                <a:latin typeface="+mj-lt"/>
                <a:cs typeface="Arial" pitchFamily="34" charset="0"/>
              </a:rPr>
              <a:t>  </a:t>
            </a:r>
            <a:r>
              <a:rPr lang="en-US" sz="2800" dirty="0" err="1" smtClean="0">
                <a:latin typeface="+mj-lt"/>
                <a:cs typeface="Arial" pitchFamily="34" charset="0"/>
              </a:rPr>
              <a:t>jawab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pada</a:t>
            </a:r>
            <a:r>
              <a:rPr lang="en-US" sz="2800" dirty="0" smtClean="0">
                <a:latin typeface="+mj-lt"/>
                <a:cs typeface="Arial" pitchFamily="34" charset="0"/>
              </a:rPr>
              <a:t> Pemerintah Daerah.</a:t>
            </a:r>
          </a:p>
          <a:p>
            <a:pPr marL="0" indent="0">
              <a:buNone/>
            </a:pP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>
                <a:cs typeface="Arial" pitchFamily="34" charset="0"/>
              </a:rPr>
              <a:t>Bidang </a:t>
            </a:r>
            <a:r>
              <a:rPr lang="en-US" dirty="0" err="1">
                <a:cs typeface="Arial" pitchFamily="34" charset="0"/>
              </a:rPr>
              <a:t>susunan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b="1" dirty="0">
                <a:cs typeface="Arial" pitchFamily="34" charset="0"/>
              </a:rPr>
              <a:t>organisasi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 err="1">
                <a:cs typeface="Arial" pitchFamily="34" charset="0"/>
              </a:rPr>
              <a:t>pemeritahan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daerahterdiri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atas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daerah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besar</a:t>
            </a:r>
            <a:r>
              <a:rPr lang="en-US" dirty="0">
                <a:cs typeface="Arial" pitchFamily="34" charset="0"/>
              </a:rPr>
              <a:t> (</a:t>
            </a:r>
            <a:r>
              <a:rPr lang="en-US" dirty="0" err="1">
                <a:cs typeface="Arial" pitchFamily="34" charset="0"/>
              </a:rPr>
              <a:t>provinsi</a:t>
            </a:r>
            <a:r>
              <a:rPr lang="en-US" dirty="0">
                <a:cs typeface="Arial" pitchFamily="34" charset="0"/>
              </a:rPr>
              <a:t>)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daerah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keci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(</a:t>
            </a:r>
            <a:r>
              <a:rPr lang="en-US" dirty="0" err="1" smtClean="0">
                <a:cs typeface="Arial" pitchFamily="34" charset="0"/>
              </a:rPr>
              <a:t>kabupaten</a:t>
            </a:r>
            <a:r>
              <a:rPr lang="en-US" dirty="0" smtClean="0">
                <a:cs typeface="Arial" pitchFamily="34" charset="0"/>
              </a:rPr>
              <a:t> /</a:t>
            </a:r>
            <a:r>
              <a:rPr lang="en-US" dirty="0" err="1">
                <a:cs typeface="Arial" pitchFamily="34" charset="0"/>
              </a:rPr>
              <a:t>kota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desa</a:t>
            </a:r>
            <a:r>
              <a:rPr lang="en-US" dirty="0">
                <a:cs typeface="Arial" pitchFamily="34" charset="0"/>
              </a:rPr>
              <a:t>) yang </a:t>
            </a:r>
            <a:r>
              <a:rPr lang="en-US" dirty="0" err="1">
                <a:cs typeface="Arial" pitchFamily="34" charset="0"/>
              </a:rPr>
              <a:t>harus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bersendikanpermusyawaratan</a:t>
            </a:r>
            <a:r>
              <a:rPr lang="en-US" dirty="0">
                <a:cs typeface="Arial" pitchFamily="34" charset="0"/>
              </a:rPr>
              <a:t>/ </a:t>
            </a:r>
            <a:r>
              <a:rPr lang="en-US" dirty="0" err="1">
                <a:cs typeface="Arial" pitchFamily="34" charset="0"/>
              </a:rPr>
              <a:t>demokrasi</a:t>
            </a:r>
            <a:r>
              <a:rPr lang="en-US" dirty="0" smtClean="0"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3100" dirty="0">
                <a:latin typeface="+mj-lt"/>
                <a:cs typeface="Arial" pitchFamily="34" charset="0"/>
              </a:rPr>
              <a:t>B</a:t>
            </a:r>
            <a:r>
              <a:rPr lang="en-US" sz="3100" dirty="0" smtClean="0">
                <a:latin typeface="+mj-lt"/>
                <a:cs typeface="Arial" pitchFamily="34" charset="0"/>
              </a:rPr>
              <a:t>idang </a:t>
            </a:r>
            <a:r>
              <a:rPr lang="en-US" sz="3100" b="1" dirty="0" err="1" smtClean="0">
                <a:latin typeface="+mj-lt"/>
                <a:cs typeface="Arial" pitchFamily="34" charset="0"/>
              </a:rPr>
              <a:t>keuangan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Pusat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memberi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keleluasaan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pada</a:t>
            </a:r>
            <a:r>
              <a:rPr lang="en-US" sz="3100" dirty="0" smtClean="0">
                <a:latin typeface="+mj-lt"/>
                <a:cs typeface="Arial" pitchFamily="34" charset="0"/>
              </a:rPr>
              <a:t> Daerah </a:t>
            </a:r>
            <a:r>
              <a:rPr lang="en-US" sz="31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mencari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dana</a:t>
            </a:r>
            <a:r>
              <a:rPr lang="en-US" sz="3100" dirty="0" smtClean="0">
                <a:latin typeface="+mj-lt"/>
                <a:cs typeface="Arial" pitchFamily="34" charset="0"/>
              </a:rPr>
              <a:t> sendiri </a:t>
            </a:r>
            <a:r>
              <a:rPr lang="en-US" sz="3100" dirty="0" err="1" smtClean="0">
                <a:latin typeface="+mj-lt"/>
                <a:cs typeface="Arial" pitchFamily="34" charset="0"/>
              </a:rPr>
              <a:t>lewat</a:t>
            </a:r>
            <a:endParaRPr lang="en-US" sz="3100" dirty="0" smtClean="0">
              <a:latin typeface="+mj-lt"/>
              <a:cs typeface="Arial" pitchFamily="34" charset="0"/>
            </a:endParaRPr>
          </a:p>
          <a:p>
            <a:pPr marL="1371600" indent="-1371600">
              <a:buNone/>
            </a:pP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smtClean="0">
                <a:latin typeface="+mj-lt"/>
                <a:cs typeface="Arial" pitchFamily="34" charset="0"/>
              </a:rPr>
              <a:t>      </a:t>
            </a:r>
            <a:r>
              <a:rPr lang="en-US" sz="3100" dirty="0" err="1" smtClean="0">
                <a:latin typeface="+mj-lt"/>
                <a:cs typeface="Arial" pitchFamily="34" charset="0"/>
              </a:rPr>
              <a:t>pajak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dan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retribusi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memberi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campur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smtClean="0">
                <a:latin typeface="+mj-lt"/>
                <a:cs typeface="Arial" pitchFamily="34" charset="0"/>
              </a:rPr>
              <a:t>      </a:t>
            </a:r>
            <a:r>
              <a:rPr lang="en-US" sz="3100" dirty="0" err="1" smtClean="0">
                <a:latin typeface="+mj-lt"/>
                <a:cs typeface="Arial" pitchFamily="34" charset="0"/>
              </a:rPr>
              <a:t>tangan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keuangan</a:t>
            </a:r>
            <a:r>
              <a:rPr lang="en-US" sz="3100" dirty="0" smtClean="0">
                <a:latin typeface="+mj-lt"/>
                <a:cs typeface="Arial" pitchFamily="34" charset="0"/>
              </a:rPr>
              <a:t>  </a:t>
            </a:r>
            <a:r>
              <a:rPr lang="en-US" sz="31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mengatur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pemerataan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smtClean="0">
                <a:latin typeface="+mj-lt"/>
                <a:cs typeface="Arial" pitchFamily="34" charset="0"/>
              </a:rPr>
              <a:t>      </a:t>
            </a:r>
            <a:r>
              <a:rPr lang="en-US" sz="3100" dirty="0" err="1" smtClean="0">
                <a:latin typeface="+mj-lt"/>
                <a:cs typeface="Arial" pitchFamily="34" charset="0"/>
              </a:rPr>
              <a:t>dan</a:t>
            </a:r>
            <a:r>
              <a:rPr lang="en-US" sz="3100" dirty="0" smtClean="0">
                <a:latin typeface="+mj-lt"/>
                <a:cs typeface="Arial" pitchFamily="34" charset="0"/>
              </a:rPr>
              <a:t> keadilan sosial. </a:t>
            </a:r>
          </a:p>
          <a:p>
            <a:pPr marL="1371600" indent="-1371600">
              <a:buNone/>
            </a:pPr>
            <a:r>
              <a:rPr lang="en-US" sz="3100" dirty="0" smtClean="0">
                <a:latin typeface="+mj-lt"/>
                <a:cs typeface="Arial" pitchFamily="34" charset="0"/>
              </a:rPr>
              <a:t>6.   Bidang </a:t>
            </a:r>
            <a:r>
              <a:rPr lang="en-US" sz="3100" b="1" dirty="0" err="1" smtClean="0">
                <a:latin typeface="+mj-lt"/>
                <a:cs typeface="Arial" pitchFamily="34" charset="0"/>
              </a:rPr>
              <a:t>pengawasan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Pusat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melakukan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pengawasan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sz="3100" dirty="0" smtClean="0">
                <a:latin typeface="+mj-lt"/>
                <a:cs typeface="Arial" pitchFamily="34" charset="0"/>
              </a:rPr>
              <a:t>       </a:t>
            </a:r>
            <a:r>
              <a:rPr lang="en-US" sz="3100" dirty="0" err="1" smtClean="0">
                <a:latin typeface="+mj-lt"/>
                <a:cs typeface="Arial" pitchFamily="34" charset="0"/>
              </a:rPr>
              <a:t>represif</a:t>
            </a:r>
            <a:r>
              <a:rPr lang="en-US" sz="3100" dirty="0" smtClean="0">
                <a:latin typeface="+mj-lt"/>
                <a:cs typeface="Arial" pitchFamily="34" charset="0"/>
              </a:rPr>
              <a:t>  </a:t>
            </a:r>
            <a:r>
              <a:rPr lang="en-US" sz="3100" dirty="0" err="1" smtClean="0">
                <a:latin typeface="+mj-lt"/>
                <a:cs typeface="Arial" pitchFamily="34" charset="0"/>
              </a:rPr>
              <a:t>preventif</a:t>
            </a:r>
            <a:r>
              <a:rPr lang="en-US" sz="3100" dirty="0" smtClean="0">
                <a:latin typeface="+mj-lt"/>
                <a:cs typeface="Arial" pitchFamily="34" charset="0"/>
              </a:rPr>
              <a:t>  </a:t>
            </a:r>
            <a:r>
              <a:rPr lang="en-US" sz="3100" dirty="0" err="1" smtClean="0">
                <a:latin typeface="+mj-lt"/>
                <a:cs typeface="Arial" pitchFamily="34" charset="0"/>
              </a:rPr>
              <a:t>kepada</a:t>
            </a:r>
            <a:r>
              <a:rPr lang="en-US" sz="3100" dirty="0" smtClean="0">
                <a:latin typeface="+mj-lt"/>
                <a:cs typeface="Arial" pitchFamily="34" charset="0"/>
              </a:rPr>
              <a:t> Daerah agar </a:t>
            </a:r>
            <a:r>
              <a:rPr lang="en-US" sz="3100" dirty="0" err="1" smtClean="0">
                <a:latin typeface="+mj-lt"/>
                <a:cs typeface="Arial" pitchFamily="34" charset="0"/>
              </a:rPr>
              <a:t>tetap</a:t>
            </a:r>
            <a:r>
              <a:rPr lang="en-US" sz="3100" dirty="0" smtClean="0">
                <a:latin typeface="+mj-lt"/>
                <a:cs typeface="Arial" pitchFamily="34" charset="0"/>
              </a:rPr>
              <a:t>  </a:t>
            </a:r>
            <a:r>
              <a:rPr lang="en-US" sz="3100" dirty="0" err="1" smtClean="0">
                <a:latin typeface="+mj-lt"/>
                <a:cs typeface="Arial" pitchFamily="34" charset="0"/>
              </a:rPr>
              <a:t>berada</a:t>
            </a:r>
            <a:endParaRPr lang="en-US" sz="3100" dirty="0" smtClean="0">
              <a:latin typeface="+mj-lt"/>
              <a:cs typeface="Arial" pitchFamily="34" charset="0"/>
            </a:endParaRPr>
          </a:p>
          <a:p>
            <a:pPr marL="1371600" indent="-1371600">
              <a:buNone/>
            </a:pP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smtClean="0">
                <a:latin typeface="+mj-lt"/>
                <a:cs typeface="Arial" pitchFamily="34" charset="0"/>
              </a:rPr>
              <a:t>      </a:t>
            </a:r>
            <a:r>
              <a:rPr lang="en-US" sz="3100" dirty="0" err="1" smtClean="0">
                <a:latin typeface="+mj-lt"/>
                <a:cs typeface="Arial" pitchFamily="34" charset="0"/>
              </a:rPr>
              <a:t>pada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koridor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peraturan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perundang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undangan</a:t>
            </a:r>
            <a:r>
              <a:rPr lang="en-US" sz="3100" dirty="0" smtClean="0">
                <a:latin typeface="+mj-lt"/>
                <a:cs typeface="Arial" pitchFamily="34" charset="0"/>
              </a:rPr>
              <a:t>.       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Urusan  </a:t>
            </a:r>
            <a:r>
              <a:rPr lang="en-US" b="1" dirty="0"/>
              <a:t>Pemerintahan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b="1" dirty="0" smtClean="0"/>
              <a:t>Dalam </a:t>
            </a:r>
            <a:r>
              <a:rPr lang="en-US" b="1" dirty="0"/>
              <a:t>UU No 23 Th. 2014 urusan </a:t>
            </a:r>
            <a:r>
              <a:rPr lang="en-US" b="1" dirty="0" smtClean="0"/>
              <a:t> </a:t>
            </a:r>
            <a:r>
              <a:rPr lang="en-US" dirty="0"/>
              <a:t>P</a:t>
            </a:r>
            <a:r>
              <a:rPr lang="en-US" dirty="0" smtClean="0"/>
              <a:t>emerintahan </a:t>
            </a:r>
            <a:r>
              <a:rPr lang="en-US" dirty="0" err="1" smtClean="0"/>
              <a:t>dibagi</a:t>
            </a:r>
            <a:r>
              <a:rPr lang="en-US" dirty="0" smtClean="0"/>
              <a:t> 3.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Urusan </a:t>
            </a:r>
            <a:r>
              <a:rPr lang="en-US" b="1" dirty="0"/>
              <a:t>Absolut </a:t>
            </a:r>
            <a:r>
              <a:rPr lang="en-US" dirty="0"/>
              <a:t>yang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Pemerintah </a:t>
            </a:r>
            <a:r>
              <a:rPr lang="en-US" dirty="0" err="1" smtClean="0"/>
              <a:t>Pusat</a:t>
            </a:r>
            <a:r>
              <a:rPr lang="en-US" dirty="0" smtClean="0"/>
              <a:t>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b="1" dirty="0" err="1"/>
              <a:t>kongkruen</a:t>
            </a:r>
            <a:r>
              <a:rPr lang="en-US" dirty="0"/>
              <a:t> yang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, Pemerintah Daerah </a:t>
            </a:r>
            <a:r>
              <a:rPr lang="en-US" dirty="0" err="1"/>
              <a:t>Propoinsi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Pemerintah Daerah Kabupaten Kota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b="1" dirty="0" err="1"/>
              <a:t>Umum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815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Urusan </a:t>
            </a:r>
            <a:r>
              <a:rPr lang="en-US" b="1" dirty="0"/>
              <a:t>Absolut </a:t>
            </a:r>
            <a:r>
              <a:rPr lang="en-US" dirty="0"/>
              <a:t>yang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cs typeface="Arial" pitchFamily="34" charset="0"/>
              </a:rPr>
              <a:t>Pertahanan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Keamanan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cs typeface="Arial" pitchFamily="34" charset="0"/>
              </a:rPr>
              <a:t>Agama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Yustisi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cs typeface="Arial" pitchFamily="34" charset="0"/>
              </a:rPr>
              <a:t>Politik </a:t>
            </a:r>
            <a:r>
              <a:rPr lang="en-US" dirty="0" err="1">
                <a:cs typeface="Arial" pitchFamily="34" charset="0"/>
              </a:rPr>
              <a:t>Luar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negeri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Moneter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fiskal</a:t>
            </a:r>
            <a:r>
              <a:rPr lang="en-US" dirty="0">
                <a:cs typeface="Arial" pitchFamily="34" charset="0"/>
              </a:rPr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71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153400" cy="55165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2800" dirty="0">
                <a:latin typeface="+mj-lt"/>
              </a:rPr>
              <a:t>Urusan </a:t>
            </a:r>
            <a:r>
              <a:rPr lang="en-US" sz="2800" dirty="0" err="1">
                <a:latin typeface="+mj-lt"/>
              </a:rPr>
              <a:t>pemerintahan</a:t>
            </a:r>
            <a:r>
              <a:rPr lang="en-US" sz="2800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kongkruen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dibagi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antara</a:t>
            </a:r>
            <a:r>
              <a:rPr lang="en-US" sz="2800" dirty="0">
                <a:latin typeface="+mj-lt"/>
              </a:rPr>
              <a:t> Pemerintah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, Pemerintah Daerah </a:t>
            </a:r>
            <a:r>
              <a:rPr lang="en-US" sz="2800" dirty="0" err="1">
                <a:latin typeface="+mj-lt"/>
              </a:rPr>
              <a:t>Propoinsi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&amp;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Pemerintah Daerah Kabupaten </a:t>
            </a:r>
            <a:r>
              <a:rPr lang="en-US" sz="2800" dirty="0" smtClean="0">
                <a:latin typeface="+mj-lt"/>
              </a:rPr>
              <a:t>Kota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terdiri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dari</a:t>
            </a:r>
            <a:r>
              <a:rPr lang="en-US" sz="2800" dirty="0" smtClean="0">
                <a:latin typeface="+mj-lt"/>
              </a:rPr>
              <a:t>  </a:t>
            </a:r>
            <a:r>
              <a:rPr lang="en-US" sz="2800" dirty="0">
                <a:latin typeface="+mj-lt"/>
              </a:rPr>
              <a:t>:</a:t>
            </a:r>
            <a:endParaRPr lang="en-US" sz="2800" b="1" dirty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b="1" dirty="0" smtClean="0">
                <a:latin typeface="+mj-lt"/>
                <a:cs typeface="Arial" pitchFamily="34" charset="0"/>
              </a:rPr>
              <a:t>Urusan </a:t>
            </a:r>
            <a:r>
              <a:rPr lang="en-US" sz="2800" b="1" dirty="0" err="1">
                <a:latin typeface="+mj-lt"/>
                <a:cs typeface="Arial" pitchFamily="34" charset="0"/>
              </a:rPr>
              <a:t>urusan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wajib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pelayanan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dasar</a:t>
            </a:r>
            <a:endParaRPr lang="en-US" sz="2800" b="1" dirty="0">
              <a:latin typeface="+mj-lt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800" dirty="0" smtClean="0">
                <a:latin typeface="+mj-lt"/>
                <a:cs typeface="Arial" pitchFamily="34" charset="0"/>
              </a:rPr>
              <a:t>Pendidikan 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kesehatan</a:t>
            </a:r>
            <a:r>
              <a:rPr lang="en-US" sz="2800" dirty="0">
                <a:latin typeface="+mj-lt"/>
                <a:cs typeface="Arial" pitchFamily="34" charset="0"/>
              </a:rPr>
              <a:t>; </a:t>
            </a:r>
            <a:r>
              <a:rPr lang="en-US" sz="2800" dirty="0" err="1">
                <a:latin typeface="+mj-lt"/>
                <a:cs typeface="Arial" pitchFamily="34" charset="0"/>
              </a:rPr>
              <a:t>jiwa</a:t>
            </a:r>
            <a:r>
              <a:rPr lang="en-US" sz="2800" dirty="0">
                <a:latin typeface="+mj-lt"/>
                <a:cs typeface="Arial" pitchFamily="34" charset="0"/>
              </a:rPr>
              <a:t>, raga, sosial, </a:t>
            </a:r>
            <a:r>
              <a:rPr lang="en-US" sz="2800" dirty="0" err="1">
                <a:latin typeface="+mj-lt"/>
                <a:cs typeface="Arial" pitchFamily="34" charset="0"/>
              </a:rPr>
              <a:t>ekonomi</a:t>
            </a:r>
            <a:r>
              <a:rPr lang="en-US" sz="2800" dirty="0">
                <a:latin typeface="+mj-lt"/>
                <a:cs typeface="Arial" pitchFamily="34" charset="0"/>
              </a:rPr>
              <a:t>.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pekerjaan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umum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penataan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ruang</a:t>
            </a:r>
            <a:r>
              <a:rPr lang="en-US" sz="2800" dirty="0">
                <a:latin typeface="+mj-lt"/>
                <a:cs typeface="Arial" pitchFamily="34" charset="0"/>
              </a:rPr>
              <a:t>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perumahan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rakyat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kawasan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permukiman</a:t>
            </a:r>
            <a:r>
              <a:rPr lang="en-US" sz="2800" dirty="0">
                <a:latin typeface="+mj-lt"/>
                <a:cs typeface="Arial" pitchFamily="34" charset="0"/>
              </a:rPr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ketenteraman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ketertiban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umum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pelindunganmasyarakat</a:t>
            </a:r>
            <a:r>
              <a:rPr lang="en-US" sz="2800" dirty="0">
                <a:latin typeface="+mj-lt"/>
                <a:cs typeface="Arial" pitchFamily="34" charset="0"/>
              </a:rPr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800" dirty="0" smtClean="0">
                <a:latin typeface="+mj-lt"/>
                <a:cs typeface="Arial" pitchFamily="34" charset="0"/>
              </a:rPr>
              <a:t>Dan  </a:t>
            </a:r>
            <a:r>
              <a:rPr lang="en-US" sz="2800" dirty="0">
                <a:latin typeface="+mj-lt"/>
                <a:cs typeface="Arial" pitchFamily="34" charset="0"/>
              </a:rPr>
              <a:t>sosial. </a:t>
            </a:r>
          </a:p>
          <a:p>
            <a:pPr marL="0" indent="0">
              <a:buNone/>
            </a:pP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5649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10000"/>
          </a:bodyPr>
          <a:lstStyle/>
          <a:p>
            <a:pPr marL="0" lvl="0" indent="0" fontAlgn="base">
              <a:buNone/>
            </a:pPr>
            <a:r>
              <a:rPr lang="en-US" b="1" dirty="0"/>
              <a:t>Urusan Pemerintahan </a:t>
            </a:r>
            <a:r>
              <a:rPr lang="en-US" b="1" dirty="0" err="1"/>
              <a:t>Wajib</a:t>
            </a:r>
            <a:r>
              <a:rPr lang="en-US" b="1" dirty="0"/>
              <a:t> Non Pelayanan </a:t>
            </a:r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dirty="0" err="1"/>
              <a:t>yaitu</a:t>
            </a:r>
            <a:r>
              <a:rPr lang="en-US" b="1" dirty="0"/>
              <a:t> </a:t>
            </a:r>
            <a:r>
              <a:rPr lang="en-US" dirty="0"/>
              <a:t> 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/>
              <a:t>tenaga </a:t>
            </a:r>
            <a:r>
              <a:rPr lang="en-US" dirty="0" err="1"/>
              <a:t>kerja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pelindungan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; 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pangan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pertanahan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kependudukan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Desa;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berencana</a:t>
            </a:r>
            <a:r>
              <a:rPr lang="en-US" dirty="0"/>
              <a:t>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 err="1"/>
              <a:t>perhubungan</a:t>
            </a:r>
            <a:r>
              <a:rPr lang="en-US" dirty="0"/>
              <a:t>;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418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1056</Words>
  <Application>Microsoft Office PowerPoint</Application>
  <PresentationFormat>On-screen Show (4:3)</PresentationFormat>
  <Paragraphs>125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Pemerintah Daerah </vt:lpstr>
      <vt:lpstr>PowerPoint Presentation</vt:lpstr>
      <vt:lpstr>PowerPoint Presentation</vt:lpstr>
      <vt:lpstr>Hubungan Pusat &amp; Daerah</vt:lpstr>
      <vt:lpstr>PowerPoint Presentation</vt:lpstr>
      <vt:lpstr>Urusan  Pemerintahan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IDEALNYA PENGELOLAAN DAERAH</vt:lpstr>
      <vt:lpstr>Pemerintah Daerah</vt:lpstr>
      <vt:lpstr>MERUMUSKAN VISI</vt:lpstr>
      <vt:lpstr>MERUMUSKAN MISI</vt:lpstr>
      <vt:lpstr>MERUMUSKAN TUJUAN</vt:lpstr>
      <vt:lpstr>MENENTUKAN SASARAN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Pemerintah Daerah</dc:title>
  <dc:creator>HERAWATI</dc:creator>
  <cp:lastModifiedBy>asus</cp:lastModifiedBy>
  <cp:revision>50</cp:revision>
  <dcterms:created xsi:type="dcterms:W3CDTF">2010-09-04T13:14:38Z</dcterms:created>
  <dcterms:modified xsi:type="dcterms:W3CDTF">2021-03-26T06:47:22Z</dcterms:modified>
</cp:coreProperties>
</file>