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14" r:id="rId6"/>
    <p:sldMasterId id="2147483738" r:id="rId7"/>
    <p:sldMasterId id="2147483750" r:id="rId8"/>
    <p:sldMasterId id="2147483780" r:id="rId9"/>
  </p:sldMasterIdLst>
  <p:notesMasterIdLst>
    <p:notesMasterId r:id="rId28"/>
  </p:notesMasterIdLst>
  <p:sldIdLst>
    <p:sldId id="256" r:id="rId10"/>
    <p:sldId id="257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4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E4019-5601-42E9-9FCA-D22C6ECEF234}" v="10" dt="2022-12-13T03:42:14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vita Putri" userId="d3d426fda5c4b490" providerId="LiveId" clId="{E2CE4019-5601-42E9-9FCA-D22C6ECEF234}"/>
    <pc:docChg chg="custSel modSld">
      <pc:chgData name="Yovita Putri" userId="d3d426fda5c4b490" providerId="LiveId" clId="{E2CE4019-5601-42E9-9FCA-D22C6ECEF234}" dt="2022-12-13T03:42:06.895" v="19" actId="27636"/>
      <pc:docMkLst>
        <pc:docMk/>
      </pc:docMkLst>
      <pc:sldChg chg="addSp delSp modSp mod">
        <pc:chgData name="Yovita Putri" userId="d3d426fda5c4b490" providerId="LiveId" clId="{E2CE4019-5601-42E9-9FCA-D22C6ECEF234}" dt="2022-12-13T03:38:18.298" v="2"/>
        <pc:sldMkLst>
          <pc:docMk/>
          <pc:sldMk cId="907369840" sldId="256"/>
        </pc:sldMkLst>
        <pc:spChg chg="mod">
          <ac:chgData name="Yovita Putri" userId="d3d426fda5c4b490" providerId="LiveId" clId="{E2CE4019-5601-42E9-9FCA-D22C6ECEF234}" dt="2022-12-13T03:38:18.298" v="2"/>
          <ac:spMkLst>
            <pc:docMk/>
            <pc:sldMk cId="907369840" sldId="256"/>
            <ac:spMk id="2" creationId="{00000000-0000-0000-0000-000000000000}"/>
          </ac:spMkLst>
        </pc:spChg>
        <pc:spChg chg="del">
          <ac:chgData name="Yovita Putri" userId="d3d426fda5c4b490" providerId="LiveId" clId="{E2CE4019-5601-42E9-9FCA-D22C6ECEF234}" dt="2022-12-13T03:28:02.682" v="0" actId="21"/>
          <ac:spMkLst>
            <pc:docMk/>
            <pc:sldMk cId="907369840" sldId="256"/>
            <ac:spMk id="3" creationId="{00000000-0000-0000-0000-000000000000}"/>
          </ac:spMkLst>
        </pc:spChg>
        <pc:spChg chg="add del mod">
          <ac:chgData name="Yovita Putri" userId="d3d426fda5c4b490" providerId="LiveId" clId="{E2CE4019-5601-42E9-9FCA-D22C6ECEF234}" dt="2022-12-13T03:28:06.160" v="1" actId="21"/>
          <ac:spMkLst>
            <pc:docMk/>
            <pc:sldMk cId="907369840" sldId="256"/>
            <ac:spMk id="5" creationId="{50576693-90E1-30BC-EDE8-3771132DB442}"/>
          </ac:spMkLst>
        </pc:spChg>
      </pc:sldChg>
      <pc:sldChg chg="modSp">
        <pc:chgData name="Yovita Putri" userId="d3d426fda5c4b490" providerId="LiveId" clId="{E2CE4019-5601-42E9-9FCA-D22C6ECEF234}" dt="2022-12-13T03:38:33.300" v="3"/>
        <pc:sldMkLst>
          <pc:docMk/>
          <pc:sldMk cId="1421955050" sldId="257"/>
        </pc:sldMkLst>
        <pc:spChg chg="mod">
          <ac:chgData name="Yovita Putri" userId="d3d426fda5c4b490" providerId="LiveId" clId="{E2CE4019-5601-42E9-9FCA-D22C6ECEF234}" dt="2022-12-13T03:38:33.300" v="3"/>
          <ac:spMkLst>
            <pc:docMk/>
            <pc:sldMk cId="1421955050" sldId="257"/>
            <ac:spMk id="2" creationId="{00000000-0000-0000-0000-000000000000}"/>
          </ac:spMkLst>
        </pc:spChg>
        <pc:spChg chg="mod">
          <ac:chgData name="Yovita Putri" userId="d3d426fda5c4b490" providerId="LiveId" clId="{E2CE4019-5601-42E9-9FCA-D22C6ECEF234}" dt="2022-12-13T03:38:33.300" v="3"/>
          <ac:spMkLst>
            <pc:docMk/>
            <pc:sldMk cId="1421955050" sldId="257"/>
            <ac:spMk id="3" creationId="{00000000-0000-0000-0000-000000000000}"/>
          </ac:spMkLst>
        </pc:spChg>
      </pc:sldChg>
      <pc:sldChg chg="modSp mod">
        <pc:chgData name="Yovita Putri" userId="d3d426fda5c4b490" providerId="LiveId" clId="{E2CE4019-5601-42E9-9FCA-D22C6ECEF234}" dt="2022-12-13T03:38:48.760" v="6" actId="27636"/>
        <pc:sldMkLst>
          <pc:docMk/>
          <pc:sldMk cId="3924523265" sldId="259"/>
        </pc:sldMkLst>
        <pc:spChg chg="mod">
          <ac:chgData name="Yovita Putri" userId="d3d426fda5c4b490" providerId="LiveId" clId="{E2CE4019-5601-42E9-9FCA-D22C6ECEF234}" dt="2022-12-13T03:38:48.760" v="6" actId="27636"/>
          <ac:spMkLst>
            <pc:docMk/>
            <pc:sldMk cId="3924523265" sldId="259"/>
            <ac:spMk id="2" creationId="{00000000-0000-0000-0000-000000000000}"/>
          </ac:spMkLst>
        </pc:spChg>
        <pc:spChg chg="mod">
          <ac:chgData name="Yovita Putri" userId="d3d426fda5c4b490" providerId="LiveId" clId="{E2CE4019-5601-42E9-9FCA-D22C6ECEF234}" dt="2022-12-13T03:38:48.760" v="5" actId="27636"/>
          <ac:spMkLst>
            <pc:docMk/>
            <pc:sldMk cId="3924523265" sldId="259"/>
            <ac:spMk id="3" creationId="{00000000-0000-0000-0000-000000000000}"/>
          </ac:spMkLst>
        </pc:spChg>
      </pc:sldChg>
      <pc:sldChg chg="modSp mod">
        <pc:chgData name="Yovita Putri" userId="d3d426fda5c4b490" providerId="LiveId" clId="{E2CE4019-5601-42E9-9FCA-D22C6ECEF234}" dt="2022-12-13T03:39:09.264" v="9" actId="27636"/>
        <pc:sldMkLst>
          <pc:docMk/>
          <pc:sldMk cId="3204025083" sldId="260"/>
        </pc:sldMkLst>
        <pc:spChg chg="mod">
          <ac:chgData name="Yovita Putri" userId="d3d426fda5c4b490" providerId="LiveId" clId="{E2CE4019-5601-42E9-9FCA-D22C6ECEF234}" dt="2022-12-13T03:39:09.264" v="9" actId="27636"/>
          <ac:spMkLst>
            <pc:docMk/>
            <pc:sldMk cId="3204025083" sldId="260"/>
            <ac:spMk id="2" creationId="{00000000-0000-0000-0000-000000000000}"/>
          </ac:spMkLst>
        </pc:spChg>
        <pc:spChg chg="mod">
          <ac:chgData name="Yovita Putri" userId="d3d426fda5c4b490" providerId="LiveId" clId="{E2CE4019-5601-42E9-9FCA-D22C6ECEF234}" dt="2022-12-13T03:39:09.264" v="8" actId="27636"/>
          <ac:spMkLst>
            <pc:docMk/>
            <pc:sldMk cId="3204025083" sldId="260"/>
            <ac:spMk id="3" creationId="{00000000-0000-0000-0000-000000000000}"/>
          </ac:spMkLst>
        </pc:spChg>
      </pc:sldChg>
      <pc:sldChg chg="modSp mod">
        <pc:chgData name="Yovita Putri" userId="d3d426fda5c4b490" providerId="LiveId" clId="{E2CE4019-5601-42E9-9FCA-D22C6ECEF234}" dt="2022-12-13T03:41:18.435" v="17" actId="27636"/>
        <pc:sldMkLst>
          <pc:docMk/>
          <pc:sldMk cId="806574826" sldId="262"/>
        </pc:sldMkLst>
        <pc:spChg chg="mod">
          <ac:chgData name="Yovita Putri" userId="d3d426fda5c4b490" providerId="LiveId" clId="{E2CE4019-5601-42E9-9FCA-D22C6ECEF234}" dt="2022-12-13T03:41:18.427" v="16" actId="27636"/>
          <ac:spMkLst>
            <pc:docMk/>
            <pc:sldMk cId="806574826" sldId="262"/>
            <ac:spMk id="2" creationId="{00000000-0000-0000-0000-000000000000}"/>
          </ac:spMkLst>
        </pc:spChg>
        <pc:spChg chg="mod">
          <ac:chgData name="Yovita Putri" userId="d3d426fda5c4b490" providerId="LiveId" clId="{E2CE4019-5601-42E9-9FCA-D22C6ECEF234}" dt="2022-12-13T03:41:18.435" v="17" actId="27636"/>
          <ac:spMkLst>
            <pc:docMk/>
            <pc:sldMk cId="806574826" sldId="262"/>
            <ac:spMk id="3" creationId="{00000000-0000-0000-0000-000000000000}"/>
          </ac:spMkLst>
        </pc:spChg>
      </pc:sldChg>
      <pc:sldChg chg="modSp mod">
        <pc:chgData name="Yovita Putri" userId="d3d426fda5c4b490" providerId="LiveId" clId="{E2CE4019-5601-42E9-9FCA-D22C6ECEF234}" dt="2022-12-13T03:42:06.895" v="19" actId="27636"/>
        <pc:sldMkLst>
          <pc:docMk/>
          <pc:sldMk cId="4250088725" sldId="263"/>
        </pc:sldMkLst>
        <pc:spChg chg="mod">
          <ac:chgData name="Yovita Putri" userId="d3d426fda5c4b490" providerId="LiveId" clId="{E2CE4019-5601-42E9-9FCA-D22C6ECEF234}" dt="2022-12-13T03:42:06.877" v="18" actId="27636"/>
          <ac:spMkLst>
            <pc:docMk/>
            <pc:sldMk cId="4250088725" sldId="263"/>
            <ac:spMk id="2" creationId="{00000000-0000-0000-0000-000000000000}"/>
          </ac:spMkLst>
        </pc:spChg>
        <pc:spChg chg="mod">
          <ac:chgData name="Yovita Putri" userId="d3d426fda5c4b490" providerId="LiveId" clId="{E2CE4019-5601-42E9-9FCA-D22C6ECEF234}" dt="2022-12-13T03:42:06.895" v="19" actId="27636"/>
          <ac:spMkLst>
            <pc:docMk/>
            <pc:sldMk cId="4250088725" sldId="263"/>
            <ac:spMk id="3" creationId="{00000000-0000-0000-0000-000000000000}"/>
          </ac:spMkLst>
        </pc:spChg>
      </pc:sldChg>
      <pc:sldChg chg="modSp">
        <pc:chgData name="Yovita Putri" userId="d3d426fda5c4b490" providerId="LiveId" clId="{E2CE4019-5601-42E9-9FCA-D22C6ECEF234}" dt="2022-12-13T03:39:46.492" v="10"/>
        <pc:sldMkLst>
          <pc:docMk/>
          <pc:sldMk cId="1423345559" sldId="265"/>
        </pc:sldMkLst>
        <pc:spChg chg="mod">
          <ac:chgData name="Yovita Putri" userId="d3d426fda5c4b490" providerId="LiveId" clId="{E2CE4019-5601-42E9-9FCA-D22C6ECEF234}" dt="2022-12-13T03:39:46.492" v="10"/>
          <ac:spMkLst>
            <pc:docMk/>
            <pc:sldMk cId="1423345559" sldId="265"/>
            <ac:spMk id="2" creationId="{00000000-0000-0000-0000-000000000000}"/>
          </ac:spMkLst>
        </pc:spChg>
        <pc:spChg chg="mod">
          <ac:chgData name="Yovita Putri" userId="d3d426fda5c4b490" providerId="LiveId" clId="{E2CE4019-5601-42E9-9FCA-D22C6ECEF234}" dt="2022-12-13T03:39:46.492" v="10"/>
          <ac:spMkLst>
            <pc:docMk/>
            <pc:sldMk cId="1423345559" sldId="265"/>
            <ac:spMk id="3" creationId="{00000000-0000-0000-0000-000000000000}"/>
          </ac:spMkLst>
        </pc:spChg>
      </pc:sldChg>
      <pc:sldChg chg="modSp mod">
        <pc:chgData name="Yovita Putri" userId="d3d426fda5c4b490" providerId="LiveId" clId="{E2CE4019-5601-42E9-9FCA-D22C6ECEF234}" dt="2022-12-13T03:40:48.167" v="14" actId="27636"/>
        <pc:sldMkLst>
          <pc:docMk/>
          <pc:sldMk cId="2922384523" sldId="268"/>
        </pc:sldMkLst>
        <pc:spChg chg="mod">
          <ac:chgData name="Yovita Putri" userId="d3d426fda5c4b490" providerId="LiveId" clId="{E2CE4019-5601-42E9-9FCA-D22C6ECEF234}" dt="2022-12-13T03:40:48.056" v="13"/>
          <ac:spMkLst>
            <pc:docMk/>
            <pc:sldMk cId="2922384523" sldId="268"/>
            <ac:spMk id="2" creationId="{00000000-0000-0000-0000-000000000000}"/>
          </ac:spMkLst>
        </pc:spChg>
        <pc:spChg chg="mod">
          <ac:chgData name="Yovita Putri" userId="d3d426fda5c4b490" providerId="LiveId" clId="{E2CE4019-5601-42E9-9FCA-D22C6ECEF234}" dt="2022-12-13T03:40:48.167" v="14" actId="27636"/>
          <ac:spMkLst>
            <pc:docMk/>
            <pc:sldMk cId="2922384523" sldId="26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F7B7-4D4B-42CD-B664-934561117582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06AA-5FEF-4FEA-9334-6043F40C58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14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06AA-5FEF-4FEA-9334-6043F40C58CA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497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312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22196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78875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67574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50515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5330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708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35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791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22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34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653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153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817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467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79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87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7105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393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9022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143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303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891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9953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6239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0999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6281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196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6772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22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959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901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6803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413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972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588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1935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957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064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4476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8257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8288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992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9132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824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770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1922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682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162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3212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8926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174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9957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5666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787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4960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9112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5603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511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32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8223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4080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477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329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392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16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454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698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950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7436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13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9116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0649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5228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3564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510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281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00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7971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961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431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293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211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3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15096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844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7630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51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9287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802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67543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2587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772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77153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7096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0057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60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6190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83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9679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522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1096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56307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268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7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0938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05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6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81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1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09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95FFC65-B3D1-42FD-B581-384DCD838DFB}" type="datetimeFigureOut">
              <a:rPr lang="id-ID" smtClean="0"/>
              <a:t>13/12/2022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453877B-21C2-4DBB-96D8-A996D77E222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15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senpertanian.com/jenis-metode-penelitian/" TargetMode="Externa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MERUMUSKAN </a:t>
            </a:r>
            <a:r>
              <a:rPr lang="en-US" dirty="0"/>
              <a:t>MASALAH</a:t>
            </a:r>
            <a:r>
              <a:rPr lang="id-ID" dirty="0"/>
              <a:t> PENELITIAN</a:t>
            </a:r>
          </a:p>
        </p:txBody>
      </p:sp>
    </p:spTree>
    <p:extLst>
      <p:ext uri="{BB962C8B-B14F-4D97-AF65-F5344CB8AC3E}">
        <p14:creationId xmlns:p14="http://schemas.microsoft.com/office/powerpoint/2010/main" val="90736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r>
              <a:rPr lang="id-ID" b="1" dirty="0"/>
              <a:t>Memilih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id-ID" b="1" dirty="0"/>
              <a:t>Berbasis P</a:t>
            </a:r>
            <a:r>
              <a:rPr lang="id-ID" b="1" i="1" dirty="0"/>
              <a:t>assion</a:t>
            </a:r>
            <a:r>
              <a:rPr lang="id-ID" b="1" dirty="0"/>
              <a:t> Studi  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2800" dirty="0"/>
              <a:t>Hal pertama yang dilakukan untuk merumuskan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adalah dengan melakukan eksplorasi alternatif topik-topik yang berada dalam radar peminatan mahasiswa.</a:t>
            </a:r>
          </a:p>
          <a:p>
            <a:pPr marL="0" indent="0" algn="just">
              <a:buNone/>
            </a:pPr>
            <a:endParaRPr lang="id-ID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3" y="3414930"/>
            <a:ext cx="8784977" cy="326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717032"/>
            <a:ext cx="36004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Gambar</a:t>
            </a:r>
            <a:r>
              <a:rPr lang="en-US" b="1" dirty="0">
                <a:solidFill>
                  <a:schemeClr val="tx1"/>
                </a:solidFill>
              </a:rPr>
              <a:t> 1. </a:t>
            </a:r>
            <a:r>
              <a:rPr lang="en-US" b="1" dirty="0" err="1">
                <a:solidFill>
                  <a:schemeClr val="tx1"/>
                </a:solidFill>
              </a:rPr>
              <a:t>Masalah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Penelitian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5" y="4869160"/>
            <a:ext cx="1287937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Masalah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Penelitian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8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Memilih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id-ID" b="1" dirty="0"/>
              <a:t>Berbasis P</a:t>
            </a:r>
            <a:r>
              <a:rPr lang="id-ID" b="1" i="1" dirty="0"/>
              <a:t>assion</a:t>
            </a:r>
            <a:r>
              <a:rPr lang="id-ID" b="1" dirty="0"/>
              <a:t> Studi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d-ID" sz="3000" dirty="0"/>
              <a:t>Proses penentuan topik dengan brain storming (curah gagasan) yang  membantu mengidentifikasi latar subyektif &amp; obyektif. Ketika brainstorming mahasiswa perlu menemukenali hal-hal di bawah ini:</a:t>
            </a:r>
          </a:p>
          <a:p>
            <a:pPr marL="514350" indent="-514350" algn="just">
              <a:buAutoNum type="arabicPeriod"/>
            </a:pPr>
            <a:r>
              <a:rPr lang="id-ID" sz="3000" dirty="0"/>
              <a:t>Menemukan Hal Menarik dari Fenomena Sosial sebagai Latar Obyektif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id-ID" sz="3000" dirty="0"/>
              <a:t>Menjajaki Penguasaan Pengetahuan atas Topik sebagai Latar Subyektif </a:t>
            </a:r>
          </a:p>
          <a:p>
            <a:pPr algn="just"/>
            <a:r>
              <a:rPr lang="id-ID" sz="3000" dirty="0"/>
              <a:t>Setelah melakukan brainstorming, hasil-hasil curah gagasan dituangkan dalam sebuah peta pemikiran (mind mapping). Peta pemikiran membantu mensistematiskan hasil brain storming</a:t>
            </a:r>
          </a:p>
          <a:p>
            <a:pPr marL="514350" indent="-514350">
              <a:buAutoNum type="arabicPeriod"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238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r>
              <a:rPr lang="id-ID" b="1" dirty="0"/>
              <a:t>Membatasi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2800" dirty="0"/>
              <a:t>Ketika telah memilih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tantangan berikutnya adalah bagaimana membuatnya menjadi lebih spesifik.</a:t>
            </a:r>
          </a:p>
          <a:p>
            <a:pPr algn="just"/>
            <a:r>
              <a:rPr lang="id-ID" sz="2800" dirty="0"/>
              <a:t>Suatu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a</a:t>
            </a:r>
            <a:r>
              <a:rPr lang="id-ID" sz="2800" dirty="0"/>
              <a:t>kan sangat sulit diteliti jika terlalu luas. Untuk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id-ID" sz="2800" dirty="0"/>
              <a:t>batasi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id-ID" sz="2800" dirty="0"/>
              <a:t>penelitian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id-ID" sz="2800" dirty="0"/>
              <a:t>dua tahap yang perlu </a:t>
            </a:r>
            <a:r>
              <a:rPr lang="en-US" sz="2800" dirty="0"/>
              <a:t>di</a:t>
            </a:r>
            <a:r>
              <a:rPr lang="id-ID" sz="2800" dirty="0"/>
              <a:t>lakukan. </a:t>
            </a:r>
          </a:p>
          <a:p>
            <a:pPr marL="514350" indent="-514350" algn="just">
              <a:buAutoNum type="arabicPeriod"/>
            </a:pPr>
            <a:r>
              <a:rPr lang="id-ID" sz="2800" dirty="0"/>
              <a:t>Mencari </a:t>
            </a:r>
            <a:r>
              <a:rPr lang="id-ID" sz="2800" i="1" dirty="0"/>
              <a:t>background information</a:t>
            </a:r>
            <a:r>
              <a:rPr lang="id-ID" sz="2800" dirty="0"/>
              <a:t> sebanyak mungkin tentang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 yang akan diteliti. </a:t>
            </a:r>
          </a:p>
          <a:p>
            <a:pPr marL="514350" indent="-514350" algn="just">
              <a:buAutoNum type="arabicPeriod"/>
            </a:pPr>
            <a:r>
              <a:rPr lang="id-ID" sz="2800" dirty="0"/>
              <a:t>Melakukan pembatasan atas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yang telah dipilih. </a:t>
            </a:r>
          </a:p>
          <a:p>
            <a:pPr algn="just"/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28329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Membatasi </a:t>
            </a:r>
            <a:r>
              <a:rPr lang="en-US" b="1" dirty="0" err="1"/>
              <a:t>Masalah</a:t>
            </a:r>
            <a:r>
              <a:rPr lang="id-ID" b="1" dirty="0"/>
              <a:t> Penelitian</a:t>
            </a:r>
            <a:endParaRPr lang="id-ID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4176" t="32875" r="23576" b="8306"/>
          <a:stretch/>
        </p:blipFill>
        <p:spPr bwMode="auto">
          <a:xfrm>
            <a:off x="611560" y="1340768"/>
            <a:ext cx="7848872" cy="511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12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d-ID" dirty="0"/>
            </a:br>
            <a:r>
              <a:rPr lang="id-ID" dirty="0"/>
              <a:t> </a:t>
            </a:r>
            <a:r>
              <a:rPr lang="id-ID" b="1" dirty="0"/>
              <a:t>Menakar Fisibilitas Penelitian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800" dirty="0"/>
              <a:t>Saat menentukan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id-ID" sz="2800" dirty="0"/>
              <a:t>penelitian, mahasiswa perlu mempertimbangkan apakah dapat dikerjakan dan layak dikerjakan? Jangan sampai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yang telah ditetapkan ternyata tidak mungkin dikerjakan dan diselesaikan. Terdapat sejumlah langkah yang perlu dilakukan mahasiswa.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/>
              <a:t>Menetapkan tujuan penelitian.</a:t>
            </a:r>
            <a:r>
              <a:rPr lang="id-ID" sz="2800" i="1" dirty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/>
              <a:t>Memperkirakan sumber daya yang dibutuhkan dan keterbatasan untuk mencapai tujuan.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/>
              <a:t>Memodifikasi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id-ID" sz="2800" dirty="0"/>
              <a:t>penelitian jika diperlukan </a:t>
            </a:r>
            <a:r>
              <a:rPr lang="id-ID" sz="2800" i="1" dirty="0"/>
              <a:t>(right seizing)</a:t>
            </a:r>
            <a:r>
              <a:rPr lang="id-ID" sz="2800" dirty="0"/>
              <a:t>.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00497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r>
              <a:rPr lang="id-ID" b="1" dirty="0"/>
              <a:t>Memantapkan </a:t>
            </a:r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d-ID" sz="3600" dirty="0"/>
              <a:t>Untuk memantapkan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id-ID" sz="3600" dirty="0"/>
              <a:t>yang telah dirumuskan, mahasiswa perlu memperkuat, mempertajam dan memperbarui (</a:t>
            </a:r>
            <a:r>
              <a:rPr lang="id-ID" sz="3600" i="1" dirty="0"/>
              <a:t>update</a:t>
            </a:r>
            <a:r>
              <a:rPr lang="id-ID" sz="3600" dirty="0"/>
              <a:t>) topik dengan isu-isu terbaru tentang topik yang akan diteliti dengan teknik literatur review. Langkah-langkahnya: </a:t>
            </a:r>
          </a:p>
          <a:p>
            <a:pPr marL="514350" indent="-514350" algn="just">
              <a:buAutoNum type="arabicPeriod"/>
            </a:pPr>
            <a:r>
              <a:rPr lang="id-ID" sz="3600" dirty="0"/>
              <a:t>Meyusun daftar kata kunci yang relevan, </a:t>
            </a:r>
          </a:p>
          <a:p>
            <a:pPr marL="514350" indent="-514350" algn="just">
              <a:buAutoNum type="arabicPeriod"/>
            </a:pPr>
            <a:r>
              <a:rPr lang="id-ID" sz="3600" dirty="0"/>
              <a:t>pendalaman kajian literatur</a:t>
            </a:r>
            <a:endParaRPr lang="en-US" sz="3600" dirty="0"/>
          </a:p>
          <a:p>
            <a:pPr marL="514350" indent="-514350" algn="just">
              <a:buAutoNum type="arabicPeriod"/>
            </a:pPr>
            <a:r>
              <a:rPr lang="en-US" sz="3600" dirty="0" err="1"/>
              <a:t>Mengkonversi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rumusan</a:t>
            </a:r>
            <a:r>
              <a:rPr lang="en-US" sz="3600" dirty="0"/>
              <a:t> </a:t>
            </a:r>
            <a:r>
              <a:rPr lang="en-US" sz="3600" dirty="0" err="1"/>
              <a:t>pertanyaan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.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 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091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id-ID" b="1" dirty="0"/>
              <a:t>Memantapkan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br>
              <a:rPr lang="id-ID" dirty="0"/>
            </a:br>
            <a:endParaRPr lang="id-ID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t="25411" r="18720" b="24908"/>
          <a:stretch/>
        </p:blipFill>
        <p:spPr bwMode="auto">
          <a:xfrm>
            <a:off x="553831" y="1700809"/>
            <a:ext cx="8036337" cy="3979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529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Memantapkan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br>
              <a:rPr lang="id-ID" dirty="0"/>
            </a:b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391042" cy="505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9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M</a:t>
            </a:r>
            <a:r>
              <a:rPr lang="en-US" b="1" dirty="0" err="1"/>
              <a:t>erumuskan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8781" t="23101" r="18381" b="34250"/>
          <a:stretch/>
        </p:blipFill>
        <p:spPr bwMode="auto">
          <a:xfrm>
            <a:off x="323528" y="1556792"/>
            <a:ext cx="849694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044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Pengantar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Mahasiswa kebingungan me</a:t>
            </a:r>
            <a:r>
              <a:rPr lang="en-US" sz="2800" dirty="0" err="1"/>
              <a:t>rumuskan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id-ID" sz="2800" dirty="0"/>
              <a:t>penelitian untuk keperluan tugas akhirnya. </a:t>
            </a:r>
          </a:p>
          <a:p>
            <a:pPr algn="just"/>
            <a:r>
              <a:rPr lang="id-ID" sz="2800" dirty="0"/>
              <a:t>Mahasiswa memiliki beberapa alternatif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sebagai tema tugas akhir, tetapi tidak satu pun diputuskan dengan kemantapan. </a:t>
            </a:r>
          </a:p>
          <a:p>
            <a:pPr algn="just"/>
            <a:r>
              <a:rPr lang="id-ID" sz="2800" dirty="0"/>
              <a:t>Ragam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 </a:t>
            </a:r>
            <a:r>
              <a:rPr lang="id-ID" sz="2800" dirty="0"/>
              <a:t>justru membuat mahasiswa semakin bingung, apalagi</a:t>
            </a:r>
            <a:r>
              <a:rPr lang="en-US" sz="2800" dirty="0"/>
              <a:t> </a:t>
            </a:r>
            <a:r>
              <a:rPr lang="id-ID" sz="2800" dirty="0"/>
              <a:t>yang diangkat ternyata tidak dikuasai mahasiswa</a:t>
            </a:r>
            <a:r>
              <a:rPr lang="id-ID" dirty="0"/>
              <a:t>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195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Tentang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id-ID" dirty="0"/>
              <a:t>Penelitian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id-ID" sz="4000" dirty="0"/>
              <a:t> penelitian sendiri dapat didefinisikan sebagai serangkaian pertanyaan yang menjadi inti penelitian. </a:t>
            </a:r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id-ID" sz="4000" dirty="0"/>
              <a:t> merupakan hal pokok yang akan diteliti. </a:t>
            </a:r>
          </a:p>
          <a:p>
            <a:pPr algn="just"/>
            <a:r>
              <a:rPr lang="id-ID" sz="4000" dirty="0"/>
              <a:t>Oleh karena itu, setiap peneliti harus menyiapkan </a:t>
            </a:r>
            <a:r>
              <a:rPr lang="en-US" sz="4000" dirty="0" err="1"/>
              <a:t>rumusan</a:t>
            </a:r>
            <a:r>
              <a:rPr lang="en-US" sz="4000" dirty="0"/>
              <a:t> </a:t>
            </a:r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id-ID" sz="4000" dirty="0"/>
              <a:t>penelitian sebagai landasan dasar yang kokoh, sebelum memulai langkah penelitian. </a:t>
            </a:r>
          </a:p>
          <a:p>
            <a:pPr algn="just"/>
            <a:r>
              <a:rPr lang="id-ID" sz="4000" dirty="0"/>
              <a:t>Dapat ditarik kesimpulan, </a:t>
            </a:r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id-ID" sz="4000" dirty="0"/>
              <a:t>penelitian menjadi landasan utama dalam penelitian.  Oleh karena itu, penting bagi  peneliti untuk terlebih dahulu memikirkan topik dalam penelitian.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452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Signifikansi Menentukan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d-ID" sz="2800" dirty="0"/>
              <a:t>Menentukan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memang menjadi fase paling menentukan.  Mengapa?</a:t>
            </a:r>
          </a:p>
          <a:p>
            <a:pPr algn="just"/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akan memandu seluruh gerak dan arah penelitian hingga penulisan laporan akhir.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id-ID" sz="2800" dirty="0"/>
              <a:t>menentukan: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/>
              <a:t>Konsep atau teori yang akan digunakan.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/>
              <a:t>Metode penelitian yang sesuai dengan topik.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/>
              <a:t>Format laporan agar terpresentasikan dengan memadai sesuai dengan topik. </a:t>
            </a:r>
          </a:p>
        </p:txBody>
      </p:sp>
    </p:spTree>
    <p:extLst>
      <p:ext uri="{BB962C8B-B14F-4D97-AF65-F5344CB8AC3E}">
        <p14:creationId xmlns:p14="http://schemas.microsoft.com/office/powerpoint/2010/main" val="320402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Kriteria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id-ID" dirty="0"/>
              <a:t>yang Baik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sz="3000" dirty="0"/>
              <a:t>Terdapat sejumlah kriteria </a:t>
            </a:r>
            <a:r>
              <a:rPr lang="en-US" sz="3000" dirty="0" err="1"/>
              <a:t>rumusan</a:t>
            </a:r>
            <a:r>
              <a:rPr lang="en-US" sz="3000" dirty="0"/>
              <a:t> </a:t>
            </a:r>
            <a:r>
              <a:rPr lang="en-US" sz="3000" dirty="0" err="1"/>
              <a:t>masalah</a:t>
            </a:r>
            <a:r>
              <a:rPr lang="en-US" sz="3000" dirty="0"/>
              <a:t> </a:t>
            </a:r>
            <a:r>
              <a:rPr lang="id-ID" sz="3000" dirty="0"/>
              <a:t> penelitian yang solid.  </a:t>
            </a:r>
          </a:p>
          <a:p>
            <a:pPr marL="0" lvl="0" indent="0" algn="just">
              <a:buNone/>
            </a:pPr>
            <a:r>
              <a:rPr lang="id-ID" sz="3000" b="1" dirty="0"/>
              <a:t>1. Kejelasan/Clarity  </a:t>
            </a:r>
            <a:endParaRPr lang="id-ID" sz="3000" dirty="0"/>
          </a:p>
          <a:p>
            <a:pPr marL="0" indent="0" algn="just">
              <a:buNone/>
            </a:pPr>
            <a:r>
              <a:rPr lang="id-ID" sz="3000" dirty="0"/>
              <a:t>Nyatakan </a:t>
            </a:r>
            <a:r>
              <a:rPr lang="en-US" sz="3000" dirty="0" err="1"/>
              <a:t>rumusan</a:t>
            </a:r>
            <a:r>
              <a:rPr lang="en-US" sz="3000" dirty="0"/>
              <a:t> </a:t>
            </a:r>
            <a:r>
              <a:rPr lang="en-US" sz="3000" dirty="0" err="1"/>
              <a:t>masalah</a:t>
            </a:r>
            <a:r>
              <a:rPr lang="id-ID" sz="3000" dirty="0"/>
              <a:t> penelitian dengan jelas sehingga orang lain dapat dengan mudah mengerti apa yang diteliti (tidak multi tafsir/ambigu). Kejelasan </a:t>
            </a:r>
            <a:r>
              <a:rPr lang="en-US" sz="3000" dirty="0" err="1"/>
              <a:t>rumusan</a:t>
            </a:r>
            <a:r>
              <a:rPr lang="en-US" sz="3000" dirty="0"/>
              <a:t> </a:t>
            </a:r>
            <a:r>
              <a:rPr lang="en-US" sz="3000" dirty="0" err="1"/>
              <a:t>masalah</a:t>
            </a:r>
            <a:r>
              <a:rPr lang="en-US" sz="3000" dirty="0"/>
              <a:t> </a:t>
            </a:r>
            <a:r>
              <a:rPr lang="id-ID" sz="3000" dirty="0"/>
              <a:t>penelitian juga memuat kejelasan </a:t>
            </a:r>
            <a:r>
              <a:rPr lang="id-ID" sz="3000" dirty="0">
                <a:hlinkClick r:id="rId2"/>
              </a:rPr>
              <a:t>metodologi penelitian</a:t>
            </a:r>
            <a:r>
              <a:rPr lang="id-ID" sz="3000" dirty="0"/>
              <a:t> yang dipakai.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657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/>
              <a:t>Kriteria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id-ID" dirty="0"/>
              <a:t> yang Baik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id-ID" b="1" dirty="0"/>
              <a:t>2. Bahasa Sederhana</a:t>
            </a:r>
            <a:endParaRPr lang="id-ID" dirty="0"/>
          </a:p>
          <a:p>
            <a:pPr marL="0" indent="0" algn="just">
              <a:buNone/>
            </a:pPr>
            <a:r>
              <a:rPr lang="id-ID" dirty="0"/>
              <a:t>Gunakan bahasa sederhana namun lugas agar mudah dimengerti. Hindari istilah teknis-ilmiah yang hanya dipahami komunitas epistemik tertentu. </a:t>
            </a:r>
          </a:p>
          <a:p>
            <a:pPr marL="0" indent="0" algn="just">
              <a:buNone/>
            </a:pPr>
            <a:r>
              <a:rPr lang="id-ID" dirty="0"/>
              <a:t> </a:t>
            </a:r>
          </a:p>
          <a:p>
            <a:pPr marL="0" lvl="0" indent="0" algn="just">
              <a:buNone/>
            </a:pPr>
            <a:r>
              <a:rPr lang="id-ID" b="1" dirty="0"/>
              <a:t>3. Memberi Manfaat</a:t>
            </a:r>
            <a:endParaRPr lang="id-ID" dirty="0"/>
          </a:p>
          <a:p>
            <a:pPr marL="0" indent="0" algn="just">
              <a:buNone/>
            </a:pP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 </a:t>
            </a:r>
            <a:r>
              <a:rPr lang="id-ID" dirty="0"/>
              <a:t>yang solid juga memberikan gambaran tentang manfaat yang dapat dipetik dari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id-ID" dirty="0"/>
              <a:t>tersebut. Ada 2 jenis manfaat:</a:t>
            </a:r>
          </a:p>
          <a:p>
            <a:pPr algn="just"/>
            <a:r>
              <a:rPr lang="id-ID" dirty="0"/>
              <a:t>Akademis (kontribusi ilmiah untuk pengembangan bidang studi/disiplin ilmu  yang tengah diteliti) </a:t>
            </a:r>
          </a:p>
          <a:p>
            <a:pPr algn="just"/>
            <a:r>
              <a:rPr lang="id-ID" dirty="0"/>
              <a:t>Praktis (kontribusi amaliah/solusi nyata atas masalah-masalah yang diteliti)</a:t>
            </a:r>
          </a:p>
        </p:txBody>
      </p:sp>
    </p:spTree>
    <p:extLst>
      <p:ext uri="{BB962C8B-B14F-4D97-AF65-F5344CB8AC3E}">
        <p14:creationId xmlns:p14="http://schemas.microsoft.com/office/powerpoint/2010/main" val="425008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b="1" dirty="0"/>
              <a:t>Faktor Penyebab Kegagalan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Menemukenali faktor kegagalan menentukan </a:t>
            </a:r>
            <a:r>
              <a:rPr lang="en-US" sz="2800" dirty="0" err="1"/>
              <a:t>rumusan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id-ID" sz="2800" dirty="0"/>
              <a:t>akan membantu mengurai kerumitan tersebut. 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899592" y="3140968"/>
            <a:ext cx="7560840" cy="3312368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2800" b="1" dirty="0">
                <a:effectLst/>
                <a:ea typeface="Calibri"/>
                <a:cs typeface="Times New Roman"/>
              </a:rPr>
              <a:t>Box 1. Faktor Penyebab Kegagalan Menentukan </a:t>
            </a:r>
            <a:r>
              <a:rPr lang="en-US" sz="2800" b="1" dirty="0" err="1">
                <a:effectLst/>
                <a:ea typeface="Calibri"/>
                <a:cs typeface="Times New Roman"/>
              </a:rPr>
              <a:t>Masalah</a:t>
            </a:r>
            <a:r>
              <a:rPr lang="en-US" sz="2800" b="1" dirty="0">
                <a:effectLst/>
                <a:ea typeface="Calibri"/>
                <a:cs typeface="Times New Roman"/>
              </a:rPr>
              <a:t> </a:t>
            </a:r>
            <a:r>
              <a:rPr lang="id-ID" sz="2800" b="1" dirty="0">
                <a:effectLst/>
                <a:ea typeface="Calibri"/>
                <a:cs typeface="Times New Roman"/>
              </a:rPr>
              <a:t>Penelitian</a:t>
            </a:r>
            <a:endParaRPr lang="en-US" sz="28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d-ID" sz="2800" dirty="0">
                <a:effectLst/>
                <a:ea typeface="Calibri"/>
                <a:cs typeface="Times New Roman"/>
              </a:rPr>
              <a:t>Masalah Penelitian tidak berangkat dari minat</a:t>
            </a:r>
            <a:endParaRPr lang="en-US" sz="2800" dirty="0">
              <a:effectLst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d-ID" sz="2800" dirty="0">
                <a:effectLst/>
                <a:ea typeface="Calibri"/>
                <a:cs typeface="Times New Roman"/>
              </a:rPr>
              <a:t>Masalah Penelitian terlalu luas dan tidak </a:t>
            </a:r>
            <a:r>
              <a:rPr lang="id-ID" sz="2800" i="1" dirty="0">
                <a:effectLst/>
                <a:ea typeface="Calibri"/>
                <a:cs typeface="Times New Roman"/>
              </a:rPr>
              <a:t>feasible</a:t>
            </a:r>
            <a:endParaRPr lang="en-US" sz="28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d-ID" sz="2800" dirty="0">
                <a:effectLst/>
                <a:ea typeface="Calibri"/>
                <a:cs typeface="Times New Roman"/>
              </a:rPr>
              <a:t>Tidak menguasai spektrum isu tentang </a:t>
            </a:r>
            <a:r>
              <a:rPr lang="en-US" sz="2800" dirty="0" err="1">
                <a:effectLst/>
                <a:ea typeface="Calibri"/>
                <a:cs typeface="Times New Roman"/>
              </a:rPr>
              <a:t>masalah</a:t>
            </a:r>
            <a:r>
              <a:rPr lang="en-US" sz="2800" dirty="0">
                <a:effectLst/>
                <a:ea typeface="Calibri"/>
                <a:cs typeface="Times New Roman"/>
              </a:rPr>
              <a:t> </a:t>
            </a:r>
            <a:r>
              <a:rPr lang="id-ID" sz="2800" dirty="0">
                <a:effectLst/>
                <a:ea typeface="Calibri"/>
                <a:cs typeface="Times New Roman"/>
              </a:rPr>
              <a:t>yang akan diteliti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23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d-ID" sz="4000" b="1" dirty="0"/>
              <a:t>Strategi Merumuskan </a:t>
            </a:r>
            <a:br>
              <a:rPr lang="en-US" sz="4000" b="1" dirty="0"/>
            </a:br>
            <a:r>
              <a:rPr lang="en-US" sz="4000" b="1" dirty="0" err="1"/>
              <a:t>Masalah</a:t>
            </a:r>
            <a:r>
              <a:rPr lang="en-US" sz="4000" b="1" dirty="0"/>
              <a:t> </a:t>
            </a:r>
            <a:r>
              <a:rPr lang="en-US" sz="4000" b="1" dirty="0" err="1"/>
              <a:t>Penelitian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Strategi merumuskan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id-ID" sz="2800" dirty="0"/>
              <a:t>penelitian yang solid ditentukan oleh jenis masalah yang dihadapi.</a:t>
            </a:r>
          </a:p>
          <a:p>
            <a:pPr algn="just"/>
            <a:r>
              <a:rPr lang="id-ID" sz="2800" dirty="0"/>
              <a:t>Strategi berikut, secara umum  dapat dibaca sebagai tahapan untuk merumuskan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id-ID" sz="2800" dirty="0"/>
              <a:t>penelitian. </a:t>
            </a:r>
          </a:p>
          <a:p>
            <a:pPr algn="just"/>
            <a:r>
              <a:rPr lang="id-ID" sz="2800" dirty="0"/>
              <a:t>Namun secara khusus, strategi tersebut memberikan tekanan tertentu terhadap hal-hal yang perlu lebih dikuatkan.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334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012847"/>
              </p:ext>
            </p:extLst>
          </p:nvPr>
        </p:nvGraphicFramePr>
        <p:xfrm>
          <a:off x="467544" y="189233"/>
          <a:ext cx="8352928" cy="7241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Faktor Kegagalan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Strategi umum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Tahapan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Teknik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id-ID" sz="1600" dirty="0">
                          <a:effectLst/>
                        </a:rPr>
                        <a:t>idak berangkat dari minat mahasiswa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Eksplorasi &amp;</a:t>
                      </a:r>
                      <a:r>
                        <a:rPr lang="id-ID" sz="1600" baseline="0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memilih </a:t>
                      </a:r>
                      <a:r>
                        <a:rPr lang="en-US" sz="1600" dirty="0" err="1">
                          <a:effectLst/>
                        </a:rPr>
                        <a:t>masalah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penelitian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berbasis minat &amp; passion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Mengeksplorasi dan memilih </a:t>
                      </a:r>
                      <a:r>
                        <a:rPr lang="en-US" sz="1600" dirty="0" err="1">
                          <a:effectLst/>
                        </a:rPr>
                        <a:t>masalah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penelitian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berbasis minat dan passion 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Brain storming dengan diperkuat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Mind Mapping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5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id-ID" sz="1600" dirty="0">
                          <a:effectLst/>
                        </a:rPr>
                        <a:t>erlalu luas  dan tidak feasible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Membatasi </a:t>
                      </a:r>
                      <a:r>
                        <a:rPr lang="en-US" sz="1600" dirty="0" err="1">
                          <a:effectLst/>
                        </a:rPr>
                        <a:t>masalah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penelitian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Mengumpulkan informasi latar (Background information)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Membatasi </a:t>
                      </a:r>
                      <a:r>
                        <a:rPr lang="en-US" sz="1600" dirty="0" err="1">
                          <a:effectLst/>
                        </a:rPr>
                        <a:t>masalah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penelitian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(ruang/lokasi, waktu/periodesasi, keunikan, dan perspektif)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Matrik Pembatasan Topik 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29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Menakar fisibilitas 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Menetapkan goals penelitian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Memperkirakan kebutuhan &amp;</a:t>
                      </a:r>
                      <a:r>
                        <a:rPr lang="id-ID" sz="1600" baseline="0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keterbatasan sumber daya yang tersedia (waktu, biaya, manfaat, dsb)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Memodifikasi topik jika diperlukan.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Assesment kebutuhan sederhana 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4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3.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Tidak menguasai spektrum isu tentang </a:t>
                      </a:r>
                      <a:r>
                        <a:rPr lang="en-US" sz="1600" dirty="0" err="1">
                          <a:effectLst/>
                        </a:rPr>
                        <a:t>masalah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penelitian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yang akan diteliti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Memperkuat, mempertajam, memperbarui 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masalah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penelitian</a:t>
                      </a:r>
                      <a:r>
                        <a:rPr lang="id-ID" sz="1600" dirty="0">
                          <a:effectLst/>
                        </a:rPr>
                        <a:t> dengan bahan bacaan.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Menyusun daftar kata kunci relevan sesuai topik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Pendalaman kajian literatur temukan posisi topik secara spesifik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Mengkonversi topik spesifik sebagai pertanyaan kajian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effectLst/>
                        </a:rPr>
                        <a:t>Memformulasikan hipotesis pertanyaan yang sudah dirumuskan. 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Literatur review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9784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9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896</Words>
  <Application>Microsoft Office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Corbel</vt:lpstr>
      <vt:lpstr>Gill Sans MT</vt:lpstr>
      <vt:lpstr>Rockwell</vt:lpstr>
      <vt:lpstr>Symbol</vt:lpstr>
      <vt:lpstr>Tw Cen MT</vt:lpstr>
      <vt:lpstr>Tw Cen MT Condensed</vt:lpstr>
      <vt:lpstr>Wingdings</vt:lpstr>
      <vt:lpstr>Wingdings 2</vt:lpstr>
      <vt:lpstr>Wingdings 3</vt:lpstr>
      <vt:lpstr>Office Theme</vt:lpstr>
      <vt:lpstr>Ion</vt:lpstr>
      <vt:lpstr>Basis</vt:lpstr>
      <vt:lpstr>Atlas</vt:lpstr>
      <vt:lpstr>Frame</vt:lpstr>
      <vt:lpstr>Retrospect</vt:lpstr>
      <vt:lpstr>1_Basis</vt:lpstr>
      <vt:lpstr>Integral</vt:lpstr>
      <vt:lpstr>Dividend</vt:lpstr>
      <vt:lpstr>MERUMUSKAN MASALAH PENELITIAN</vt:lpstr>
      <vt:lpstr>Pengantar</vt:lpstr>
      <vt:lpstr>Tentang Rumusan Masalah Penelitian</vt:lpstr>
      <vt:lpstr>Signifikansi Menentukan Rumusan Masalah Penelitian</vt:lpstr>
      <vt:lpstr>Kriteria Rumusan Masalah yang Baik</vt:lpstr>
      <vt:lpstr>Kriteria Rumusan Masalah yang Baik</vt:lpstr>
      <vt:lpstr>Faktor Penyebab Kegagalan </vt:lpstr>
      <vt:lpstr>Strategi Merumuskan  Masalah Penelitian</vt:lpstr>
      <vt:lpstr>PowerPoint Presentation</vt:lpstr>
      <vt:lpstr> Memilih Masalah Penelitian Berbasis Passion Studi   </vt:lpstr>
      <vt:lpstr>Memilih Masalah Penelitian Berbasis Passion Studi</vt:lpstr>
      <vt:lpstr> Membatasi Masalah Penelitian </vt:lpstr>
      <vt:lpstr>Membatasi Masalah Penelitian</vt:lpstr>
      <vt:lpstr>  Menakar Fisibilitas Penelitian </vt:lpstr>
      <vt:lpstr> Memantapkan Rumusan Masalah Penelitian </vt:lpstr>
      <vt:lpstr> Memantapkan Masalah Penelitian </vt:lpstr>
      <vt:lpstr>Memantapkan Masalah Penelitian </vt:lpstr>
      <vt:lpstr>Merumuskan Pertanyaan Penelitian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MERUMUSKAN TOPIK PENELITIAN</dc:title>
  <dc:creator>user</dc:creator>
  <cp:lastModifiedBy>Yovita Putri</cp:lastModifiedBy>
  <cp:revision>16</cp:revision>
  <dcterms:created xsi:type="dcterms:W3CDTF">2022-03-18T00:17:22Z</dcterms:created>
  <dcterms:modified xsi:type="dcterms:W3CDTF">2022-12-13T03:42:16Z</dcterms:modified>
</cp:coreProperties>
</file>