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59"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C81A02-5883-4F8A-8B10-CD7E5A381248}" type="datetimeFigureOut">
              <a:rPr lang="en-US" smtClean="0"/>
              <a:pPr/>
              <a:t>11/5/2021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AF313F-F445-4AF6-A0AF-D68E8F8DF1E8}" type="slidenum">
              <a:rPr lang="en-US" smtClean="0"/>
              <a:pPr/>
              <a:t>‹#›</a:t>
            </a:fld>
            <a:endParaRPr lang="en-US"/>
          </a:p>
        </p:txBody>
      </p:sp>
    </p:spTree>
    <p:extLst>
      <p:ext uri="{BB962C8B-B14F-4D97-AF65-F5344CB8AC3E}">
        <p14:creationId xmlns:p14="http://schemas.microsoft.com/office/powerpoint/2010/main" xmlns="" val="4258477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8354"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ln>
        </p:spPr>
      </p:sp>
      <p:sp>
        <p:nvSpPr>
          <p:cNvPr id="228355" name="Rectangle 2"/>
          <p:cNvSpPr>
            <a:spLocks noGrp="1" noChangeArrowheads="1"/>
          </p:cNvSpPr>
          <p:nvPr>
            <p:ph type="body" idx="1"/>
          </p:nvPr>
        </p:nvSpPr>
        <p:spPr>
          <a:xfrm>
            <a:off x="685800" y="4343400"/>
            <a:ext cx="5486400" cy="4114800"/>
          </a:xfrm>
          <a:noFill/>
          <a:ln/>
        </p:spPr>
        <p:txBody>
          <a:bodyPr wrap="none" anchor="ct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9378"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ln>
        </p:spPr>
      </p:sp>
      <p:sp>
        <p:nvSpPr>
          <p:cNvPr id="229379" name="Rectangle 2"/>
          <p:cNvSpPr>
            <a:spLocks noGrp="1" noChangeArrowheads="1"/>
          </p:cNvSpPr>
          <p:nvPr>
            <p:ph type="body" idx="1"/>
          </p:nvPr>
        </p:nvSpPr>
        <p:spPr>
          <a:xfrm>
            <a:off x="685800" y="4343400"/>
            <a:ext cx="5486400" cy="4114800"/>
          </a:xfrm>
          <a:noFill/>
          <a:ln/>
        </p:spPr>
        <p:txBody>
          <a:bodyPr wrap="none" anchor="ct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0402"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ln>
        </p:spPr>
      </p:sp>
      <p:sp>
        <p:nvSpPr>
          <p:cNvPr id="230403" name="Rectangle 2"/>
          <p:cNvSpPr>
            <a:spLocks noGrp="1" noChangeArrowheads="1"/>
          </p:cNvSpPr>
          <p:nvPr>
            <p:ph type="body" idx="1"/>
          </p:nvPr>
        </p:nvSpPr>
        <p:spPr>
          <a:xfrm>
            <a:off x="685800" y="4343400"/>
            <a:ext cx="5486400" cy="4114800"/>
          </a:xfrm>
          <a:noFill/>
          <a:ln/>
        </p:spPr>
        <p:txBody>
          <a:bodyPr wrap="none" anchor="ct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1426"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ln>
        </p:spPr>
      </p:sp>
      <p:sp>
        <p:nvSpPr>
          <p:cNvPr id="231427" name="Rectangle 2"/>
          <p:cNvSpPr>
            <a:spLocks noGrp="1" noChangeArrowheads="1"/>
          </p:cNvSpPr>
          <p:nvPr>
            <p:ph type="body" idx="1"/>
          </p:nvPr>
        </p:nvSpPr>
        <p:spPr>
          <a:xfrm>
            <a:off x="685800" y="4343400"/>
            <a:ext cx="5486400" cy="4114800"/>
          </a:xfrm>
          <a:noFill/>
          <a:ln/>
        </p:spPr>
        <p:txBody>
          <a:bodyPr wrap="none" anchor="ct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2450"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ln>
        </p:spPr>
      </p:sp>
      <p:sp>
        <p:nvSpPr>
          <p:cNvPr id="232451" name="Rectangle 2"/>
          <p:cNvSpPr>
            <a:spLocks noGrp="1" noChangeArrowheads="1"/>
          </p:cNvSpPr>
          <p:nvPr>
            <p:ph type="body" idx="1"/>
          </p:nvPr>
        </p:nvSpPr>
        <p:spPr>
          <a:xfrm>
            <a:off x="685800" y="4343400"/>
            <a:ext cx="5486400" cy="4114800"/>
          </a:xfrm>
          <a:noFill/>
          <a:ln/>
        </p:spPr>
        <p:txBody>
          <a:bodyPr wrap="none" anchor="ct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D211CA-D71E-4D75-86BC-F493368BE291}"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D211CA-D71E-4D75-86BC-F493368BE291}"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D211CA-D71E-4D75-86BC-F493368BE291}"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D211CA-D71E-4D75-86BC-F493368BE291}"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D211CA-D71E-4D75-86BC-F493368BE291}" type="datetimeFigureOut">
              <a:rPr lang="en-US" smtClean="0"/>
              <a:pPr/>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D211CA-D71E-4D75-86BC-F493368BE291}" type="datetimeFigureOut">
              <a:rPr lang="en-US" smtClean="0"/>
              <a:pPr/>
              <a:t>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D211CA-D71E-4D75-86BC-F493368BE291}" type="datetimeFigureOut">
              <a:rPr lang="en-US" smtClean="0"/>
              <a:pPr/>
              <a:t>11/5/2021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D211CA-D71E-4D75-86BC-F493368BE291}" type="datetimeFigureOut">
              <a:rPr lang="en-US" smtClean="0"/>
              <a:pPr/>
              <a:t>11/5/2021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D211CA-D71E-4D75-86BC-F493368BE291}" type="datetimeFigureOut">
              <a:rPr lang="en-US" smtClean="0"/>
              <a:pPr/>
              <a:t>11/5/2021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D211CA-D71E-4D75-86BC-F493368BE291}" type="datetimeFigureOut">
              <a:rPr lang="en-US" smtClean="0"/>
              <a:pPr/>
              <a:t>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D211CA-D71E-4D75-86BC-F493368BE291}" type="datetimeFigureOut">
              <a:rPr lang="en-US" smtClean="0"/>
              <a:pPr/>
              <a:t>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D211CA-D71E-4D75-86BC-F493368BE291}" type="datetimeFigureOut">
              <a:rPr lang="en-US" smtClean="0"/>
              <a:pPr/>
              <a:t>11/5/2021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2C7799-7BA4-4F80-84B2-5B259FF29ED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Text Box 1"/>
          <p:cNvSpPr txBox="1">
            <a:spLocks noChangeArrowheads="1"/>
          </p:cNvSpPr>
          <p:nvPr/>
        </p:nvSpPr>
        <p:spPr bwMode="auto">
          <a:xfrm>
            <a:off x="533400" y="1676400"/>
            <a:ext cx="8183563" cy="4187825"/>
          </a:xfrm>
          <a:prstGeom prst="rect">
            <a:avLst/>
          </a:prstGeom>
          <a:noFill/>
          <a:ln w="9525">
            <a:noFill/>
            <a:round/>
            <a:headEnd/>
            <a:tailEnd/>
          </a:ln>
        </p:spPr>
        <p:txBody>
          <a:bodyPr lIns="90000" tIns="46800" rIns="90000" bIns="46800"/>
          <a:lstStyle/>
          <a:p>
            <a:pPr marL="363538" indent="-255588" algn="l" eaLnBrk="1" hangingPunct="1">
              <a:spcBef>
                <a:spcPts val="400"/>
              </a:spcBef>
              <a:buClr>
                <a:srgbClr val="2DA2BF"/>
              </a:buClr>
              <a:buSzPct val="68000"/>
              <a:buFont typeface="Lucida Sans Unicode" pitchFamily="32"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sz="2700" dirty="0">
              <a:solidFill>
                <a:srgbClr val="000000"/>
              </a:solidFill>
              <a:latin typeface="Lucida Sans Unicode" pitchFamily="32" charset="0"/>
            </a:endParaRPr>
          </a:p>
          <a:p>
            <a:pPr marL="363538" indent="-255588" eaLnBrk="1" hangingPunct="1">
              <a:spcBef>
                <a:spcPts val="400"/>
              </a:spcBef>
              <a:buClr>
                <a:srgbClr val="2DA2BF"/>
              </a:buClr>
              <a:buSzPct val="68000"/>
              <a:buFont typeface="Lucida Sans Unicode" pitchFamily="32"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3600" dirty="0" err="1">
                <a:solidFill>
                  <a:srgbClr val="000000"/>
                </a:solidFill>
                <a:latin typeface="Lucida Sans Unicode" pitchFamily="32" charset="0"/>
              </a:rPr>
              <a:t>Meliputi</a:t>
            </a:r>
            <a:r>
              <a:rPr lang="en-US" sz="3600" dirty="0">
                <a:solidFill>
                  <a:srgbClr val="000000"/>
                </a:solidFill>
                <a:latin typeface="Lucida Sans Unicode" pitchFamily="32" charset="0"/>
              </a:rPr>
              <a:t> 3 </a:t>
            </a:r>
            <a:r>
              <a:rPr lang="en-US" sz="3600" dirty="0" err="1">
                <a:solidFill>
                  <a:srgbClr val="000000"/>
                </a:solidFill>
                <a:latin typeface="Lucida Sans Unicode" pitchFamily="32" charset="0"/>
              </a:rPr>
              <a:t>proses</a:t>
            </a:r>
            <a:r>
              <a:rPr lang="en-US" sz="3600" dirty="0">
                <a:solidFill>
                  <a:srgbClr val="000000"/>
                </a:solidFill>
                <a:latin typeface="Lucida Sans Unicode" pitchFamily="32" charset="0"/>
              </a:rPr>
              <a:t> </a:t>
            </a:r>
            <a:r>
              <a:rPr lang="en-US" sz="3600" dirty="0" err="1">
                <a:solidFill>
                  <a:srgbClr val="000000"/>
                </a:solidFill>
                <a:latin typeface="Lucida Sans Unicode" pitchFamily="32" charset="0"/>
              </a:rPr>
              <a:t>yaitu</a:t>
            </a:r>
            <a:r>
              <a:rPr lang="en-US" sz="3600" dirty="0">
                <a:solidFill>
                  <a:srgbClr val="000000"/>
                </a:solidFill>
                <a:latin typeface="Lucida Sans Unicode" pitchFamily="32" charset="0"/>
              </a:rPr>
              <a:t> :</a:t>
            </a:r>
          </a:p>
          <a:p>
            <a:pPr marL="363538" indent="-255588" eaLnBrk="1" hangingPunct="1">
              <a:spcBef>
                <a:spcPts val="400"/>
              </a:spcBef>
              <a:buClr>
                <a:srgbClr val="2DA2BF"/>
              </a:buClr>
              <a:buSzPct val="68000"/>
              <a:buFont typeface="Lucida Sans Unicode" pitchFamily="32"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3600" dirty="0">
                <a:solidFill>
                  <a:srgbClr val="000000"/>
                </a:solidFill>
                <a:latin typeface="Lucida Sans Unicode" pitchFamily="32" charset="0"/>
              </a:rPr>
              <a:t>1.Proses </a:t>
            </a:r>
            <a:r>
              <a:rPr lang="id-ID" sz="3600" dirty="0" smtClean="0">
                <a:solidFill>
                  <a:srgbClr val="000000"/>
                </a:solidFill>
                <a:latin typeface="Lucida Sans Unicode" pitchFamily="32" charset="0"/>
              </a:rPr>
              <a:t>P</a:t>
            </a:r>
            <a:r>
              <a:rPr lang="en-US" sz="3600" dirty="0" err="1" smtClean="0">
                <a:solidFill>
                  <a:srgbClr val="000000"/>
                </a:solidFill>
                <a:latin typeface="Lucida Sans Unicode" pitchFamily="32" charset="0"/>
              </a:rPr>
              <a:t>roduksi</a:t>
            </a:r>
            <a:endParaRPr lang="en-US" sz="3600" dirty="0">
              <a:solidFill>
                <a:srgbClr val="000000"/>
              </a:solidFill>
              <a:latin typeface="Lucida Sans Unicode" pitchFamily="32" charset="0"/>
            </a:endParaRPr>
          </a:p>
          <a:p>
            <a:pPr marL="363538" indent="-255588" eaLnBrk="1" hangingPunct="1">
              <a:spcBef>
                <a:spcPts val="400"/>
              </a:spcBef>
              <a:buClr>
                <a:srgbClr val="2DA2BF"/>
              </a:buClr>
              <a:buSzPct val="68000"/>
              <a:buFont typeface="Lucida Sans Unicode" pitchFamily="32"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3600" dirty="0">
                <a:solidFill>
                  <a:srgbClr val="000000"/>
                </a:solidFill>
                <a:latin typeface="Lucida Sans Unicode" pitchFamily="32" charset="0"/>
              </a:rPr>
              <a:t>2.Proses </a:t>
            </a:r>
            <a:r>
              <a:rPr lang="en-US" sz="3600" dirty="0" err="1">
                <a:solidFill>
                  <a:srgbClr val="000000"/>
                </a:solidFill>
                <a:latin typeface="Lucida Sans Unicode" pitchFamily="32" charset="0"/>
              </a:rPr>
              <a:t>Distribusi</a:t>
            </a:r>
            <a:endParaRPr lang="en-US" sz="3600" dirty="0">
              <a:solidFill>
                <a:srgbClr val="000000"/>
              </a:solidFill>
              <a:latin typeface="Lucida Sans Unicode" pitchFamily="32" charset="0"/>
            </a:endParaRPr>
          </a:p>
          <a:p>
            <a:pPr marL="363538" indent="-255588" eaLnBrk="1" hangingPunct="1">
              <a:spcBef>
                <a:spcPts val="400"/>
              </a:spcBef>
              <a:buClr>
                <a:srgbClr val="2DA2BF"/>
              </a:buClr>
              <a:buSzPct val="68000"/>
              <a:buFont typeface="Lucida Sans Unicode" pitchFamily="32"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3600" dirty="0">
                <a:solidFill>
                  <a:srgbClr val="000000"/>
                </a:solidFill>
                <a:latin typeface="Lucida Sans Unicode" pitchFamily="32" charset="0"/>
              </a:rPr>
              <a:t>3.Proses </a:t>
            </a:r>
            <a:r>
              <a:rPr lang="en-US" sz="3600" dirty="0" err="1">
                <a:solidFill>
                  <a:srgbClr val="000000"/>
                </a:solidFill>
                <a:latin typeface="Lucida Sans Unicode" pitchFamily="32" charset="0"/>
              </a:rPr>
              <a:t>Konsumsi</a:t>
            </a:r>
            <a:endParaRPr lang="en-US" sz="3600" dirty="0">
              <a:solidFill>
                <a:srgbClr val="000000"/>
              </a:solidFill>
              <a:latin typeface="Lucida Sans Unicode" pitchFamily="32" charset="0"/>
            </a:endParaRPr>
          </a:p>
        </p:txBody>
      </p:sp>
      <p:grpSp>
        <p:nvGrpSpPr>
          <p:cNvPr id="2" name="Group 2"/>
          <p:cNvGrpSpPr>
            <a:grpSpLocks/>
          </p:cNvGrpSpPr>
          <p:nvPr/>
        </p:nvGrpSpPr>
        <p:grpSpPr bwMode="auto">
          <a:xfrm>
            <a:off x="450850" y="585788"/>
            <a:ext cx="8197850" cy="1260475"/>
            <a:chOff x="284" y="369"/>
            <a:chExt cx="5164" cy="794"/>
          </a:xfrm>
        </p:grpSpPr>
        <p:pic>
          <p:nvPicPr>
            <p:cNvPr id="177156" name="Picture 3"/>
            <p:cNvPicPr>
              <a:picLocks noChangeAspect="1" noChangeArrowheads="1"/>
            </p:cNvPicPr>
            <p:nvPr/>
          </p:nvPicPr>
          <p:blipFill>
            <a:blip r:embed="rId3"/>
            <a:srcRect/>
            <a:stretch>
              <a:fillRect/>
            </a:stretch>
          </p:blipFill>
          <p:spPr bwMode="auto">
            <a:xfrm>
              <a:off x="284" y="369"/>
              <a:ext cx="5165" cy="795"/>
            </a:xfrm>
            <a:prstGeom prst="rect">
              <a:avLst/>
            </a:prstGeom>
            <a:noFill/>
            <a:ln w="9525">
              <a:noFill/>
              <a:round/>
              <a:headEnd/>
              <a:tailEnd/>
            </a:ln>
          </p:spPr>
        </p:pic>
        <p:sp>
          <p:nvSpPr>
            <p:cNvPr id="177157" name="Text Box 4"/>
            <p:cNvSpPr txBox="1">
              <a:spLocks noChangeArrowheads="1"/>
            </p:cNvSpPr>
            <p:nvPr/>
          </p:nvSpPr>
          <p:spPr bwMode="auto">
            <a:xfrm>
              <a:off x="284" y="369"/>
              <a:ext cx="5165" cy="795"/>
            </a:xfrm>
            <a:prstGeom prst="rect">
              <a:avLst/>
            </a:prstGeom>
            <a:noFill/>
            <a:ln w="9525">
              <a:noFill/>
              <a:round/>
              <a:headEnd/>
              <a:tailEnd/>
            </a:ln>
          </p:spPr>
          <p:txBody>
            <a:bodyPr wrap="none" anchor="ctr"/>
            <a:lstStyle/>
            <a:p>
              <a:endParaRPr lang="en-US"/>
            </a:p>
          </p:txBody>
        </p:sp>
      </p:gr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Text Box 1"/>
          <p:cNvSpPr txBox="1">
            <a:spLocks noChangeArrowheads="1"/>
          </p:cNvSpPr>
          <p:nvPr/>
        </p:nvSpPr>
        <p:spPr bwMode="auto">
          <a:xfrm>
            <a:off x="533400" y="0"/>
            <a:ext cx="8183563" cy="1050925"/>
          </a:xfrm>
          <a:prstGeom prst="rect">
            <a:avLst/>
          </a:prstGeom>
          <a:noFill/>
          <a:ln w="9525">
            <a:noFill/>
            <a:round/>
            <a:headEnd/>
            <a:tailEnd/>
          </a:ln>
        </p:spPr>
        <p:txBody>
          <a:bodyPr lIns="90000" tIns="46800" rIns="90000" bIns="46800" anchor="b"/>
          <a:lstStyle/>
          <a:p>
            <a:pPr eaLnBrk="1" hangingPunct="1">
              <a:buClr>
                <a:srgbClr val="7B9899"/>
              </a:buClr>
              <a:buFont typeface="Georgia"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d-ID" sz="3600">
                <a:solidFill>
                  <a:srgbClr val="7B9899"/>
                </a:solidFill>
                <a:latin typeface="Georgia" pitchFamily="16" charset="0"/>
              </a:rPr>
              <a:t>PENGERTIAN EKONOMI RAKYAT</a:t>
            </a:r>
          </a:p>
        </p:txBody>
      </p:sp>
      <p:sp>
        <p:nvSpPr>
          <p:cNvPr id="178179" name="Text Box 2"/>
          <p:cNvSpPr txBox="1">
            <a:spLocks noChangeArrowheads="1"/>
          </p:cNvSpPr>
          <p:nvPr/>
        </p:nvSpPr>
        <p:spPr bwMode="auto">
          <a:xfrm>
            <a:off x="533400" y="1524000"/>
            <a:ext cx="8001000" cy="4495800"/>
          </a:xfrm>
          <a:prstGeom prst="rect">
            <a:avLst/>
          </a:prstGeom>
          <a:noFill/>
          <a:ln w="9525">
            <a:noFill/>
            <a:round/>
            <a:headEnd/>
            <a:tailEnd/>
          </a:ln>
        </p:spPr>
        <p:txBody>
          <a:bodyPr lIns="90000" tIns="46800" rIns="90000" bIns="46800"/>
          <a:lstStyle/>
          <a:p>
            <a:pPr marL="608013" indent="-608013" algn="just" eaLnBrk="1" hangingPunct="1">
              <a:spcBef>
                <a:spcPts val="700"/>
              </a:spcBef>
              <a:buClr>
                <a:srgbClr val="D16349"/>
              </a:buClr>
              <a:buSzPct val="85000"/>
              <a:buFont typeface="Arial" charset="0"/>
              <a:buAutoNum type="arabicPeriod"/>
              <a:tabLst>
                <a:tab pos="1247775" algn="l"/>
                <a:tab pos="2162175" algn="l"/>
                <a:tab pos="3076575" algn="l"/>
                <a:tab pos="3990975" algn="l"/>
                <a:tab pos="4905375" algn="l"/>
                <a:tab pos="5819775" algn="l"/>
                <a:tab pos="6734175" algn="l"/>
                <a:tab pos="7648575" algn="l"/>
                <a:tab pos="8562975" algn="l"/>
                <a:tab pos="9477375" algn="l"/>
                <a:tab pos="10391775" algn="l"/>
              </a:tabLst>
            </a:pPr>
            <a:r>
              <a:rPr lang="en-US" sz="2800">
                <a:solidFill>
                  <a:srgbClr val="000000"/>
                </a:solidFill>
                <a:latin typeface="Georgia" pitchFamily="16" charset="0"/>
              </a:rPr>
              <a:t>Suatu kegiatan ekonomi yg dilakukan oleh rakyat dengan memanfaatkan sumber daya yg ada dilingkungannya dan diproduksi secara sederhana dengan skala usaha kecil dan mempunyai tujuan untuk memenuhi kebutuhan dasarnya dan keluarganya.</a:t>
            </a:r>
          </a:p>
          <a:p>
            <a:pPr marL="608013" indent="-608013" algn="l" eaLnBrk="1" hangingPunct="1">
              <a:spcBef>
                <a:spcPts val="700"/>
              </a:spcBef>
              <a:buClr>
                <a:srgbClr val="D16349"/>
              </a:buClr>
              <a:buSzPct val="85000"/>
              <a:buFont typeface="Arial" charset="0"/>
              <a:buAutoNum type="arabicPeriod"/>
              <a:tabLst>
                <a:tab pos="1247775" algn="l"/>
                <a:tab pos="2162175" algn="l"/>
                <a:tab pos="3076575" algn="l"/>
                <a:tab pos="3990975" algn="l"/>
                <a:tab pos="4905375" algn="l"/>
                <a:tab pos="5819775" algn="l"/>
                <a:tab pos="6734175" algn="l"/>
                <a:tab pos="7648575" algn="l"/>
                <a:tab pos="8562975" algn="l"/>
                <a:tab pos="9477375" algn="l"/>
                <a:tab pos="10391775" algn="l"/>
              </a:tabLst>
            </a:pPr>
            <a:r>
              <a:rPr lang="en-US" sz="2800">
                <a:solidFill>
                  <a:srgbClr val="000000"/>
                </a:solidFill>
                <a:latin typeface="Georgia" pitchFamily="16" charset="0"/>
              </a:rPr>
              <a:t>Identik dengan kegiatan ekonomi keluarga</a:t>
            </a:r>
          </a:p>
          <a:p>
            <a:pPr marL="608013" indent="-608013" algn="l" eaLnBrk="1" hangingPunct="1">
              <a:spcBef>
                <a:spcPts val="700"/>
              </a:spcBef>
              <a:buClr>
                <a:srgbClr val="D16349"/>
              </a:buClr>
              <a:buSzPct val="85000"/>
              <a:buFont typeface="Arial" charset="0"/>
              <a:buAutoNum type="arabicPeriod"/>
              <a:tabLst>
                <a:tab pos="1247775" algn="l"/>
                <a:tab pos="2162175" algn="l"/>
                <a:tab pos="3076575" algn="l"/>
                <a:tab pos="3990975" algn="l"/>
                <a:tab pos="4905375" algn="l"/>
                <a:tab pos="5819775" algn="l"/>
                <a:tab pos="6734175" algn="l"/>
                <a:tab pos="7648575" algn="l"/>
                <a:tab pos="8562975" algn="l"/>
                <a:tab pos="9477375" algn="l"/>
                <a:tab pos="10391775" algn="l"/>
              </a:tabLst>
            </a:pPr>
            <a:r>
              <a:rPr lang="en-US" sz="2800">
                <a:solidFill>
                  <a:srgbClr val="000000"/>
                </a:solidFill>
                <a:latin typeface="Georgia" pitchFamily="16" charset="0"/>
              </a:rPr>
              <a:t>Strategi berorganisasi ekonomi bagi rakyat miskin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Text Box 1"/>
          <p:cNvSpPr txBox="1">
            <a:spLocks noChangeArrowheads="1"/>
          </p:cNvSpPr>
          <p:nvPr/>
        </p:nvSpPr>
        <p:spPr bwMode="auto">
          <a:xfrm>
            <a:off x="457200" y="292100"/>
            <a:ext cx="8229600" cy="774700"/>
          </a:xfrm>
          <a:prstGeom prst="rect">
            <a:avLst/>
          </a:prstGeom>
          <a:noFill/>
          <a:ln w="9525">
            <a:noFill/>
            <a:round/>
            <a:headEnd/>
            <a:tailEnd/>
          </a:ln>
        </p:spPr>
        <p:txBody>
          <a:bodyPr lIns="90000" tIns="46800" rIns="90000" bIns="46800" anchor="ctr"/>
          <a:lstStyle/>
          <a:p>
            <a:pPr eaLnBrk="1" hangingPunct="1">
              <a:buClr>
                <a:srgbClr val="4E3B30"/>
              </a:buClr>
              <a:buFont typeface="Franklin Gothic Medium"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d-ID" sz="3200">
                <a:solidFill>
                  <a:srgbClr val="4E3B30"/>
                </a:solidFill>
                <a:latin typeface="Franklin Gothic Medium" pitchFamily="32" charset="0"/>
              </a:rPr>
              <a:t>PENGERTIAN EKONOMI KERAKYATAN</a:t>
            </a:r>
          </a:p>
        </p:txBody>
      </p:sp>
      <p:sp>
        <p:nvSpPr>
          <p:cNvPr id="179203" name="Text Box 2"/>
          <p:cNvSpPr txBox="1">
            <a:spLocks noChangeArrowheads="1"/>
          </p:cNvSpPr>
          <p:nvPr/>
        </p:nvSpPr>
        <p:spPr bwMode="auto">
          <a:xfrm>
            <a:off x="457200" y="1524000"/>
            <a:ext cx="8458200" cy="6872288"/>
          </a:xfrm>
          <a:prstGeom prst="rect">
            <a:avLst/>
          </a:prstGeom>
          <a:noFill/>
          <a:ln w="9525">
            <a:noFill/>
            <a:round/>
            <a:headEnd/>
            <a:tailEnd/>
          </a:ln>
        </p:spPr>
        <p:txBody>
          <a:bodyPr lIns="90000" tIns="46800" rIns="90000" bIns="46800"/>
          <a:lstStyle/>
          <a:p>
            <a:pPr marL="457200" eaLnBrk="1" hangingPunct="1">
              <a:lnSpc>
                <a:spcPct val="70000"/>
              </a:lnSpc>
              <a:spcBef>
                <a:spcPts val="600"/>
              </a:spcBef>
              <a:buClr>
                <a:srgbClr val="F0A22E"/>
              </a:buClr>
              <a:buSzPct val="70000"/>
              <a:buFont typeface="Wingdings 2" pitchFamily="16" charset="2"/>
              <a:buChar char=""/>
              <a:tabLst>
                <a:tab pos="1027113" algn="l"/>
                <a:tab pos="1941513" algn="l"/>
                <a:tab pos="2855913" algn="l"/>
                <a:tab pos="3770313" algn="l"/>
                <a:tab pos="4684713" algn="l"/>
                <a:tab pos="5599113" algn="l"/>
                <a:tab pos="6513513" algn="l"/>
                <a:tab pos="7427913" algn="l"/>
                <a:tab pos="8342313" algn="l"/>
                <a:tab pos="9256713" algn="l"/>
                <a:tab pos="10171113" algn="l"/>
              </a:tabLst>
            </a:pPr>
            <a:r>
              <a:rPr lang="en-US" sz="2400">
                <a:solidFill>
                  <a:srgbClr val="4E3B30"/>
                </a:solidFill>
                <a:latin typeface="Arial Narrow" pitchFamily="32" charset="0"/>
              </a:rPr>
              <a:t>Lebih merupakan kata sifat yakni upaya memberdayakan   (kelompok/satuan) ekonomi yg mendominasi struktur dunia usaha</a:t>
            </a:r>
          </a:p>
          <a:p>
            <a:pPr marL="457200" eaLnBrk="1" hangingPunct="1">
              <a:lnSpc>
                <a:spcPct val="70000"/>
              </a:lnSpc>
              <a:spcBef>
                <a:spcPts val="600"/>
              </a:spcBef>
              <a:buClr>
                <a:srgbClr val="F0A22E"/>
              </a:buClr>
              <a:buSzPct val="70000"/>
              <a:buFont typeface="Wingdings 2" pitchFamily="16" charset="2"/>
              <a:buNone/>
              <a:tabLst>
                <a:tab pos="1027113" algn="l"/>
                <a:tab pos="1941513" algn="l"/>
                <a:tab pos="2855913" algn="l"/>
                <a:tab pos="3770313" algn="l"/>
                <a:tab pos="4684713" algn="l"/>
                <a:tab pos="5599113" algn="l"/>
                <a:tab pos="6513513" algn="l"/>
                <a:tab pos="7427913" algn="l"/>
                <a:tab pos="8342313" algn="l"/>
                <a:tab pos="9256713" algn="l"/>
                <a:tab pos="10171113" algn="l"/>
              </a:tabLst>
            </a:pPr>
            <a:endParaRPr lang="en-US" sz="2400">
              <a:solidFill>
                <a:srgbClr val="4E3B30"/>
              </a:solidFill>
              <a:latin typeface="Arial Narrow" pitchFamily="32" charset="0"/>
            </a:endParaRPr>
          </a:p>
          <a:p>
            <a:pPr marL="457200" eaLnBrk="1" hangingPunct="1">
              <a:lnSpc>
                <a:spcPct val="70000"/>
              </a:lnSpc>
              <a:spcBef>
                <a:spcPts val="600"/>
              </a:spcBef>
              <a:buClr>
                <a:srgbClr val="F0A22E"/>
              </a:buClr>
              <a:buSzPct val="70000"/>
              <a:buFont typeface="Wingdings 2" pitchFamily="16" charset="2"/>
              <a:buChar char=""/>
              <a:tabLst>
                <a:tab pos="1027113" algn="l"/>
                <a:tab pos="1941513" algn="l"/>
                <a:tab pos="2855913" algn="l"/>
                <a:tab pos="3770313" algn="l"/>
                <a:tab pos="4684713" algn="l"/>
                <a:tab pos="5599113" algn="l"/>
                <a:tab pos="6513513" algn="l"/>
                <a:tab pos="7427913" algn="l"/>
                <a:tab pos="8342313" algn="l"/>
                <a:tab pos="9256713" algn="l"/>
                <a:tab pos="10171113" algn="l"/>
              </a:tabLst>
            </a:pPr>
            <a:r>
              <a:rPr lang="en-US" sz="2400">
                <a:solidFill>
                  <a:srgbClr val="4E3B30"/>
                </a:solidFill>
                <a:latin typeface="Arial Narrow" pitchFamily="32" charset="0"/>
              </a:rPr>
              <a:t> </a:t>
            </a:r>
            <a:r>
              <a:rPr lang="id-ID" sz="2400">
                <a:solidFill>
                  <a:srgbClr val="4E3B30"/>
                </a:solidFill>
                <a:latin typeface="Arial Narrow" pitchFamily="32" charset="0"/>
              </a:rPr>
              <a:t>Ekonomi Kerakyatan (Demokrasi Ekonomi) adalah sistem ekonomi nasional yg disusun sebagai usaha bersa</a:t>
            </a:r>
            <a:r>
              <a:rPr lang="en-US" sz="2400">
                <a:solidFill>
                  <a:srgbClr val="4E3B30"/>
                </a:solidFill>
                <a:latin typeface="Arial Narrow" pitchFamily="32" charset="0"/>
              </a:rPr>
              <a:t>ma</a:t>
            </a:r>
            <a:r>
              <a:rPr lang="id-ID" sz="2400">
                <a:solidFill>
                  <a:srgbClr val="4E3B30"/>
                </a:solidFill>
                <a:latin typeface="Arial Narrow" pitchFamily="32" charset="0"/>
              </a:rPr>
              <a:t> berdasar atas asas kekeluargaan. Dimana produksi</a:t>
            </a:r>
            <a:br>
              <a:rPr lang="id-ID" sz="2400">
                <a:solidFill>
                  <a:srgbClr val="4E3B30"/>
                </a:solidFill>
                <a:latin typeface="Arial Narrow" pitchFamily="32" charset="0"/>
              </a:rPr>
            </a:br>
            <a:r>
              <a:rPr lang="en-US" sz="2400">
                <a:solidFill>
                  <a:srgbClr val="4E3B30"/>
                </a:solidFill>
                <a:latin typeface="Arial Narrow" pitchFamily="32" charset="0"/>
              </a:rPr>
              <a:t>d</a:t>
            </a:r>
            <a:r>
              <a:rPr lang="id-ID" sz="2400">
                <a:solidFill>
                  <a:srgbClr val="4E3B30"/>
                </a:solidFill>
                <a:latin typeface="Arial Narrow" pitchFamily="32" charset="0"/>
              </a:rPr>
              <a:t>ikerjakan oleh semua, untuk semua,di bawah pimpinan atau pe</a:t>
            </a:r>
            <a:r>
              <a:rPr lang="en-US" sz="2400">
                <a:solidFill>
                  <a:srgbClr val="4E3B30"/>
                </a:solidFill>
                <a:latin typeface="Arial Narrow" pitchFamily="32" charset="0"/>
              </a:rPr>
              <a:t>m</a:t>
            </a:r>
            <a:r>
              <a:rPr lang="id-ID" sz="2400">
                <a:solidFill>
                  <a:srgbClr val="4E3B30"/>
                </a:solidFill>
                <a:latin typeface="Arial Narrow" pitchFamily="32" charset="0"/>
              </a:rPr>
              <a:t>ilikan anggota – anggota masyarakat yg be</a:t>
            </a:r>
            <a:r>
              <a:rPr lang="en-US" sz="2400">
                <a:solidFill>
                  <a:srgbClr val="4E3B30"/>
                </a:solidFill>
                <a:latin typeface="Arial Narrow" pitchFamily="32" charset="0"/>
              </a:rPr>
              <a:t>r</a:t>
            </a:r>
            <a:r>
              <a:rPr lang="id-ID" sz="2400">
                <a:solidFill>
                  <a:srgbClr val="4E3B30"/>
                </a:solidFill>
                <a:latin typeface="Arial Narrow" pitchFamily="32" charset="0"/>
              </a:rPr>
              <a:t>tujuan untuk </a:t>
            </a:r>
            <a:r>
              <a:rPr lang="en-US" sz="2400">
                <a:solidFill>
                  <a:srgbClr val="4E3B30"/>
                </a:solidFill>
                <a:latin typeface="Arial Narrow" pitchFamily="32" charset="0"/>
              </a:rPr>
              <a:t>    </a:t>
            </a:r>
            <a:r>
              <a:rPr lang="id-ID" sz="2400">
                <a:solidFill>
                  <a:srgbClr val="4E3B30"/>
                </a:solidFill>
                <a:latin typeface="Arial Narrow" pitchFamily="32" charset="0"/>
              </a:rPr>
              <a:t>meningkatkan kem</a:t>
            </a:r>
            <a:r>
              <a:rPr lang="en-US" sz="2400">
                <a:solidFill>
                  <a:srgbClr val="4E3B30"/>
                </a:solidFill>
                <a:latin typeface="Arial Narrow" pitchFamily="32" charset="0"/>
              </a:rPr>
              <a:t>a</a:t>
            </a:r>
            <a:r>
              <a:rPr lang="id-ID" sz="2400">
                <a:solidFill>
                  <a:srgbClr val="4E3B30"/>
                </a:solidFill>
                <a:latin typeface="Arial Narrow" pitchFamily="32" charset="0"/>
              </a:rPr>
              <a:t>mpuan masyarakat </a:t>
            </a:r>
            <a:br>
              <a:rPr lang="id-ID" sz="2400">
                <a:solidFill>
                  <a:srgbClr val="4E3B30"/>
                </a:solidFill>
                <a:latin typeface="Arial Narrow" pitchFamily="32" charset="0"/>
              </a:rPr>
            </a:br>
            <a:r>
              <a:rPr lang="en-US" sz="2400">
                <a:solidFill>
                  <a:srgbClr val="4E3B30"/>
                </a:solidFill>
                <a:latin typeface="Arial Narrow" pitchFamily="32" charset="0"/>
              </a:rPr>
              <a:t>(</a:t>
            </a:r>
            <a:r>
              <a:rPr lang="id-ID" sz="2400">
                <a:solidFill>
                  <a:srgbClr val="4E3B30"/>
                </a:solidFill>
                <a:latin typeface="Arial Narrow" pitchFamily="32" charset="0"/>
              </a:rPr>
              <a:t>rakyat) dalam mengendalikan jalannya roda perekono</a:t>
            </a:r>
            <a:r>
              <a:rPr lang="en-US" sz="2400">
                <a:solidFill>
                  <a:srgbClr val="4E3B30"/>
                </a:solidFill>
                <a:latin typeface="Arial Narrow" pitchFamily="32" charset="0"/>
              </a:rPr>
              <a:t>mian </a:t>
            </a:r>
          </a:p>
          <a:p>
            <a:pPr marL="457200" eaLnBrk="1" hangingPunct="1">
              <a:lnSpc>
                <a:spcPct val="70000"/>
              </a:lnSpc>
              <a:spcBef>
                <a:spcPts val="600"/>
              </a:spcBef>
              <a:buClr>
                <a:srgbClr val="F0A22E"/>
              </a:buClr>
              <a:buSzPct val="70000"/>
              <a:buFont typeface="Wingdings 2" pitchFamily="16" charset="2"/>
              <a:buNone/>
              <a:tabLst>
                <a:tab pos="1027113" algn="l"/>
                <a:tab pos="1941513" algn="l"/>
                <a:tab pos="2855913" algn="l"/>
                <a:tab pos="3770313" algn="l"/>
                <a:tab pos="4684713" algn="l"/>
                <a:tab pos="5599113" algn="l"/>
                <a:tab pos="6513513" algn="l"/>
                <a:tab pos="7427913" algn="l"/>
                <a:tab pos="8342313" algn="l"/>
                <a:tab pos="9256713" algn="l"/>
                <a:tab pos="10171113" algn="l"/>
              </a:tabLst>
            </a:pPr>
            <a:endParaRPr lang="en-US" sz="2400">
              <a:solidFill>
                <a:srgbClr val="4E3B30"/>
              </a:solidFill>
              <a:latin typeface="Arial Narrow" pitchFamily="32" charset="0"/>
            </a:endParaRPr>
          </a:p>
          <a:p>
            <a:pPr marL="457200" eaLnBrk="1" hangingPunct="1">
              <a:lnSpc>
                <a:spcPct val="70000"/>
              </a:lnSpc>
              <a:spcBef>
                <a:spcPts val="600"/>
              </a:spcBef>
              <a:buClr>
                <a:srgbClr val="F0A22E"/>
              </a:buClr>
              <a:buSzPct val="70000"/>
              <a:buFont typeface="Wingdings 2" pitchFamily="16" charset="2"/>
              <a:buChar char=""/>
              <a:tabLst>
                <a:tab pos="1027113" algn="l"/>
                <a:tab pos="1941513" algn="l"/>
                <a:tab pos="2855913" algn="l"/>
                <a:tab pos="3770313" algn="l"/>
                <a:tab pos="4684713" algn="l"/>
                <a:tab pos="5599113" algn="l"/>
                <a:tab pos="6513513" algn="l"/>
                <a:tab pos="7427913" algn="l"/>
                <a:tab pos="8342313" algn="l"/>
                <a:tab pos="9256713" algn="l"/>
                <a:tab pos="10171113" algn="l"/>
              </a:tabLst>
            </a:pPr>
            <a:r>
              <a:rPr lang="id-ID" sz="2400">
                <a:solidFill>
                  <a:srgbClr val="4E3B30"/>
                </a:solidFill>
                <a:latin typeface="Arial Narrow" pitchFamily="32" charset="0"/>
              </a:rPr>
              <a:t>Ekonomi kerakyatan adalah tatalaksana ekonomi yg </a:t>
            </a:r>
            <a:br>
              <a:rPr lang="id-ID" sz="2400">
                <a:solidFill>
                  <a:srgbClr val="4E3B30"/>
                </a:solidFill>
                <a:latin typeface="Arial Narrow" pitchFamily="32" charset="0"/>
              </a:rPr>
            </a:br>
            <a:r>
              <a:rPr lang="id-ID" sz="2400">
                <a:solidFill>
                  <a:srgbClr val="4E3B30"/>
                </a:solidFill>
                <a:latin typeface="Arial Narrow" pitchFamily="32" charset="0"/>
              </a:rPr>
              <a:t>bersifat kerakyatan, yaitu penyelenggaraan ekonomi yg</a:t>
            </a:r>
            <a:br>
              <a:rPr lang="id-ID" sz="2400">
                <a:solidFill>
                  <a:srgbClr val="4E3B30"/>
                </a:solidFill>
                <a:latin typeface="Arial Narrow" pitchFamily="32" charset="0"/>
              </a:rPr>
            </a:br>
            <a:r>
              <a:rPr lang="id-ID" sz="2400">
                <a:solidFill>
                  <a:srgbClr val="4E3B30"/>
                </a:solidFill>
                <a:latin typeface="Arial Narrow" pitchFamily="32" charset="0"/>
              </a:rPr>
              <a:t>memberi dampak kepada kesejahteraan rakyat kecil </a:t>
            </a:r>
            <a:br>
              <a:rPr lang="id-ID" sz="2400">
                <a:solidFill>
                  <a:srgbClr val="4E3B30"/>
                </a:solidFill>
                <a:latin typeface="Arial Narrow" pitchFamily="32" charset="0"/>
              </a:rPr>
            </a:br>
            <a:r>
              <a:rPr lang="id-ID" sz="2400">
                <a:solidFill>
                  <a:srgbClr val="4E3B30"/>
                </a:solidFill>
                <a:latin typeface="Arial Narrow" pitchFamily="32" charset="0"/>
              </a:rPr>
              <a:t>dan kemajuan ekonomi rakyat, yaitu keseluruhan aktivitas perekonomian yg dilakukan oleh rakyat kecil   </a:t>
            </a:r>
          </a:p>
          <a:p>
            <a:pPr marL="457200" eaLnBrk="1" hangingPunct="1">
              <a:lnSpc>
                <a:spcPct val="70000"/>
              </a:lnSpc>
              <a:spcBef>
                <a:spcPts val="600"/>
              </a:spcBef>
              <a:buClr>
                <a:srgbClr val="F0A22E"/>
              </a:buClr>
              <a:buSzPct val="70000"/>
              <a:buFont typeface="Wingdings 2" pitchFamily="16" charset="2"/>
              <a:buNone/>
              <a:tabLst>
                <a:tab pos="1027113" algn="l"/>
                <a:tab pos="1941513" algn="l"/>
                <a:tab pos="2855913" algn="l"/>
                <a:tab pos="3770313" algn="l"/>
                <a:tab pos="4684713" algn="l"/>
                <a:tab pos="5599113" algn="l"/>
                <a:tab pos="6513513" algn="l"/>
                <a:tab pos="7427913" algn="l"/>
                <a:tab pos="8342313" algn="l"/>
                <a:tab pos="9256713" algn="l"/>
                <a:tab pos="10171113" algn="l"/>
              </a:tabLst>
            </a:pPr>
            <a:endParaRPr lang="id-ID" sz="2400">
              <a:solidFill>
                <a:srgbClr val="4E3B30"/>
              </a:solidFill>
              <a:latin typeface="Arial Narrow" pitchFamily="32"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p:cNvGrpSpPr>
          <p:nvPr/>
        </p:nvGrpSpPr>
        <p:grpSpPr bwMode="auto">
          <a:xfrm>
            <a:off x="360363" y="444500"/>
            <a:ext cx="8574087" cy="1236663"/>
            <a:chOff x="227" y="280"/>
            <a:chExt cx="5401" cy="779"/>
          </a:xfrm>
        </p:grpSpPr>
        <p:pic>
          <p:nvPicPr>
            <p:cNvPr id="180228" name="Picture 2"/>
            <p:cNvPicPr>
              <a:picLocks noChangeAspect="1" noChangeArrowheads="1"/>
            </p:cNvPicPr>
            <p:nvPr/>
          </p:nvPicPr>
          <p:blipFill>
            <a:blip r:embed="rId3"/>
            <a:srcRect/>
            <a:stretch>
              <a:fillRect/>
            </a:stretch>
          </p:blipFill>
          <p:spPr bwMode="auto">
            <a:xfrm>
              <a:off x="227" y="280"/>
              <a:ext cx="5402" cy="780"/>
            </a:xfrm>
            <a:prstGeom prst="rect">
              <a:avLst/>
            </a:prstGeom>
            <a:noFill/>
            <a:ln w="9525">
              <a:noFill/>
              <a:round/>
              <a:headEnd/>
              <a:tailEnd/>
            </a:ln>
          </p:spPr>
        </p:pic>
        <p:sp>
          <p:nvSpPr>
            <p:cNvPr id="180229" name="Text Box 3"/>
            <p:cNvSpPr txBox="1">
              <a:spLocks noChangeArrowheads="1"/>
            </p:cNvSpPr>
            <p:nvPr/>
          </p:nvSpPr>
          <p:spPr bwMode="auto">
            <a:xfrm>
              <a:off x="227" y="280"/>
              <a:ext cx="5402" cy="780"/>
            </a:xfrm>
            <a:prstGeom prst="rect">
              <a:avLst/>
            </a:prstGeom>
            <a:noFill/>
            <a:ln w="9525">
              <a:noFill/>
              <a:round/>
              <a:headEnd/>
              <a:tailEnd/>
            </a:ln>
          </p:spPr>
          <p:txBody>
            <a:bodyPr wrap="none" anchor="ctr"/>
            <a:lstStyle/>
            <a:p>
              <a:endParaRPr lang="en-US"/>
            </a:p>
          </p:txBody>
        </p:sp>
      </p:grpSp>
      <p:sp>
        <p:nvSpPr>
          <p:cNvPr id="180227" name="Text Box 4"/>
          <p:cNvSpPr txBox="1">
            <a:spLocks noChangeArrowheads="1"/>
          </p:cNvSpPr>
          <p:nvPr/>
        </p:nvSpPr>
        <p:spPr bwMode="auto">
          <a:xfrm>
            <a:off x="457200" y="2286000"/>
            <a:ext cx="8229600" cy="3733800"/>
          </a:xfrm>
          <a:prstGeom prst="rect">
            <a:avLst/>
          </a:prstGeom>
          <a:noFill/>
          <a:ln w="9525">
            <a:noFill/>
            <a:round/>
            <a:headEnd/>
            <a:tailEnd/>
          </a:ln>
        </p:spPr>
        <p:txBody>
          <a:bodyPr lIns="90000" tIns="46800" rIns="90000" bIns="46800"/>
          <a:lstStyle/>
          <a:p>
            <a:pPr marL="271463" indent="-271463" eaLnBrk="1" hangingPunct="1">
              <a:lnSpc>
                <a:spcPct val="90000"/>
              </a:lnSpc>
              <a:spcBef>
                <a:spcPts val="600"/>
              </a:spcBef>
              <a:buClr>
                <a:srgbClr val="B13F9A"/>
              </a:buClr>
              <a:buSzPct val="73000"/>
              <a:buFont typeface="Wingdings 2" pitchFamily="16"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d-ID" sz="4000">
                <a:solidFill>
                  <a:srgbClr val="000000"/>
                </a:solidFill>
                <a:latin typeface="Trebuchet MS" pitchFamily="32" charset="0"/>
              </a:rPr>
              <a:t>Nilai-nilai D</a:t>
            </a:r>
            <a:r>
              <a:rPr lang="en-US" sz="4000">
                <a:solidFill>
                  <a:srgbClr val="000000"/>
                </a:solidFill>
                <a:latin typeface="Trebuchet MS" pitchFamily="32" charset="0"/>
              </a:rPr>
              <a:t>a</a:t>
            </a:r>
            <a:r>
              <a:rPr lang="id-ID" sz="4000">
                <a:solidFill>
                  <a:srgbClr val="000000"/>
                </a:solidFill>
                <a:latin typeface="Trebuchet MS" pitchFamily="32" charset="0"/>
              </a:rPr>
              <a:t>sar Sistem Ekonomi Kerakyatan</a:t>
            </a:r>
          </a:p>
          <a:p>
            <a:pPr marL="271463" indent="-271463" eaLnBrk="1" hangingPunct="1">
              <a:lnSpc>
                <a:spcPct val="90000"/>
              </a:lnSpc>
              <a:spcBef>
                <a:spcPts val="600"/>
              </a:spcBef>
              <a:buClr>
                <a:srgbClr val="B13F9A"/>
              </a:buClr>
              <a:buSzPct val="73000"/>
              <a:buFont typeface="Wingdings 2" pitchFamily="16"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d-ID" sz="4000">
                <a:solidFill>
                  <a:srgbClr val="000000"/>
                </a:solidFill>
                <a:latin typeface="Trebuchet MS" pitchFamily="32" charset="0"/>
              </a:rPr>
              <a:t>Ciri-ciri Sistem Ekonomi Kerakyatan</a:t>
            </a:r>
          </a:p>
          <a:p>
            <a:pPr marL="271463" indent="-271463" eaLnBrk="1" hangingPunct="1">
              <a:lnSpc>
                <a:spcPct val="90000"/>
              </a:lnSpc>
              <a:spcBef>
                <a:spcPts val="600"/>
              </a:spcBef>
              <a:buClr>
                <a:srgbClr val="B13F9A"/>
              </a:buClr>
              <a:buSzPct val="73000"/>
              <a:buFont typeface="Wingdings 2" pitchFamily="16"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d-ID" sz="4000">
                <a:solidFill>
                  <a:srgbClr val="000000"/>
                </a:solidFill>
                <a:latin typeface="Trebuchet MS" pitchFamily="32" charset="0"/>
              </a:rPr>
              <a:t>Tujuan dan Sasaran Sistem Ekonomi Kerakyatan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2273" name="Picture 1"/>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round/>
            <a:headEnd/>
            <a:tailEnd/>
          </a:ln>
        </p:spPr>
      </p:pic>
      <p:pic>
        <p:nvPicPr>
          <p:cNvPr id="181251" name="Picture 2"/>
          <p:cNvPicPr>
            <a:picLocks noChangeAspect="1" noChangeArrowheads="1"/>
          </p:cNvPicPr>
          <p:nvPr/>
        </p:nvPicPr>
        <p:blipFill>
          <a:blip r:embed="rId4"/>
          <a:srcRect/>
          <a:stretch>
            <a:fillRect/>
          </a:stretch>
        </p:blipFill>
        <p:spPr bwMode="auto">
          <a:xfrm>
            <a:off x="2362200" y="1676400"/>
            <a:ext cx="3810000" cy="2438400"/>
          </a:xfrm>
          <a:prstGeom prst="rect">
            <a:avLst/>
          </a:prstGeom>
          <a:noFill/>
          <a:ln w="9525">
            <a:noFill/>
            <a:round/>
            <a:headEnd/>
            <a:tailEnd/>
          </a:ln>
        </p:spPr>
      </p:pic>
      <p:sp>
        <p:nvSpPr>
          <p:cNvPr id="181252" name="TextBox 3"/>
          <p:cNvSpPr txBox="1">
            <a:spLocks noChangeArrowheads="1"/>
          </p:cNvSpPr>
          <p:nvPr/>
        </p:nvSpPr>
        <p:spPr bwMode="auto">
          <a:xfrm>
            <a:off x="2057400" y="4648200"/>
            <a:ext cx="4495800" cy="646113"/>
          </a:xfrm>
          <a:prstGeom prst="rect">
            <a:avLst/>
          </a:prstGeom>
          <a:noFill/>
          <a:ln w="9525">
            <a:noFill/>
            <a:miter lim="800000"/>
            <a:headEnd/>
            <a:tailEnd/>
          </a:ln>
        </p:spPr>
        <p:txBody>
          <a:bodyPr>
            <a:spAutoFit/>
          </a:bodyPr>
          <a:lstStyle/>
          <a:p>
            <a:r>
              <a:rPr lang="en-US" sz="3600"/>
              <a:t>TERIMA KASIH</a:t>
            </a:r>
          </a:p>
        </p:txBody>
      </p:sp>
    </p:spTree>
  </p:cSld>
  <p:clrMapOvr>
    <a:masterClrMapping/>
  </p:clrMapOvr>
  <p:transition>
    <p:cover dir="d"/>
  </p:transition>
  <p:timing>
    <p:tnLst>
      <p:par>
        <p:cTn id="1" dur="indefinite" restart="never" nodeType="tmRoot">
          <p:childTnLst>
            <p:par>
              <p:cTn id="2" fill="hold" nodeType="interactiveSeq">
                <p:stCondLst>
                  <p:cond delay="0">
                    <p:tgtEl>
                      <p:spTgt spid="182273"/>
                    </p:tgtEl>
                  </p:cond>
                </p:stCondLst>
                <p:childTnLst>
                  <p:par>
                    <p:cTn id="3" fill="hold">
                      <p:childTnLst>
                        <p:par>
                          <p:cTn id="4" fill="hold">
                            <p:stCondLst>
                              <p:cond delay="0"/>
                            </p:stCondLst>
                            <p:childTnLst>
                              <p:par>
                                <p:cTn id="5" presetID="2" presetClass="mediacall" fill="hold" nodeType="clickEffect">
                                  <p:stCondLst>
                                    <p:cond delay="0"/>
                                  </p:stCondLst>
                                  <p:childTnLst>
                                    <p:par>
                                      <p:cTn id="6"/>
                                    </p:par>
                                  </p:childTnLst>
                                </p:cTn>
                              </p:par>
                            </p:childTnLst>
                          </p:cTn>
                        </p:par>
                      </p:childTnLst>
                    </p:cTn>
                  </p:par>
                </p:childTnLst>
              </p:cTn>
            </p:par>
            <p:seq concurrent="1" nextAc="seek">
              <p:cTn id="7"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120</Words>
  <Application>Microsoft Office PowerPoint</Application>
  <PresentationFormat>On-screen Show (4:3)</PresentationFormat>
  <Paragraphs>19</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P3M</dc:creator>
  <cp:lastModifiedBy>Acer_PC</cp:lastModifiedBy>
  <cp:revision>2</cp:revision>
  <dcterms:created xsi:type="dcterms:W3CDTF">2016-10-13T04:28:39Z</dcterms:created>
  <dcterms:modified xsi:type="dcterms:W3CDTF">2021-11-05T02:54:54Z</dcterms:modified>
</cp:coreProperties>
</file>