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661" r:id="rId2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9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4254"/>
    <a:srgbClr val="3D3D4D"/>
    <a:srgbClr val="3F3F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290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7594487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2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Arial"/>
              <a:buNone/>
              <a:defRPr sz="4800" b="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040"/>
              <a:buNone/>
              <a:defRPr sz="2400">
                <a:solidFill>
                  <a:schemeClr val="lt2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144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9" name="Google Shape;19;p2"/>
          <p:cNvCxnSpPr/>
          <p:nvPr/>
        </p:nvCxnSpPr>
        <p:spPr>
          <a:xfrm>
            <a:off x="731520" y="4599432"/>
            <a:ext cx="7848600" cy="1588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2"/>
          <p:cNvSpPr txBox="1"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sz="24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2"/>
          <p:cNvSpPr>
            <a:spLocks noGrp="1"/>
          </p:cNvSpPr>
          <p:nvPr>
            <p:ph type="pic" idx="2"/>
          </p:nvPr>
        </p:nvSpPr>
        <p:spPr>
          <a:xfrm>
            <a:off x="2858610" y="838201"/>
            <a:ext cx="5904390" cy="5500456"/>
          </a:xfrm>
          <a:prstGeom prst="rect">
            <a:avLst/>
          </a:prstGeom>
          <a:solidFill>
            <a:schemeClr val="lt2"/>
          </a:solidFill>
          <a:ln w="762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12700" dir="5400000" algn="t" rotWithShape="0">
              <a:srgbClr val="000000">
                <a:alpha val="58823"/>
              </a:srgbClr>
            </a:outerShdw>
          </a:effectLst>
        </p:spPr>
      </p:sp>
      <p:sp>
        <p:nvSpPr>
          <p:cNvPr id="85" name="Google Shape;85;p12"/>
          <p:cNvSpPr txBox="1">
            <a:spLocks noGrp="1"/>
          </p:cNvSpPr>
          <p:nvPr>
            <p:ph type="body" idx="1"/>
          </p:nvPr>
        </p:nvSpPr>
        <p:spPr>
          <a:xfrm>
            <a:off x="457200" y="2133600"/>
            <a:ext cx="2139696" cy="4242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19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SzPts val="102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9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86" name="Google Shape;86;p12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2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2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3"/>
          <p:cNvSpPr txBox="1">
            <a:spLocks noGrp="1"/>
          </p:cNvSpPr>
          <p:nvPr>
            <p:ph type="body" idx="1"/>
          </p:nvPr>
        </p:nvSpPr>
        <p:spPr>
          <a:xfrm rot="5400000">
            <a:off x="2133600" y="-76200"/>
            <a:ext cx="48768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13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3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>
            <a:spLocks noGrp="1"/>
          </p:cNvSpPr>
          <p:nvPr>
            <p:ph type="title"/>
          </p:nvPr>
        </p:nvSpPr>
        <p:spPr>
          <a:xfrm rot="5400000">
            <a:off x="4724400" y="2514600"/>
            <a:ext cx="58674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4"/>
          <p:cNvSpPr txBox="1">
            <a:spLocks noGrp="1"/>
          </p:cNvSpPr>
          <p:nvPr>
            <p:ph type="body" idx="1"/>
          </p:nvPr>
        </p:nvSpPr>
        <p:spPr>
          <a:xfrm rot="5400000">
            <a:off x="533400" y="533400"/>
            <a:ext cx="58674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8" name="Google Shape;98;p14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4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4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Arial"/>
              <a:buNone/>
              <a:defRPr sz="54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480"/>
              </a:spcBef>
              <a:spcAft>
                <a:spcPts val="0"/>
              </a:spcAft>
              <a:buSzPts val="2040"/>
              <a:buNone/>
              <a:defRPr>
                <a:solidFill>
                  <a:srgbClr val="55556F"/>
                </a:solidFill>
              </a:defRPr>
            </a:lvl1pPr>
            <a:lvl2pPr lvl="1" algn="ctr">
              <a:spcBef>
                <a:spcPts val="400"/>
              </a:spcBef>
              <a:spcAft>
                <a:spcPts val="0"/>
              </a:spcAft>
              <a:buSzPts val="1700"/>
              <a:buNone/>
              <a:defRPr>
                <a:solidFill>
                  <a:srgbClr val="8B8B8D"/>
                </a:solidFill>
              </a:defRPr>
            </a:lvl2pPr>
            <a:lvl3pPr lvl="2" algn="ctr">
              <a:spcBef>
                <a:spcPts val="360"/>
              </a:spcBef>
              <a:spcAft>
                <a:spcPts val="0"/>
              </a:spcAft>
              <a:buSzPts val="1620"/>
              <a:buNone/>
              <a:defRPr>
                <a:solidFill>
                  <a:srgbClr val="8B8B8D"/>
                </a:solidFill>
              </a:defRPr>
            </a:lvl3pPr>
            <a:lvl4pPr lvl="3" algn="ctr"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rgbClr val="8B8B8D"/>
                </a:solidFill>
              </a:defRPr>
            </a:lvl4pPr>
            <a:lvl5pPr lvl="4" algn="ctr"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rgbClr val="8B8B8D"/>
                </a:solidFill>
              </a:defRPr>
            </a:lvl5pPr>
            <a:lvl6pPr lvl="5" algn="ctr">
              <a:spcBef>
                <a:spcPts val="260"/>
              </a:spcBef>
              <a:spcAft>
                <a:spcPts val="0"/>
              </a:spcAft>
              <a:buSzPts val="1300"/>
              <a:buNone/>
              <a:defRPr>
                <a:solidFill>
                  <a:srgbClr val="8B8B8D"/>
                </a:solidFill>
              </a:defRPr>
            </a:lvl6pPr>
            <a:lvl7pPr lvl="6" algn="ctr">
              <a:spcBef>
                <a:spcPts val="260"/>
              </a:spcBef>
              <a:spcAft>
                <a:spcPts val="0"/>
              </a:spcAft>
              <a:buSzPts val="1300"/>
              <a:buNone/>
              <a:defRPr>
                <a:solidFill>
                  <a:srgbClr val="8B8B8D"/>
                </a:solidFill>
              </a:defRPr>
            </a:lvl7pPr>
            <a:lvl8pPr lvl="7" algn="ctr">
              <a:spcBef>
                <a:spcPts val="260"/>
              </a:spcBef>
              <a:spcAft>
                <a:spcPts val="0"/>
              </a:spcAft>
              <a:buSzPts val="1300"/>
              <a:buNone/>
              <a:defRPr>
                <a:solidFill>
                  <a:srgbClr val="8B8B8D"/>
                </a:solidFill>
              </a:defRPr>
            </a:lvl8pPr>
            <a:lvl9pPr lvl="8" algn="ctr">
              <a:spcBef>
                <a:spcPts val="260"/>
              </a:spcBef>
              <a:spcAft>
                <a:spcPts val="0"/>
              </a:spcAft>
              <a:buSzPts val="1300"/>
              <a:buNone/>
              <a:defRPr>
                <a:solidFill>
                  <a:srgbClr val="8B8B8D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38" name="Google Shape;38;p5"/>
          <p:cNvCxnSpPr/>
          <p:nvPr/>
        </p:nvCxnSpPr>
        <p:spPr>
          <a:xfrm>
            <a:off x="685800" y="3398520"/>
            <a:ext cx="7848600" cy="1588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2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Arial"/>
              <a:buNone/>
              <a:defRPr sz="4800" b="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040"/>
              <a:buNone/>
              <a:defRPr sz="2400">
                <a:solidFill>
                  <a:schemeClr val="lt2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144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51" name="Google Shape;51;p7"/>
          <p:cNvCxnSpPr/>
          <p:nvPr/>
        </p:nvCxnSpPr>
        <p:spPr>
          <a:xfrm>
            <a:off x="731520" y="4599432"/>
            <a:ext cx="7848600" cy="1588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8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1"/>
          </p:nvPr>
        </p:nvSpPr>
        <p:spPr>
          <a:xfrm>
            <a:off x="457200" y="1673352"/>
            <a:ext cx="4038600" cy="4718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79730" algn="l">
              <a:spcBef>
                <a:spcPts val="560"/>
              </a:spcBef>
              <a:spcAft>
                <a:spcPts val="0"/>
              </a:spcAft>
              <a:buSzPts val="2380"/>
              <a:buChar char="•"/>
              <a:defRPr sz="2800"/>
            </a:lvl1pPr>
            <a:lvl2pPr marL="914400" lvl="1" indent="-358140" algn="l">
              <a:spcBef>
                <a:spcPts val="480"/>
              </a:spcBef>
              <a:spcAft>
                <a:spcPts val="0"/>
              </a:spcAft>
              <a:buSzPts val="2040"/>
              <a:buChar char="•"/>
              <a:defRPr sz="2400"/>
            </a:lvl2pPr>
            <a:lvl3pPr marL="1371600" lvl="2" indent="-342900" algn="l">
              <a:spcBef>
                <a:spcPts val="400"/>
              </a:spcBef>
              <a:spcAft>
                <a:spcPts val="0"/>
              </a:spcAft>
              <a:buSzPts val="18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body" idx="2"/>
          </p:nvPr>
        </p:nvSpPr>
        <p:spPr>
          <a:xfrm>
            <a:off x="4648200" y="1673352"/>
            <a:ext cx="4038600" cy="4718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79730" algn="l">
              <a:spcBef>
                <a:spcPts val="560"/>
              </a:spcBef>
              <a:spcAft>
                <a:spcPts val="0"/>
              </a:spcAft>
              <a:buSzPts val="2380"/>
              <a:buChar char="•"/>
              <a:defRPr sz="2800"/>
            </a:lvl1pPr>
            <a:lvl2pPr marL="914400" lvl="1" indent="-358140" algn="l">
              <a:spcBef>
                <a:spcPts val="480"/>
              </a:spcBef>
              <a:spcAft>
                <a:spcPts val="0"/>
              </a:spcAft>
              <a:buSzPts val="2040"/>
              <a:buChar char="•"/>
              <a:defRPr sz="2400"/>
            </a:lvl2pPr>
            <a:lvl3pPr marL="1371600" lvl="2" indent="-342900" algn="l">
              <a:spcBef>
                <a:spcPts val="400"/>
              </a:spcBef>
              <a:spcAft>
                <a:spcPts val="0"/>
              </a:spcAft>
              <a:buSzPts val="18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400"/>
              </a:spcBef>
              <a:spcAft>
                <a:spcPts val="0"/>
              </a:spcAft>
              <a:buSzPts val="1700"/>
              <a:buNone/>
              <a:defRPr sz="2000" b="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7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62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457200" y="2438400"/>
            <a:ext cx="393192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8140" algn="l">
              <a:spcBef>
                <a:spcPts val="480"/>
              </a:spcBef>
              <a:spcAft>
                <a:spcPts val="0"/>
              </a:spcAft>
              <a:buSzPts val="2040"/>
              <a:buChar char="•"/>
              <a:defRPr sz="2400"/>
            </a:lvl1pPr>
            <a:lvl2pPr marL="914400" lvl="1" indent="-336550" algn="l">
              <a:spcBef>
                <a:spcPts val="400"/>
              </a:spcBef>
              <a:spcAft>
                <a:spcPts val="0"/>
              </a:spcAft>
              <a:buSzPts val="1700"/>
              <a:buChar char="•"/>
              <a:defRPr sz="2000"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body" idx="3"/>
          </p:nvPr>
        </p:nvSpPr>
        <p:spPr>
          <a:xfrm>
            <a:off x="4754880" y="1676400"/>
            <a:ext cx="393192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400"/>
              </a:spcBef>
              <a:spcAft>
                <a:spcPts val="0"/>
              </a:spcAft>
              <a:buSzPts val="1700"/>
              <a:buNone/>
              <a:defRPr sz="20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17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62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4"/>
          </p:nvPr>
        </p:nvSpPr>
        <p:spPr>
          <a:xfrm>
            <a:off x="4754880" y="2438400"/>
            <a:ext cx="393192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8140" algn="l">
              <a:spcBef>
                <a:spcPts val="480"/>
              </a:spcBef>
              <a:spcAft>
                <a:spcPts val="0"/>
              </a:spcAft>
              <a:buSzPts val="2040"/>
              <a:buChar char="•"/>
              <a:defRPr sz="2400"/>
            </a:lvl1pPr>
            <a:lvl2pPr marL="914400" lvl="1" indent="-336550" algn="l">
              <a:spcBef>
                <a:spcPts val="400"/>
              </a:spcBef>
              <a:spcAft>
                <a:spcPts val="0"/>
              </a:spcAft>
              <a:buSzPts val="1700"/>
              <a:buChar char="•"/>
              <a:defRPr sz="2000"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68" name="Google Shape;68;p9"/>
          <p:cNvCxnSpPr/>
          <p:nvPr/>
        </p:nvCxnSpPr>
        <p:spPr>
          <a:xfrm rot="5400000">
            <a:off x="2217817" y="4045823"/>
            <a:ext cx="4709160" cy="794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0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sz="24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body" idx="1"/>
          </p:nvPr>
        </p:nvSpPr>
        <p:spPr>
          <a:xfrm>
            <a:off x="2971800" y="792080"/>
            <a:ext cx="5715000" cy="557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1320" algn="l">
              <a:spcBef>
                <a:spcPts val="640"/>
              </a:spcBef>
              <a:spcAft>
                <a:spcPts val="0"/>
              </a:spcAft>
              <a:buSzPts val="2720"/>
              <a:buChar char="•"/>
              <a:defRPr sz="3200"/>
            </a:lvl1pPr>
            <a:lvl2pPr marL="914400" lvl="1" indent="-379730" algn="l">
              <a:spcBef>
                <a:spcPts val="560"/>
              </a:spcBef>
              <a:spcAft>
                <a:spcPts val="0"/>
              </a:spcAft>
              <a:buSzPts val="2380"/>
              <a:buChar char="•"/>
              <a:defRPr sz="2800"/>
            </a:lvl2pPr>
            <a:lvl3pPr marL="1371600" lvl="2" indent="-365760" algn="l">
              <a:spcBef>
                <a:spcPts val="480"/>
              </a:spcBef>
              <a:spcAft>
                <a:spcPts val="0"/>
              </a:spcAft>
              <a:buSzPts val="216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body" idx="2"/>
          </p:nvPr>
        </p:nvSpPr>
        <p:spPr>
          <a:xfrm>
            <a:off x="457201" y="2130552"/>
            <a:ext cx="2139696" cy="4243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19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SzPts val="102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9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1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81" name="Google Shape;81;p11"/>
          <p:cNvCxnSpPr/>
          <p:nvPr/>
        </p:nvCxnSpPr>
        <p:spPr>
          <a:xfrm rot="5400000">
            <a:off x="-13116" y="3580206"/>
            <a:ext cx="5577840" cy="1588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814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655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469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814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655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7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469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1150" algn="l" rtl="0">
              <a:spcBef>
                <a:spcPts val="26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3"/>
          <p:cNvSpPr txBox="1">
            <a:spLocks noGrp="1"/>
          </p:cNvSpPr>
          <p:nvPr>
            <p:ph type="dt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ft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sldNum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400" b="1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400" b="1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400" b="1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400" b="1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400" b="1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400" b="1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400" b="1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400" b="1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400" b="1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F3F4F"/>
            </a:gs>
            <a:gs pos="50000">
              <a:srgbClr val="3D3D4D"/>
            </a:gs>
            <a:gs pos="100000">
              <a:srgbClr val="424254"/>
            </a:gs>
          </a:gsLst>
          <a:lin ang="5400000" scaled="0"/>
        </a:gra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5"/>
          <p:cNvSpPr/>
          <p:nvPr/>
        </p:nvSpPr>
        <p:spPr>
          <a:xfrm>
            <a:off x="611560" y="702835"/>
            <a:ext cx="8064896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 b="1" i="0" u="none" strike="noStrike" cap="none" dirty="0">
                <a:solidFill>
                  <a:schemeClr val="bg1"/>
                </a:solidFill>
                <a:latin typeface="Palatino Linotype" pitchFamily="18" charset="0"/>
                <a:ea typeface="Calibri"/>
                <a:cs typeface="Calibri"/>
                <a:sym typeface="Calibri"/>
              </a:rPr>
              <a:t>TEORI KOMUNIKASI MASSA</a:t>
            </a:r>
            <a:endParaRPr sz="3500" dirty="0">
              <a:solidFill>
                <a:schemeClr val="bg1"/>
              </a:solidFill>
              <a:latin typeface="Palatino Linotype" pitchFamily="18" charset="0"/>
              <a:sym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512158" y="4862713"/>
            <a:ext cx="31642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1600" b="1" dirty="0" err="1">
                <a:solidFill>
                  <a:schemeClr val="bg1"/>
                </a:solidFill>
                <a:latin typeface="Palatino Linotype" pitchFamily="18" charset="0"/>
              </a:rPr>
              <a:t>Minggu</a:t>
            </a:r>
            <a:r>
              <a:rPr lang="en-US" sz="1600" b="1" dirty="0">
                <a:solidFill>
                  <a:schemeClr val="bg1"/>
                </a:solidFill>
                <a:latin typeface="Palatino Linotype" pitchFamily="18" charset="0"/>
              </a:rPr>
              <a:t> </a:t>
            </a:r>
            <a:r>
              <a:rPr lang="en-US" sz="1600" b="1" dirty="0" smtClean="0">
                <a:solidFill>
                  <a:schemeClr val="bg1"/>
                </a:solidFill>
                <a:latin typeface="Palatino Linotype" pitchFamily="18" charset="0"/>
              </a:rPr>
              <a:t>Ke-7 </a:t>
            </a:r>
            <a:endParaRPr lang="en-US" sz="1600" b="1" dirty="0">
              <a:solidFill>
                <a:schemeClr val="bg1"/>
              </a:solidFill>
              <a:latin typeface="Palatino Linotype" pitchFamily="18" charset="0"/>
            </a:endParaRPr>
          </a:p>
          <a:p>
            <a:pPr algn="r">
              <a:defRPr/>
            </a:pPr>
            <a:r>
              <a:rPr lang="en-AU" sz="1600" b="1" dirty="0" err="1">
                <a:solidFill>
                  <a:schemeClr val="bg1"/>
                </a:solidFill>
                <a:latin typeface="Palatino Linotype" pitchFamily="18" charset="0"/>
              </a:rPr>
              <a:t>Dr.Yuli</a:t>
            </a:r>
            <a:r>
              <a:rPr lang="en-AU" sz="1600" b="1" dirty="0">
                <a:solidFill>
                  <a:schemeClr val="bg1"/>
                </a:solidFill>
                <a:latin typeface="Palatino Linotype" pitchFamily="18" charset="0"/>
              </a:rPr>
              <a:t> </a:t>
            </a:r>
            <a:r>
              <a:rPr lang="en-AU" sz="1600" b="1" dirty="0" err="1">
                <a:solidFill>
                  <a:schemeClr val="bg1"/>
                </a:solidFill>
                <a:latin typeface="Palatino Linotype" pitchFamily="18" charset="0"/>
              </a:rPr>
              <a:t>Setyowati</a:t>
            </a:r>
            <a:r>
              <a:rPr lang="en-AU" sz="1600" b="1" dirty="0">
                <a:solidFill>
                  <a:schemeClr val="bg1"/>
                </a:solidFill>
                <a:latin typeface="Palatino Linotype" pitchFamily="18" charset="0"/>
              </a:rPr>
              <a:t>, S.IP,. </a:t>
            </a:r>
            <a:r>
              <a:rPr lang="en-AU" sz="1600" b="1" dirty="0" err="1">
                <a:solidFill>
                  <a:schemeClr val="bg1"/>
                </a:solidFill>
                <a:latin typeface="Palatino Linotype" pitchFamily="18" charset="0"/>
              </a:rPr>
              <a:t>M.Si</a:t>
            </a:r>
            <a:endParaRPr lang="en-US" sz="1600" b="1" dirty="0">
              <a:solidFill>
                <a:schemeClr val="bg1"/>
              </a:solidFill>
              <a:latin typeface="Palatino Linotype" pitchFamily="18" charset="0"/>
            </a:endParaRPr>
          </a:p>
        </p:txBody>
      </p:sp>
      <p:pic>
        <p:nvPicPr>
          <p:cNvPr id="1026" name="Picture 2" descr="F:\MATERI KULIAH\Smt. Gasal 2021-2022\Teori Komunikasi\Tren-IoT-2019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81467"/>
            <a:ext cx="8064896" cy="3236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/>
          <p:nvPr/>
        </p:nvSpPr>
        <p:spPr>
          <a:xfrm>
            <a:off x="502276" y="980728"/>
            <a:ext cx="8062175" cy="4454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700" b="1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2. </a:t>
            </a:r>
            <a:r>
              <a:rPr lang="en-US" sz="1700" b="1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Teori</a:t>
            </a:r>
            <a:r>
              <a:rPr lang="en-US" sz="1700" b="1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Kegunaan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Gratifikasi</a:t>
            </a:r>
            <a:endParaRPr sz="1700" b="1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b="1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Teori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Kegunaan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Gratifikasi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merupakan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teori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berpusat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pada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khalayak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media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dengan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menekankan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pada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konsumen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aktif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serta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merupakan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perluasan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teori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kebutuhan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motivasi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</a:t>
            </a: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Tahapan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dalam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Teori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Kegunaan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Gratifikasi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diawali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dengan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orang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secara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aktif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memenuhi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hierarki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kebutuhannya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dengan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fraksi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pemilihan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menggambarkan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harapan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adanya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penghargaan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dibagi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dengan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usaha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dibutuhkan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lalu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peneliti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menciptakan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tipologi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mewakili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semua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alasan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dimiliki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seseorang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untuk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menggunakan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media. </a:t>
            </a: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Didasarkan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pada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asumsi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bahwa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khalayak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aktif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dalam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menggunakan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media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sesuai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dengan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tujuan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manusia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mempunyai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kesadaran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penggunaan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media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serta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nilai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suatu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media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hanya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dapat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dinilai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oleh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khalayak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</a:t>
            </a: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Media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berkompetisi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dengan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sumber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lainnya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untuk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kepuasan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kebutuhan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</a:t>
            </a: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Efek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media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tidak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langsung</a:t>
            </a: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/>
          <p:nvPr/>
        </p:nvSpPr>
        <p:spPr>
          <a:xfrm>
            <a:off x="450761" y="721216"/>
            <a:ext cx="8139448" cy="5293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700" b="1" dirty="0" smtClean="0">
                <a:solidFill>
                  <a:schemeClr val="dk1"/>
                </a:solidFill>
                <a:latin typeface="Calibri" pitchFamily="34" charset="0"/>
                <a:sym typeface="Arial"/>
              </a:rPr>
              <a:t>3. </a:t>
            </a:r>
            <a:r>
              <a:rPr lang="en-US" sz="1700" b="1" dirty="0" err="1" smtClean="0">
                <a:solidFill>
                  <a:schemeClr val="dk1"/>
                </a:solidFill>
                <a:latin typeface="Calibri" pitchFamily="34" charset="0"/>
                <a:sym typeface="Arial"/>
              </a:rPr>
              <a:t>Teori</a:t>
            </a:r>
            <a:r>
              <a:rPr lang="en-US" sz="1700" b="1" dirty="0" smtClean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sym typeface="Arial"/>
              </a:rPr>
              <a:t>Agenda Setting</a:t>
            </a:r>
            <a:endParaRPr sz="1700" dirty="0">
              <a:latin typeface="Calibri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631825" marR="0" lvl="0" indent="-284163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Teori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Agenda Setting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diperkenalkan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oleh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Maxwell McCombs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Donald Shaw. </a:t>
            </a:r>
            <a:endParaRPr sz="1600" dirty="0">
              <a:solidFill>
                <a:schemeClr val="dk1"/>
              </a:solidFill>
              <a:latin typeface="Calibri" pitchFamily="34" charset="0"/>
              <a:sym typeface="Arial"/>
            </a:endParaRPr>
          </a:p>
          <a:p>
            <a:pPr marL="631825" marR="0" lvl="0" indent="-284163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Teori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ini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adalah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teori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yang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menyatakan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bahwa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media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massa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merupakan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pusat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penentuan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kebenaran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dengan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kemampuan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untuk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mentransfer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dua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elemen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yaitu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kesadaran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informasi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ke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dalam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agenda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publik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dengan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mengarahkan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kesadaran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publik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serta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perhatiannya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kepada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isu-isu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yang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dianggap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penting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oleh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media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massa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.</a:t>
            </a:r>
            <a:endParaRPr sz="1600" dirty="0">
              <a:solidFill>
                <a:schemeClr val="dk1"/>
              </a:solidFill>
              <a:latin typeface="Calibri" pitchFamily="34" charset="0"/>
              <a:sym typeface="Arial"/>
            </a:endParaRPr>
          </a:p>
          <a:p>
            <a:pPr marL="631825" marR="0" lvl="0" indent="-284163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Teori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ini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menjelaskan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bahwa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media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massa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memiliki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efek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yang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kuat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terhadap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khalayak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. </a:t>
            </a:r>
            <a:endParaRPr sz="1600" dirty="0">
              <a:solidFill>
                <a:schemeClr val="dk1"/>
              </a:solidFill>
              <a:latin typeface="Calibri" pitchFamily="34" charset="0"/>
              <a:sym typeface="Arial"/>
            </a:endParaRPr>
          </a:p>
          <a:p>
            <a:pPr marL="631825" marR="0" lvl="0" indent="-284163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Media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massa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digunakan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untuk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menyampaikan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informasi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kepada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khalayak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dengan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tujuan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untuk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mempengaruhi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persepsi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masyarakat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tentang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suatu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hal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yang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dianggap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penting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. </a:t>
            </a:r>
            <a:endParaRPr lang="en-US" sz="1600" dirty="0" smtClean="0">
              <a:solidFill>
                <a:schemeClr val="dk1"/>
              </a:solidFill>
              <a:latin typeface="Calibri" pitchFamily="34" charset="0"/>
              <a:sym typeface="Arial"/>
            </a:endParaRPr>
          </a:p>
          <a:p>
            <a:pPr marL="631825" marR="0" lvl="0" indent="-284163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endParaRPr sz="1600" dirty="0">
              <a:solidFill>
                <a:schemeClr val="dk1"/>
              </a:solidFill>
              <a:latin typeface="Calibri" pitchFamily="34" charset="0"/>
              <a:sym typeface="Arial"/>
            </a:endParaRPr>
          </a:p>
          <a:p>
            <a:pPr marR="0" lvl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</a:pPr>
            <a:r>
              <a:rPr lang="en-US" sz="1600" b="1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Asumsi</a:t>
            </a:r>
            <a:r>
              <a:rPr lang="en-US" sz="1600" b="1" dirty="0">
                <a:solidFill>
                  <a:schemeClr val="dk1"/>
                </a:solidFill>
                <a:latin typeface="Calibri" pitchFamily="34" charset="0"/>
                <a:sym typeface="Arial"/>
              </a:rPr>
              <a:t>: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endParaRPr sz="1600" dirty="0">
              <a:latin typeface="Calibri" pitchFamily="34" charset="0"/>
            </a:endParaRPr>
          </a:p>
          <a:p>
            <a:pPr marL="631825" marR="0" lvl="0" indent="-4000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arenR"/>
            </a:pP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media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dapat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memberikan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tekanan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pada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suatu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peristiwa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membuat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khalayak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yang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menerima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berita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pun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menganggap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itu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sebagai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isu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penting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,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maka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apa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yang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disampaikan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media pun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menjadi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penting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bagi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masyarakat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. </a:t>
            </a:r>
            <a:endParaRPr sz="1600" dirty="0">
              <a:solidFill>
                <a:schemeClr val="dk1"/>
              </a:solidFill>
              <a:latin typeface="Calibri" pitchFamily="34" charset="0"/>
              <a:sym typeface="Arial"/>
            </a:endParaRPr>
          </a:p>
          <a:p>
            <a:pPr marL="631825" marR="0" lvl="0" indent="-4000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arenR"/>
            </a:pP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Khalayak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tidak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hanya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belajar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mengenai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isu-isu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masyarakat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melalui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media,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namun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mereka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juga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melihat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seberapa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pentingnya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isu-isu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atau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topik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tersebut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dalam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penjelasan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penegasan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yang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diberikan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oleh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media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massa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.</a:t>
            </a:r>
            <a:endParaRPr sz="1600" dirty="0">
              <a:latin typeface="Calibri" pitchFamily="34" charset="0"/>
            </a:endParaRPr>
          </a:p>
          <a:p>
            <a:pPr marL="631825" marR="0" lvl="0" indent="-4000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arenR"/>
            </a:pP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Media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massa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juga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memiliki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kemampuan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untuk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menyeleksi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mengarahkan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perhatian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masyarakat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pada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gagasan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atau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peristiwa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tertentu</a:t>
            </a:r>
            <a:r>
              <a:rPr lang="en-US" sz="1600" dirty="0">
                <a:solidFill>
                  <a:schemeClr val="dk1"/>
                </a:solidFill>
                <a:latin typeface="Calibri" pitchFamily="34" charset="0"/>
                <a:sym typeface="Arial"/>
              </a:rPr>
              <a:t>.</a:t>
            </a:r>
            <a:endParaRPr sz="16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6"/>
          <p:cNvSpPr/>
          <p:nvPr/>
        </p:nvSpPr>
        <p:spPr>
          <a:xfrm>
            <a:off x="592428" y="980729"/>
            <a:ext cx="7997780" cy="4415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700" b="1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4. </a:t>
            </a:r>
            <a:r>
              <a:rPr lang="en-US" sz="1700" b="1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Teori</a:t>
            </a:r>
            <a:r>
              <a:rPr lang="en-US" sz="1700" b="1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Kultivasi</a:t>
            </a:r>
            <a:endParaRPr sz="1700" b="1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b="1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398463" marR="0" lvl="0" indent="-16668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Teori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Kultivasi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(Cultivation Theory)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merupakan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salah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satu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teori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mencoba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menjelaskan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keterkaitan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antara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media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(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dalam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hal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ini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televisi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)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dengan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tindak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kekerasan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. </a:t>
            </a:r>
            <a:endParaRPr sz="1700" dirty="0">
              <a:solidFill>
                <a:schemeClr val="dk1"/>
              </a:solidFill>
              <a:latin typeface="Calibri" pitchFamily="34" charset="0"/>
              <a:sym typeface="Arial"/>
            </a:endParaRPr>
          </a:p>
          <a:p>
            <a:pPr marL="398463" marR="0" lvl="0" indent="-16668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Teori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ini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 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dikemukakan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oleh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George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Gerbner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Universitas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Pennsylvania,yang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juga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pendiri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Cultural Environment Movement,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berdasarkan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penelitiannya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terhadap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perilaku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penonton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televisi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 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dikaitkan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dengan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materi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berbagai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program  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televisi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ada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di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Amerika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Serikat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.</a:t>
            </a:r>
            <a:endParaRPr sz="1700" dirty="0">
              <a:latin typeface="Calibri" pitchFamily="34" charset="0"/>
            </a:endParaRPr>
          </a:p>
          <a:p>
            <a:pPr marL="398463" marR="0" lvl="0" indent="-16668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Teori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Kultivasi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pada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dasarnya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menyatakan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bahwa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para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pecandu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(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penonton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berat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/heavy viewers)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televisi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membangun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keyakinan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berlebihan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bahwa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“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dunia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itu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sangat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menakutkan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”. </a:t>
            </a:r>
            <a:endParaRPr sz="1700" dirty="0">
              <a:latin typeface="Calibri" pitchFamily="34" charset="0"/>
            </a:endParaRPr>
          </a:p>
          <a:p>
            <a:pPr marL="398463" marR="0" lvl="0" indent="-16668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Hal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tersebut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disebabkan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keyakinan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mereka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bahwa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“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apa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mereka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lihat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di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televisi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”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cenderung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banyak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menyajikan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acara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kekerasan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adalah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“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apa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mereka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yakini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terjadi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juga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dalam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 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kehidupan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sehari-hari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”.</a:t>
            </a:r>
            <a:endParaRPr sz="1700" dirty="0">
              <a:latin typeface="Calibri" pitchFamily="34" charset="0"/>
            </a:endParaRPr>
          </a:p>
          <a:p>
            <a:pPr marL="398463" marR="0" lvl="0" indent="-166688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dirty="0">
                <a:solidFill>
                  <a:schemeClr val="dk1"/>
                </a:solidFill>
                <a:latin typeface="Calibri" pitchFamily="34" charset="0"/>
                <a:sym typeface="Arial"/>
              </a:rPr>
              <a:t> </a:t>
            </a: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/>
          <p:nvPr/>
        </p:nvSpPr>
        <p:spPr>
          <a:xfrm>
            <a:off x="605307" y="743644"/>
            <a:ext cx="7907628" cy="49745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700" b="1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5. </a:t>
            </a:r>
            <a:r>
              <a:rPr lang="en-US" sz="1700" b="1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Teori</a:t>
            </a:r>
            <a:r>
              <a:rPr lang="en-US" sz="1700" b="1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Kritis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Massa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endParaRPr sz="1700" dirty="0">
              <a:latin typeface="Calibri" pitchFamily="34" charset="0"/>
            </a:endParaRPr>
          </a:p>
          <a:p>
            <a:pPr marL="463550" marR="0" lvl="0" indent="-2317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Teori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kritis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lahir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setelah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teori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masyarakat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massa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hermeneutika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mengalami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masa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keemasannya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</a:t>
            </a: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463550" marR="0" lvl="0" indent="-2317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Teori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ini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lahir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di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Eropa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sebagai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jawaban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atas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kondisi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sosial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politik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saat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itu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di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mana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media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sangat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banyak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dimanfaakan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kaum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elit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untuk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menancapkan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dominasinya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</a:t>
            </a: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463550" marR="0" lvl="0" indent="-2317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Teori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kritis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mendapat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akarnya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teori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marxis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juga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dipengaruhi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teori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hermenutika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tentang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interpretasi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terhadap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teks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sastra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</a:t>
            </a: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463550" marR="0" lvl="0" indent="-2317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Dalam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teori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kritis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konsep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budaya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menjadi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kunci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utamanya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Media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mempengaruhi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masyarakat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karena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mempengaruhi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bagaimana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budaya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tercipta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dipelajari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dibagikan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diterapkan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</a:t>
            </a:r>
            <a:endParaRPr sz="1700" dirty="0">
              <a:latin typeface="Calibri" pitchFamily="34" charset="0"/>
            </a:endParaRPr>
          </a:p>
          <a:p>
            <a:pPr marL="463550" marR="0" lvl="0" indent="-2317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Dampak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teori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kritis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terhadap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perkembangan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ilmu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media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massa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ialah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timbulnya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kesadaran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bahwa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massa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media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massa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harus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dipelajari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secara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konteks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sosial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agar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dapat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dapat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diperoleh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latar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belakang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historis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ekonomis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politik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bagi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fenomena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massa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</a:t>
            </a:r>
            <a:endParaRPr sz="1700" dirty="0">
              <a:latin typeface="Calibri" pitchFamily="34" charset="0"/>
            </a:endParaRPr>
          </a:p>
          <a:p>
            <a:pPr marL="463550" marR="0" lvl="0" indent="-23177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Teori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ini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sangat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dipengaruhi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oleh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ajaran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fungsionalisme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memandang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masyarakat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sebagai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wujud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konsensus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nilai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dengan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menekankan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nilai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keseimbangan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</a:t>
            </a: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/>
          <p:nvPr/>
        </p:nvSpPr>
        <p:spPr>
          <a:xfrm>
            <a:off x="539552" y="1052736"/>
            <a:ext cx="4680520" cy="4339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rtl="0">
              <a:spcBef>
                <a:spcPts val="0"/>
              </a:spcBef>
              <a:spcAft>
                <a:spcPts val="0"/>
              </a:spcAft>
            </a:pPr>
            <a:r>
              <a:rPr lang="en-US" sz="2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2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Massa </a:t>
            </a:r>
            <a:endParaRPr sz="2700" b="1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lvl="0"/>
            <a:r>
              <a:rPr lang="en-US" sz="24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adalah</a:t>
            </a:r>
            <a:r>
              <a:rPr lang="en-US" sz="24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suatu</a:t>
            </a:r>
            <a:r>
              <a:rPr lang="en-US" sz="24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proses </a:t>
            </a:r>
            <a:r>
              <a:rPr lang="en-US" sz="24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komunikator-komunikator</a:t>
            </a:r>
            <a:r>
              <a:rPr lang="en-US" sz="24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menyebarluaskan</a:t>
            </a:r>
            <a:r>
              <a:rPr lang="en-US" sz="24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pesan-pesan</a:t>
            </a:r>
            <a:r>
              <a:rPr lang="en-US" sz="24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secara</a:t>
            </a:r>
            <a:r>
              <a:rPr lang="en-US" sz="24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luas</a:t>
            </a:r>
            <a:r>
              <a:rPr lang="en-US" sz="24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24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terus-menerus</a:t>
            </a:r>
            <a:r>
              <a:rPr lang="en-US" sz="24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untuk</a:t>
            </a:r>
            <a:r>
              <a:rPr lang="en-US" sz="24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menciptakan</a:t>
            </a:r>
            <a:r>
              <a:rPr lang="en-US" sz="24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makna-makna</a:t>
            </a:r>
            <a:r>
              <a:rPr lang="en-US" sz="24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serta</a:t>
            </a:r>
            <a:r>
              <a:rPr lang="en-US" sz="24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diharapkan</a:t>
            </a:r>
            <a:r>
              <a:rPr lang="en-US" sz="24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dapat</a:t>
            </a:r>
            <a:r>
              <a:rPr lang="en-US" sz="24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memengaruhi</a:t>
            </a:r>
            <a:r>
              <a:rPr lang="en-US" sz="24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khalayak</a:t>
            </a:r>
            <a:r>
              <a:rPr lang="en-US" sz="24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yang </a:t>
            </a:r>
            <a:r>
              <a:rPr lang="en-US" sz="24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besar</a:t>
            </a:r>
            <a:r>
              <a:rPr lang="en-US" sz="24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24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beragam</a:t>
            </a:r>
            <a:r>
              <a:rPr lang="en-US" sz="24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melalui</a:t>
            </a:r>
            <a:r>
              <a:rPr lang="en-US" sz="24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berbagai</a:t>
            </a:r>
            <a:r>
              <a:rPr lang="en-US" sz="24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cara</a:t>
            </a:r>
            <a:r>
              <a:rPr lang="en-US" sz="24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menggunakan</a:t>
            </a:r>
            <a:r>
              <a:rPr lang="en-US" sz="24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24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media </a:t>
            </a:r>
            <a:r>
              <a:rPr lang="en-US" sz="24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massa</a:t>
            </a:r>
            <a:r>
              <a:rPr lang="en-US" sz="24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</a:t>
            </a:r>
            <a:endParaRPr sz="2400" dirty="0">
              <a:latin typeface="Calibri" pitchFamily="34" charset="0"/>
            </a:endParaRPr>
          </a:p>
        </p:txBody>
      </p:sp>
      <p:pic>
        <p:nvPicPr>
          <p:cNvPr id="112" name="Google Shape;112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25338" y="1317561"/>
            <a:ext cx="3888432" cy="381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MATERI KULIAH\Smt. Gasal 2021-2022\Teori Komunikasi\Media-Massa-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6543"/>
            <a:ext cx="9144000" cy="2992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Google Shape;117;p17"/>
          <p:cNvSpPr/>
          <p:nvPr/>
        </p:nvSpPr>
        <p:spPr>
          <a:xfrm>
            <a:off x="404067" y="3456653"/>
            <a:ext cx="8327809" cy="3250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en-US" sz="2300" b="1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Karakteristik</a:t>
            </a:r>
            <a:r>
              <a:rPr lang="en-US" sz="2300" b="1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2300" b="1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Komunikasi</a:t>
            </a:r>
            <a:r>
              <a:rPr lang="en-US" sz="2300" b="1" dirty="0">
                <a:solidFill>
                  <a:schemeClr val="dk1"/>
                </a:solidFill>
                <a:latin typeface="Calibri" pitchFamily="34" charset="0"/>
                <a:sym typeface="Arial"/>
              </a:rPr>
              <a:t> Massa:</a:t>
            </a:r>
            <a:endParaRPr sz="2300" dirty="0">
              <a:latin typeface="Calibri" pitchFamily="34" charset="0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Ditujukan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khalayak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luas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heterogen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tersebar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anonim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serta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tidak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mengenal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batas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geografis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kultural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</a:t>
            </a:r>
            <a:endParaRPr sz="1700" dirty="0" smtClean="0">
              <a:latin typeface="Calibri" pitchFamily="34" charset="0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Bersifat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umum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bukan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untuk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perorangan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</a:t>
            </a:r>
            <a:endParaRPr sz="1700" dirty="0">
              <a:latin typeface="Calibri" pitchFamily="34" charset="0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Penyampaian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pesan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berjalan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secara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cepat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mampu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menjangkau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khalayak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luas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dalam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waktu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relatif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singkat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(</a:t>
            </a:r>
            <a:r>
              <a:rPr lang="en-US" sz="1700" i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messages multiplier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)</a:t>
            </a:r>
            <a:endParaRPr sz="1700" dirty="0">
              <a:latin typeface="Calibri" pitchFamily="34" charset="0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Penyampaian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pesan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cenderung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berjalan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satu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arah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(media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konvensional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),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sekarang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sudah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bisa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interaktif</a:t>
            </a: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Kegiatan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dilakukan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secara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terencana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terjadwal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terorganisir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</a:t>
            </a:r>
            <a:endParaRPr sz="1700" dirty="0">
              <a:latin typeface="Calibri" pitchFamily="34" charset="0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Kegiatan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dilakukan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secara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berkala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tidak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bersifat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temporer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</a:t>
            </a:r>
            <a:endParaRPr sz="1700" dirty="0">
              <a:latin typeface="Calibri" pitchFamily="34" charset="0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Isi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pesan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mencakup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berbagai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aspek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kehidupan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(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sosial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ekonomi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politik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budaya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dll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.)</a:t>
            </a:r>
            <a:endParaRPr sz="1700" dirty="0">
              <a:latin typeface="Calibri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/>
          <p:nvPr/>
        </p:nvSpPr>
        <p:spPr>
          <a:xfrm>
            <a:off x="270456" y="671068"/>
            <a:ext cx="8577330" cy="337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1" algn="l" rtl="0">
              <a:spcBef>
                <a:spcPts val="0"/>
              </a:spcBef>
              <a:spcAft>
                <a:spcPts val="0"/>
              </a:spcAft>
            </a:pPr>
            <a:r>
              <a:rPr lang="en-US" sz="2700" b="1" i="0" u="none" strike="noStrike" cap="none" dirty="0">
                <a:solidFill>
                  <a:schemeClr val="dk1"/>
                </a:solidFill>
                <a:latin typeface="Calibri" pitchFamily="34" charset="0"/>
                <a:sym typeface="Arial"/>
              </a:rPr>
              <a:t>Model </a:t>
            </a:r>
            <a:r>
              <a:rPr lang="en-US" sz="2700" b="1" i="0" u="none" strike="noStrike" cap="none" dirty="0" err="1">
                <a:solidFill>
                  <a:schemeClr val="dk1"/>
                </a:solidFill>
                <a:latin typeface="Calibri" pitchFamily="34" charset="0"/>
                <a:sym typeface="Arial"/>
              </a:rPr>
              <a:t>Komunikasi</a:t>
            </a:r>
            <a:r>
              <a:rPr lang="en-US" sz="2700" b="1" i="0" u="none" strike="noStrike" cap="none" dirty="0">
                <a:solidFill>
                  <a:schemeClr val="dk1"/>
                </a:solidFill>
                <a:latin typeface="Calibri" pitchFamily="34" charset="0"/>
                <a:sym typeface="Arial"/>
              </a:rPr>
              <a:t> </a:t>
            </a:r>
            <a:r>
              <a:rPr lang="en-US" sz="2700" b="1" i="0" u="none" strike="noStrike" cap="none" dirty="0" smtClean="0">
                <a:solidFill>
                  <a:schemeClr val="dk1"/>
                </a:solidFill>
                <a:latin typeface="Calibri" pitchFamily="34" charset="0"/>
                <a:sym typeface="Arial"/>
              </a:rPr>
              <a:t>Massa</a:t>
            </a:r>
            <a:endParaRPr sz="2700" b="0" i="0" u="none" strike="noStrike" cap="none" dirty="0">
              <a:solidFill>
                <a:schemeClr val="dk1"/>
              </a:solidFill>
              <a:latin typeface="Calibri" pitchFamily="34" charset="0"/>
              <a:sym typeface="Arial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ingdings" pitchFamily="2" charset="2"/>
              <a:buChar char="ü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Dalam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ilmu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sebenarnya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terdapat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ratusan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model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Setiap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model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memiliki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kekurangan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kelebihannya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masing-masing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tidak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ada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model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benar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atau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salah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</a:t>
            </a: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ingdings" pitchFamily="2" charset="2"/>
              <a:buChar char="ü"/>
            </a:pP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Setiap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model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hanya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bisa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diukur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berdasarkan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manfaatnya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ketika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dihadapkan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dengan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dunia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nyata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khususnya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ketika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digunakan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untuk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menjaring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data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dalam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penelitian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</a:t>
            </a: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ingdings" pitchFamily="2" charset="2"/>
              <a:buChar char="ü"/>
            </a:pP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Model 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dirancang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unsur-unsur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model,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hubungan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antara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berbagai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unsur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tersebut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bergantung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pada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perspektif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digunakan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pembuat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model. </a:t>
            </a: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Tiap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orang </a:t>
            </a: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bisa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saja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membuat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model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khas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kita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dengan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berdasarkan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pada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model-model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telah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dikembangkan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para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pakar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terdahulu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dengan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berdasarkan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pada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perspektif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kita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sendiri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</a:t>
            </a: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  <p:pic>
        <p:nvPicPr>
          <p:cNvPr id="3" name="Google Shape;118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043968"/>
            <a:ext cx="9144000" cy="2814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9"/>
          <p:cNvSpPr/>
          <p:nvPr/>
        </p:nvSpPr>
        <p:spPr>
          <a:xfrm>
            <a:off x="489396" y="780501"/>
            <a:ext cx="8139449" cy="5311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 sz="24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Model S – R</a:t>
            </a:r>
            <a:endParaRPr sz="2400" dirty="0">
              <a:latin typeface="Calibri" pitchFamily="34" charset="0"/>
            </a:endParaRPr>
          </a:p>
          <a:p>
            <a:pPr marL="342900" marR="0" lvl="0" indent="-1762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Model stimulus –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respons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(S – R)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adalah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model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paling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dasar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</a:t>
            </a:r>
            <a:endParaRPr sz="1700" dirty="0">
              <a:latin typeface="Calibri" pitchFamily="34" charset="0"/>
            </a:endParaRPr>
          </a:p>
          <a:p>
            <a:pPr marL="342900" marR="0" lvl="0" indent="-1762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Model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ini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dipengaruhi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oleh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disiplin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psikologi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khususnya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beraliran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behavioristik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</a:t>
            </a: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342900" marR="0" lvl="0" indent="-1762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Model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tersebut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menggambarkan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hubungan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stimulus –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respons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</a:t>
            </a:r>
            <a:endParaRPr sz="1700" dirty="0">
              <a:latin typeface="Calibri" pitchFamily="34" charset="0"/>
            </a:endParaRPr>
          </a:p>
          <a:p>
            <a:pPr marL="342900" marR="0" lvl="0" indent="-1762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Model S – R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mengasumsikan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bahwa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kata-kata verbal (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lisan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–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tulisan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),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isyarat-isyarat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non verbal,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gambar-gambar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tindakan-tindakan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tertentu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merangsang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orang lain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untuk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memberikan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respon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dengan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cara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tertentu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Proses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ini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dapat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bersifat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timbal-balik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mempunyai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banyak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efek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</a:t>
            </a: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342900" marR="0" lvl="0" indent="-1762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Setiap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efek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dapat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mengubah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tindakan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(communication act)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berikutnya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</a:t>
            </a:r>
            <a:endParaRPr sz="1700" dirty="0">
              <a:latin typeface="Calibri" pitchFamily="34" charset="0"/>
            </a:endParaRPr>
          </a:p>
          <a:p>
            <a:pPr marL="342900" marR="0" lvl="0" indent="-1762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</a:t>
            </a: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ola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 – R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ini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dapat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pula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berlangsung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negatif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mengabaikan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sebagai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suatu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proses,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khususnya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berkenaan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dengan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faktor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manusia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Secara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implisit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ada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asumsi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dalam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model S – R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ini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bahwa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perilaku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(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respons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)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manusia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dapat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diramalkan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</a:t>
            </a: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Ringkasnya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dianggap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statis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;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manusia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dianggap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berpilaku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karena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kekuatan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dari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luar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(stimulus),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berdasarkan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kehendak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keinginan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atau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kemauan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bebasnya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Model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ini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lebih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sesuai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bila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diterapkan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pada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sistem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pengendalian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suhu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udara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alih-alih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pada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perilaku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manusia</a:t>
            </a:r>
            <a:r>
              <a:rPr lang="en-US" sz="17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</a:t>
            </a:r>
            <a:endParaRPr sz="17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0"/>
          <p:cNvSpPr/>
          <p:nvPr/>
        </p:nvSpPr>
        <p:spPr>
          <a:xfrm>
            <a:off x="412124" y="1061490"/>
            <a:ext cx="8293994" cy="4334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 sz="24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Model </a:t>
            </a:r>
            <a:r>
              <a:rPr lang="en-US" sz="24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Aristoteles</a:t>
            </a:r>
            <a:endParaRPr sz="2400" dirty="0">
              <a:latin typeface="Calibri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b="1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Merupakan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model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paling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klasik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sering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juga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disebut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model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retoris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(</a:t>
            </a:r>
            <a:r>
              <a:rPr lang="en-US" sz="1700" i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rhetorical model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).</a:t>
            </a:r>
            <a:endParaRPr sz="1700" dirty="0">
              <a:latin typeface="Calibri" pitchFamily="34" charset="0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Menurutnya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terjadi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ketika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seorang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pembicara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menyampaikan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pembicaraannya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kepada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khalayak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dalam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upaya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mengubah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sikap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mereka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Tepatnya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mereka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mengemukakan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tiga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unsur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dasar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yaitu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pembicara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(</a:t>
            </a:r>
            <a:r>
              <a:rPr lang="en-US" sz="1700" i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speaker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),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pesan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(</a:t>
            </a:r>
            <a:r>
              <a:rPr lang="en-US" sz="1700" i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message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),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pendengar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(</a:t>
            </a:r>
            <a:r>
              <a:rPr lang="en-US" sz="1700" i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listener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).</a:t>
            </a:r>
            <a:endParaRPr sz="1700" dirty="0">
              <a:latin typeface="Calibri" pitchFamily="34" charset="0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Fokus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ditelaah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Aristoteles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adalah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retoris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kini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lebih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dikenal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dengan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publik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(</a:t>
            </a:r>
            <a:r>
              <a:rPr lang="en-US" sz="1700" i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public speaking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)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atau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pidato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</a:t>
            </a:r>
            <a:endParaRPr sz="1700" dirty="0">
              <a:latin typeface="Calibri" pitchFamily="34" charset="0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Salah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satu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kelemahan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model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ini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adalah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bahwa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diangap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fenomena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statis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Seseorang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berbicara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pesannya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berjalan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kepada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khlayak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khalayak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mendengarkan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</a:t>
            </a: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Disamping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itu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model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ini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juga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berfokus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pada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bertujuan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(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disengaja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)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terjadi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ketika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seseorang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membujuk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orang lain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untuk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menerima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pendapatnya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</a:t>
            </a:r>
            <a:endParaRPr sz="1700" dirty="0">
              <a:latin typeface="Calibri" pitchFamily="34" charset="0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1"/>
          <p:cNvSpPr/>
          <p:nvPr/>
        </p:nvSpPr>
        <p:spPr>
          <a:xfrm>
            <a:off x="450760" y="850804"/>
            <a:ext cx="8178086" cy="3798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 sz="24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Model </a:t>
            </a:r>
            <a:r>
              <a:rPr lang="en-US" sz="24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Lasswell</a:t>
            </a:r>
            <a:r>
              <a:rPr lang="en-US" sz="24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endParaRPr sz="2400" b="1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b="1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342900" marR="0" lvl="0" indent="-2270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Model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ini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sering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diterapkan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dalam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massa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</a:t>
            </a: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342900" marR="0" lvl="0" indent="-2270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Model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tersebut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mengisyaratkan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bahwa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lebih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satu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saluran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dapat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membawa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pesan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</a:t>
            </a: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342900" marR="0" lvl="0" indent="-2270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Unsur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sumber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(</a:t>
            </a:r>
            <a:r>
              <a:rPr lang="en-US" sz="1700" i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who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)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merangsan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pertanyaan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mengenai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pengadilan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pesan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(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misalnya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oleh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“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penjaga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gerbang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”)</a:t>
            </a:r>
            <a:endParaRPr sz="1700" dirty="0">
              <a:latin typeface="Calibri" pitchFamily="34" charset="0"/>
            </a:endParaRPr>
          </a:p>
          <a:p>
            <a:pPr marL="342900" marR="0" lvl="0" indent="-2270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unsur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pesan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(</a:t>
            </a:r>
            <a:r>
              <a:rPr lang="en-US" sz="1700" i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says what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)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merupakan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bahan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untuk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analisis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</a:t>
            </a:r>
            <a:endParaRPr sz="1700" dirty="0">
              <a:latin typeface="Calibri" pitchFamily="34" charset="0"/>
            </a:endParaRPr>
          </a:p>
          <a:p>
            <a:pPr marL="342900" marR="0" lvl="0" indent="-2270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Saluran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(</a:t>
            </a:r>
            <a:r>
              <a:rPr lang="en-US" sz="1700" i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In Which Chanel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)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dikaji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dalam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analisis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media.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Unsur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penerima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(</a:t>
            </a:r>
            <a:r>
              <a:rPr lang="en-US" sz="1700" i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to whom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)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dikaitkan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dengan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analisis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khalayak</a:t>
            </a: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342900" marR="0" lvl="0" indent="-22701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unsur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pengaruh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(</a:t>
            </a:r>
            <a:r>
              <a:rPr lang="en-US" sz="1700" i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with what effect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)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jelas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berhubungan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dengan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studi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mengenai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akibat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ditimbulkan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oleh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massa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pada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khalayak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pembaca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pendengar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atau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pemirsa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</a:t>
            </a:r>
            <a:endParaRPr sz="1700" dirty="0">
              <a:latin typeface="Calibri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700" dirty="0" smtClean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b="1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FORMULA LASSWELL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b="1" i="1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Who says what in which channel to whom with what effect?</a:t>
            </a:r>
            <a:endParaRPr sz="1700" b="1" i="1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8789" y="5441325"/>
            <a:ext cx="1339402" cy="914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Source (S)</a:t>
            </a:r>
          </a:p>
          <a:p>
            <a:pPr algn="ctr"/>
            <a:endParaRPr lang="en-US" b="1" dirty="0" smtClean="0"/>
          </a:p>
          <a:p>
            <a:pPr algn="ctr"/>
            <a:r>
              <a:rPr lang="en-US" b="1" i="1" dirty="0" smtClean="0"/>
              <a:t>Who</a:t>
            </a:r>
            <a:endParaRPr lang="en-US" b="1" i="1" dirty="0"/>
          </a:p>
        </p:txBody>
      </p:sp>
      <p:sp>
        <p:nvSpPr>
          <p:cNvPr id="4" name="Rectangle 3"/>
          <p:cNvSpPr/>
          <p:nvPr/>
        </p:nvSpPr>
        <p:spPr>
          <a:xfrm>
            <a:off x="1940416" y="5430594"/>
            <a:ext cx="1380185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Message (M)</a:t>
            </a:r>
          </a:p>
          <a:p>
            <a:pPr algn="ctr"/>
            <a:endParaRPr lang="en-US" b="1" dirty="0" smtClean="0"/>
          </a:p>
          <a:p>
            <a:pPr algn="ctr"/>
            <a:r>
              <a:rPr lang="en-US" b="1" i="1" dirty="0" smtClean="0"/>
              <a:t>Says what</a:t>
            </a:r>
            <a:endParaRPr lang="en-US" b="1" i="1" dirty="0"/>
          </a:p>
        </p:txBody>
      </p:sp>
      <p:sp>
        <p:nvSpPr>
          <p:cNvPr id="5" name="Rectangle 4"/>
          <p:cNvSpPr/>
          <p:nvPr/>
        </p:nvSpPr>
        <p:spPr>
          <a:xfrm>
            <a:off x="3683358" y="5430594"/>
            <a:ext cx="1712890" cy="914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Channel (C)</a:t>
            </a:r>
          </a:p>
          <a:p>
            <a:pPr algn="ctr"/>
            <a:endParaRPr lang="en-US" b="1" dirty="0" smtClean="0"/>
          </a:p>
          <a:p>
            <a:pPr algn="ctr"/>
            <a:r>
              <a:rPr lang="en-US" b="1" i="1" dirty="0" smtClean="0"/>
              <a:t>In which channel</a:t>
            </a:r>
            <a:endParaRPr lang="en-US" b="1" i="1" dirty="0"/>
          </a:p>
        </p:txBody>
      </p:sp>
      <p:sp>
        <p:nvSpPr>
          <p:cNvPr id="6" name="Rectangle 5"/>
          <p:cNvSpPr/>
          <p:nvPr/>
        </p:nvSpPr>
        <p:spPr>
          <a:xfrm>
            <a:off x="5737537" y="5441325"/>
            <a:ext cx="1358722" cy="914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Receiver (R)</a:t>
            </a:r>
            <a:r>
              <a:rPr lang="en-US" b="1" i="1" dirty="0" smtClean="0"/>
              <a:t> </a:t>
            </a:r>
          </a:p>
          <a:p>
            <a:pPr algn="ctr"/>
            <a:endParaRPr lang="en-US" b="1" i="1" dirty="0" smtClean="0"/>
          </a:p>
          <a:p>
            <a:pPr algn="ctr"/>
            <a:r>
              <a:rPr lang="en-US" b="1" i="1" dirty="0" smtClean="0"/>
              <a:t>To whom</a:t>
            </a:r>
            <a:endParaRPr lang="en-US" b="1" i="1" dirty="0"/>
          </a:p>
        </p:txBody>
      </p:sp>
      <p:sp>
        <p:nvSpPr>
          <p:cNvPr id="7" name="Rectangle 6"/>
          <p:cNvSpPr/>
          <p:nvPr/>
        </p:nvSpPr>
        <p:spPr>
          <a:xfrm>
            <a:off x="7495505" y="5430594"/>
            <a:ext cx="1545464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Effect  (E) </a:t>
            </a:r>
          </a:p>
          <a:p>
            <a:pPr algn="ctr"/>
            <a:endParaRPr lang="en-US" b="1" dirty="0" smtClean="0"/>
          </a:p>
          <a:p>
            <a:pPr algn="ctr"/>
            <a:r>
              <a:rPr lang="en-US" b="1" i="1" dirty="0" smtClean="0"/>
              <a:t>with what effect</a:t>
            </a:r>
            <a:endParaRPr lang="en-US" b="1" i="1" dirty="0"/>
          </a:p>
        </p:txBody>
      </p:sp>
      <p:sp>
        <p:nvSpPr>
          <p:cNvPr id="3" name="Right Arrow 2"/>
          <p:cNvSpPr/>
          <p:nvPr/>
        </p:nvSpPr>
        <p:spPr>
          <a:xfrm>
            <a:off x="1502534" y="5777367"/>
            <a:ext cx="437882" cy="242316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3320601" y="5777367"/>
            <a:ext cx="362757" cy="242316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5396247" y="5777367"/>
            <a:ext cx="341289" cy="242316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7141335" y="5789292"/>
            <a:ext cx="321971" cy="230391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2"/>
          <p:cNvSpPr/>
          <p:nvPr/>
        </p:nvSpPr>
        <p:spPr>
          <a:xfrm>
            <a:off x="502274" y="981296"/>
            <a:ext cx="8178085" cy="4814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 sz="24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Model </a:t>
            </a:r>
            <a:r>
              <a:rPr lang="en-US" sz="24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Interaksional</a:t>
            </a:r>
            <a:endParaRPr sz="2400" b="1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b="1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Model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interaksional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berlawanan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dengan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model 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stimulus-</a:t>
            </a: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respons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(S – R)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beberapa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model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lainnya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</a:t>
            </a: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model-model </a:t>
            </a:r>
            <a:r>
              <a:rPr lang="en-US" sz="1700" dirty="0" err="1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lainnya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mengasumsikan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manusia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sebagai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pasif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model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interaksional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menganggap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manusia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jauh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lebih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aktif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 </a:t>
            </a:r>
            <a:endParaRPr sz="17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Kualitas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simbolik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secara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implisit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terkandung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dalam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istilah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interaksional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sehingga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model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interaksional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jauh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berbeda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dengan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interaksi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biasa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ditandai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dengan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smtClean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S-R</a:t>
            </a:r>
            <a:endParaRPr sz="1700" dirty="0">
              <a:latin typeface="Calibri" pitchFamily="34" charset="0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Model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interaksional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merujuk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pada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model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dikembangkan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oleh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para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ilmuwan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sosial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menggunakan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perspektif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interaksi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simbolik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dengan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tokoh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utamanya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George Herbert Mead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salah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seorang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muridnya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Herbert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Blumer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</a:t>
            </a:r>
            <a:endParaRPr sz="1700" dirty="0">
              <a:latin typeface="Calibri" pitchFamily="34" charset="0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Dalam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model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ini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digambarkan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sebagi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pembentukan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makna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(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penafsiran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atas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pesan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atau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perilaku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orang lain)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oleh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para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peserta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(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komunikator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).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Beberapa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konsep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penting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digunakan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adalah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: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(</a:t>
            </a:r>
            <a:r>
              <a:rPr lang="en-US" sz="1700" i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self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),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diri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yang lain (</a:t>
            </a:r>
            <a:r>
              <a:rPr lang="en-US" sz="1700" i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other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),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simbol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makna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penafsiran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dan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1700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tindakan</a:t>
            </a:r>
            <a:r>
              <a:rPr lang="en-US" sz="1700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.</a:t>
            </a:r>
            <a:endParaRPr sz="17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49;p23"/>
          <p:cNvSpPr/>
          <p:nvPr/>
        </p:nvSpPr>
        <p:spPr>
          <a:xfrm>
            <a:off x="837128" y="714127"/>
            <a:ext cx="7315199" cy="82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Model </a:t>
            </a:r>
            <a:r>
              <a:rPr lang="en-US" sz="35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Klasik</a:t>
            </a:r>
            <a:r>
              <a:rPr lang="en-US" sz="35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US" sz="3500" b="1" dirty="0" err="1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3500" b="1" dirty="0">
                <a:solidFill>
                  <a:schemeClr val="dk1"/>
                </a:solidFill>
                <a:latin typeface="Calibri" pitchFamily="34" charset="0"/>
                <a:ea typeface="Calibri"/>
                <a:cs typeface="Calibri"/>
                <a:sym typeface="Calibri"/>
              </a:rPr>
              <a:t> Massa</a:t>
            </a:r>
            <a:endParaRPr sz="3500" dirty="0">
              <a:solidFill>
                <a:schemeClr val="dk1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148;p23"/>
          <p:cNvSpPr/>
          <p:nvPr/>
        </p:nvSpPr>
        <p:spPr>
          <a:xfrm>
            <a:off x="618186" y="1799939"/>
            <a:ext cx="8010660" cy="3416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b="1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Teori</a:t>
            </a:r>
            <a:r>
              <a:rPr lang="en-US" sz="1700" b="1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700" b="1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Massa </a:t>
            </a:r>
            <a:r>
              <a:rPr lang="en-US" sz="1700" b="1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Klasik</a:t>
            </a:r>
            <a:endParaRPr sz="1700" b="1" dirty="0">
              <a:solidFill>
                <a:schemeClr val="dk1"/>
              </a:solidFill>
              <a:latin typeface="Cambria" pitchFamily="18" charset="0"/>
              <a:ea typeface="Calibri"/>
              <a:cs typeface="Calibri"/>
              <a:sym typeface="Calibri"/>
            </a:endParaRP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</a:pPr>
            <a:r>
              <a:rPr lang="en-US" sz="1700" b="1" dirty="0" smtClean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1. </a:t>
            </a:r>
            <a:r>
              <a:rPr lang="en-US" sz="1700" b="1" dirty="0" err="1" smtClean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Teori</a:t>
            </a:r>
            <a:r>
              <a:rPr lang="en-US" sz="1700" b="1" dirty="0" smtClean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Model </a:t>
            </a:r>
            <a:r>
              <a:rPr lang="en-US" sz="1700" b="1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Jarum</a:t>
            </a:r>
            <a:r>
              <a:rPr lang="en-US" sz="1700" b="1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700" b="1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Suntik</a:t>
            </a:r>
            <a:r>
              <a:rPr lang="en-US" sz="1700" b="1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(</a:t>
            </a:r>
            <a:r>
              <a:rPr lang="en-US" sz="1700" b="1" i="1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Hypodermic Needle Model</a:t>
            </a:r>
            <a:r>
              <a:rPr lang="en-US" sz="1700" b="1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)</a:t>
            </a:r>
            <a:endParaRPr sz="1700" b="1" dirty="0">
              <a:solidFill>
                <a:schemeClr val="dk1"/>
              </a:solidFill>
              <a:latin typeface="Cambria" pitchFamily="18" charset="0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Teori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model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jarum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suntik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merupakan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sebuah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teori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media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massa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yang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pertama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ada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. </a:t>
            </a:r>
            <a:endParaRPr sz="1600" dirty="0">
              <a:solidFill>
                <a:schemeClr val="dk1"/>
              </a:solidFill>
              <a:latin typeface="Cambria" pitchFamily="18" charset="0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Teori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ini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berasumsi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bahwa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komunikator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lebih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pintar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dari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para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audiens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karena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audiens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atau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komunikan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dianggap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pasif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. </a:t>
            </a:r>
            <a:endParaRPr sz="1600" dirty="0">
              <a:solidFill>
                <a:schemeClr val="dk1"/>
              </a:solidFill>
              <a:latin typeface="Cambria" pitchFamily="18" charset="0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Media powerful</a:t>
            </a:r>
            <a:endParaRPr sz="1600" dirty="0">
              <a:latin typeface="Cambria" pitchFamily="18" charset="0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Efeknya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langsung</a:t>
            </a:r>
            <a:endParaRPr sz="1600" dirty="0">
              <a:solidFill>
                <a:schemeClr val="dk1"/>
              </a:solidFill>
              <a:latin typeface="Cambria" pitchFamily="18" charset="0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Teori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ini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merupakan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konsep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awal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sebagai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efek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massa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yang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oleh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para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teoritis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komunikasi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tahun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1970 an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dinamakan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pula </a:t>
            </a:r>
            <a:r>
              <a:rPr lang="en-US" sz="1600" i="1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hypodermic needle theory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yang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dapat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diterjemahkan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sebagai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teori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jarum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hipodermik</a:t>
            </a:r>
            <a:r>
              <a:rPr lang="en-US" sz="1600" dirty="0">
                <a:solidFill>
                  <a:schemeClr val="dk1"/>
                </a:solidFill>
                <a:latin typeface="Cambria" pitchFamily="18" charset="0"/>
                <a:ea typeface="Calibri"/>
                <a:cs typeface="Calibri"/>
                <a:sym typeface="Calibri"/>
              </a:rPr>
              <a:t>.</a:t>
            </a:r>
            <a:endParaRPr sz="1600" b="1" dirty="0">
              <a:solidFill>
                <a:schemeClr val="dk1"/>
              </a:solidFill>
              <a:latin typeface="Cambria" pitchFamily="18" charset="0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9759904"/>
      </p:ext>
    </p:extLst>
  </p:cSld>
  <p:clrMapOvr>
    <a:masterClrMapping/>
  </p:clrMapOvr>
</p:sld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1385</Words>
  <Application>Microsoft Office PowerPoint</Application>
  <PresentationFormat>On-screen Show (4:3)</PresentationFormat>
  <Paragraphs>107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Clarity</vt:lpstr>
      <vt:lpstr>Clarity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Acer1</dc:creator>
  <cp:lastModifiedBy>Inside</cp:lastModifiedBy>
  <cp:revision>9</cp:revision>
  <dcterms:modified xsi:type="dcterms:W3CDTF">2021-11-09T01:44:12Z</dcterms:modified>
</cp:coreProperties>
</file>