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56" r:id="rId2"/>
    <p:sldId id="261" r:id="rId3"/>
    <p:sldId id="270" r:id="rId4"/>
    <p:sldId id="263" r:id="rId5"/>
    <p:sldId id="268" r:id="rId6"/>
    <p:sldId id="264" r:id="rId7"/>
    <p:sldId id="266" r:id="rId8"/>
    <p:sldId id="269" r:id="rId9"/>
    <p:sldId id="272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6188C-84AE-437A-8B49-31E3984B5022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3D626-8314-42FB-A4CD-DE21B4660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53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3D626-8314-42FB-A4CD-DE21B46602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94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74C8231-FC63-49A8-98DE-E3FC9F9BD694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FF7A2CF-198D-4115-8F5A-30476CFB7E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Daerah-</a:t>
            </a:r>
            <a:r>
              <a:rPr lang="en-US" dirty="0" err="1" smtClean="0"/>
              <a:t>Warga</a:t>
            </a:r>
            <a:r>
              <a:rPr lang="en-US" dirty="0" smtClean="0"/>
              <a:t>: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Kewargaan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743200"/>
            <a:ext cx="7772400" cy="2285999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Fatih</a:t>
            </a:r>
            <a:r>
              <a:rPr lang="en-US" b="1" dirty="0" smtClean="0"/>
              <a:t> Gama </a:t>
            </a:r>
            <a:r>
              <a:rPr lang="en-US" b="1" dirty="0" err="1" smtClean="0"/>
              <a:t>Abisono</a:t>
            </a:r>
            <a:endParaRPr lang="en-US" b="1" dirty="0" smtClean="0"/>
          </a:p>
          <a:p>
            <a:endParaRPr lang="en-US" dirty="0" smtClean="0"/>
          </a:p>
          <a:p>
            <a:r>
              <a:rPr lang="en-US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MK </a:t>
            </a:r>
            <a:r>
              <a:rPr lang="en-US" sz="2400" b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Desentralisasi</a:t>
            </a:r>
            <a:r>
              <a:rPr lang="en-US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&amp; </a:t>
            </a:r>
            <a:r>
              <a:rPr lang="en-US" sz="2400" b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Otonomi</a:t>
            </a:r>
            <a:r>
              <a:rPr lang="en-US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Daerah </a:t>
            </a:r>
          </a:p>
          <a:p>
            <a:r>
              <a:rPr lang="en-US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Program </a:t>
            </a:r>
            <a:r>
              <a:rPr lang="en-US" sz="2400" b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Studi</a:t>
            </a:r>
            <a:r>
              <a:rPr lang="en-US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Ilmu</a:t>
            </a:r>
            <a:r>
              <a:rPr lang="en-US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Pemerintahan</a:t>
            </a:r>
            <a:endParaRPr lang="en-US" sz="24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STPMD “APMD</a:t>
            </a:r>
            <a:r>
              <a:rPr lang="en-US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402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 smtClean="0"/>
              <a:t>MARI BERDISKUSI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84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n-US" altLang="en-US" sz="3100" dirty="0" err="1" smtClean="0">
                <a:latin typeface="Verdana" pitchFamily="34" charset="0"/>
              </a:rPr>
              <a:t>Desentralisasi</a:t>
            </a:r>
            <a:r>
              <a:rPr lang="en-US" altLang="en-US" sz="3100" dirty="0" smtClean="0">
                <a:latin typeface="Verdana" pitchFamily="34" charset="0"/>
              </a:rPr>
              <a:t> </a:t>
            </a:r>
            <a:r>
              <a:rPr lang="en-US" altLang="en-US" sz="3100" dirty="0" err="1" smtClean="0">
                <a:latin typeface="Verdana" pitchFamily="34" charset="0"/>
              </a:rPr>
              <a:t>merupakan</a:t>
            </a:r>
            <a:r>
              <a:rPr lang="en-US" altLang="en-US" sz="3100" dirty="0" smtClean="0">
                <a:latin typeface="Verdana" pitchFamily="34" charset="0"/>
              </a:rPr>
              <a:t> </a:t>
            </a:r>
            <a:r>
              <a:rPr lang="id-ID" altLang="en-US" sz="3100" dirty="0" smtClean="0">
                <a:latin typeface="Verdana" pitchFamily="34" charset="0"/>
              </a:rPr>
              <a:t>kewenangan </a:t>
            </a:r>
            <a:r>
              <a:rPr lang="id-ID" altLang="en-US" sz="3100" dirty="0">
                <a:latin typeface="Verdana" pitchFamily="34" charset="0"/>
              </a:rPr>
              <a:t>untuk membuat kebijakan (mengatur) dan melaksanakan kebijakan (mengurus) </a:t>
            </a:r>
            <a:r>
              <a:rPr lang="id-ID" altLang="en-US" sz="3100" dirty="0" smtClean="0">
                <a:latin typeface="Verdana" pitchFamily="34" charset="0"/>
              </a:rPr>
              <a:t>berdasarkan</a:t>
            </a:r>
            <a:r>
              <a:rPr lang="en-US" altLang="en-US" sz="3100" dirty="0" smtClean="0">
                <a:latin typeface="Verdana" pitchFamily="34" charset="0"/>
              </a:rPr>
              <a:t> </a:t>
            </a:r>
            <a:r>
              <a:rPr lang="en-US" altLang="en-US" sz="3100" dirty="0" err="1" smtClean="0">
                <a:latin typeface="Verdana" pitchFamily="34" charset="0"/>
              </a:rPr>
              <a:t>konteks</a:t>
            </a:r>
            <a:r>
              <a:rPr lang="en-US" altLang="en-US" sz="3100" dirty="0" smtClean="0">
                <a:latin typeface="Verdana" pitchFamily="34" charset="0"/>
              </a:rPr>
              <a:t> </a:t>
            </a:r>
            <a:r>
              <a:rPr lang="en-US" altLang="en-US" sz="3100" dirty="0" err="1" smtClean="0">
                <a:latin typeface="Verdana" pitchFamily="34" charset="0"/>
              </a:rPr>
              <a:t>lokal</a:t>
            </a:r>
            <a:r>
              <a:rPr lang="en-US" altLang="en-US" sz="3100" dirty="0" smtClean="0">
                <a:latin typeface="Verdana" pitchFamily="34" charset="0"/>
              </a:rPr>
              <a:t>.</a:t>
            </a:r>
          </a:p>
          <a:p>
            <a:pPr marL="342900" indent="-3429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id-ID" sz="3100" dirty="0"/>
              <a:t>Desentralisasi </a:t>
            </a:r>
            <a:r>
              <a:rPr lang="en-US" sz="3100" dirty="0" err="1"/>
              <a:t>diyakini</a:t>
            </a:r>
            <a:r>
              <a:rPr lang="en-US" sz="3100" dirty="0"/>
              <a:t> </a:t>
            </a:r>
            <a:r>
              <a:rPr lang="id-ID" sz="3100" dirty="0"/>
              <a:t>menumbuhkan modal sosial </a:t>
            </a:r>
            <a:r>
              <a:rPr lang="en-US" sz="3100" dirty="0"/>
              <a:t>(Social Capital) </a:t>
            </a:r>
            <a:r>
              <a:rPr lang="id-ID" sz="3100" dirty="0"/>
              <a:t>dan kewarga</a:t>
            </a:r>
            <a:r>
              <a:rPr lang="en-US" sz="3100" dirty="0"/>
              <a:t>a</a:t>
            </a:r>
            <a:r>
              <a:rPr lang="id-ID" sz="3100" dirty="0"/>
              <a:t>n </a:t>
            </a:r>
            <a:r>
              <a:rPr lang="en-US" sz="3100" dirty="0"/>
              <a:t>(citizenship) </a:t>
            </a:r>
            <a:r>
              <a:rPr lang="id-ID" sz="3100" dirty="0"/>
              <a:t>di tingkat lokal. </a:t>
            </a:r>
            <a:r>
              <a:rPr lang="en-US" sz="3100" dirty="0" err="1" smtClean="0">
                <a:latin typeface="Verdana" pitchFamily="34" charset="0"/>
              </a:rPr>
              <a:t>Melalui</a:t>
            </a:r>
            <a:r>
              <a:rPr lang="en-US" sz="3100" dirty="0" smtClean="0">
                <a:latin typeface="Verdana" pitchFamily="34" charset="0"/>
              </a:rPr>
              <a:t> </a:t>
            </a:r>
            <a:r>
              <a:rPr lang="en-US" sz="3100" dirty="0" err="1" smtClean="0">
                <a:latin typeface="Verdana" pitchFamily="34" charset="0"/>
              </a:rPr>
              <a:t>Desentralisasi</a:t>
            </a:r>
            <a:r>
              <a:rPr lang="en-US" sz="3100" dirty="0" smtClean="0">
                <a:latin typeface="Verdana" pitchFamily="34" charset="0"/>
              </a:rPr>
              <a:t>, </a:t>
            </a:r>
            <a:r>
              <a:rPr lang="en-US" sz="3100" dirty="0" err="1" smtClean="0">
                <a:latin typeface="Verdana" pitchFamily="34" charset="0"/>
              </a:rPr>
              <a:t>w</a:t>
            </a:r>
            <a:r>
              <a:rPr lang="en-US" altLang="en-US" sz="3100" dirty="0" err="1" smtClean="0">
                <a:latin typeface="Verdana" pitchFamily="34" charset="0"/>
              </a:rPr>
              <a:t>arga</a:t>
            </a:r>
            <a:r>
              <a:rPr lang="en-US" altLang="en-US" sz="3100" dirty="0" smtClean="0">
                <a:latin typeface="Verdana" pitchFamily="34" charset="0"/>
              </a:rPr>
              <a:t> di </a:t>
            </a:r>
            <a:r>
              <a:rPr lang="en-US" altLang="en-US" sz="3100" dirty="0" err="1" smtClean="0">
                <a:latin typeface="Verdana" pitchFamily="34" charset="0"/>
              </a:rPr>
              <a:t>tingkat</a:t>
            </a:r>
            <a:r>
              <a:rPr lang="en-US" altLang="en-US" sz="3100" dirty="0">
                <a:latin typeface="Verdana" pitchFamily="34" charset="0"/>
              </a:rPr>
              <a:t> </a:t>
            </a:r>
            <a:r>
              <a:rPr lang="en-US" altLang="en-US" sz="3100" dirty="0" err="1" smtClean="0">
                <a:latin typeface="Verdana" pitchFamily="34" charset="0"/>
              </a:rPr>
              <a:t>lokal</a:t>
            </a:r>
            <a:r>
              <a:rPr lang="en-US" altLang="en-US" sz="3100" dirty="0" smtClean="0">
                <a:latin typeface="Verdana" pitchFamily="34" charset="0"/>
              </a:rPr>
              <a:t> </a:t>
            </a:r>
            <a:r>
              <a:rPr lang="en-US" altLang="en-US" sz="3100" dirty="0" err="1" smtClean="0">
                <a:latin typeface="Verdana" pitchFamily="34" charset="0"/>
              </a:rPr>
              <a:t>ditempatkan</a:t>
            </a:r>
            <a:r>
              <a:rPr lang="en-US" altLang="en-US" sz="3100" dirty="0" smtClean="0">
                <a:latin typeface="Verdana" pitchFamily="34" charset="0"/>
              </a:rPr>
              <a:t> </a:t>
            </a:r>
            <a:r>
              <a:rPr lang="en-US" altLang="en-US" sz="3100" dirty="0" err="1" smtClean="0">
                <a:latin typeface="Verdana" pitchFamily="34" charset="0"/>
              </a:rPr>
              <a:t>sebagai</a:t>
            </a:r>
            <a:r>
              <a:rPr lang="en-US" altLang="en-US" sz="3100" dirty="0" smtClean="0">
                <a:latin typeface="Verdana" pitchFamily="34" charset="0"/>
              </a:rPr>
              <a:t> </a:t>
            </a:r>
            <a:r>
              <a:rPr lang="id-ID" altLang="en-US" sz="3100" dirty="0" smtClean="0">
                <a:latin typeface="Verdana" pitchFamily="34" charset="0"/>
              </a:rPr>
              <a:t>subyek. </a:t>
            </a:r>
            <a:r>
              <a:rPr lang="id-ID" altLang="en-US" sz="3100" dirty="0">
                <a:latin typeface="Verdana" pitchFamily="34" charset="0"/>
              </a:rPr>
              <a:t>Hal ini, membawa konsekwensi perlunya </a:t>
            </a:r>
            <a:r>
              <a:rPr lang="en-US" altLang="en-US" sz="3100" dirty="0" smtClean="0">
                <a:latin typeface="Verdana" pitchFamily="34" charset="0"/>
              </a:rPr>
              <a:t>w</a:t>
            </a:r>
            <a:r>
              <a:rPr lang="id-ID" altLang="en-US" sz="3100" dirty="0" smtClean="0">
                <a:latin typeface="Verdana" pitchFamily="34" charset="0"/>
              </a:rPr>
              <a:t>a</a:t>
            </a:r>
            <a:r>
              <a:rPr lang="en-US" altLang="en-US" sz="3100" dirty="0" err="1" smtClean="0">
                <a:latin typeface="Verdana" pitchFamily="34" charset="0"/>
              </a:rPr>
              <a:t>rga</a:t>
            </a:r>
            <a:r>
              <a:rPr lang="en-US" altLang="en-US" sz="3100" dirty="0" smtClean="0">
                <a:latin typeface="Verdana" pitchFamily="34" charset="0"/>
              </a:rPr>
              <a:t> yang </a:t>
            </a:r>
            <a:r>
              <a:rPr lang="en-US" altLang="en-US" sz="3100" dirty="0" err="1" smtClean="0">
                <a:latin typeface="Verdana" pitchFamily="34" charset="0"/>
              </a:rPr>
              <a:t>aktif</a:t>
            </a:r>
            <a:r>
              <a:rPr lang="en-US" altLang="en-US" sz="3100" dirty="0" smtClean="0">
                <a:latin typeface="Verdana" pitchFamily="34" charset="0"/>
              </a:rPr>
              <a:t> (Active Citizen) da</a:t>
            </a:r>
            <a:r>
              <a:rPr lang="id-ID" altLang="en-US" sz="3100" dirty="0" smtClean="0">
                <a:latin typeface="Verdana" pitchFamily="34" charset="0"/>
              </a:rPr>
              <a:t>lam penyelenggaraan </a:t>
            </a:r>
            <a:r>
              <a:rPr lang="en-US" altLang="en-US" sz="3100" dirty="0" err="1" smtClean="0">
                <a:latin typeface="Verdana" pitchFamily="34" charset="0"/>
              </a:rPr>
              <a:t>desentralisasi</a:t>
            </a:r>
            <a:r>
              <a:rPr lang="id-ID" altLang="en-US" sz="3100" dirty="0" smtClean="0">
                <a:latin typeface="Verdana" pitchFamily="34" charset="0"/>
              </a:rPr>
              <a:t>.</a:t>
            </a:r>
            <a:endParaRPr lang="en-US" altLang="en-US" sz="3100" dirty="0" smtClean="0">
              <a:latin typeface="Verdana" pitchFamily="34" charset="0"/>
            </a:endParaRPr>
          </a:p>
          <a:p>
            <a:pPr marL="342900" lvl="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</a:pPr>
            <a:endParaRPr lang="id-ID" altLang="en-US" sz="2800" dirty="0">
              <a:latin typeface="Verdana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GB" alt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Kewargaan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04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n-US" sz="3100" dirty="0" err="1" smtClean="0"/>
              <a:t>Desentralisasi</a:t>
            </a:r>
            <a:r>
              <a:rPr lang="en-US" sz="3100" dirty="0" smtClean="0"/>
              <a:t> </a:t>
            </a:r>
            <a:r>
              <a:rPr lang="en-US" sz="3100" dirty="0" err="1" smtClean="0"/>
              <a:t>juga</a:t>
            </a:r>
            <a:r>
              <a:rPr lang="en-US" sz="3100" dirty="0" smtClean="0"/>
              <a:t> </a:t>
            </a:r>
            <a:r>
              <a:rPr lang="en-US" sz="3100" dirty="0" err="1" smtClean="0"/>
              <a:t>diyakini</a:t>
            </a:r>
            <a:r>
              <a:rPr lang="en-US" sz="3100" dirty="0" smtClean="0"/>
              <a:t> </a:t>
            </a:r>
            <a:r>
              <a:rPr lang="en-US" sz="3100" dirty="0" err="1" smtClean="0"/>
              <a:t>menumbuhkan</a:t>
            </a:r>
            <a:r>
              <a:rPr lang="en-US" sz="3100" dirty="0" smtClean="0"/>
              <a:t> </a:t>
            </a:r>
            <a:r>
              <a:rPr lang="id-ID" sz="3100" dirty="0" smtClean="0"/>
              <a:t>Partisipasi </a:t>
            </a:r>
            <a:r>
              <a:rPr lang="id-ID" sz="3100" dirty="0"/>
              <a:t>demokratis warga akan membiakkan komitmen warga yang luas maupun hubungan-hubungan horizontal, kepercayaan </a:t>
            </a:r>
            <a:r>
              <a:rPr lang="id-ID" sz="3100" i="1" dirty="0"/>
              <a:t>(trust), </a:t>
            </a:r>
            <a:r>
              <a:rPr lang="id-ID" sz="3100" dirty="0"/>
              <a:t>toleransi, kerjasama, dan solidaritas yang membentuk </a:t>
            </a:r>
            <a:r>
              <a:rPr lang="en-US" sz="3100" dirty="0" smtClean="0"/>
              <a:t>active citizen </a:t>
            </a:r>
            <a:r>
              <a:rPr lang="id-ID" sz="3100" i="1" dirty="0" smtClean="0"/>
              <a:t>(civil </a:t>
            </a:r>
            <a:r>
              <a:rPr lang="id-ID" sz="3100" i="1" dirty="0"/>
              <a:t>community).</a:t>
            </a:r>
            <a:r>
              <a:rPr lang="id-ID" sz="3100" dirty="0"/>
              <a:t> </a:t>
            </a:r>
            <a:endParaRPr lang="en-US" sz="3100" dirty="0" smtClean="0"/>
          </a:p>
          <a:p>
            <a:pPr marL="342900" indent="-3429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id-ID" sz="3100" dirty="0" smtClean="0"/>
              <a:t>Ikatan </a:t>
            </a:r>
            <a:r>
              <a:rPr lang="id-ID" sz="3100" dirty="0"/>
              <a:t>sipil yakni; solidaritas sosial dan partisipasi masal yang merentang luas, yang pada gilirannya akan berkorelasi tinggi dengan kinerja pembangunan ekonomi dan kualitas kehidupan </a:t>
            </a:r>
            <a:r>
              <a:rPr lang="id-ID" sz="3100" dirty="0" smtClean="0"/>
              <a:t>demokrasi</a:t>
            </a:r>
            <a:r>
              <a:rPr lang="en-US" sz="3100" dirty="0"/>
              <a:t> </a:t>
            </a:r>
            <a:r>
              <a:rPr lang="en-US" sz="3100" dirty="0" smtClean="0"/>
              <a:t>di </a:t>
            </a:r>
            <a:r>
              <a:rPr lang="en-US" sz="3100" dirty="0" err="1" smtClean="0"/>
              <a:t>tingkat</a:t>
            </a:r>
            <a:r>
              <a:rPr lang="en-US" sz="3100" dirty="0" smtClean="0"/>
              <a:t> </a:t>
            </a:r>
            <a:r>
              <a:rPr lang="en-US" sz="3100" dirty="0" err="1" smtClean="0"/>
              <a:t>lokal</a:t>
            </a:r>
            <a:endParaRPr lang="id-ID" sz="3100" dirty="0"/>
          </a:p>
          <a:p>
            <a:pPr marL="342900" lvl="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</a:pPr>
            <a:endParaRPr lang="id-ID" altLang="en-US" sz="2800" dirty="0">
              <a:latin typeface="Verdana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GB" alt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Kewargaan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44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7400" dirty="0" err="1"/>
              <a:t>Gagasan</a:t>
            </a:r>
            <a:r>
              <a:rPr lang="en-US" sz="7400" dirty="0"/>
              <a:t> citizenship </a:t>
            </a:r>
            <a:r>
              <a:rPr lang="en-US" sz="7400" dirty="0" err="1" smtClean="0"/>
              <a:t>lahir</a:t>
            </a:r>
            <a:r>
              <a:rPr lang="en-US" sz="7400" dirty="0" smtClean="0"/>
              <a:t> </a:t>
            </a:r>
            <a:r>
              <a:rPr lang="en-US" sz="7400" dirty="0" err="1" smtClean="0"/>
              <a:t>dari</a:t>
            </a:r>
            <a:r>
              <a:rPr lang="en-US" sz="7400" dirty="0" smtClean="0"/>
              <a:t> </a:t>
            </a:r>
            <a:r>
              <a:rPr lang="en-US" sz="7400" dirty="0" err="1" smtClean="0"/>
              <a:t>konteks</a:t>
            </a:r>
            <a:r>
              <a:rPr lang="en-US" sz="7400" dirty="0" smtClean="0"/>
              <a:t> </a:t>
            </a:r>
            <a:r>
              <a:rPr lang="en-US" sz="7400" dirty="0" err="1" smtClean="0"/>
              <a:t>perlunya</a:t>
            </a:r>
            <a:r>
              <a:rPr lang="en-US" sz="7400" dirty="0" smtClean="0"/>
              <a:t> </a:t>
            </a:r>
            <a:r>
              <a:rPr lang="en-US" sz="7400" dirty="0" err="1" smtClean="0"/>
              <a:t>perlindungan</a:t>
            </a:r>
            <a:r>
              <a:rPr lang="en-US" sz="7400" dirty="0" smtClean="0"/>
              <a:t> </a:t>
            </a:r>
            <a:r>
              <a:rPr lang="en-US" sz="7400" dirty="0" err="1" smtClean="0"/>
              <a:t>terhadap</a:t>
            </a:r>
            <a:r>
              <a:rPr lang="en-US" sz="7400" dirty="0" smtClean="0"/>
              <a:t> </a:t>
            </a:r>
            <a:r>
              <a:rPr lang="en-US" sz="7400" dirty="0" err="1" smtClean="0"/>
              <a:t>hak</a:t>
            </a:r>
            <a:r>
              <a:rPr lang="en-US" sz="7400" dirty="0" smtClean="0"/>
              <a:t> </a:t>
            </a:r>
            <a:r>
              <a:rPr lang="en-US" sz="7400" dirty="0" err="1"/>
              <a:t>sosial</a:t>
            </a:r>
            <a:r>
              <a:rPr lang="en-US" sz="7400" dirty="0"/>
              <a:t> </a:t>
            </a:r>
            <a:r>
              <a:rPr lang="en-US" sz="7400" dirty="0" err="1"/>
              <a:t>dan</a:t>
            </a:r>
            <a:r>
              <a:rPr lang="en-US" sz="7400" dirty="0"/>
              <a:t> </a:t>
            </a:r>
            <a:r>
              <a:rPr lang="en-US" sz="7400" dirty="0" err="1"/>
              <a:t>politik</a:t>
            </a:r>
            <a:r>
              <a:rPr lang="en-US" sz="7400" dirty="0"/>
              <a:t> </a:t>
            </a:r>
            <a:r>
              <a:rPr lang="en-US" sz="7400" dirty="0" smtClean="0"/>
              <a:t>(</a:t>
            </a:r>
            <a:r>
              <a:rPr lang="en-US" sz="7400" dirty="0" err="1" smtClean="0"/>
              <a:t>hak-hak</a:t>
            </a:r>
            <a:r>
              <a:rPr lang="en-US" sz="7400" dirty="0" smtClean="0"/>
              <a:t> </a:t>
            </a:r>
            <a:r>
              <a:rPr lang="en-US" sz="7400" dirty="0" err="1" smtClean="0"/>
              <a:t>sipil</a:t>
            </a:r>
            <a:r>
              <a:rPr lang="en-US" sz="7400" dirty="0" smtClean="0"/>
              <a:t>) </a:t>
            </a:r>
            <a:r>
              <a:rPr lang="en-US" sz="7400" dirty="0" err="1" smtClean="0"/>
              <a:t>sebagai</a:t>
            </a:r>
            <a:r>
              <a:rPr lang="en-US" sz="7400" dirty="0" smtClean="0"/>
              <a:t> </a:t>
            </a:r>
            <a:r>
              <a:rPr lang="en-US" sz="7400" dirty="0" err="1" smtClean="0"/>
              <a:t>hak</a:t>
            </a:r>
            <a:r>
              <a:rPr lang="en-US" sz="7400" dirty="0" smtClean="0"/>
              <a:t> </a:t>
            </a:r>
            <a:r>
              <a:rPr lang="en-US" sz="7400" dirty="0" err="1" smtClean="0"/>
              <a:t>dasar</a:t>
            </a:r>
            <a:r>
              <a:rPr lang="en-US" sz="7400" dirty="0" smtClean="0"/>
              <a:t> </a:t>
            </a:r>
            <a:r>
              <a:rPr lang="en-US" sz="7400" dirty="0" err="1" smtClean="0"/>
              <a:t>warga</a:t>
            </a:r>
            <a:r>
              <a:rPr lang="en-US" sz="7400" dirty="0" smtClean="0"/>
              <a:t>. </a:t>
            </a:r>
            <a:r>
              <a:rPr lang="en-US" sz="7400" dirty="0" err="1" smtClean="0"/>
              <a:t>Dalam</a:t>
            </a:r>
            <a:r>
              <a:rPr lang="en-US" sz="7400" dirty="0" smtClean="0"/>
              <a:t> </a:t>
            </a:r>
            <a:r>
              <a:rPr lang="en-US" sz="7400" dirty="0" err="1" smtClean="0"/>
              <a:t>konteks</a:t>
            </a:r>
            <a:r>
              <a:rPr lang="en-US" sz="7400" dirty="0" smtClean="0"/>
              <a:t> </a:t>
            </a:r>
            <a:r>
              <a:rPr lang="en-US" sz="7400" dirty="0" err="1" smtClean="0"/>
              <a:t>tersebut</a:t>
            </a:r>
            <a:r>
              <a:rPr lang="en-US" sz="7400" dirty="0" smtClean="0"/>
              <a:t>, </a:t>
            </a:r>
            <a:r>
              <a:rPr lang="en-US" sz="7400" dirty="0" err="1" smtClean="0"/>
              <a:t>Kewargaan</a:t>
            </a:r>
            <a:r>
              <a:rPr lang="en-US" sz="7400" dirty="0" smtClean="0"/>
              <a:t> </a:t>
            </a:r>
            <a:r>
              <a:rPr lang="en-US" sz="7400" dirty="0" err="1" smtClean="0"/>
              <a:t>merupakan</a:t>
            </a:r>
            <a:r>
              <a:rPr lang="en-US" sz="7400" dirty="0" smtClean="0"/>
              <a:t> </a:t>
            </a:r>
            <a:r>
              <a:rPr lang="en-US" sz="7400" dirty="0" err="1" smtClean="0"/>
              <a:t>fungsi</a:t>
            </a:r>
            <a:r>
              <a:rPr lang="en-US" sz="7400" dirty="0" smtClean="0"/>
              <a:t> </a:t>
            </a:r>
            <a:r>
              <a:rPr lang="en-US" sz="7400" dirty="0" err="1" smtClean="0"/>
              <a:t>dari</a:t>
            </a:r>
            <a:r>
              <a:rPr lang="en-US" sz="7400" dirty="0" smtClean="0"/>
              <a:t> ide </a:t>
            </a:r>
            <a:r>
              <a:rPr lang="en-US" sz="7400" dirty="0"/>
              <a:t>“</a:t>
            </a:r>
            <a:r>
              <a:rPr lang="en-US" sz="7400" dirty="0" err="1"/>
              <a:t>keadilan</a:t>
            </a:r>
            <a:r>
              <a:rPr lang="en-US" sz="7400" dirty="0"/>
              <a:t> </a:t>
            </a:r>
            <a:r>
              <a:rPr lang="en-US" sz="7400" dirty="0" err="1"/>
              <a:t>sosial</a:t>
            </a:r>
            <a:r>
              <a:rPr lang="en-US" sz="7400" dirty="0"/>
              <a:t>”. </a:t>
            </a:r>
            <a:endParaRPr lang="en-US" sz="7400" dirty="0" smtClean="0"/>
          </a:p>
          <a:p>
            <a:endParaRPr lang="en-US" sz="7400" dirty="0" smtClean="0"/>
          </a:p>
          <a:p>
            <a:r>
              <a:rPr lang="en-US" sz="7400" dirty="0" smtClean="0"/>
              <a:t>Citizenship </a:t>
            </a:r>
            <a:r>
              <a:rPr lang="en-US" sz="7400" dirty="0" err="1"/>
              <a:t>dalam</a:t>
            </a:r>
            <a:r>
              <a:rPr lang="en-US" sz="7400" dirty="0"/>
              <a:t> </a:t>
            </a:r>
            <a:r>
              <a:rPr lang="en-US" sz="7400" dirty="0" err="1"/>
              <a:t>konteks</a:t>
            </a:r>
            <a:r>
              <a:rPr lang="en-US" sz="7400" dirty="0"/>
              <a:t> </a:t>
            </a:r>
            <a:r>
              <a:rPr lang="en-US" sz="7400" dirty="0" err="1"/>
              <a:t>hak</a:t>
            </a:r>
            <a:r>
              <a:rPr lang="en-US" sz="7400" dirty="0"/>
              <a:t> </a:t>
            </a:r>
            <a:r>
              <a:rPr lang="en-US" sz="7400" dirty="0" err="1"/>
              <a:t>warganegara</a:t>
            </a:r>
            <a:r>
              <a:rPr lang="en-US" sz="7400" dirty="0"/>
              <a:t> </a:t>
            </a:r>
            <a:r>
              <a:rPr lang="en-US" sz="7400" dirty="0" err="1"/>
              <a:t>atas</a:t>
            </a:r>
            <a:r>
              <a:rPr lang="en-US" sz="7400" dirty="0"/>
              <a:t> </a:t>
            </a:r>
            <a:r>
              <a:rPr lang="en-US" sz="7400" dirty="0" err="1"/>
              <a:t>tiga</a:t>
            </a:r>
            <a:r>
              <a:rPr lang="en-US" sz="7400" dirty="0"/>
              <a:t> </a:t>
            </a:r>
            <a:r>
              <a:rPr lang="en-US" sz="7400" dirty="0" err="1"/>
              <a:t>hak</a:t>
            </a:r>
            <a:r>
              <a:rPr lang="en-US" sz="7400" dirty="0"/>
              <a:t> </a:t>
            </a:r>
            <a:r>
              <a:rPr lang="en-US" sz="7400" dirty="0" err="1"/>
              <a:t>dasar</a:t>
            </a:r>
            <a:r>
              <a:rPr lang="en-US" sz="7400" dirty="0"/>
              <a:t> : </a:t>
            </a:r>
            <a:r>
              <a:rPr lang="en-US" sz="7400" dirty="0" err="1" smtClean="0"/>
              <a:t>Kesamaan</a:t>
            </a:r>
            <a:r>
              <a:rPr lang="en-US" sz="7400" dirty="0" smtClean="0"/>
              <a:t> </a:t>
            </a:r>
            <a:r>
              <a:rPr lang="en-US" sz="7400" dirty="0"/>
              <a:t>di </a:t>
            </a:r>
            <a:r>
              <a:rPr lang="en-US" sz="7400" dirty="0" err="1"/>
              <a:t>depan</a:t>
            </a:r>
            <a:r>
              <a:rPr lang="en-US" sz="7400" dirty="0"/>
              <a:t> </a:t>
            </a:r>
            <a:r>
              <a:rPr lang="en-US" sz="7400" dirty="0" err="1"/>
              <a:t>hukum</a:t>
            </a:r>
            <a:r>
              <a:rPr lang="en-US" sz="7400" dirty="0"/>
              <a:t> (</a:t>
            </a:r>
            <a:r>
              <a:rPr lang="en-US" sz="7400" i="1" dirty="0"/>
              <a:t>Rule of Law), </a:t>
            </a:r>
            <a:r>
              <a:rPr lang="en-US" sz="7400" dirty="0" err="1" smtClean="0"/>
              <a:t>Kesamaan</a:t>
            </a:r>
            <a:r>
              <a:rPr lang="en-US" sz="7400" dirty="0" smtClean="0"/>
              <a:t> </a:t>
            </a:r>
            <a:r>
              <a:rPr lang="en-US" sz="7400" dirty="0" err="1"/>
              <a:t>dalam</a:t>
            </a:r>
            <a:r>
              <a:rPr lang="en-US" sz="7400" dirty="0"/>
              <a:t> </a:t>
            </a:r>
            <a:r>
              <a:rPr lang="en-US" sz="7400" dirty="0" err="1"/>
              <a:t>hak</a:t>
            </a:r>
            <a:r>
              <a:rPr lang="en-US" sz="7400" dirty="0"/>
              <a:t> </a:t>
            </a:r>
            <a:r>
              <a:rPr lang="en-US" sz="7400" dirty="0" err="1"/>
              <a:t>memilih</a:t>
            </a:r>
            <a:r>
              <a:rPr lang="en-US" sz="7400" dirty="0"/>
              <a:t> </a:t>
            </a:r>
            <a:r>
              <a:rPr lang="en-US" sz="7400" i="1" dirty="0"/>
              <a:t>(voting rights), </a:t>
            </a:r>
            <a:r>
              <a:rPr lang="en-US" sz="7400" i="1" dirty="0" err="1" smtClean="0"/>
              <a:t>dan</a:t>
            </a:r>
            <a:r>
              <a:rPr lang="en-US" sz="7400" i="1" dirty="0"/>
              <a:t> </a:t>
            </a:r>
            <a:r>
              <a:rPr lang="en-US" sz="7400" dirty="0" err="1" smtClean="0"/>
              <a:t>Kesamaan</a:t>
            </a:r>
            <a:r>
              <a:rPr lang="en-US" sz="7400" dirty="0" smtClean="0"/>
              <a:t> </a:t>
            </a:r>
            <a:r>
              <a:rPr lang="en-US" sz="7400" dirty="0" err="1"/>
              <a:t>hak</a:t>
            </a:r>
            <a:r>
              <a:rPr lang="en-US" sz="7400" dirty="0"/>
              <a:t> </a:t>
            </a:r>
            <a:r>
              <a:rPr lang="en-US" sz="7400" dirty="0" err="1"/>
              <a:t>dalam</a:t>
            </a:r>
            <a:r>
              <a:rPr lang="en-US" sz="7400" dirty="0"/>
              <a:t> </a:t>
            </a:r>
            <a:r>
              <a:rPr lang="en-US" sz="7400" dirty="0" err="1"/>
              <a:t>memperoleh</a:t>
            </a:r>
            <a:r>
              <a:rPr lang="en-US" sz="7400" dirty="0"/>
              <a:t> </a:t>
            </a:r>
            <a:r>
              <a:rPr lang="en-US" sz="7400" dirty="0" err="1"/>
              <a:t>jaminan</a:t>
            </a:r>
            <a:r>
              <a:rPr lang="en-US" sz="7400" dirty="0"/>
              <a:t> </a:t>
            </a:r>
            <a:r>
              <a:rPr lang="en-US" sz="7400" dirty="0" err="1"/>
              <a:t>kebutuhan</a:t>
            </a:r>
            <a:r>
              <a:rPr lang="en-US" sz="7400" dirty="0"/>
              <a:t> </a:t>
            </a:r>
            <a:r>
              <a:rPr lang="en-US" sz="7400" dirty="0" err="1"/>
              <a:t>dasar</a:t>
            </a:r>
            <a:r>
              <a:rPr lang="en-US" sz="7400" dirty="0"/>
              <a:t> (</a:t>
            </a:r>
            <a:r>
              <a:rPr lang="en-US" sz="7400" dirty="0" err="1"/>
              <a:t>pendidikan</a:t>
            </a:r>
            <a:r>
              <a:rPr lang="en-US" sz="7400" dirty="0"/>
              <a:t>, </a:t>
            </a:r>
            <a:r>
              <a:rPr lang="en-US" sz="7400" dirty="0" err="1"/>
              <a:t>kesehatan</a:t>
            </a:r>
            <a:r>
              <a:rPr lang="en-US" sz="7400" dirty="0"/>
              <a:t>, </a:t>
            </a:r>
            <a:r>
              <a:rPr lang="en-US" sz="7400" dirty="0" err="1"/>
              <a:t>perumahan</a:t>
            </a:r>
            <a:r>
              <a:rPr lang="en-US" sz="7400" dirty="0"/>
              <a:t> </a:t>
            </a:r>
            <a:r>
              <a:rPr lang="en-US" sz="7400" dirty="0" err="1"/>
              <a:t>dan</a:t>
            </a:r>
            <a:r>
              <a:rPr lang="en-US" sz="7400" dirty="0"/>
              <a:t> </a:t>
            </a:r>
            <a:r>
              <a:rPr lang="en-US" sz="7400" dirty="0" err="1"/>
              <a:t>pendapatan</a:t>
            </a:r>
            <a:r>
              <a:rPr lang="en-US" sz="7400" dirty="0"/>
              <a:t> </a:t>
            </a:r>
            <a:r>
              <a:rPr lang="en-US" sz="7400" dirty="0" smtClean="0"/>
              <a:t>minimal, </a:t>
            </a:r>
            <a:r>
              <a:rPr lang="en-US" sz="7400" dirty="0" err="1" smtClean="0"/>
              <a:t>keamanan</a:t>
            </a:r>
            <a:r>
              <a:rPr lang="en-US" sz="7400" dirty="0" smtClean="0"/>
              <a:t>, </a:t>
            </a:r>
            <a:r>
              <a:rPr lang="en-US" sz="7400" dirty="0" err="1" smtClean="0"/>
              <a:t>ketertiban</a:t>
            </a:r>
            <a:r>
              <a:rPr lang="en-US" sz="7400" dirty="0" smtClean="0"/>
              <a:t>, </a:t>
            </a:r>
            <a:r>
              <a:rPr lang="en-US" sz="7400" dirty="0" err="1" smtClean="0"/>
              <a:t>dll</a:t>
            </a:r>
            <a:r>
              <a:rPr lang="en-US" sz="7400" i="1" dirty="0" smtClean="0"/>
              <a:t>).</a:t>
            </a:r>
          </a:p>
          <a:p>
            <a:endParaRPr lang="en-US" sz="4400" i="1" dirty="0"/>
          </a:p>
          <a:p>
            <a:pPr marL="109728" indent="0">
              <a:buNone/>
            </a:pPr>
            <a:r>
              <a:rPr lang="en-US" dirty="0" smtClean="0"/>
              <a:t>​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Citizenship(</a:t>
            </a:r>
            <a:r>
              <a:rPr lang="en-US" dirty="0" err="1" smtClean="0"/>
              <a:t>Kewargaan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01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Citizenship: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 smtClean="0"/>
              <a:t>Warganegara</a:t>
            </a: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/>
              <a:t>Citizenship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01436" y="2895600"/>
            <a:ext cx="2895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prosedural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40927" y="2895600"/>
            <a:ext cx="2895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Kewajiban</a:t>
            </a:r>
            <a:r>
              <a:rPr lang="en-US" dirty="0" smtClean="0"/>
              <a:t> (</a:t>
            </a:r>
            <a:r>
              <a:rPr lang="en-US" dirty="0" err="1" smtClean="0"/>
              <a:t>Kepatuhan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bela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dsb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997036" y="3352800"/>
            <a:ext cx="1371600" cy="0"/>
          </a:xfrm>
          <a:prstGeom prst="straightConnector1">
            <a:avLst/>
          </a:prstGeom>
          <a:ln w="38100"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200400" y="4876800"/>
            <a:ext cx="28956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648200" y="3352800"/>
            <a:ext cx="0" cy="1676401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63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konseptual</a:t>
            </a:r>
            <a:r>
              <a:rPr lang="en-US" dirty="0"/>
              <a:t>, citizenship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(Enabling Condition): </a:t>
            </a:r>
            <a:endParaRPr lang="en-US" dirty="0"/>
          </a:p>
          <a:p>
            <a:r>
              <a:rPr lang="en-US" dirty="0" err="1" smtClean="0"/>
              <a:t>Terbentuknya</a:t>
            </a:r>
            <a:r>
              <a:rPr lang="en-US" dirty="0" smtClean="0"/>
              <a:t> Civic Culture</a:t>
            </a:r>
            <a:endParaRPr lang="en-US" dirty="0"/>
          </a:p>
          <a:p>
            <a:r>
              <a:rPr lang="en-US" dirty="0" err="1" smtClean="0"/>
              <a:t>Adanya</a:t>
            </a:r>
            <a:r>
              <a:rPr lang="en-US" dirty="0" smtClean="0"/>
              <a:t> Social Capital (Modal Social) </a:t>
            </a:r>
          </a:p>
          <a:p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berekspresi</a:t>
            </a:r>
            <a:r>
              <a:rPr lang="en-US" dirty="0" smtClean="0"/>
              <a:t> /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/>
              <a:t>pendapat</a:t>
            </a:r>
            <a:r>
              <a:rPr lang="en-US" dirty="0"/>
              <a:t>),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 err="1"/>
              <a:t>Bekerjanya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Prasyarat</a:t>
            </a:r>
            <a:r>
              <a:rPr lang="en-US" dirty="0" smtClean="0"/>
              <a:t> Citizenship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69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525963"/>
          </a:xfrm>
          <a:solidFill>
            <a:schemeClr val="bg1"/>
          </a:solidFill>
        </p:spPr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Area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Kewargaan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7798" y="1780310"/>
            <a:ext cx="1558636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PEMDA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656734" y="5112328"/>
            <a:ext cx="14097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WARGA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7258050" y="1724891"/>
            <a:ext cx="13335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DPRD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486399" y="1766454"/>
            <a:ext cx="1295401" cy="609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LEGISLASI</a:t>
            </a:r>
            <a:endParaRPr lang="en-US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953000" y="2022763"/>
            <a:ext cx="533399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51164" y="2621973"/>
            <a:ext cx="1738745" cy="609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6781800" y="2029691"/>
            <a:ext cx="476251" cy="692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049482" y="2022763"/>
            <a:ext cx="0" cy="6407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049482" y="3124200"/>
            <a:ext cx="17319" cy="2133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66801" y="2022763"/>
            <a:ext cx="244099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049482" y="5257800"/>
            <a:ext cx="260725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8343900" y="2334492"/>
            <a:ext cx="0" cy="29579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475018" y="5257800"/>
            <a:ext cx="386888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1503217" y="3231573"/>
            <a:ext cx="0" cy="2310245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520536" y="5541818"/>
            <a:ext cx="2136198" cy="1385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 Same Side Corner Rectangle 41"/>
          <p:cNvSpPr/>
          <p:nvPr/>
        </p:nvSpPr>
        <p:spPr>
          <a:xfrm>
            <a:off x="1757362" y="3387436"/>
            <a:ext cx="451139" cy="1607128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Pengawasan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4504458" y="5541818"/>
            <a:ext cx="2055670" cy="1385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 flipV="1">
            <a:off x="6553200" y="2376055"/>
            <a:ext cx="6928" cy="3151908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947267" y="2667000"/>
            <a:ext cx="488373" cy="24903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Input </a:t>
            </a:r>
            <a:r>
              <a:rPr lang="en-US" b="1" dirty="0" err="1" smtClean="0">
                <a:solidFill>
                  <a:schemeClr val="accent3">
                    <a:lumMod val="75000"/>
                  </a:schemeClr>
                </a:solidFill>
              </a:rPr>
              <a:t>kebijakan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7" name="Oval 66"/>
          <p:cNvSpPr/>
          <p:nvPr/>
        </p:nvSpPr>
        <p:spPr>
          <a:xfrm>
            <a:off x="3192399" y="3060671"/>
            <a:ext cx="1874035" cy="1645227"/>
          </a:xfrm>
          <a:prstGeom prst="ellips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Politik</a:t>
            </a:r>
            <a:r>
              <a:rPr lang="en-US" sz="16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Kewargaan</a:t>
            </a:r>
            <a:endParaRPr lang="en-US" sz="16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7924800" y="1724891"/>
            <a:ext cx="4191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Left Arrow 91"/>
          <p:cNvSpPr/>
          <p:nvPr/>
        </p:nvSpPr>
        <p:spPr>
          <a:xfrm>
            <a:off x="2353108" y="3665394"/>
            <a:ext cx="734291" cy="57323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Left Arrow 92"/>
          <p:cNvSpPr/>
          <p:nvPr/>
        </p:nvSpPr>
        <p:spPr>
          <a:xfrm rot="10800000">
            <a:off x="5196752" y="3596670"/>
            <a:ext cx="734291" cy="57323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2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Input </a:t>
            </a:r>
            <a:r>
              <a:rPr lang="en-US" b="1" dirty="0" err="1" smtClean="0">
                <a:solidFill>
                  <a:srgbClr val="FF0000"/>
                </a:solidFill>
              </a:rPr>
              <a:t>Kebijakan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marL="109728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keleluasaan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proses-proses </a:t>
            </a:r>
            <a:r>
              <a:rPr lang="en-US" dirty="0" err="1" smtClean="0"/>
              <a:t>kebijakan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Lokalitas</a:t>
            </a:r>
            <a:r>
              <a:rPr lang="en-US" dirty="0" smtClean="0"/>
              <a:t> menjadi basis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bekerjanya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kewargaan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agenda </a:t>
            </a:r>
            <a:r>
              <a:rPr lang="en-US" dirty="0" err="1" smtClean="0"/>
              <a:t>lokal</a:t>
            </a:r>
            <a:r>
              <a:rPr lang="en-US" dirty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ranah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agenda </a:t>
            </a:r>
            <a:r>
              <a:rPr lang="en-US" dirty="0" err="1" smtClean="0"/>
              <a:t>lokal</a:t>
            </a:r>
            <a:r>
              <a:rPr lang="en-US" dirty="0" smtClean="0"/>
              <a:t> menjadi input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proses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kebijakan-kebijakan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109728" indent="0">
              <a:buNone/>
            </a:pPr>
            <a:r>
              <a:rPr lang="en-US" dirty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Kewargaan</a:t>
            </a:r>
            <a:r>
              <a:rPr lang="en-US" dirty="0" smtClean="0"/>
              <a:t> di Era </a:t>
            </a:r>
            <a:r>
              <a:rPr lang="en-US" dirty="0" err="1" smtClean="0"/>
              <a:t>Desentralisasi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9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09728" indent="0">
              <a:buNone/>
            </a:pPr>
            <a:r>
              <a:rPr lang="en-US" sz="5100" dirty="0" err="1" smtClean="0">
                <a:solidFill>
                  <a:srgbClr val="FF0000"/>
                </a:solidFill>
              </a:rPr>
              <a:t>Pengawasan</a:t>
            </a:r>
            <a:r>
              <a:rPr lang="en-US" sz="5100" dirty="0" smtClean="0">
                <a:solidFill>
                  <a:srgbClr val="FF0000"/>
                </a:solidFill>
              </a:rPr>
              <a:t> </a:t>
            </a:r>
            <a:r>
              <a:rPr lang="en-US" sz="5100" dirty="0" err="1" smtClean="0">
                <a:solidFill>
                  <a:srgbClr val="FF0000"/>
                </a:solidFill>
              </a:rPr>
              <a:t>Publik</a:t>
            </a:r>
            <a:r>
              <a:rPr lang="en-US" sz="5100" dirty="0" smtClean="0">
                <a:solidFill>
                  <a:srgbClr val="FF0000"/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6000" dirty="0" err="1" smtClean="0"/>
              <a:t>Pengawasan</a:t>
            </a:r>
            <a:r>
              <a:rPr lang="en-US" sz="6000" dirty="0" smtClean="0"/>
              <a:t> </a:t>
            </a:r>
            <a:r>
              <a:rPr lang="en-US" sz="6000" dirty="0" err="1" smtClean="0"/>
              <a:t>publik</a:t>
            </a:r>
            <a:r>
              <a:rPr lang="en-US" sz="6000" dirty="0" smtClean="0"/>
              <a:t> </a:t>
            </a:r>
            <a:r>
              <a:rPr lang="en-US" sz="6000" dirty="0" err="1" smtClean="0"/>
              <a:t>bekerja</a:t>
            </a:r>
            <a:r>
              <a:rPr lang="en-US" sz="6000" dirty="0" smtClean="0"/>
              <a:t> </a:t>
            </a:r>
            <a:r>
              <a:rPr lang="en-US" sz="6000" dirty="0" err="1" smtClean="0"/>
              <a:t>pada</a:t>
            </a:r>
            <a:r>
              <a:rPr lang="en-US" sz="6000" dirty="0" smtClean="0"/>
              <a:t> </a:t>
            </a:r>
            <a:r>
              <a:rPr lang="en-US" sz="6000" dirty="0" err="1" smtClean="0"/>
              <a:t>seluruh</a:t>
            </a:r>
            <a:r>
              <a:rPr lang="en-US" sz="6000" dirty="0" smtClean="0"/>
              <a:t> </a:t>
            </a:r>
            <a:r>
              <a:rPr lang="en-US" sz="6000" dirty="0" err="1" smtClean="0"/>
              <a:t>siklus</a:t>
            </a:r>
            <a:r>
              <a:rPr lang="en-US" sz="6000" dirty="0" smtClean="0"/>
              <a:t> </a:t>
            </a:r>
            <a:r>
              <a:rPr lang="en-US" sz="6000" dirty="0" err="1" smtClean="0"/>
              <a:t>kebijakan</a:t>
            </a:r>
            <a:r>
              <a:rPr lang="en-US" sz="6000" dirty="0" smtClean="0"/>
              <a:t>, </a:t>
            </a:r>
            <a:r>
              <a:rPr lang="en-US" sz="6000" dirty="0" err="1" smtClean="0"/>
              <a:t>namun</a:t>
            </a:r>
            <a:r>
              <a:rPr lang="en-US" sz="6000" dirty="0" smtClean="0"/>
              <a:t> </a:t>
            </a:r>
            <a:r>
              <a:rPr lang="en-US" sz="6000" dirty="0" err="1" smtClean="0"/>
              <a:t>dapat</a:t>
            </a:r>
            <a:r>
              <a:rPr lang="en-US" sz="6000" dirty="0" smtClean="0"/>
              <a:t> pula </a:t>
            </a:r>
            <a:r>
              <a:rPr lang="en-US" sz="6000" dirty="0" err="1" smtClean="0"/>
              <a:t>dikerucutkan</a:t>
            </a:r>
            <a:r>
              <a:rPr lang="en-US" sz="6000" dirty="0" smtClean="0"/>
              <a:t> </a:t>
            </a:r>
            <a:r>
              <a:rPr lang="en-US" sz="6000" dirty="0" err="1" smtClean="0"/>
              <a:t>pada</a:t>
            </a:r>
            <a:r>
              <a:rPr lang="en-US" sz="6000" dirty="0" smtClean="0"/>
              <a:t> </a:t>
            </a:r>
            <a:r>
              <a:rPr lang="en-US" sz="6000" dirty="0" err="1" smtClean="0"/>
              <a:t>pelayanan</a:t>
            </a:r>
            <a:r>
              <a:rPr lang="en-US" sz="6000" dirty="0" smtClean="0"/>
              <a:t> </a:t>
            </a:r>
            <a:r>
              <a:rPr lang="en-US" sz="6000" dirty="0" err="1" smtClean="0"/>
              <a:t>publik</a:t>
            </a:r>
            <a:r>
              <a:rPr lang="en-US" sz="6000" dirty="0" smtClean="0"/>
              <a:t> </a:t>
            </a:r>
            <a:r>
              <a:rPr lang="en-US" sz="6000" dirty="0" err="1" smtClean="0"/>
              <a:t>sebagai</a:t>
            </a:r>
            <a:r>
              <a:rPr lang="en-US" sz="6000" dirty="0" smtClean="0"/>
              <a:t> </a:t>
            </a:r>
            <a:r>
              <a:rPr lang="en-US" sz="6000" dirty="0" err="1" smtClean="0"/>
              <a:t>hasil</a:t>
            </a:r>
            <a:r>
              <a:rPr lang="en-US" sz="6000" dirty="0" smtClean="0"/>
              <a:t> proses </a:t>
            </a:r>
            <a:r>
              <a:rPr lang="en-US" sz="6000" dirty="0" err="1" smtClean="0"/>
              <a:t>kebijakan</a:t>
            </a:r>
            <a:r>
              <a:rPr lang="en-US" sz="6000" dirty="0" smtClean="0"/>
              <a:t>.</a:t>
            </a:r>
          </a:p>
          <a:p>
            <a:pPr marL="109728" indent="0">
              <a:buNone/>
            </a:pPr>
            <a:endParaRPr lang="en-US" sz="51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6000" dirty="0" err="1" smtClean="0"/>
              <a:t>Pengawasan</a:t>
            </a:r>
            <a:r>
              <a:rPr lang="en-US" sz="6000" dirty="0" smtClean="0"/>
              <a:t> </a:t>
            </a:r>
            <a:r>
              <a:rPr lang="en-US" sz="6000" dirty="0" err="1" smtClean="0"/>
              <a:t>pelayanan</a:t>
            </a:r>
            <a:r>
              <a:rPr lang="en-US" sz="6000" dirty="0" smtClean="0"/>
              <a:t> </a:t>
            </a:r>
            <a:r>
              <a:rPr lang="en-US" sz="6000" dirty="0" err="1" smtClean="0"/>
              <a:t>publik</a:t>
            </a:r>
            <a:r>
              <a:rPr lang="en-US" sz="6000" dirty="0" smtClean="0"/>
              <a:t> </a:t>
            </a:r>
            <a:r>
              <a:rPr lang="en-US" sz="6000" dirty="0" err="1" smtClean="0"/>
              <a:t>diorientasikan</a:t>
            </a:r>
            <a:r>
              <a:rPr lang="en-US" sz="6000" dirty="0" smtClean="0"/>
              <a:t> </a:t>
            </a:r>
            <a:r>
              <a:rPr lang="en-US" sz="6000" dirty="0" err="1" smtClean="0"/>
              <a:t>memastikan</a:t>
            </a:r>
            <a:r>
              <a:rPr lang="en-US" sz="6000" dirty="0" smtClean="0"/>
              <a:t> </a:t>
            </a:r>
            <a:r>
              <a:rPr lang="en-US" sz="6000" dirty="0" err="1" smtClean="0"/>
              <a:t>bekerjanya</a:t>
            </a:r>
            <a:r>
              <a:rPr lang="en-US" sz="6000" dirty="0" smtClean="0"/>
              <a:t> </a:t>
            </a:r>
            <a:r>
              <a:rPr lang="en-US" sz="6000" dirty="0" err="1" smtClean="0"/>
              <a:t>pinsip</a:t>
            </a:r>
            <a:r>
              <a:rPr lang="en-US" sz="6000" dirty="0" smtClean="0"/>
              <a:t> equal treatment, non </a:t>
            </a:r>
            <a:r>
              <a:rPr lang="en-US" sz="6000" dirty="0" err="1" smtClean="0"/>
              <a:t>diskriminasi</a:t>
            </a:r>
            <a:r>
              <a:rPr lang="en-US" sz="6000" dirty="0" smtClean="0"/>
              <a:t>, </a:t>
            </a:r>
            <a:r>
              <a:rPr lang="en-US" sz="6000" dirty="0" err="1" smtClean="0"/>
              <a:t>serta</a:t>
            </a:r>
            <a:r>
              <a:rPr lang="en-US" sz="6000" dirty="0" smtClean="0"/>
              <a:t> </a:t>
            </a:r>
            <a:r>
              <a:rPr lang="en-US" sz="6000" dirty="0" err="1" smtClean="0"/>
              <a:t>kelayakan</a:t>
            </a:r>
            <a:r>
              <a:rPr lang="en-US" sz="6000" dirty="0" smtClean="0"/>
              <a:t> </a:t>
            </a:r>
            <a:r>
              <a:rPr lang="en-US" sz="6000" dirty="0" err="1" smtClean="0"/>
              <a:t>dalam</a:t>
            </a:r>
            <a:r>
              <a:rPr lang="en-US" sz="6000" dirty="0" smtClean="0"/>
              <a:t> </a:t>
            </a:r>
            <a:r>
              <a:rPr lang="en-US" sz="6000" dirty="0" err="1" smtClean="0"/>
              <a:t>menyediakan</a:t>
            </a:r>
            <a:r>
              <a:rPr lang="en-US" sz="6000" dirty="0" smtClean="0"/>
              <a:t> public goods, public services </a:t>
            </a:r>
            <a:r>
              <a:rPr lang="en-US" sz="6000" dirty="0" err="1" smtClean="0"/>
              <a:t>dan</a:t>
            </a:r>
            <a:r>
              <a:rPr lang="en-US" sz="6000" dirty="0" smtClean="0"/>
              <a:t> </a:t>
            </a:r>
            <a:r>
              <a:rPr lang="en-US" sz="6000" dirty="0" err="1" smtClean="0"/>
              <a:t>perlindungan</a:t>
            </a:r>
            <a:r>
              <a:rPr lang="en-US" sz="6000" dirty="0" smtClean="0"/>
              <a:t> </a:t>
            </a:r>
            <a:r>
              <a:rPr lang="en-US" sz="6000" dirty="0" err="1" smtClean="0"/>
              <a:t>terhadap</a:t>
            </a:r>
            <a:r>
              <a:rPr lang="en-US" sz="6000" dirty="0" smtClean="0"/>
              <a:t> public interest.</a:t>
            </a:r>
          </a:p>
          <a:p>
            <a:pPr marL="109728" indent="0">
              <a:buNone/>
            </a:pPr>
            <a:endParaRPr lang="en-US" sz="51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5100" dirty="0" err="1" smtClean="0"/>
              <a:t>Mekanisme</a:t>
            </a:r>
            <a:r>
              <a:rPr lang="en-US" sz="5100" dirty="0" smtClean="0"/>
              <a:t>: </a:t>
            </a:r>
            <a:r>
              <a:rPr lang="en-US" sz="5100" dirty="0" err="1" smtClean="0"/>
              <a:t>Petisi</a:t>
            </a:r>
            <a:r>
              <a:rPr lang="en-US" sz="5100" dirty="0" smtClean="0"/>
              <a:t>, </a:t>
            </a:r>
            <a:r>
              <a:rPr lang="en-US" sz="5100" dirty="0" err="1" smtClean="0"/>
              <a:t>aksi</a:t>
            </a:r>
            <a:r>
              <a:rPr lang="en-US" sz="5100" dirty="0" smtClean="0"/>
              <a:t>, complain handling, survey </a:t>
            </a:r>
            <a:r>
              <a:rPr lang="en-US" sz="5100" dirty="0" err="1" smtClean="0"/>
              <a:t>kepuasan</a:t>
            </a:r>
            <a:r>
              <a:rPr lang="en-US" sz="5100" dirty="0" smtClean="0"/>
              <a:t> </a:t>
            </a:r>
            <a:r>
              <a:rPr lang="en-US" sz="5100" dirty="0" err="1" smtClean="0"/>
              <a:t>masyarakat</a:t>
            </a:r>
            <a:r>
              <a:rPr lang="en-US" sz="5100" dirty="0" smtClean="0"/>
              <a:t>, </a:t>
            </a:r>
            <a:r>
              <a:rPr lang="en-US" sz="5100" dirty="0" err="1" smtClean="0"/>
              <a:t>jalur</a:t>
            </a:r>
            <a:r>
              <a:rPr lang="en-US" sz="5100" dirty="0" smtClean="0"/>
              <a:t> </a:t>
            </a:r>
            <a:r>
              <a:rPr lang="en-US" sz="5100" dirty="0" err="1" smtClean="0"/>
              <a:t>yudisial</a:t>
            </a:r>
            <a:r>
              <a:rPr lang="en-US" sz="5100" dirty="0"/>
              <a:t> </a:t>
            </a:r>
            <a:r>
              <a:rPr lang="en-US" sz="5100" dirty="0" smtClean="0"/>
              <a:t>(Citizen lawsuit), </a:t>
            </a:r>
            <a:r>
              <a:rPr lang="en-US" sz="5100" dirty="0" err="1" smtClean="0"/>
              <a:t>dll</a:t>
            </a:r>
            <a:endParaRPr lang="en-US" sz="5100" dirty="0" smtClean="0"/>
          </a:p>
          <a:p>
            <a:pPr marL="109728" indent="0">
              <a:buNone/>
            </a:pPr>
            <a:endParaRPr lang="en-US" sz="5100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Kewargaan</a:t>
            </a:r>
            <a:r>
              <a:rPr lang="en-US" dirty="0" smtClean="0"/>
              <a:t> di Era </a:t>
            </a:r>
            <a:r>
              <a:rPr lang="en-US" dirty="0" err="1" smtClean="0"/>
              <a:t>Desentralisasi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0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367</TotalTime>
  <Words>487</Words>
  <Application>Microsoft Office PowerPoint</Application>
  <PresentationFormat>On-screen Show (4:3)</PresentationFormat>
  <Paragraphs>82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Relasi Pemerintah Daerah-Warga: Politik Kewargaan</vt:lpstr>
      <vt:lpstr>Desentralisasi dan Kewargaan</vt:lpstr>
      <vt:lpstr>Desentralisasi dan Kewargaan</vt:lpstr>
      <vt:lpstr>Citizenship(Kewargaan)</vt:lpstr>
      <vt:lpstr>Prinsip Dasar Citizenship </vt:lpstr>
      <vt:lpstr>Prasyarat Citizenship</vt:lpstr>
      <vt:lpstr>Area Politik Kewargaan dalam Desentralisasi</vt:lpstr>
      <vt:lpstr>Bentuk Politik Kewargaan di Era Desentralisasi</vt:lpstr>
      <vt:lpstr>Bentuk Politik Kewargaan di Era Desentralisasi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Relasi Pemerintah Daerah-Warga: Politik Kewargaan</dc:title>
  <dc:creator>ismail - [2010]</dc:creator>
  <cp:lastModifiedBy>ismail - [2010]</cp:lastModifiedBy>
  <cp:revision>19</cp:revision>
  <cp:lastPrinted>2016-04-07T04:20:00Z</cp:lastPrinted>
  <dcterms:created xsi:type="dcterms:W3CDTF">2016-04-07T01:41:29Z</dcterms:created>
  <dcterms:modified xsi:type="dcterms:W3CDTF">2016-08-18T10:58:32Z</dcterms:modified>
</cp:coreProperties>
</file>