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82" r:id="rId3"/>
    <p:sldId id="283" r:id="rId4"/>
    <p:sldId id="289" r:id="rId5"/>
    <p:sldId id="315" r:id="rId6"/>
    <p:sldId id="310" r:id="rId7"/>
    <p:sldId id="311" r:id="rId8"/>
    <p:sldId id="312" r:id="rId9"/>
    <p:sldId id="313" r:id="rId10"/>
    <p:sldId id="258" r:id="rId11"/>
    <p:sldId id="290" r:id="rId12"/>
    <p:sldId id="293" r:id="rId13"/>
    <p:sldId id="294" r:id="rId14"/>
    <p:sldId id="295" r:id="rId15"/>
    <p:sldId id="296" r:id="rId16"/>
    <p:sldId id="278" r:id="rId17"/>
    <p:sldId id="298" r:id="rId18"/>
    <p:sldId id="297" r:id="rId19"/>
    <p:sldId id="302" r:id="rId20"/>
    <p:sldId id="303" r:id="rId21"/>
    <p:sldId id="301" r:id="rId22"/>
    <p:sldId id="304" r:id="rId23"/>
    <p:sldId id="306" r:id="rId24"/>
    <p:sldId id="314" r:id="rId25"/>
    <p:sldId id="316" r:id="rId26"/>
    <p:sldId id="288" r:id="rId27"/>
    <p:sldId id="317" r:id="rId28"/>
    <p:sldId id="318" r:id="rId29"/>
    <p:sldId id="319" r:id="rId3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54CF6B-1661-49C6-A0A6-FF2BE5D13D76}" type="datetimeFigureOut">
              <a:rPr lang="id-ID" smtClean="0"/>
              <a:pPr/>
              <a:t>28/11/2017</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C2D5C5-1CB0-4F4A-BFED-9F13823A08E8}"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C2C2D5C5-1CB0-4F4A-BFED-9F13823A08E8}" type="slidenum">
              <a:rPr lang="id-ID" smtClean="0"/>
              <a:pPr/>
              <a:t>5</a:t>
            </a:fld>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C2C2D5C5-1CB0-4F4A-BFED-9F13823A08E8}" type="slidenum">
              <a:rPr lang="id-ID" smtClean="0"/>
              <a:pPr/>
              <a:t>7</a:t>
            </a:fld>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C2C2D5C5-1CB0-4F4A-BFED-9F13823A08E8}" type="slidenum">
              <a:rPr lang="id-ID" smtClean="0"/>
              <a:pPr/>
              <a:t>11</a:t>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C2C2D5C5-1CB0-4F4A-BFED-9F13823A08E8}" type="slidenum">
              <a:rPr lang="id-ID" smtClean="0"/>
              <a:pPr/>
              <a:t>23</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A369313C-783F-423C-8A05-F96AC9E2ABBE}" type="datetimeFigureOut">
              <a:rPr lang="id-ID" smtClean="0"/>
              <a:pPr/>
              <a:t>28/11/2017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A91CE51-890E-49AA-8C59-39A0B5364BFB}"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369313C-783F-423C-8A05-F96AC9E2ABBE}" type="datetimeFigureOut">
              <a:rPr lang="id-ID" smtClean="0"/>
              <a:pPr/>
              <a:t>28/11/2017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A91CE51-890E-49AA-8C59-39A0B5364BFB}"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369313C-783F-423C-8A05-F96AC9E2ABBE}" type="datetimeFigureOut">
              <a:rPr lang="id-ID" smtClean="0"/>
              <a:pPr/>
              <a:t>28/11/2017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A91CE51-890E-49AA-8C59-39A0B5364BFB}"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369313C-783F-423C-8A05-F96AC9E2ABBE}" type="datetimeFigureOut">
              <a:rPr lang="id-ID" smtClean="0"/>
              <a:pPr/>
              <a:t>28/11/2017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A91CE51-890E-49AA-8C59-39A0B5364BFB}"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69313C-783F-423C-8A05-F96AC9E2ABBE}" type="datetimeFigureOut">
              <a:rPr lang="id-ID" smtClean="0"/>
              <a:pPr/>
              <a:t>28/11/2017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A91CE51-890E-49AA-8C59-39A0B5364BFB}"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A369313C-783F-423C-8A05-F96AC9E2ABBE}" type="datetimeFigureOut">
              <a:rPr lang="id-ID" smtClean="0"/>
              <a:pPr/>
              <a:t>28/11/2017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A91CE51-890E-49AA-8C59-39A0B5364BFB}"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A369313C-783F-423C-8A05-F96AC9E2ABBE}" type="datetimeFigureOut">
              <a:rPr lang="id-ID" smtClean="0"/>
              <a:pPr/>
              <a:t>28/11/2017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A91CE51-890E-49AA-8C59-39A0B5364BFB}"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A369313C-783F-423C-8A05-F96AC9E2ABBE}" type="datetimeFigureOut">
              <a:rPr lang="id-ID" smtClean="0"/>
              <a:pPr/>
              <a:t>28/11/2017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A91CE51-890E-49AA-8C59-39A0B5364BFB}"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69313C-783F-423C-8A05-F96AC9E2ABBE}" type="datetimeFigureOut">
              <a:rPr lang="id-ID" smtClean="0"/>
              <a:pPr/>
              <a:t>28/11/2017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A91CE51-890E-49AA-8C59-39A0B5364BFB}"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69313C-783F-423C-8A05-F96AC9E2ABBE}" type="datetimeFigureOut">
              <a:rPr lang="id-ID" smtClean="0"/>
              <a:pPr/>
              <a:t>28/11/2017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A91CE51-890E-49AA-8C59-39A0B5364BFB}"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69313C-783F-423C-8A05-F96AC9E2ABBE}" type="datetimeFigureOut">
              <a:rPr lang="id-ID" smtClean="0"/>
              <a:pPr/>
              <a:t>28/11/2017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A91CE51-890E-49AA-8C59-39A0B5364BFB}"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69313C-783F-423C-8A05-F96AC9E2ABBE}" type="datetimeFigureOut">
              <a:rPr lang="id-ID" smtClean="0"/>
              <a:pPr/>
              <a:t>28/11/2017</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91CE51-890E-49AA-8C59-39A0B5364BFB}" type="slidenum">
              <a:rPr lang="id-ID" smtClean="0"/>
              <a:pPr/>
              <a:t>‹#›</a:t>
            </a:fld>
            <a:endParaRPr lang="id-ID"/>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smtClean="0"/>
              <a:t>Pemilu Legislatif 2019 dan Pemilu Presiden 2019 ; Perubahan  sistemik dan antisipasi risiko</a:t>
            </a:r>
            <a:endParaRPr lang="id-ID" dirty="0"/>
          </a:p>
        </p:txBody>
      </p:sp>
      <p:sp>
        <p:nvSpPr>
          <p:cNvPr id="3" name="Subtitle 2"/>
          <p:cNvSpPr>
            <a:spLocks noGrp="1"/>
          </p:cNvSpPr>
          <p:nvPr>
            <p:ph type="subTitle" idx="1"/>
          </p:nvPr>
        </p:nvSpPr>
        <p:spPr/>
        <p:txBody>
          <a:bodyPr/>
          <a:lstStyle/>
          <a:p>
            <a:r>
              <a:rPr lang="id-ID" smtClean="0"/>
              <a:t>Jaka Triwidaryanta</a:t>
            </a:r>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85728"/>
            <a:ext cx="8401080" cy="5840435"/>
          </a:xfrm>
        </p:spPr>
        <p:txBody>
          <a:bodyPr>
            <a:normAutofit fontScale="25000" lnSpcReduction="20000"/>
          </a:bodyPr>
          <a:lstStyle/>
          <a:p>
            <a:pPr algn="ctr">
              <a:buNone/>
            </a:pPr>
            <a:r>
              <a:rPr lang="id-ID" sz="5900" dirty="0"/>
              <a:t> </a:t>
            </a:r>
            <a:r>
              <a:rPr lang="id-ID" sz="5900" dirty="0" smtClean="0"/>
              <a:t>  </a:t>
            </a:r>
            <a:r>
              <a:rPr lang="id-ID" sz="14400" dirty="0" smtClean="0"/>
              <a:t> </a:t>
            </a:r>
            <a:r>
              <a:rPr lang="id-ID" sz="14400" b="1" dirty="0"/>
              <a:t>3</a:t>
            </a:r>
            <a:r>
              <a:rPr lang="id-ID" sz="14400" b="1" dirty="0" smtClean="0"/>
              <a:t>.Kerangka Pemikiran</a:t>
            </a:r>
          </a:p>
          <a:p>
            <a:pPr>
              <a:buNone/>
            </a:pPr>
            <a:endParaRPr lang="id-ID" sz="11200" dirty="0" smtClean="0"/>
          </a:p>
          <a:p>
            <a:pPr>
              <a:buNone/>
            </a:pPr>
            <a:r>
              <a:rPr lang="id-ID" sz="11200" dirty="0" smtClean="0"/>
              <a:t>   1. Presiden /Wakil Presiden: </a:t>
            </a:r>
          </a:p>
          <a:p>
            <a:pPr>
              <a:buNone/>
            </a:pPr>
            <a:r>
              <a:rPr lang="id-ID" sz="11200" dirty="0"/>
              <a:t> </a:t>
            </a:r>
            <a:r>
              <a:rPr lang="id-ID" sz="11200" dirty="0" smtClean="0"/>
              <a:t>  </a:t>
            </a:r>
          </a:p>
          <a:p>
            <a:pPr>
              <a:buNone/>
            </a:pPr>
            <a:r>
              <a:rPr lang="id-ID" sz="11200" dirty="0" smtClean="0"/>
              <a:t>    Tata perundangan di Indonesia secara tegas menandai fungsi kepala negara dan kepala pemerintahan. Sebagai kepala negara, maka seorang presiden adalah pemimpin bangsa ataupun semua teritori yang ada dalam sebuah negara.   Ini berarti bahwa ia harus </a:t>
            </a:r>
            <a:r>
              <a:rPr lang="id-ID" sz="11200" dirty="0" smtClean="0">
                <a:solidFill>
                  <a:srgbClr val="FFFF00"/>
                </a:solidFill>
              </a:rPr>
              <a:t>merepresentasikan mayoritas semua elemen dan wilayah sebuah negara. </a:t>
            </a:r>
            <a:r>
              <a:rPr lang="id-ID" sz="11200" dirty="0" smtClean="0"/>
              <a:t>Untuk membuat seorang kepala negara efektif melaksanakan fungsi ini, maka ia sebaiknya dipilih dengan cara pemilihan yang menggunakan </a:t>
            </a:r>
            <a:r>
              <a:rPr lang="id-ID" sz="11200" dirty="0" smtClean="0">
                <a:solidFill>
                  <a:srgbClr val="FFFF00"/>
                </a:solidFill>
              </a:rPr>
              <a:t>prinsip majoritarian</a:t>
            </a:r>
            <a:r>
              <a:rPr lang="id-ID" sz="11200" dirty="0" smtClean="0"/>
              <a:t>.  </a:t>
            </a:r>
          </a:p>
          <a:p>
            <a:pPr>
              <a:buNone/>
            </a:pPr>
            <a:endParaRPr lang="id-ID" sz="12800" dirty="0" smtClean="0"/>
          </a:p>
          <a:p>
            <a:r>
              <a:rPr lang="id-ID" sz="11200" dirty="0" smtClean="0"/>
              <a:t> </a:t>
            </a:r>
          </a:p>
          <a:p>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285750" y="500063"/>
            <a:ext cx="8401050" cy="5626100"/>
          </a:xfrm>
        </p:spPr>
        <p:txBody>
          <a:bodyPr>
            <a:normAutofit fontScale="25000" lnSpcReduction="20000"/>
          </a:bodyPr>
          <a:lstStyle/>
          <a:p>
            <a:r>
              <a:rPr lang="id-ID" sz="12800" dirty="0" smtClean="0"/>
              <a:t>Sedangkan </a:t>
            </a:r>
            <a:r>
              <a:rPr lang="id-ID" sz="12800" dirty="0"/>
              <a:t>sebagai kepala pemerintahan, maka seorang presiden adalah pemimpin yang didukung sebagian besar pemilih. Dalam proses pemilu, dukungan tersebut bisa didapat secara langsung dari pemilih (pemilihan langsung) dan atau dukungan mobilisasi partai atau gabungan partai (pemilihan langsung ataupun tidak langsung</a:t>
            </a:r>
            <a:r>
              <a:rPr lang="id-ID" sz="12800" dirty="0" smtClean="0"/>
              <a:t>. Tetapi gabungan dari posisi seorang kepala  pemerintahan dan kepala negara </a:t>
            </a:r>
            <a:r>
              <a:rPr lang="id-ID" sz="12800" dirty="0" smtClean="0">
                <a:solidFill>
                  <a:srgbClr val="FFFF00"/>
                </a:solidFill>
              </a:rPr>
              <a:t>mensyaratkan pula gabungan dari dukungan dari mayoritas semua elemen dan wilayah sebuah negara (majoritarian) dan sebagian terbesar pemilih dan atau dukungan partai atau gabungan partai (plurality)</a:t>
            </a:r>
            <a:r>
              <a:rPr lang="id-ID" sz="12800" dirty="0" smtClean="0"/>
              <a:t>.</a:t>
            </a:r>
            <a:endParaRPr lang="id-ID" sz="12800" dirty="0"/>
          </a:p>
          <a:p>
            <a:r>
              <a:rPr lang="id-ID" dirty="0"/>
              <a:t> </a:t>
            </a:r>
          </a:p>
          <a:p>
            <a:endParaRPr lang="id-ID"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500042"/>
            <a:ext cx="8401080" cy="5626121"/>
          </a:xfrm>
        </p:spPr>
        <p:txBody>
          <a:bodyPr>
            <a:normAutofit fontScale="25000" lnSpcReduction="20000"/>
          </a:bodyPr>
          <a:lstStyle/>
          <a:p>
            <a:pPr>
              <a:buNone/>
            </a:pPr>
            <a:r>
              <a:rPr lang="id-ID" sz="11200" dirty="0" smtClean="0"/>
              <a:t>    Beberapa tawaran cocok untuk memenuhi kriteria tersebut adalah Sistem Plural Majority with Two Round System dan Alternative Vote System. Yang dianut oleh Indonesia adalah </a:t>
            </a:r>
            <a:r>
              <a:rPr lang="id-ID" sz="11200" dirty="0" smtClean="0">
                <a:solidFill>
                  <a:srgbClr val="FFFF00"/>
                </a:solidFill>
              </a:rPr>
              <a:t>sistem Plural Majority with Two Round System.</a:t>
            </a:r>
            <a:r>
              <a:rPr lang="id-ID" sz="11200" dirty="0" smtClean="0"/>
              <a:t> </a:t>
            </a:r>
          </a:p>
          <a:p>
            <a:pPr>
              <a:buNone/>
            </a:pPr>
            <a:r>
              <a:rPr lang="id-ID" sz="11200" dirty="0" smtClean="0"/>
              <a:t>     Ada berbagai sistem pemilihan yang dapat melahirkan seorang presiden yang bisa efektif sebagai kepala pemerintahan. Biasanya adalah sistem plurality misalnya FPTP, kalau tekanannya adalah presidensiil yang didukung oleh sebagian besar pemilih. Bisa pula dengan sistem lainnya.</a:t>
            </a:r>
          </a:p>
          <a:p>
            <a:r>
              <a:rPr lang="id-ID" sz="11200" dirty="0" smtClean="0"/>
              <a:t> </a:t>
            </a:r>
          </a:p>
          <a:p>
            <a:endParaRPr lang="id-ID" sz="11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428604"/>
            <a:ext cx="8472518" cy="5697559"/>
          </a:xfrm>
        </p:spPr>
        <p:txBody>
          <a:bodyPr>
            <a:normAutofit fontScale="85000" lnSpcReduction="20000"/>
          </a:bodyPr>
          <a:lstStyle/>
          <a:p>
            <a:pPr>
              <a:buNone/>
            </a:pPr>
            <a:r>
              <a:rPr lang="id-ID" dirty="0" smtClean="0"/>
              <a:t> 2. DPR</a:t>
            </a:r>
          </a:p>
          <a:p>
            <a:pPr>
              <a:buNone/>
            </a:pPr>
            <a:r>
              <a:rPr lang="id-ID" dirty="0" smtClean="0"/>
              <a:t>  </a:t>
            </a:r>
          </a:p>
          <a:p>
            <a:pPr>
              <a:buNone/>
            </a:pPr>
            <a:r>
              <a:rPr lang="id-ID" dirty="0" smtClean="0"/>
              <a:t>    Tata </a:t>
            </a:r>
            <a:r>
              <a:rPr lang="id-ID" dirty="0"/>
              <a:t>perundangan di Indonesia secara kurang tegas menyebutkan substansi lembaga legislatif nasional maupun daerah. Paling tidak ada </a:t>
            </a:r>
            <a:r>
              <a:rPr lang="id-ID" dirty="0">
                <a:solidFill>
                  <a:srgbClr val="FFFF00"/>
                </a:solidFill>
              </a:rPr>
              <a:t>tiga substansi yang bisa dilekatkan kepada legislator, yakni sebagai perwakilan rakyat,  sebagai perwakilan partai atau kekuatan politik, ataupun sebagai perwakilan daerah</a:t>
            </a:r>
            <a:r>
              <a:rPr lang="id-ID" dirty="0"/>
              <a:t>. Sebagai wakil rakyat, maka legislator  harus merepresentasikan mayoritas semua elemen masyarakat. Untuk membuat seorang legislator efektif melaksanakan fungsi ini, maka ia sebaiknya dipilih dengan cara pemilihan yang menggunakan prinsip yang menekankan proporsionalitas. Pilihan yang kuat adalah sistem Proportional Representation dengan List Terbuka.</a:t>
            </a:r>
          </a:p>
          <a:p>
            <a:r>
              <a:rPr lang="id-ID" dirty="0"/>
              <a:t> </a:t>
            </a:r>
          </a:p>
          <a:p>
            <a:pPr>
              <a:buNone/>
            </a:pP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642918"/>
            <a:ext cx="8329642" cy="5483245"/>
          </a:xfrm>
        </p:spPr>
        <p:txBody>
          <a:bodyPr>
            <a:normAutofit fontScale="85000" lnSpcReduction="20000"/>
          </a:bodyPr>
          <a:lstStyle/>
          <a:p>
            <a:r>
              <a:rPr lang="id-ID" dirty="0" smtClean="0"/>
              <a:t>Sedangkan sebagai wakil partai, maka seorang legislator adalah pemimpin yang didukung partai mayoritas pemilu. Dalam proses pemilu, dukungan tersebut bisa didapat secara langsung dari pemilih (pemilihan langsung) dan atau dukungan mobilisasi partai atau gabungan partai (pemilihan langsung ataupun tidak langsung. Ada berbagai sistem pemilihan yang dapat melahirkan seorang legislator yang bisa efektif adalah sistem plurality misalnya FPTP ataupun Proporsional Representation dengan List Tertutup. </a:t>
            </a:r>
          </a:p>
          <a:p>
            <a:r>
              <a:rPr lang="id-ID" dirty="0" smtClean="0"/>
              <a:t>Legislator juga dilekatkan fungsi representasi daerah atau wilayah. Ada beberapa sistem pemilihan yang dapat menunjang representasi wilayah ini, misalnya adalah sistem plurality FPTP ataupun Proporsional Representation dengan tekanan pada Single Member District ataupun Plural Member District.</a:t>
            </a:r>
          </a:p>
          <a:p>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dirty="0" smtClean="0"/>
              <a:t>3.DPD</a:t>
            </a:r>
            <a:endParaRPr lang="id-ID" dirty="0"/>
          </a:p>
        </p:txBody>
      </p:sp>
      <p:sp>
        <p:nvSpPr>
          <p:cNvPr id="3" name="Content Placeholder 2"/>
          <p:cNvSpPr>
            <a:spLocks noGrp="1"/>
          </p:cNvSpPr>
          <p:nvPr>
            <p:ph idx="1"/>
          </p:nvPr>
        </p:nvSpPr>
        <p:spPr>
          <a:xfrm>
            <a:off x="285720" y="1214422"/>
            <a:ext cx="8401080" cy="4911741"/>
          </a:xfrm>
        </p:spPr>
        <p:txBody>
          <a:bodyPr>
            <a:normAutofit/>
          </a:bodyPr>
          <a:lstStyle/>
          <a:p>
            <a:pPr>
              <a:buNone/>
            </a:pPr>
            <a:r>
              <a:rPr lang="id-ID" dirty="0"/>
              <a:t>  </a:t>
            </a:r>
            <a:r>
              <a:rPr lang="id-ID" dirty="0" smtClean="0"/>
              <a:t>  Sebagai </a:t>
            </a:r>
            <a:r>
              <a:rPr lang="id-ID" dirty="0"/>
              <a:t>perwakilan daerah. Sebagai wakil rakyat, maka legislator  harus </a:t>
            </a:r>
            <a:r>
              <a:rPr lang="id-ID" dirty="0">
                <a:solidFill>
                  <a:srgbClr val="FFFF00"/>
                </a:solidFill>
              </a:rPr>
              <a:t>merepresentasikan mayoritas semua elemen </a:t>
            </a:r>
            <a:r>
              <a:rPr lang="id-ID" dirty="0" smtClean="0">
                <a:solidFill>
                  <a:srgbClr val="FFFF00"/>
                </a:solidFill>
              </a:rPr>
              <a:t>masyarakat dari </a:t>
            </a:r>
            <a:r>
              <a:rPr lang="id-ID" smtClean="0">
                <a:solidFill>
                  <a:srgbClr val="FFFF00"/>
                </a:solidFill>
              </a:rPr>
              <a:t>wilayah. </a:t>
            </a:r>
            <a:endParaRPr lang="id-ID" dirty="0">
              <a:solidFill>
                <a:srgbClr val="FFFF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571480"/>
            <a:ext cx="8329642" cy="5554683"/>
          </a:xfrm>
        </p:spPr>
        <p:txBody>
          <a:bodyPr>
            <a:normAutofit fontScale="25000" lnSpcReduction="20000"/>
          </a:bodyPr>
          <a:lstStyle/>
          <a:p>
            <a:pPr algn="ctr">
              <a:buNone/>
            </a:pPr>
            <a:r>
              <a:rPr lang="id-ID" sz="9600" dirty="0" smtClean="0"/>
              <a:t>  </a:t>
            </a:r>
            <a:r>
              <a:rPr lang="id-ID" sz="12800" b="1" dirty="0" smtClean="0"/>
              <a:t>4.  Logika Perubahan  dan antisipasi risiko Pelaksanaan Pemilu 2019     </a:t>
            </a:r>
          </a:p>
          <a:p>
            <a:pPr>
              <a:buNone/>
            </a:pPr>
            <a:r>
              <a:rPr lang="id-ID" sz="11200" dirty="0" smtClean="0"/>
              <a:t>a.Sistemik</a:t>
            </a:r>
          </a:p>
          <a:p>
            <a:pPr marL="1371600" indent="-1371600">
              <a:buNone/>
            </a:pPr>
            <a:r>
              <a:rPr lang="id-ID" sz="11200" dirty="0" smtClean="0"/>
              <a:t>(1)Kepresidenan dan wakil</a:t>
            </a:r>
          </a:p>
          <a:p>
            <a:pPr>
              <a:buNone/>
            </a:pPr>
            <a:r>
              <a:rPr lang="id-ID" sz="11200" dirty="0" smtClean="0"/>
              <a:t>    Terdapat berbagai kompleksitas politik ketika logika normatif diatas  pada pemilu 2019 terdapat implementasi , logika awal dari pemilihan presiden Indonesia  adalah upaya mencapai majoritarianism karena presiden adalah kepala negara dan juga kepala pemerintahan. </a:t>
            </a:r>
            <a:r>
              <a:rPr lang="id-ID" sz="11200" dirty="0" smtClean="0">
                <a:solidFill>
                  <a:srgbClr val="FFFF00"/>
                </a:solidFill>
              </a:rPr>
              <a:t>Sistem yang diharapkan menghasilkan pemimpin yang representatif bagi pemilih, bangsa, dan teritorial Indonesia adalah Plural Majority dengan Two Round System</a:t>
            </a:r>
            <a:r>
              <a:rPr lang="id-ID" sz="11200" dirty="0" smtClean="0"/>
              <a:t>. </a:t>
            </a:r>
          </a:p>
          <a:p>
            <a:pPr>
              <a:buNone/>
            </a:pPr>
            <a:r>
              <a:rPr lang="id-ID" sz="11200" dirty="0" smtClean="0"/>
              <a:t>     UU Pemilu 2019 belum mengatur  tegas dan rinci terhadap antisipasi persoalan hubungan Presiden dan wakil Presiden, hanya antisipasi  calon  tunggal pasangan presiden dan wakil</a:t>
            </a:r>
            <a:endParaRPr lang="id-ID"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357166"/>
            <a:ext cx="8401080" cy="5768997"/>
          </a:xfrm>
        </p:spPr>
        <p:txBody>
          <a:bodyPr>
            <a:noAutofit/>
          </a:bodyPr>
          <a:lstStyle/>
          <a:p>
            <a:r>
              <a:rPr lang="id-ID" sz="2800" dirty="0" smtClean="0"/>
              <a:t>Persoalannya  porsi dalam   regulasi Pemilu 2019  </a:t>
            </a:r>
            <a:r>
              <a:rPr lang="id-ID" sz="2800" dirty="0" smtClean="0">
                <a:solidFill>
                  <a:srgbClr val="FFFF00"/>
                </a:solidFill>
              </a:rPr>
              <a:t>belum memberi bobot  terhadap wakil presiden. </a:t>
            </a:r>
            <a:r>
              <a:rPr lang="id-ID" sz="2800" dirty="0" smtClean="0"/>
              <a:t>Apabila wakil presiden punya agenda yang kurang kompatibel dengan presiden. Presiden bisa dibiarkan sendirian menghadapi legislatif, yang implikasinya adalah kebijakan tidak efektif. Dari kacamata pemilih, konstituen memilih mereka sebagai pasangan lebih seperti logika Block Vote ataupun Alternative Vote tanpa mereka sadari. Sistem yang demikian ini cendrung positif untuk membantu mengurangi konflik. </a:t>
            </a:r>
            <a:endParaRPr lang="id-ID"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357166"/>
            <a:ext cx="8329642" cy="5768997"/>
          </a:xfrm>
        </p:spPr>
        <p:txBody>
          <a:bodyPr>
            <a:normAutofit fontScale="92500" lnSpcReduction="10000"/>
          </a:bodyPr>
          <a:lstStyle/>
          <a:p>
            <a:pPr>
              <a:buNone/>
            </a:pPr>
            <a:r>
              <a:rPr lang="id-ID" dirty="0" smtClean="0"/>
              <a:t>    majoritarian yang didapat dari dukungan kekuatan politik akan bersifat manufactured dan sangat tergantung konstelasi politik yang berkembang. </a:t>
            </a:r>
          </a:p>
          <a:p>
            <a:r>
              <a:rPr lang="id-ID" dirty="0" smtClean="0"/>
              <a:t>Sangat negatif efeknya kalau presiden mengambil kebijakan tidak populis yang membuat ia </a:t>
            </a:r>
            <a:r>
              <a:rPr lang="id-ID" dirty="0" smtClean="0">
                <a:solidFill>
                  <a:srgbClr val="FFFF00"/>
                </a:solidFill>
              </a:rPr>
              <a:t>ditinggalkan oleh pendukung populer pada saat yang sama dukungan dari partai pemegang mayoritas legislatif tidak kredibel.</a:t>
            </a:r>
            <a:r>
              <a:rPr lang="id-ID" dirty="0" smtClean="0"/>
              <a:t> Apalagi presidennya tidak berani mengambil kebijakan decisif. Jadilah ia presiden serba salah dan wakilnya merasa tidak perlu bertanggungjawab karena ia harus menghitung feasibilitasnya di kemudian hari.</a:t>
            </a:r>
          </a:p>
          <a:p>
            <a:endParaRPr lang="id-ID"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85728"/>
            <a:ext cx="8401080" cy="5840435"/>
          </a:xfrm>
        </p:spPr>
        <p:txBody>
          <a:bodyPr>
            <a:normAutofit fontScale="25000" lnSpcReduction="20000"/>
          </a:bodyPr>
          <a:lstStyle/>
          <a:p>
            <a:pPr>
              <a:buNone/>
            </a:pPr>
            <a:r>
              <a:rPr lang="id-ID" dirty="0" smtClean="0"/>
              <a:t>       </a:t>
            </a:r>
            <a:r>
              <a:rPr lang="id-ID" sz="8600" dirty="0" smtClean="0"/>
              <a:t>  (2) </a:t>
            </a:r>
            <a:r>
              <a:rPr lang="id-ID" sz="11200" dirty="0" smtClean="0"/>
              <a:t>DPR</a:t>
            </a:r>
          </a:p>
          <a:p>
            <a:pPr>
              <a:buNone/>
            </a:pPr>
            <a:r>
              <a:rPr lang="id-ID" sz="11200" dirty="0" smtClean="0"/>
              <a:t>  </a:t>
            </a:r>
            <a:r>
              <a:rPr lang="id-ID" sz="8600" dirty="0" smtClean="0"/>
              <a:t>   </a:t>
            </a:r>
            <a:r>
              <a:rPr lang="id-ID" sz="11200" dirty="0" smtClean="0"/>
              <a:t>Pergeseran </a:t>
            </a:r>
            <a:r>
              <a:rPr lang="id-ID" sz="11200" dirty="0"/>
              <a:t>logika juga melanda pemilu legislatif, baik di level nasional maupun di level daerah. Legislator diharapkan mampu </a:t>
            </a:r>
            <a:r>
              <a:rPr lang="id-ID" sz="11200" dirty="0" smtClean="0"/>
              <a:t>merepresentasikan berbagai elemen masayarakat, baru kemudian kemudian representasi kekuatan politik</a:t>
            </a:r>
            <a:r>
              <a:rPr lang="id-ID" sz="11200" dirty="0" smtClean="0">
                <a:solidFill>
                  <a:srgbClr val="FFFF00"/>
                </a:solidFill>
              </a:rPr>
              <a:t>. DENGAN KATA LAIN MEREKA ADALAH WAKIL RAKYAT PERTAMA, BARU KEMUDIAN WAKIL PARTAI. Logika ini yang menyebabkan mereka dipilih dengan DENGAN CARA PROPORTIONAL REPRESENTATION DENGAN LIST TERBUKA</a:t>
            </a:r>
            <a:r>
              <a:rPr lang="id-ID" sz="11200" dirty="0" smtClean="0"/>
              <a:t>. </a:t>
            </a:r>
            <a:r>
              <a:rPr lang="id-ID" sz="11200" dirty="0"/>
              <a:t>Terbuka disini berarti rakyat/pemilih yang menentukan siapa dari calon yang diajukan partai yang mereka dukung. Tetapi dalam prakteknya, ada berbagai persyaratan yang membuat sistem pemilihannya cendrung menggunakan logika proportional representation list tertutup. Persyaratan tersebut misalnya penentuan Bilangan pembagi pemilih dibuat sangat tinggi, sehingga hanya segelintir kandidat saja yang dapat memenuhi</a:t>
            </a:r>
            <a:r>
              <a:rPr lang="id-ID" sz="11200" dirty="0" smtClean="0"/>
              <a:t>.</a:t>
            </a:r>
            <a:endParaRPr lang="id-ID" sz="1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214282" y="500062"/>
            <a:ext cx="8472518" cy="6357938"/>
          </a:xfrm>
        </p:spPr>
        <p:txBody>
          <a:bodyPr>
            <a:normAutofit fontScale="32500" lnSpcReduction="20000"/>
          </a:bodyPr>
          <a:lstStyle/>
          <a:p>
            <a:pPr algn="ctr">
              <a:buNone/>
            </a:pPr>
            <a:r>
              <a:rPr lang="id-ID" dirty="0" smtClean="0"/>
              <a:t>     </a:t>
            </a:r>
          </a:p>
          <a:p>
            <a:pPr algn="ctr">
              <a:buNone/>
            </a:pPr>
            <a:r>
              <a:rPr lang="id-ID" sz="12800" b="1" dirty="0" smtClean="0"/>
              <a:t> 1. Pendahuluan</a:t>
            </a:r>
          </a:p>
          <a:p>
            <a:pPr>
              <a:buNone/>
            </a:pPr>
            <a:r>
              <a:rPr lang="id-ID" sz="9800" dirty="0"/>
              <a:t> </a:t>
            </a:r>
            <a:r>
              <a:rPr lang="id-ID" sz="9800" dirty="0" smtClean="0"/>
              <a:t> </a:t>
            </a:r>
          </a:p>
          <a:p>
            <a:pPr>
              <a:buNone/>
            </a:pPr>
            <a:r>
              <a:rPr lang="id-ID" sz="9800" dirty="0"/>
              <a:t> </a:t>
            </a:r>
            <a:r>
              <a:rPr lang="id-ID" sz="9800" dirty="0" smtClean="0"/>
              <a:t>   Dalam </a:t>
            </a:r>
            <a:r>
              <a:rPr lang="id-ID" sz="9800" dirty="0"/>
              <a:t>bahasa yang awam, problemnya adalah pemilunya rumit dan mahal, pemimpinnya tidak aspiratif dan oligarkhis, partainya sibuk sendiri dengan konflik internalnya, negaranya kurang responsif, dan rakyat kesulitan mencari mekanisme formal untuk membawa dan memperjuangkan aspirasinya. Jadinya, perjuangan mereka menjadi non-konvensional – lewat aksi demonstrasi, mogok, dramaturgi, bahkan tidak jarang meledak dan menjadi </a:t>
            </a:r>
            <a:r>
              <a:rPr lang="id-ID" sz="9800" dirty="0" smtClean="0"/>
              <a:t>radikal</a:t>
            </a:r>
          </a:p>
          <a:p>
            <a:endParaRPr lang="id-ID" sz="9800" dirty="0" smtClean="0"/>
          </a:p>
          <a:p>
            <a:endParaRPr lang="id-ID"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571480"/>
            <a:ext cx="8401080" cy="5554683"/>
          </a:xfrm>
        </p:spPr>
        <p:txBody>
          <a:bodyPr>
            <a:normAutofit fontScale="85000" lnSpcReduction="20000"/>
          </a:bodyPr>
          <a:lstStyle/>
          <a:p>
            <a:pPr>
              <a:buNone/>
            </a:pPr>
            <a:r>
              <a:rPr lang="id-ID" dirty="0" smtClean="0"/>
              <a:t>     Sisanya harus mengikuti nomor urut atau ranking kandidat yang dibuat partai, Belum lagi ada ketentuan yang mengatakan memilih partai saja adalah sah tetapi memilih kandidat saja tidaklah sah. Apapun alasannya, implikasinya adalah pengakuan keberadaan partai lebih penting dari kandidat. Akibatnya, retorika untuk membuat</a:t>
            </a:r>
            <a:r>
              <a:rPr lang="id-ID" dirty="0" smtClean="0">
                <a:solidFill>
                  <a:srgbClr val="FFFF00"/>
                </a:solidFill>
              </a:rPr>
              <a:t> keterkaitan pemilih dengan wakilnya menjadi lebih ilusi. Wakil harus menjadi delegasi dari partai daripada ”trustee” yang menggunakan kesadaran individual untuk membawa aspirasi pemilihnya</a:t>
            </a:r>
            <a:r>
              <a:rPr lang="id-ID" dirty="0" smtClean="0"/>
              <a:t>. Persoalanya menjadi rumit ketika partai tidak responsif pada keinginan pemilih. Wakil rakyat yang berada ditengahnya menjadi tidak relevan. Mereka menjadi wakil partai atau kelompoknya sendiri.</a:t>
            </a:r>
          </a:p>
          <a:p>
            <a:r>
              <a:rPr lang="id-ID" dirty="0" smtClean="0"/>
              <a:t> </a:t>
            </a:r>
          </a:p>
          <a:p>
            <a:pPr>
              <a:buNone/>
            </a:pPr>
            <a:endParaRPr lang="id-ID" dirty="0" smtClean="0"/>
          </a:p>
          <a:p>
            <a:endParaRPr lang="id-ID"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357166"/>
            <a:ext cx="8401080" cy="5768997"/>
          </a:xfrm>
        </p:spPr>
        <p:txBody>
          <a:bodyPr>
            <a:normAutofit fontScale="25000" lnSpcReduction="20000"/>
          </a:bodyPr>
          <a:lstStyle/>
          <a:p>
            <a:pPr>
              <a:buNone/>
            </a:pPr>
            <a:r>
              <a:rPr lang="id-ID" sz="11200" dirty="0" smtClean="0"/>
              <a:t> (3)DPD </a:t>
            </a:r>
          </a:p>
          <a:p>
            <a:pPr>
              <a:buNone/>
            </a:pPr>
            <a:r>
              <a:rPr lang="id-ID" sz="11200" dirty="0"/>
              <a:t> </a:t>
            </a:r>
            <a:r>
              <a:rPr lang="id-ID" sz="11200" dirty="0" smtClean="0"/>
              <a:t>   DPD diharapkan </a:t>
            </a:r>
            <a:r>
              <a:rPr lang="id-ID" sz="11200" dirty="0"/>
              <a:t>untuk mewakili teritorial, diharapkan mampu mengerti kepentingan daerah dan mampu memperjuangkannya pada level daerah. Sistem yang dipakai adalah Single Non Transevable Vote. Lain dengan berbagai jabatan politik, maka DPD bukan mengalami pergeseran logika pada tahap implementasi. Tetapi DPD belum cukup banyak dipikirkan dan dikaji. </a:t>
            </a:r>
            <a:r>
              <a:rPr lang="id-ID" sz="11200" dirty="0">
                <a:solidFill>
                  <a:srgbClr val="FFFF00"/>
                </a:solidFill>
              </a:rPr>
              <a:t>Ada yang menganggap mereka sebagai kesalahan politik yang terlanjut melahirkan lembaga ini. Ada yang menganggap fungsi yang diberikan separuh hati. Belum lagi dengan isu bagaimana mereka bisa diakarkan, bagaimana mereka membangun popularitas juga dengan berbagai sumber-sumber ekonomi politik. Hal lain yang adalah apakah yang bisa membuat mereka punya kaki organisasi di daerah serta hubungannya dengan kekuatan politik seperti partai</a:t>
            </a:r>
            <a:r>
              <a:rPr lang="id-ID" sz="11200" dirty="0"/>
              <a:t>.  </a:t>
            </a:r>
          </a:p>
          <a:p>
            <a:endParaRPr lang="id-ID"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500042"/>
            <a:ext cx="8329642" cy="5626121"/>
          </a:xfrm>
        </p:spPr>
        <p:txBody>
          <a:bodyPr>
            <a:normAutofit fontScale="25000" lnSpcReduction="20000"/>
          </a:bodyPr>
          <a:lstStyle/>
          <a:p>
            <a:pPr>
              <a:buNone/>
            </a:pPr>
            <a:endParaRPr lang="id-ID" dirty="0" smtClean="0"/>
          </a:p>
          <a:p>
            <a:pPr>
              <a:buNone/>
            </a:pPr>
            <a:r>
              <a:rPr lang="id-ID" sz="11200" dirty="0" smtClean="0"/>
              <a:t> b.Praksis</a:t>
            </a:r>
          </a:p>
          <a:p>
            <a:pPr>
              <a:buNone/>
            </a:pPr>
            <a:r>
              <a:rPr lang="id-ID" sz="11200" dirty="0"/>
              <a:t> </a:t>
            </a:r>
            <a:r>
              <a:rPr lang="id-ID" sz="11200" dirty="0" smtClean="0"/>
              <a:t>   1) Pengawasan dan hukum</a:t>
            </a:r>
          </a:p>
          <a:p>
            <a:pPr>
              <a:buNone/>
            </a:pPr>
            <a:r>
              <a:rPr lang="id-ID" sz="11200" dirty="0"/>
              <a:t> </a:t>
            </a:r>
            <a:r>
              <a:rPr lang="id-ID" sz="11200" dirty="0" smtClean="0"/>
              <a:t>     a) harus ada perhatian khusus tekait dengan </a:t>
            </a:r>
            <a:r>
              <a:rPr lang="id-ID" sz="11200" dirty="0" smtClean="0">
                <a:solidFill>
                  <a:srgbClr val="FFFF00"/>
                </a:solidFill>
              </a:rPr>
              <a:t>penegakan hukum</a:t>
            </a:r>
            <a:r>
              <a:rPr lang="id-ID" sz="11200" dirty="0" smtClean="0"/>
              <a:t> terutama oleh sentra gakumdu, ada problem besar di dalam itu dimana penyelesaian tidak jelas, mekanisme yang tidak jelas, antara polisi kejaksaan dan bawaslu yang sama sekali tidak jalan dalam sentra gakumdu itu. </a:t>
            </a:r>
          </a:p>
          <a:p>
            <a:pPr>
              <a:buNone/>
            </a:pPr>
            <a:r>
              <a:rPr lang="id-ID" sz="11200" dirty="0" smtClean="0"/>
              <a:t>      b) </a:t>
            </a:r>
            <a:r>
              <a:rPr lang="id-ID" sz="11200" dirty="0" smtClean="0">
                <a:solidFill>
                  <a:srgbClr val="FFFF00"/>
                </a:solidFill>
              </a:rPr>
              <a:t>persoalan audit dana kampanye yang tidak memadai,</a:t>
            </a:r>
            <a:r>
              <a:rPr lang="id-ID" sz="11200" dirty="0" smtClean="0"/>
              <a:t> terutama dalam hal waktu yang disediakan oleh undang-undang terhadap auditor.</a:t>
            </a:r>
          </a:p>
          <a:p>
            <a:pPr>
              <a:buNone/>
            </a:pPr>
            <a:r>
              <a:rPr lang="id-ID" sz="11200" dirty="0"/>
              <a:t> </a:t>
            </a:r>
            <a:r>
              <a:rPr lang="id-ID" sz="11200" dirty="0" smtClean="0"/>
              <a:t>     c) penegakan hukum dan anti politik uang. Hal ini akan diejawantahkan melalui </a:t>
            </a:r>
            <a:r>
              <a:rPr lang="id-ID" sz="11200" dirty="0" smtClean="0">
                <a:solidFill>
                  <a:srgbClr val="FFFF00"/>
                </a:solidFill>
              </a:rPr>
              <a:t>peradilan khusus untuk pemilu.</a:t>
            </a:r>
          </a:p>
          <a:p>
            <a:pPr>
              <a:buNone/>
            </a:pPr>
            <a:r>
              <a:rPr lang="id-ID" sz="9600" dirty="0"/>
              <a:t> </a:t>
            </a:r>
            <a:r>
              <a:rPr lang="id-ID" sz="9600" dirty="0" smtClean="0"/>
              <a:t>    </a:t>
            </a:r>
            <a:endParaRPr lang="id-ID"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357166"/>
            <a:ext cx="8401080" cy="5768997"/>
          </a:xfrm>
        </p:spPr>
        <p:txBody>
          <a:bodyPr>
            <a:normAutofit fontScale="92500"/>
          </a:bodyPr>
          <a:lstStyle/>
          <a:p>
            <a:pPr>
              <a:buNone/>
            </a:pPr>
            <a:r>
              <a:rPr lang="id-ID" dirty="0" smtClean="0"/>
              <a:t>2) KPU</a:t>
            </a:r>
          </a:p>
          <a:p>
            <a:pPr>
              <a:buNone/>
            </a:pPr>
            <a:r>
              <a:rPr lang="id-ID" dirty="0" smtClean="0"/>
              <a:t>   a)  </a:t>
            </a:r>
            <a:r>
              <a:rPr lang="id-ID" dirty="0" smtClean="0">
                <a:solidFill>
                  <a:srgbClr val="FFFF00"/>
                </a:solidFill>
              </a:rPr>
              <a:t>Idenpendensi;</a:t>
            </a:r>
            <a:r>
              <a:rPr lang="id-ID" dirty="0" smtClean="0"/>
              <a:t> sulit dilakukan terhadap penguasa</a:t>
            </a:r>
          </a:p>
          <a:p>
            <a:pPr>
              <a:buNone/>
            </a:pPr>
            <a:r>
              <a:rPr lang="id-ID" dirty="0" smtClean="0"/>
              <a:t>    b) </a:t>
            </a:r>
            <a:r>
              <a:rPr lang="id-ID" dirty="0" smtClean="0">
                <a:solidFill>
                  <a:srgbClr val="FFFF00"/>
                </a:solidFill>
              </a:rPr>
              <a:t> Teknis </a:t>
            </a:r>
            <a:r>
              <a:rPr lang="id-ID" dirty="0" smtClean="0"/>
              <a:t>perhitungan suara dan pengumuman</a:t>
            </a:r>
          </a:p>
          <a:p>
            <a:pPr>
              <a:buNone/>
            </a:pPr>
            <a:r>
              <a:rPr lang="id-ID" dirty="0" smtClean="0"/>
              <a:t>    </a:t>
            </a:r>
            <a:r>
              <a:rPr lang="id-ID" dirty="0"/>
              <a:t>c</a:t>
            </a:r>
            <a:r>
              <a:rPr lang="id-ID" dirty="0" smtClean="0"/>
              <a:t>) </a:t>
            </a:r>
            <a:r>
              <a:rPr lang="id-ID" dirty="0" smtClean="0">
                <a:solidFill>
                  <a:srgbClr val="FFFF00"/>
                </a:solidFill>
              </a:rPr>
              <a:t>efektivitas</a:t>
            </a:r>
            <a:r>
              <a:rPr lang="id-ID" dirty="0" smtClean="0"/>
              <a:t>  implementasi aturan </a:t>
            </a:r>
          </a:p>
          <a:p>
            <a:pPr>
              <a:buNone/>
            </a:pPr>
            <a:r>
              <a:rPr lang="id-ID" dirty="0" smtClean="0"/>
              <a:t>    d)  Optimalisasi badan etik KPU</a:t>
            </a:r>
          </a:p>
          <a:p>
            <a:pPr>
              <a:buNone/>
            </a:pPr>
            <a:r>
              <a:rPr lang="id-ID" dirty="0" smtClean="0"/>
              <a:t>    e)  </a:t>
            </a:r>
            <a:r>
              <a:rPr lang="id-ID" dirty="0" smtClean="0">
                <a:solidFill>
                  <a:srgbClr val="FFFF00"/>
                </a:solidFill>
              </a:rPr>
              <a:t>peningkatan  kapasitas Manajemen  </a:t>
            </a:r>
            <a:r>
              <a:rPr lang="id-ID" dirty="0" smtClean="0"/>
              <a:t>logistik dan akuntabilitas  dokumen (solidaritas organisasi)</a:t>
            </a:r>
          </a:p>
          <a:p>
            <a:pPr>
              <a:buNone/>
            </a:pPr>
            <a:r>
              <a:rPr lang="id-ID" dirty="0"/>
              <a:t> </a:t>
            </a:r>
            <a:r>
              <a:rPr lang="id-ID" dirty="0" smtClean="0"/>
              <a:t>   f) menolak rencana </a:t>
            </a:r>
            <a:r>
              <a:rPr lang="id-ID" dirty="0" smtClean="0">
                <a:solidFill>
                  <a:srgbClr val="FFFF00"/>
                </a:solidFill>
              </a:rPr>
              <a:t> di adhoc </a:t>
            </a:r>
            <a:r>
              <a:rPr lang="id-ID" dirty="0" smtClean="0"/>
              <a:t>  KPUD kabupaten kota dan  Panwas Kota/kabupaten</a:t>
            </a:r>
          </a:p>
          <a:p>
            <a:pPr>
              <a:buNone/>
            </a:pPr>
            <a:r>
              <a:rPr lang="id-ID" dirty="0" smtClean="0"/>
              <a:t> </a:t>
            </a:r>
          </a:p>
          <a:p>
            <a:pPr>
              <a:buNone/>
            </a:pPr>
            <a:endParaRPr lang="id-ID"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2800" b="1" dirty="0" smtClean="0"/>
              <a:t/>
            </a:r>
            <a:br>
              <a:rPr lang="id-ID" sz="2800" b="1" dirty="0" smtClean="0"/>
            </a:br>
            <a:r>
              <a:rPr lang="id-ID" sz="2800" b="1" dirty="0" smtClean="0"/>
              <a:t>5.Dampak perubahan sistem  Pemilu 2019 dan antisipasi risiko.  </a:t>
            </a:r>
            <a:br>
              <a:rPr lang="id-ID" sz="2800" b="1" dirty="0" smtClean="0"/>
            </a:br>
            <a:r>
              <a:rPr lang="id-ID" sz="2800" b="1" dirty="0" smtClean="0"/>
              <a:t/>
            </a:r>
            <a:br>
              <a:rPr lang="id-ID" sz="2800" b="1" dirty="0" smtClean="0"/>
            </a:br>
            <a:endParaRPr lang="id-ID" sz="2800" b="1" dirty="0"/>
          </a:p>
        </p:txBody>
      </p:sp>
      <p:sp>
        <p:nvSpPr>
          <p:cNvPr id="3" name="Content Placeholder 2"/>
          <p:cNvSpPr>
            <a:spLocks noGrp="1"/>
          </p:cNvSpPr>
          <p:nvPr>
            <p:ph idx="1"/>
          </p:nvPr>
        </p:nvSpPr>
        <p:spPr>
          <a:xfrm>
            <a:off x="428596" y="1357298"/>
            <a:ext cx="8258204" cy="5143536"/>
          </a:xfrm>
        </p:spPr>
        <p:txBody>
          <a:bodyPr>
            <a:normAutofit fontScale="92500" lnSpcReduction="10000"/>
          </a:bodyPr>
          <a:lstStyle/>
          <a:p>
            <a:pPr marL="514350" indent="-514350">
              <a:buAutoNum type="alphaLcParenR"/>
            </a:pPr>
            <a:r>
              <a:rPr lang="id-ID" dirty="0" smtClean="0"/>
              <a:t>Penyakit lama sistemik antara sistem pemilu,sistem kepartaian dan sistem pemerintahan  belum ditemukan solusi,karena DPR lebih  memilih tawar menawar untuk kepentigan partai( syarat  pengajuan presiden oleh partai, penambahan kursi pada provinsi tertentu)</a:t>
            </a:r>
          </a:p>
          <a:p>
            <a:pPr marL="514350" indent="-514350">
              <a:buAutoNum type="alphaLcParenR"/>
            </a:pPr>
            <a:r>
              <a:rPr lang="id-ID" dirty="0" smtClean="0"/>
              <a:t>Desain pemilu 2019 lebih bersifat teknis  praksis bersifat jangka pendek  berorientasi kepentingan politisi(tawar menawar parpol melalui Ketum Partai   bukan  rakyat), dan  belum mengarah pada ketatanegaraan yang mapan.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428604"/>
            <a:ext cx="8258204" cy="5697559"/>
          </a:xfrm>
        </p:spPr>
        <p:txBody>
          <a:bodyPr>
            <a:normAutofit fontScale="85000" lnSpcReduction="20000"/>
          </a:bodyPr>
          <a:lstStyle/>
          <a:p>
            <a:pPr marL="514350" indent="-514350">
              <a:buNone/>
            </a:pPr>
            <a:r>
              <a:rPr lang="id-ID" dirty="0" smtClean="0"/>
              <a:t>c)  Secara administratif simpel dan praktis tetapi grand desain pemilu yang efektif dan sistemik masih lemah dalam pelembagaan</a:t>
            </a:r>
          </a:p>
          <a:p>
            <a:pPr marL="514350" indent="-514350">
              <a:buNone/>
            </a:pPr>
            <a:r>
              <a:rPr lang="id-ID" dirty="0" smtClean="0"/>
              <a:t>d)  Pertaruhan  melemahnya partisipasi politik rakyat, karena pemilu  ada risiko teknis yang dihadapi penyelenggara Pemilu, apalagi edukasi  ‘rencana’ dialihkan dari KPU</a:t>
            </a:r>
          </a:p>
          <a:p>
            <a:pPr marL="514350" indent="-514350">
              <a:buAutoNum type="alphaLcParenR"/>
            </a:pPr>
            <a:r>
              <a:rPr lang="id-ID" dirty="0" smtClean="0"/>
              <a:t>Harapan  mewujudkan pemerintahan yang efektif untuk kesejahteraan rakyat , ada tetapi  jangan berharap banyak. Pemilu  2019 lemah secara substantif apalagi menempatkan pemilu 2019 sebagai proses deleberasi persoalan riil sehari-hari agar mampu” pemaksa” lembaga ekskutif dan legislatif(lebih  tercermin   sebagai legalitas dan  belum mengarah pada legitimasi)</a:t>
            </a:r>
          </a:p>
          <a:p>
            <a:endParaRPr lang="id-ID"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4.Kesimpulan</a:t>
            </a:r>
            <a:br>
              <a:rPr lang="id-ID" dirty="0" smtClean="0"/>
            </a:br>
            <a:endParaRPr lang="id-ID" dirty="0"/>
          </a:p>
        </p:txBody>
      </p:sp>
      <p:sp>
        <p:nvSpPr>
          <p:cNvPr id="3" name="Content Placeholder 2"/>
          <p:cNvSpPr>
            <a:spLocks noGrp="1"/>
          </p:cNvSpPr>
          <p:nvPr>
            <p:ph idx="1"/>
          </p:nvPr>
        </p:nvSpPr>
        <p:spPr>
          <a:xfrm>
            <a:off x="285720" y="928670"/>
            <a:ext cx="8401080" cy="5429288"/>
          </a:xfrm>
        </p:spPr>
        <p:txBody>
          <a:bodyPr>
            <a:normAutofit fontScale="92500"/>
          </a:bodyPr>
          <a:lstStyle/>
          <a:p>
            <a:pPr>
              <a:buNone/>
            </a:pPr>
            <a:r>
              <a:rPr lang="id-ID" dirty="0" smtClean="0"/>
              <a:t>1. Penggabungan  beberapa regulasi pemilu menjadi satu  UU Pemilu langkah yang efektif</a:t>
            </a:r>
          </a:p>
          <a:p>
            <a:pPr>
              <a:buNone/>
            </a:pPr>
            <a:r>
              <a:rPr lang="id-ID" dirty="0" smtClean="0"/>
              <a:t>2. Grand Desain pemilu mestinya menyambungkan antara sistem kepartaian, sistem pemilu dan sistem  pemerintahan lemah  secara ideologi dan sistemik, namun  cenderung pragmatis dan berorientasi kelompok(parpol)</a:t>
            </a:r>
          </a:p>
          <a:p>
            <a:pPr>
              <a:buNone/>
            </a:pPr>
            <a:r>
              <a:rPr lang="id-ID" dirty="0" smtClean="0"/>
              <a:t>3. Harapan bahwa pemilu arena mewujudkan kesejahteraan rakyat tetap ada, tetapi jangan berlebihan, ibarat” pemilu 2019  anggur lama botol baru”</a:t>
            </a:r>
            <a:endParaRPr lang="id-ID"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Catatan</a:t>
            </a:r>
            <a:endParaRPr lang="id-ID" dirty="0"/>
          </a:p>
        </p:txBody>
      </p:sp>
      <p:sp>
        <p:nvSpPr>
          <p:cNvPr id="3" name="Content Placeholder 2"/>
          <p:cNvSpPr>
            <a:spLocks noGrp="1"/>
          </p:cNvSpPr>
          <p:nvPr>
            <p:ph idx="1"/>
          </p:nvPr>
        </p:nvSpPr>
        <p:spPr/>
        <p:txBody>
          <a:bodyPr>
            <a:normAutofit fontScale="92500" lnSpcReduction="20000"/>
          </a:bodyPr>
          <a:lstStyle/>
          <a:p>
            <a:pPr>
              <a:buNone/>
            </a:pPr>
            <a:r>
              <a:rPr lang="id-ID" dirty="0" smtClean="0"/>
              <a:t>Pak parwoto: kepentingan elitis, begitu selesai selamat tinggal  rakyat.. Bargaining political. Model kepartaian--&gt; pemilu.polarisasi moderat pluralism party system &gt;partai untuk apa dan siapa?</a:t>
            </a:r>
          </a:p>
          <a:p>
            <a:pPr>
              <a:buNone/>
            </a:pPr>
            <a:r>
              <a:rPr lang="id-ID" dirty="0" smtClean="0"/>
              <a:t>Pak Goris</a:t>
            </a:r>
          </a:p>
          <a:p>
            <a:pPr>
              <a:buNone/>
            </a:pPr>
            <a:r>
              <a:rPr lang="id-ID" dirty="0" smtClean="0"/>
              <a:t>    Pemilu 2019: konversi suara menjadi kursi dan distribusi kursi.Partai besar dan partai kursi lebih menonjol kepentingan 5 isu: sistem pemilu ,dapil, 3-8  PDIP, ambang batas parlemen dari 3,5 menjadi 4  GK 5., metode perhitungan kursi</a:t>
            </a:r>
            <a:endParaRPr lang="id-ID"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714356"/>
            <a:ext cx="8329642" cy="5411807"/>
          </a:xfrm>
        </p:spPr>
        <p:txBody>
          <a:bodyPr>
            <a:normAutofit lnSpcReduction="10000"/>
          </a:bodyPr>
          <a:lstStyle/>
          <a:p>
            <a:pPr>
              <a:buNone/>
            </a:pPr>
            <a:r>
              <a:rPr lang="id-ID" dirty="0" smtClean="0"/>
              <a:t>   Pemilihan presiden 20 % partai  kecil tak ada. Ruang abu abu. Aspek teknis dan problem institusional.kartel</a:t>
            </a:r>
          </a:p>
          <a:p>
            <a:pPr>
              <a:buNone/>
            </a:pPr>
            <a:r>
              <a:rPr lang="id-ID" dirty="0" smtClean="0"/>
              <a:t>   posisi pem Jokowi justru efektif</a:t>
            </a:r>
          </a:p>
          <a:p>
            <a:pPr>
              <a:buNone/>
            </a:pPr>
            <a:r>
              <a:rPr lang="id-ID" dirty="0" smtClean="0"/>
              <a:t>   Bu Yuni: PDIP- Gerindra dan PKS... Pilkada DKI keinginan partai politik.Pemilihan  Presiden dan Legilatif  tetap tidak hemat. Kuota 30% perempuan– tidak efek</a:t>
            </a:r>
          </a:p>
          <a:p>
            <a:pPr>
              <a:buNone/>
            </a:pPr>
            <a:r>
              <a:rPr lang="id-ID" dirty="0" smtClean="0"/>
              <a:t>    tidak berhadapan pemilu liberal.  Mulai provinsi( wacana sampai provinsi saja dan kabupaten</a:t>
            </a:r>
          </a:p>
          <a:p>
            <a:pPr>
              <a:buNone/>
            </a:pPr>
            <a:endParaRPr lang="id-ID"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500042"/>
            <a:ext cx="8258204" cy="5626121"/>
          </a:xfrm>
        </p:spPr>
        <p:txBody>
          <a:bodyPr/>
          <a:lstStyle/>
          <a:p>
            <a:r>
              <a:rPr lang="id-ID" dirty="0" smtClean="0"/>
              <a:t>Apresiasi keterwakilan perempuan</a:t>
            </a:r>
          </a:p>
          <a:p>
            <a:pPr>
              <a:buNone/>
            </a:pPr>
            <a:r>
              <a:rPr lang="id-ID" dirty="0" smtClean="0"/>
              <a:t>    Isu  SARA dipakai sebagai instrumen : Jawa Tengah (DI/TII masa dulu..?) 2019 head to head akan tetap seperti yang dahulu  UU ITE</a:t>
            </a:r>
          </a:p>
          <a:p>
            <a:pPr>
              <a:buNone/>
            </a:pPr>
            <a:r>
              <a:rPr lang="id-ID" dirty="0" smtClean="0"/>
              <a:t>    MBULLY PAK  Amien..</a:t>
            </a:r>
          </a:p>
          <a:p>
            <a:pPr>
              <a:buNone/>
            </a:pPr>
            <a:r>
              <a:rPr lang="id-ID" dirty="0" smtClean="0"/>
              <a:t>    partisipasi politik  meningkat 2004  pilpres lebih tinggi pada pileg..</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357166"/>
            <a:ext cx="8329642" cy="5768997"/>
          </a:xfrm>
        </p:spPr>
        <p:txBody>
          <a:bodyPr>
            <a:normAutofit fontScale="47500" lnSpcReduction="20000"/>
          </a:bodyPr>
          <a:lstStyle/>
          <a:p>
            <a:pPr>
              <a:buNone/>
            </a:pPr>
            <a:r>
              <a:rPr lang="id-ID" sz="7000" dirty="0"/>
              <a:t>Untuk menguraikan tersebut diatas maka</a:t>
            </a:r>
            <a:r>
              <a:rPr lang="id-ID" sz="7000" dirty="0" smtClean="0"/>
              <a:t>, kajian  </a:t>
            </a:r>
            <a:r>
              <a:rPr lang="id-ID" sz="7000" dirty="0"/>
              <a:t>ini </a:t>
            </a:r>
            <a:r>
              <a:rPr lang="id-ID" sz="7000" dirty="0" smtClean="0"/>
              <a:t> terdiri dari : </a:t>
            </a:r>
          </a:p>
          <a:p>
            <a:pPr>
              <a:buNone/>
            </a:pPr>
            <a:r>
              <a:rPr lang="id-ID" sz="7000" dirty="0" smtClean="0"/>
              <a:t>1. pendahuluan.</a:t>
            </a:r>
          </a:p>
          <a:p>
            <a:pPr>
              <a:buNone/>
            </a:pPr>
            <a:r>
              <a:rPr lang="id-ID" sz="7000" dirty="0" smtClean="0"/>
              <a:t>2. tujuan</a:t>
            </a:r>
          </a:p>
          <a:p>
            <a:pPr>
              <a:buNone/>
            </a:pPr>
            <a:r>
              <a:rPr lang="id-ID" sz="7000" dirty="0" smtClean="0"/>
              <a:t>3. Kerangka Pemikiran</a:t>
            </a:r>
          </a:p>
          <a:p>
            <a:pPr>
              <a:buNone/>
            </a:pPr>
            <a:r>
              <a:rPr lang="id-ID" sz="7000" dirty="0" smtClean="0"/>
              <a:t>4. Logika Perubahan  dan antisipasi Pelaksanaan Pemilu 2019 </a:t>
            </a:r>
          </a:p>
          <a:p>
            <a:r>
              <a:rPr lang="id-ID" sz="7000" dirty="0" smtClean="0"/>
              <a:t>Fokusnya </a:t>
            </a:r>
            <a:r>
              <a:rPr lang="id-ID" sz="7000" dirty="0"/>
              <a:t>adalah logika yang dipakai untuk </a:t>
            </a:r>
            <a:r>
              <a:rPr lang="id-ID" sz="7000" dirty="0" smtClean="0"/>
              <a:t> </a:t>
            </a:r>
            <a:r>
              <a:rPr lang="id-ID" sz="7000" dirty="0"/>
              <a:t>mengubah sistem yang dimiliki serta dinamika tarik menarik antara berbagai aktor </a:t>
            </a:r>
            <a:r>
              <a:rPr lang="id-ID" sz="7000" dirty="0" smtClean="0"/>
              <a:t>maupun antisipasi risiko perubahan sistem pemilu. </a:t>
            </a:r>
            <a:endParaRPr lang="id-ID" sz="7000" dirty="0"/>
          </a:p>
          <a:p>
            <a:pPr>
              <a:buNone/>
            </a:pPr>
            <a:r>
              <a:rPr lang="id-ID" dirty="0"/>
              <a:t> </a:t>
            </a:r>
          </a:p>
          <a:p>
            <a:pPr>
              <a:buNone/>
            </a:pP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500042"/>
            <a:ext cx="8472518" cy="5626121"/>
          </a:xfrm>
        </p:spPr>
        <p:txBody>
          <a:bodyPr>
            <a:normAutofit fontScale="47500" lnSpcReduction="20000"/>
          </a:bodyPr>
          <a:lstStyle/>
          <a:p>
            <a:pPr>
              <a:buNone/>
            </a:pPr>
            <a:r>
              <a:rPr lang="id-ID" sz="7000" dirty="0" smtClean="0"/>
              <a:t> Hampiran dari kajian ini adalah </a:t>
            </a:r>
          </a:p>
          <a:p>
            <a:pPr>
              <a:buNone/>
            </a:pPr>
            <a:r>
              <a:rPr lang="id-ID" sz="7000" dirty="0"/>
              <a:t> </a:t>
            </a:r>
            <a:r>
              <a:rPr lang="id-ID" sz="7000" dirty="0" smtClean="0"/>
              <a:t>   mengkritisi sistem pemilu 2019 untuk selanjutnya dikaji: </a:t>
            </a:r>
          </a:p>
          <a:p>
            <a:pPr>
              <a:buNone/>
            </a:pPr>
            <a:r>
              <a:rPr lang="id-ID" sz="7000" dirty="0"/>
              <a:t> </a:t>
            </a:r>
            <a:r>
              <a:rPr lang="id-ID" sz="7000" dirty="0" smtClean="0"/>
              <a:t>  1. Dasar-dasar pertimbangan kenapa perlu perubahan  dan tujuan  pemilu 2019</a:t>
            </a:r>
          </a:p>
          <a:p>
            <a:pPr>
              <a:buNone/>
            </a:pPr>
            <a:r>
              <a:rPr lang="id-ID" sz="7000" dirty="0" smtClean="0"/>
              <a:t>    2  kearah mana perubahan tersebut dengan segala pertimbangan untung dan ruginya. </a:t>
            </a:r>
          </a:p>
          <a:p>
            <a:pPr>
              <a:buNone/>
            </a:pPr>
            <a:r>
              <a:rPr lang="id-ID" sz="7000" dirty="0" smtClean="0"/>
              <a:t>    3.Perlu juga dilihat dampak perubahan sistem  Pemerintahan dan kesejahteraan rakyat.  </a:t>
            </a:r>
          </a:p>
          <a:p>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214290"/>
            <a:ext cx="8329642" cy="5911873"/>
          </a:xfrm>
        </p:spPr>
        <p:txBody>
          <a:bodyPr>
            <a:normAutofit fontScale="32500" lnSpcReduction="20000"/>
          </a:bodyPr>
          <a:lstStyle/>
          <a:p>
            <a:pPr algn="ctr">
              <a:buNone/>
            </a:pPr>
            <a:r>
              <a:rPr lang="id-ID" sz="7000" dirty="0" smtClean="0"/>
              <a:t>     </a:t>
            </a:r>
            <a:r>
              <a:rPr lang="id-ID" sz="11200" b="1" dirty="0" smtClean="0"/>
              <a:t> </a:t>
            </a:r>
            <a:r>
              <a:rPr lang="id-ID" sz="12800" b="1" dirty="0" smtClean="0"/>
              <a:t>2.Tujuan  Pengaturan Pemilu 2019</a:t>
            </a:r>
            <a:endParaRPr lang="id-ID" sz="12800" b="1" dirty="0"/>
          </a:p>
          <a:p>
            <a:pPr>
              <a:buNone/>
            </a:pPr>
            <a:r>
              <a:rPr lang="id-ID" sz="11200" dirty="0" smtClean="0"/>
              <a:t>    </a:t>
            </a:r>
          </a:p>
          <a:p>
            <a:pPr>
              <a:buNone/>
            </a:pPr>
            <a:r>
              <a:rPr lang="id-ID" sz="11200" dirty="0" smtClean="0"/>
              <a:t>   Pertama, </a:t>
            </a:r>
            <a:r>
              <a:rPr lang="id-ID" sz="11200" dirty="0" smtClean="0">
                <a:solidFill>
                  <a:srgbClr val="FFFF00"/>
                </a:solidFill>
              </a:rPr>
              <a:t>peningkatan efektifitas pemerintahan</a:t>
            </a:r>
            <a:r>
              <a:rPr lang="id-ID" sz="11200" dirty="0" smtClean="0"/>
              <a:t> karena diasumsikan pemerintahan yang dihasilkan melalui  multipartai seperti kekhawatiran Juan Linz dan Scott Mainwaring, diharapkan tidak menjadi kenyataan. Itu artinya, penyelenggaraan pemilu serentak berpotensi memperbesar dukungan politik DPR terhadap Presiden terpilih.</a:t>
            </a:r>
            <a:endParaRPr lang="id-ID" sz="11200" dirty="0"/>
          </a:p>
          <a:p>
            <a:r>
              <a:rPr lang="id-ID" dirty="0"/>
              <a:t> </a:t>
            </a:r>
          </a:p>
          <a:p>
            <a:r>
              <a:rPr lang="id-ID" dirty="0"/>
              <a:t> </a:t>
            </a:r>
          </a:p>
          <a:p>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500042"/>
            <a:ext cx="8472518" cy="6143668"/>
          </a:xfrm>
        </p:spPr>
        <p:txBody>
          <a:bodyPr>
            <a:normAutofit/>
          </a:bodyPr>
          <a:lstStyle/>
          <a:p>
            <a:pPr>
              <a:buNone/>
            </a:pPr>
            <a:r>
              <a:rPr lang="id-ID" sz="2800" dirty="0" smtClean="0"/>
              <a:t>     keserentakan </a:t>
            </a:r>
            <a:r>
              <a:rPr lang="id-ID" sz="2800" dirty="0"/>
              <a:t>pemilu presiden dan pemilu legislatif lebih stabil sebagai akibat </a:t>
            </a:r>
            <a:r>
              <a:rPr lang="id-ID" sz="2800" i="1" dirty="0"/>
              <a:t>coattail effect</a:t>
            </a:r>
            <a:r>
              <a:rPr lang="id-ID" sz="2800" dirty="0"/>
              <a:t>, yakni keterpilihan calon presiden yang dari parpol atau koalisi parpol tertentu akan mempengaruhi keterpilihan anggota legislatif dari parpol atau koalisi parpol tertentu pula. Dengan demikian konflik eksekutif-legislatif, instabilitas, dan bahkan jalan buntu politik sebagai komplikasi skema sistem presidensial berbasis </a:t>
            </a:r>
            <a:r>
              <a:rPr lang="id-ID" sz="2800" dirty="0" smtClean="0"/>
              <a:t>sistem </a:t>
            </a:r>
          </a:p>
          <a:p>
            <a:pPr>
              <a:buNone/>
            </a:pPr>
            <a:r>
              <a:rPr lang="id-ID" sz="2800" dirty="0"/>
              <a:t> </a:t>
            </a:r>
            <a:r>
              <a:rPr lang="id-ID" sz="2800" dirty="0" smtClean="0"/>
              <a:t>   Kedua, </a:t>
            </a:r>
            <a:r>
              <a:rPr lang="id-ID" sz="2800" dirty="0" smtClean="0">
                <a:solidFill>
                  <a:srgbClr val="FFFF00"/>
                </a:solidFill>
              </a:rPr>
              <a:t>pembentukan koalisi politik yang mau tidak mau harus dilakukan sebelum pemilu legislatif diharapkan dapat  ―memaksa parpol  mengubah orientasi koalisi dari  yang bersifat jangka pendek dan </a:t>
            </a:r>
            <a:endParaRPr lang="id-ID"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428604"/>
            <a:ext cx="8329642" cy="6143668"/>
          </a:xfrm>
        </p:spPr>
        <p:txBody>
          <a:bodyPr>
            <a:normAutofit fontScale="25000" lnSpcReduction="20000"/>
          </a:bodyPr>
          <a:lstStyle/>
          <a:p>
            <a:pPr>
              <a:buNone/>
            </a:pPr>
            <a:r>
              <a:rPr lang="id-ID" sz="2800" dirty="0" smtClean="0">
                <a:solidFill>
                  <a:srgbClr val="FFFF00"/>
                </a:solidFill>
              </a:rPr>
              <a:t>    </a:t>
            </a:r>
            <a:r>
              <a:rPr lang="id-ID" sz="11100" dirty="0" smtClean="0">
                <a:solidFill>
                  <a:srgbClr val="FFFF00"/>
                </a:solidFill>
              </a:rPr>
              <a:t>   cenderung </a:t>
            </a:r>
            <a:r>
              <a:rPr lang="id-ID" sz="11100" dirty="0">
                <a:solidFill>
                  <a:srgbClr val="FFFF00"/>
                </a:solidFill>
              </a:rPr>
              <a:t>oportunistik menjadi koalisi berbasis kesamaan ideologi, visi, dan platform politik</a:t>
            </a:r>
            <a:r>
              <a:rPr lang="id-ID" sz="11100" dirty="0"/>
              <a:t>. Efek berikutnya dari koalisi berbasis kesamaan ideologi ini adalah tegaknya disiplin  parpol,  sehingga  orientasi  para  politisi  parpol  pun  diharapkan  bisa  berubah  dari perburuan kekuasaan (</a:t>
            </a:r>
            <a:r>
              <a:rPr lang="id-ID" sz="11100" i="1" dirty="0"/>
              <a:t>office-seeking</a:t>
            </a:r>
            <a:r>
              <a:rPr lang="id-ID" sz="11100" dirty="0"/>
              <a:t>) menjadi perjuangan mewujudkan kebijakan (</a:t>
            </a:r>
            <a:r>
              <a:rPr lang="id-ID" sz="11100" i="1" dirty="0"/>
              <a:t>policy- </a:t>
            </a:r>
            <a:r>
              <a:rPr lang="id-ID" sz="11100" i="1" dirty="0" smtClean="0"/>
              <a:t>seeking)</a:t>
            </a:r>
            <a:r>
              <a:rPr lang="id-ID" sz="11100" dirty="0" smtClean="0"/>
              <a:t> </a:t>
            </a:r>
          </a:p>
          <a:p>
            <a:pPr>
              <a:buNone/>
            </a:pPr>
            <a:r>
              <a:rPr lang="id-ID" sz="11100" dirty="0"/>
              <a:t> </a:t>
            </a:r>
            <a:r>
              <a:rPr lang="id-ID" sz="11100" dirty="0" smtClean="0"/>
              <a:t>    Ketiga,   pemisahan pemilu nasional serentak dan pemilu lokal serentak diharapkan berdampak positif pada tiga hal: (1) </a:t>
            </a:r>
            <a:r>
              <a:rPr lang="id-ID" sz="11100" dirty="0" smtClean="0">
                <a:solidFill>
                  <a:srgbClr val="FFFF00"/>
                </a:solidFill>
              </a:rPr>
              <a:t>ada jeda waktu bagi rakyat menilai kinerja pemerintahan hasil pemilu serentak nasional; (2) terbuka peluang yang besar bagi terangkatnya isu lokal ke tingkat nasional yang selama ini cenderung ―tenggelam‖ oleh isu nasional; (3) semakin besarnya peluang elite politik lokal yang kepemimpinannya berhasil untuk bersaing menjadi elite politik di tingkat nasional. </a:t>
            </a:r>
          </a:p>
          <a:p>
            <a:pPr>
              <a:buNone/>
            </a:pPr>
            <a:r>
              <a:rPr lang="id-ID" sz="11100" dirty="0" smtClean="0"/>
              <a:t> </a:t>
            </a:r>
          </a:p>
          <a:p>
            <a:pPr>
              <a:buNone/>
            </a:pPr>
            <a:endParaRPr lang="id-ID"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428604"/>
            <a:ext cx="8329642" cy="5697559"/>
          </a:xfrm>
        </p:spPr>
        <p:txBody>
          <a:bodyPr>
            <a:normAutofit fontScale="25000" lnSpcReduction="20000"/>
          </a:bodyPr>
          <a:lstStyle/>
          <a:p>
            <a:pPr>
              <a:buNone/>
            </a:pPr>
            <a:r>
              <a:rPr lang="id-ID" sz="3000" dirty="0" smtClean="0"/>
              <a:t> </a:t>
            </a:r>
            <a:r>
              <a:rPr lang="id-ID" sz="11200" dirty="0" smtClean="0"/>
              <a:t>    Keempat, secara tidak langsung diharapkan terjadi </a:t>
            </a:r>
            <a:r>
              <a:rPr lang="id-ID" sz="11200" dirty="0" smtClean="0">
                <a:solidFill>
                  <a:srgbClr val="FFFF00"/>
                </a:solidFill>
              </a:rPr>
              <a:t>penyederhanaan sistem kepartaian menuju sistem multipartai sederhana (moderat). </a:t>
            </a:r>
            <a:r>
              <a:rPr lang="id-ID" sz="11200" dirty="0" smtClean="0"/>
              <a:t>Sebagai akibat terpilihnya parpol atau gabungan parpol yang sama dalam pemilu presiden dan pemilu DPR, fragmentasi parpol di parlemen berkurang dan pada akhirnya diharapkan berujung pada terbentuknya sistem multipartai moderat.</a:t>
            </a:r>
          </a:p>
          <a:p>
            <a:pPr>
              <a:buNone/>
            </a:pPr>
            <a:r>
              <a:rPr lang="id-ID" sz="11200" dirty="0" smtClean="0"/>
              <a:t>     Kelima, pemilu serentak nasional yang terpisah dari pemilu serentak lokal diharapkan dapat  </a:t>
            </a:r>
            <a:r>
              <a:rPr lang="id-ID" sz="11200" dirty="0" smtClean="0">
                <a:solidFill>
                  <a:srgbClr val="FFFF00"/>
                </a:solidFill>
              </a:rPr>
              <a:t>mengurangi  potensi  politik  transaksional</a:t>
            </a:r>
            <a:r>
              <a:rPr lang="id-ID" sz="11200" dirty="0" smtClean="0"/>
              <a:t>  sebagai  akibat  melembaganya  oportunisme politik seperti berlangsung selama ini. Transaksi atas dasar kepentingan jangka pendek bisa dikurangi jika fondasi koalisi politik berbasiskan kesamaan visi dan </a:t>
            </a:r>
            <a:r>
              <a:rPr lang="id-ID" sz="11200" i="1" dirty="0" smtClean="0"/>
              <a:t>platform </a:t>
            </a:r>
            <a:r>
              <a:rPr lang="id-ID" sz="11200" dirty="0" smtClean="0"/>
              <a:t>politik.</a:t>
            </a:r>
          </a:p>
          <a:p>
            <a:endParaRPr lang="id-ID" sz="11200" dirty="0"/>
          </a:p>
          <a:p>
            <a:endParaRPr lang="id-ID" sz="11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85728"/>
            <a:ext cx="8401080" cy="6357982"/>
          </a:xfrm>
        </p:spPr>
        <p:txBody>
          <a:bodyPr>
            <a:normAutofit fontScale="25000" lnSpcReduction="20000"/>
          </a:bodyPr>
          <a:lstStyle/>
          <a:p>
            <a:pPr>
              <a:buNone/>
            </a:pPr>
            <a:r>
              <a:rPr lang="id-ID" sz="11200" dirty="0" smtClean="0"/>
              <a:t>   </a:t>
            </a:r>
          </a:p>
          <a:p>
            <a:pPr>
              <a:buNone/>
            </a:pPr>
            <a:r>
              <a:rPr lang="id-ID" sz="11200" dirty="0" smtClean="0"/>
              <a:t>     </a:t>
            </a:r>
            <a:r>
              <a:rPr lang="id-ID" sz="12800" dirty="0" smtClean="0"/>
              <a:t>Keenam</a:t>
            </a:r>
            <a:r>
              <a:rPr lang="id-ID" sz="12800" dirty="0"/>
              <a:t>, pemilu serentak nasional yang dipisahkan dari pemilu serentak lokal diharapkan dapat </a:t>
            </a:r>
            <a:r>
              <a:rPr lang="id-ID" sz="12800" dirty="0">
                <a:solidFill>
                  <a:srgbClr val="FFFF00"/>
                </a:solidFill>
              </a:rPr>
              <a:t>meningkatkan kualitas hasil pilihan masyarakat karena perhatian pemilih tidak harus terpecah pada  pilihan yang terlampau banyak sekaligus di saat yang sangat terbatas dalam bilik suara. </a:t>
            </a:r>
            <a:r>
              <a:rPr lang="id-ID" sz="12800" dirty="0"/>
              <a:t>Karena jumlah surat suara relatif terbatas dalam masing-masing pemilu serentak, nasional dan lokal, maka para pemilih memiliki waktu yang sedikit lebih luang untuk memutuskan pilihan secara matang sebelum mencoblos atau menandai pilihan mereka</a:t>
            </a:r>
            <a:r>
              <a:rPr lang="id-ID" sz="12800" dirty="0" smtClean="0"/>
              <a:t>. </a:t>
            </a:r>
          </a:p>
          <a:p>
            <a:pPr>
              <a:buNone/>
            </a:pPr>
            <a:r>
              <a:rPr lang="id-ID" sz="12800" dirty="0" smtClean="0"/>
              <a:t> </a:t>
            </a:r>
          </a:p>
          <a:p>
            <a:pPr>
              <a:buNone/>
            </a:pPr>
            <a:endParaRPr lang="id-ID" sz="11200" dirty="0"/>
          </a:p>
          <a:p>
            <a:r>
              <a:rPr lang="id-ID" dirty="0"/>
              <a:t/>
            </a:r>
            <a:br>
              <a:rPr lang="id-ID" dirty="0"/>
            </a:br>
            <a:r>
              <a:rPr lang="id-ID" dirty="0"/>
              <a:t> </a:t>
            </a:r>
          </a:p>
          <a:p>
            <a:endParaRPr lang="id-ID"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1283</TotalTime>
  <Words>2248</Words>
  <Application>Microsoft Office PowerPoint</Application>
  <PresentationFormat>On-screen Show (4:3)</PresentationFormat>
  <Paragraphs>110</Paragraphs>
  <Slides>29</Slides>
  <Notes>4</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Pemilu Legislatif 2019 dan Pemilu Presiden 2019 ; Perubahan  sistemik dan antisipasi risiko</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3.DPD</vt:lpstr>
      <vt:lpstr>Slide 16</vt:lpstr>
      <vt:lpstr>Slide 17</vt:lpstr>
      <vt:lpstr>Slide 18</vt:lpstr>
      <vt:lpstr>Slide 19</vt:lpstr>
      <vt:lpstr>Slide 20</vt:lpstr>
      <vt:lpstr>Slide 21</vt:lpstr>
      <vt:lpstr>Slide 22</vt:lpstr>
      <vt:lpstr>Slide 23</vt:lpstr>
      <vt:lpstr> 5.Dampak perubahan sistem  Pemilu 2019 dan antisipasi risiko.    </vt:lpstr>
      <vt:lpstr>Slide 25</vt:lpstr>
      <vt:lpstr>4.Kesimpulan </vt:lpstr>
      <vt:lpstr>Catatan</vt:lpstr>
      <vt:lpstr>Slide 28</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Pemilu Legislatif 2019 dan Pemilu Presiden 2019 ; Perubahan  sistemik dan antisipasi realita</dc:title>
  <dc:creator>Jaka</dc:creator>
  <cp:lastModifiedBy>Jaka</cp:lastModifiedBy>
  <cp:revision>18</cp:revision>
  <dcterms:created xsi:type="dcterms:W3CDTF">2017-06-07T13:21:56Z</dcterms:created>
  <dcterms:modified xsi:type="dcterms:W3CDTF">2017-11-27T23:10:25Z</dcterms:modified>
</cp:coreProperties>
</file>