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40" d="100"/>
          <a:sy n="40" d="100"/>
        </p:scale>
        <p:origin x="-394" y="5"/>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96E7E730-5E06-4004-8C8F-5E8E6AF8BD93}" type="slidenum">
              <a:rPr lang="id-ID" smtClean="0"/>
              <a:pPr/>
              <a:t>‹#›</a:t>
            </a:fld>
            <a:endParaRPr lang="id-ID"/>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924800" y="6416675"/>
            <a:ext cx="762000" cy="365125"/>
          </a:xfrm>
        </p:spPr>
        <p:txBody>
          <a:bodyPr/>
          <a:lstStyle/>
          <a:p>
            <a:fld id="{96E7E730-5E06-4004-8C8F-5E8E6AF8BD93}"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CB524B-6200-47C4-9A5D-9672C5A82C9C}" type="datetimeFigureOut">
              <a:rPr lang="id-ID" smtClean="0"/>
              <a:pPr/>
              <a:t>06/03/2017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6E7E730-5E06-4004-8C8F-5E8E6AF8BD93}"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2CB524B-6200-47C4-9A5D-9672C5A82C9C}" type="datetimeFigureOut">
              <a:rPr lang="id-ID" smtClean="0"/>
              <a:pPr/>
              <a:t>06/03/2017</a:t>
            </a:fld>
            <a:endParaRPr lang="id-ID"/>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d-ID"/>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6E7E730-5E06-4004-8C8F-5E8E6AF8BD93}"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KONGLOMERASI MEDIA </a:t>
            </a:r>
            <a:r>
              <a:rPr lang="id-ID" dirty="0" smtClean="0"/>
              <a:t/>
            </a:r>
            <a:br>
              <a:rPr lang="id-ID" dirty="0" smtClean="0"/>
            </a:br>
            <a:r>
              <a:rPr lang="id-ID" dirty="0" smtClean="0"/>
              <a:t>DI </a:t>
            </a:r>
            <a:r>
              <a:rPr lang="id-ID" dirty="0"/>
              <a:t>INDONESIA</a:t>
            </a:r>
            <a:br>
              <a:rPr lang="id-ID" dirty="0"/>
            </a:br>
            <a:endParaRPr lang="id-ID" dirty="0"/>
          </a:p>
        </p:txBody>
      </p:sp>
      <p:sp>
        <p:nvSpPr>
          <p:cNvPr id="3" name="Subtitle 2"/>
          <p:cNvSpPr>
            <a:spLocks noGrp="1"/>
          </p:cNvSpPr>
          <p:nvPr>
            <p:ph type="subTitle" idx="1"/>
          </p:nvPr>
        </p:nvSpPr>
        <p:spPr/>
        <p:txBody>
          <a:bodyPr/>
          <a:lstStyle/>
          <a:p>
            <a:r>
              <a:rPr lang="id-ID" dirty="0" smtClean="0"/>
              <a:t>Forum Diskusi  Kemis Legi</a:t>
            </a:r>
          </a:p>
          <a:p>
            <a:r>
              <a:rPr lang="id-ID" dirty="0" smtClean="0"/>
              <a:t>Tri Agus Susanto</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Oligarki</a:t>
            </a:r>
            <a:endParaRPr lang="id-ID" dirty="0"/>
          </a:p>
        </p:txBody>
      </p:sp>
      <p:sp>
        <p:nvSpPr>
          <p:cNvPr id="3" name="Content Placeholder 2"/>
          <p:cNvSpPr>
            <a:spLocks noGrp="1"/>
          </p:cNvSpPr>
          <p:nvPr>
            <p:ph idx="1"/>
          </p:nvPr>
        </p:nvSpPr>
        <p:spPr/>
        <p:txBody>
          <a:bodyPr>
            <a:normAutofit/>
          </a:bodyPr>
          <a:lstStyle/>
          <a:p>
            <a:r>
              <a:rPr lang="id-ID" dirty="0" smtClean="0"/>
              <a:t>Jeffrey </a:t>
            </a:r>
            <a:r>
              <a:rPr lang="id-ID" dirty="0"/>
              <a:t>Winters </a:t>
            </a:r>
            <a:r>
              <a:rPr lang="id-ID" dirty="0" smtClean="0"/>
              <a:t>: Oligarki </a:t>
            </a:r>
            <a:r>
              <a:rPr lang="id-ID" dirty="0"/>
              <a:t>terkait dengan politik pertahanan kekayaan oleh pelaku yang memiliki kekayaan. Orang-orang kaya itu terlibat dalam mempengaruhi kebijakan, termasuk dalam hal ini tentunya membangun opini publik, untuk mempertahankan kekayaannya dari ‘gangguan’ masyarakat dan negara. </a:t>
            </a:r>
          </a:p>
          <a:p>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Tjipta Lesmana</a:t>
            </a:r>
            <a:endParaRPr lang="id-ID" dirty="0"/>
          </a:p>
        </p:txBody>
      </p:sp>
      <p:sp>
        <p:nvSpPr>
          <p:cNvPr id="3" name="Content Placeholder 2"/>
          <p:cNvSpPr>
            <a:spLocks noGrp="1"/>
          </p:cNvSpPr>
          <p:nvPr>
            <p:ph idx="1"/>
          </p:nvPr>
        </p:nvSpPr>
        <p:spPr>
          <a:xfrm>
            <a:off x="457200" y="1357298"/>
            <a:ext cx="8229600" cy="5000660"/>
          </a:xfrm>
        </p:spPr>
        <p:txBody>
          <a:bodyPr>
            <a:normAutofit lnSpcReduction="10000"/>
          </a:bodyPr>
          <a:lstStyle/>
          <a:p>
            <a:r>
              <a:rPr lang="id-ID" dirty="0"/>
              <a:t>K</a:t>
            </a:r>
            <a:r>
              <a:rPr lang="id-ID" dirty="0" smtClean="0"/>
              <a:t>onglomerasi </a:t>
            </a:r>
            <a:r>
              <a:rPr lang="id-ID" dirty="0"/>
              <a:t>ataupun </a:t>
            </a:r>
            <a:r>
              <a:rPr lang="id-ID" i="1" dirty="0"/>
              <a:t>cross ownership</a:t>
            </a:r>
            <a:r>
              <a:rPr lang="id-ID" dirty="0"/>
              <a:t> tidak dapat </a:t>
            </a:r>
            <a:r>
              <a:rPr lang="id-ID" dirty="0" smtClean="0"/>
              <a:t>dibendung. Teori </a:t>
            </a:r>
            <a:r>
              <a:rPr lang="id-ID" dirty="0"/>
              <a:t>sistem mengatakan media memang tidak bisa berdiri sendiri. Di negara-negara Barat, persoalan kepemilikan media sudah menjadi diskursus yang cukup panjang. Di Amerika Serikat terdapat puluhan ribu media massa baik cetak maupun elektronik. Ternyata, media-media ini dimiliki secara silang hanya oleh 10 perusahaan besar. Pemerintah Amerika Serikat awalnya bersikap keras terhadap persoalan ini, tapi akhirnya menyerah tidak bisa seperti itu. </a:t>
            </a:r>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Tiga Langkah</a:t>
            </a:r>
            <a:endParaRPr lang="id-ID" dirty="0"/>
          </a:p>
        </p:txBody>
      </p:sp>
      <p:sp>
        <p:nvSpPr>
          <p:cNvPr id="3" name="Content Placeholder 2"/>
          <p:cNvSpPr>
            <a:spLocks noGrp="1"/>
          </p:cNvSpPr>
          <p:nvPr>
            <p:ph idx="1"/>
          </p:nvPr>
        </p:nvSpPr>
        <p:spPr>
          <a:xfrm>
            <a:off x="457200" y="1214422"/>
            <a:ext cx="8229600" cy="5357850"/>
          </a:xfrm>
        </p:spPr>
        <p:txBody>
          <a:bodyPr>
            <a:normAutofit lnSpcReduction="10000"/>
          </a:bodyPr>
          <a:lstStyle/>
          <a:p>
            <a:r>
              <a:rPr lang="id-ID" dirty="0" smtClean="0"/>
              <a:t>Pertama </a:t>
            </a:r>
            <a:r>
              <a:rPr lang="id-ID" dirty="0"/>
              <a:t>pemerintah harus konsisten melaksanakan UU </a:t>
            </a:r>
            <a:r>
              <a:rPr lang="id-ID" dirty="0" smtClean="0"/>
              <a:t>Penyiaran,  </a:t>
            </a:r>
            <a:r>
              <a:rPr lang="id-ID" dirty="0"/>
              <a:t>tegas memberikan sanksi kepada media </a:t>
            </a:r>
            <a:r>
              <a:rPr lang="id-ID" dirty="0" smtClean="0"/>
              <a:t>yang </a:t>
            </a:r>
            <a:r>
              <a:rPr lang="id-ID" dirty="0"/>
              <a:t>melanggar, misalnya kepemilikan lebih dari </a:t>
            </a:r>
            <a:r>
              <a:rPr lang="id-ID" dirty="0" smtClean="0"/>
              <a:t>satu, </a:t>
            </a:r>
            <a:r>
              <a:rPr lang="id-ID" dirty="0"/>
              <a:t>mempercepat sistem penyiaran berjaringan, dan memperkuat peran KPI. </a:t>
            </a:r>
            <a:endParaRPr lang="id-ID" dirty="0" smtClean="0"/>
          </a:p>
          <a:p>
            <a:r>
              <a:rPr lang="id-ID" dirty="0" smtClean="0"/>
              <a:t>Kedua</a:t>
            </a:r>
            <a:r>
              <a:rPr lang="id-ID" dirty="0"/>
              <a:t>, masyarakat harus </a:t>
            </a:r>
            <a:r>
              <a:rPr lang="id-ID" dirty="0" smtClean="0"/>
              <a:t>memperkuat </a:t>
            </a:r>
            <a:r>
              <a:rPr lang="id-ID" dirty="0"/>
              <a:t>lembaga penyiaran publik (TVRI dan RRI) dan lembaga penyiaran komunitas. </a:t>
            </a:r>
            <a:endParaRPr lang="id-ID" dirty="0" smtClean="0"/>
          </a:p>
          <a:p>
            <a:r>
              <a:rPr lang="id-ID" dirty="0" smtClean="0"/>
              <a:t>Ketiga</a:t>
            </a:r>
            <a:r>
              <a:rPr lang="id-ID" dirty="0"/>
              <a:t>, masyarakat kampus hendaknya berdiri paling depan mengawal kebebasan pers agar jangan kembali ke era orde </a:t>
            </a:r>
            <a:r>
              <a:rPr lang="id-ID" dirty="0" smtClean="0"/>
              <a:t>baru.</a:t>
            </a:r>
            <a:endParaRPr lang="id-ID" dirty="0"/>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Daftar Pustaka</a:t>
            </a:r>
            <a:endParaRPr lang="id-ID" dirty="0"/>
          </a:p>
        </p:txBody>
      </p:sp>
      <p:sp>
        <p:nvSpPr>
          <p:cNvPr id="3" name="Content Placeholder 2"/>
          <p:cNvSpPr>
            <a:spLocks noGrp="1"/>
          </p:cNvSpPr>
          <p:nvPr>
            <p:ph idx="1"/>
          </p:nvPr>
        </p:nvSpPr>
        <p:spPr>
          <a:xfrm>
            <a:off x="457200" y="1285860"/>
            <a:ext cx="8229600" cy="5072098"/>
          </a:xfrm>
        </p:spPr>
        <p:txBody>
          <a:bodyPr>
            <a:normAutofit fontScale="70000" lnSpcReduction="20000"/>
          </a:bodyPr>
          <a:lstStyle/>
          <a:p>
            <a:pPr lvl="0"/>
            <a:r>
              <a:rPr lang="id-ID" dirty="0" smtClean="0"/>
              <a:t>1. Nugroho</a:t>
            </a:r>
            <a:r>
              <a:rPr lang="id-ID" dirty="0"/>
              <a:t>, Yanuar, Mapping the landscape of the media industry in contemporary Indonesia, Maret 2012</a:t>
            </a:r>
          </a:p>
          <a:p>
            <a:pPr lvl="0"/>
            <a:r>
              <a:rPr lang="id-ID" dirty="0" smtClean="0"/>
              <a:t>2. Siregar</a:t>
            </a:r>
            <a:r>
              <a:rPr lang="id-ID" dirty="0"/>
              <a:t>, Amir Effendi dkk, Dominasi TV Swasta (Nasional) Tergerusnya Keberagaman Isi dan Kepemilikan, Pro2media dan Tifa, 2012</a:t>
            </a:r>
          </a:p>
          <a:p>
            <a:pPr lvl="0"/>
            <a:r>
              <a:rPr lang="id-ID" dirty="0" smtClean="0"/>
              <a:t>3. Hill</a:t>
            </a:r>
            <a:r>
              <a:rPr lang="id-ID" dirty="0"/>
              <a:t>, David T, Pers di Masa Orde Baru, Buku Obor dan LSPP, 2011</a:t>
            </a:r>
          </a:p>
          <a:p>
            <a:pPr lvl="0"/>
            <a:r>
              <a:rPr lang="id-ID" dirty="0" smtClean="0"/>
              <a:t>4. LP3ES</a:t>
            </a:r>
            <a:r>
              <a:rPr lang="id-ID" dirty="0"/>
              <a:t>, Prisma Vol 30, 2011, Masyarakat Terbuka Indonesia, Pesona atau Persoalan?</a:t>
            </a:r>
          </a:p>
          <a:p>
            <a:pPr lvl="0"/>
            <a:r>
              <a:rPr lang="id-ID" dirty="0" smtClean="0"/>
              <a:t>5. Fakultas </a:t>
            </a:r>
            <a:r>
              <a:rPr lang="id-ID" dirty="0"/>
              <a:t>Ilmu Politik dan Ilmu Sosial UGM, Jurnal JSP Vol 14, No 3, Maret 2011, Membingkai Peran Politik Media.</a:t>
            </a:r>
          </a:p>
          <a:p>
            <a:pPr lvl="0"/>
            <a:r>
              <a:rPr lang="id-ID" dirty="0" smtClean="0"/>
              <a:t>6. Habermas</a:t>
            </a:r>
            <a:r>
              <a:rPr lang="id-ID" dirty="0"/>
              <a:t>, Jurgen, Rauang Publik, Kreasi Wacana, 2008</a:t>
            </a:r>
          </a:p>
          <a:p>
            <a:pPr lvl="0"/>
            <a:r>
              <a:rPr lang="id-ID" dirty="0" smtClean="0"/>
              <a:t>7. Winters</a:t>
            </a:r>
            <a:r>
              <a:rPr lang="id-ID" dirty="0"/>
              <a:t>, Jeffrey A, Oligarki, Gramedia Pustaka Utama, 2011</a:t>
            </a:r>
          </a:p>
          <a:p>
            <a:pPr lvl="0"/>
            <a:r>
              <a:rPr lang="id-ID" dirty="0" smtClean="0"/>
              <a:t>8. Storey</a:t>
            </a:r>
            <a:r>
              <a:rPr lang="id-ID" dirty="0"/>
              <a:t>, John, Cultural Studies dan Kajian Budaya Pop, Jalasutra, 2007</a:t>
            </a:r>
          </a:p>
          <a:p>
            <a:r>
              <a:rPr lang="id-ID" dirty="0"/>
              <a:t/>
            </a:r>
            <a:br>
              <a:rPr lang="id-ID" dirty="0"/>
            </a:br>
            <a:endParaRPr lang="id-ID" dirty="0"/>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Pasca 1998</a:t>
            </a:r>
            <a:endParaRPr lang="id-ID" dirty="0"/>
          </a:p>
        </p:txBody>
      </p:sp>
      <p:sp>
        <p:nvSpPr>
          <p:cNvPr id="3" name="Content Placeholder 2"/>
          <p:cNvSpPr>
            <a:spLocks noGrp="1"/>
          </p:cNvSpPr>
          <p:nvPr>
            <p:ph idx="1"/>
          </p:nvPr>
        </p:nvSpPr>
        <p:spPr/>
        <p:txBody>
          <a:bodyPr>
            <a:normAutofit/>
          </a:bodyPr>
          <a:lstStyle/>
          <a:p>
            <a:r>
              <a:rPr lang="id-ID" dirty="0" smtClean="0"/>
              <a:t>Pada </a:t>
            </a:r>
            <a:r>
              <a:rPr lang="id-ID" dirty="0"/>
              <a:t>1997, jumlah media yang memiliki SIUPP sebanyak 289. </a:t>
            </a:r>
            <a:endParaRPr lang="id-ID" dirty="0" smtClean="0"/>
          </a:p>
          <a:p>
            <a:r>
              <a:rPr lang="id-ID" dirty="0" smtClean="0"/>
              <a:t>Pada 1999</a:t>
            </a:r>
            <a:r>
              <a:rPr lang="id-ID" dirty="0"/>
              <a:t>, jumlahnya melejit menjadi 1.687 media. Seleksi alam, menjadikan jumlah itu tiap tahun mengalami penyusutan</a:t>
            </a:r>
            <a:r>
              <a:rPr lang="id-ID" dirty="0" smtClean="0"/>
              <a:t>,</a:t>
            </a:r>
          </a:p>
          <a:p>
            <a:r>
              <a:rPr lang="id-ID" dirty="0" smtClean="0"/>
              <a:t>Pada 2010 </a:t>
            </a:r>
            <a:r>
              <a:rPr lang="id-ID" dirty="0"/>
              <a:t>menjadi 1.076 </a:t>
            </a:r>
          </a:p>
          <a:p>
            <a:r>
              <a:rPr lang="id-ID" dirty="0"/>
              <a:t>S</a:t>
            </a:r>
            <a:r>
              <a:rPr lang="id-ID" dirty="0" smtClean="0"/>
              <a:t>elain Surat kabar, TV </a:t>
            </a:r>
            <a:r>
              <a:rPr lang="id-ID" dirty="0"/>
              <a:t>dan radio, yang juga tumbuh pesat adalah media online.</a:t>
            </a:r>
          </a:p>
          <a:p>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Fenomena Global</a:t>
            </a:r>
            <a:endParaRPr lang="id-ID" dirty="0"/>
          </a:p>
        </p:txBody>
      </p:sp>
      <p:sp>
        <p:nvSpPr>
          <p:cNvPr id="3" name="Content Placeholder 2"/>
          <p:cNvSpPr>
            <a:spLocks noGrp="1"/>
          </p:cNvSpPr>
          <p:nvPr>
            <p:ph idx="1"/>
          </p:nvPr>
        </p:nvSpPr>
        <p:spPr/>
        <p:txBody>
          <a:bodyPr>
            <a:normAutofit/>
          </a:bodyPr>
          <a:lstStyle/>
          <a:p>
            <a:r>
              <a:rPr lang="id-ID" dirty="0" smtClean="0"/>
              <a:t>Di </a:t>
            </a:r>
            <a:r>
              <a:rPr lang="id-ID" dirty="0"/>
              <a:t>Amerika Serikat dan negara maju lainnya, cenderung memusatnya kepemilikan media ini menimbulkan kekhawatiran dalam soal keberagaman informasi di media. Selain itu, kepemilikan yang terpusat juga membuat media lebih rentan diintervensi oleh kepentingan politik. Apalagi jika pemilik medianya juga politisi, atau setidanya punya afiliasi dengan partai tertentu.</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Peta Konglomerasi Media</a:t>
            </a:r>
            <a:r>
              <a:rPr lang="id-ID" dirty="0" smtClean="0"/>
              <a:t/>
            </a:r>
            <a:br>
              <a:rPr lang="id-ID" dirty="0" smtClean="0"/>
            </a:br>
            <a:endParaRPr lang="id-ID" dirty="0"/>
          </a:p>
        </p:txBody>
      </p:sp>
      <p:sp>
        <p:nvSpPr>
          <p:cNvPr id="3" name="Content Placeholder 2"/>
          <p:cNvSpPr>
            <a:spLocks noGrp="1"/>
          </p:cNvSpPr>
          <p:nvPr>
            <p:ph idx="1"/>
          </p:nvPr>
        </p:nvSpPr>
        <p:spPr>
          <a:xfrm>
            <a:off x="457200" y="928670"/>
            <a:ext cx="8229600" cy="5643602"/>
          </a:xfrm>
        </p:spPr>
        <p:txBody>
          <a:bodyPr>
            <a:normAutofit fontScale="85000" lnSpcReduction="20000"/>
          </a:bodyPr>
          <a:lstStyle/>
          <a:p>
            <a:r>
              <a:rPr lang="id-ID" dirty="0" smtClean="0"/>
              <a:t>1 </a:t>
            </a:r>
            <a:r>
              <a:rPr lang="id-ID" dirty="0"/>
              <a:t>RCTI 		</a:t>
            </a:r>
            <a:r>
              <a:rPr lang="id-ID" dirty="0" smtClean="0"/>
              <a:t>MNC </a:t>
            </a:r>
            <a:r>
              <a:rPr lang="id-ID" dirty="0"/>
              <a:t>Group		Hari Tanoesudibyo</a:t>
            </a:r>
          </a:p>
          <a:p>
            <a:r>
              <a:rPr lang="id-ID" dirty="0"/>
              <a:t>2 MNCTV 		</a:t>
            </a:r>
            <a:r>
              <a:rPr lang="id-ID" dirty="0" smtClean="0"/>
              <a:t>MNC </a:t>
            </a:r>
            <a:r>
              <a:rPr lang="id-ID" dirty="0"/>
              <a:t>Group		Hari Tanoesudibyo</a:t>
            </a:r>
          </a:p>
          <a:p>
            <a:r>
              <a:rPr lang="id-ID" dirty="0"/>
              <a:t>3 Global TV 	</a:t>
            </a:r>
            <a:r>
              <a:rPr lang="id-ID" dirty="0" smtClean="0"/>
              <a:t>MNC </a:t>
            </a:r>
            <a:r>
              <a:rPr lang="id-ID" dirty="0"/>
              <a:t>Group   		Hari Tanoesudibyo</a:t>
            </a:r>
          </a:p>
          <a:p>
            <a:r>
              <a:rPr lang="id-ID" dirty="0"/>
              <a:t>4 SCTV		</a:t>
            </a:r>
            <a:r>
              <a:rPr lang="id-ID" dirty="0" smtClean="0"/>
              <a:t>EMTEK</a:t>
            </a:r>
            <a:r>
              <a:rPr lang="id-ID" dirty="0"/>
              <a:t>		</a:t>
            </a:r>
            <a:r>
              <a:rPr lang="id-ID" dirty="0" smtClean="0"/>
              <a:t>       Keluarga </a:t>
            </a:r>
            <a:r>
              <a:rPr lang="id-ID" dirty="0"/>
              <a:t>Sariaatmaja</a:t>
            </a:r>
          </a:p>
          <a:p>
            <a:r>
              <a:rPr lang="id-ID" dirty="0"/>
              <a:t>5 Indosiar Visual Mandiri </a:t>
            </a:r>
            <a:r>
              <a:rPr lang="id-ID" dirty="0" smtClean="0"/>
              <a:t>EMTEK         Keluarga </a:t>
            </a:r>
            <a:r>
              <a:rPr lang="id-ID" dirty="0"/>
              <a:t>Sariaatmaja </a:t>
            </a:r>
          </a:p>
          <a:p>
            <a:r>
              <a:rPr lang="id-ID" dirty="0"/>
              <a:t>6 Trans TV		</a:t>
            </a:r>
            <a:r>
              <a:rPr lang="id-ID" dirty="0" smtClean="0"/>
              <a:t>CT </a:t>
            </a:r>
            <a:r>
              <a:rPr lang="id-ID" dirty="0"/>
              <a:t>Group                    Chaerul Tanjung</a:t>
            </a:r>
          </a:p>
          <a:p>
            <a:r>
              <a:rPr lang="id-ID" dirty="0"/>
              <a:t>7 Trans 7		CT Group    	             Chaerul Tanjung</a:t>
            </a:r>
          </a:p>
          <a:p>
            <a:r>
              <a:rPr lang="id-ID" dirty="0"/>
              <a:t>8 ANTV 		</a:t>
            </a:r>
            <a:r>
              <a:rPr lang="id-ID" dirty="0" smtClean="0"/>
              <a:t>Visi </a:t>
            </a:r>
            <a:r>
              <a:rPr lang="id-ID" dirty="0"/>
              <a:t>Media Asia           Aburizal Bakrie</a:t>
            </a:r>
          </a:p>
          <a:p>
            <a:r>
              <a:rPr lang="id-ID" dirty="0"/>
              <a:t>9 tvOne		</a:t>
            </a:r>
            <a:r>
              <a:rPr lang="id-ID" dirty="0" smtClean="0"/>
              <a:t>Visi </a:t>
            </a:r>
            <a:r>
              <a:rPr lang="id-ID" dirty="0"/>
              <a:t>Media Asia 	 Aburizal Bakrie</a:t>
            </a:r>
          </a:p>
          <a:p>
            <a:r>
              <a:rPr lang="id-ID" dirty="0"/>
              <a:t>10 Metro TV 	</a:t>
            </a:r>
            <a:r>
              <a:rPr lang="id-ID" dirty="0" smtClean="0"/>
              <a:t>Media </a:t>
            </a:r>
            <a:r>
              <a:rPr lang="id-ID" dirty="0"/>
              <a:t>Group	 	Surya Paloh</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Peta Konglomerasi Media</a:t>
            </a:r>
            <a:endParaRPr lang="id-ID" dirty="0"/>
          </a:p>
        </p:txBody>
      </p:sp>
      <p:sp>
        <p:nvSpPr>
          <p:cNvPr id="3" name="Content Placeholder 2"/>
          <p:cNvSpPr>
            <a:spLocks noGrp="1"/>
          </p:cNvSpPr>
          <p:nvPr>
            <p:ph idx="1"/>
          </p:nvPr>
        </p:nvSpPr>
        <p:spPr/>
        <p:txBody>
          <a:bodyPr/>
          <a:lstStyle/>
          <a:p>
            <a:r>
              <a:rPr lang="id-ID" dirty="0" smtClean="0"/>
              <a:t>Kompas </a:t>
            </a:r>
            <a:r>
              <a:rPr lang="id-ID" dirty="0"/>
              <a:t>Gramedia (Jacob Utama), </a:t>
            </a:r>
            <a:endParaRPr lang="id-ID" dirty="0" smtClean="0"/>
          </a:p>
          <a:p>
            <a:r>
              <a:rPr lang="id-ID" dirty="0" smtClean="0"/>
              <a:t>Jawa </a:t>
            </a:r>
            <a:r>
              <a:rPr lang="id-ID" dirty="0"/>
              <a:t>Pos Grup (Dahlan Iskan), </a:t>
            </a:r>
            <a:endParaRPr lang="id-ID" dirty="0" smtClean="0"/>
          </a:p>
          <a:p>
            <a:r>
              <a:rPr lang="id-ID" dirty="0" smtClean="0"/>
              <a:t>Mahaka </a:t>
            </a:r>
            <a:r>
              <a:rPr lang="id-ID" dirty="0"/>
              <a:t>Media Grup(Erik Tohir), </a:t>
            </a:r>
            <a:endParaRPr lang="id-ID" dirty="0" smtClean="0"/>
          </a:p>
          <a:p>
            <a:r>
              <a:rPr lang="id-ID" dirty="0" smtClean="0"/>
              <a:t>MRA </a:t>
            </a:r>
            <a:r>
              <a:rPr lang="id-ID" dirty="0"/>
              <a:t>Media (Adiguna Sutowo), </a:t>
            </a:r>
            <a:endParaRPr lang="id-ID" dirty="0" smtClean="0"/>
          </a:p>
          <a:p>
            <a:r>
              <a:rPr lang="id-ID" dirty="0" smtClean="0"/>
              <a:t>Femina </a:t>
            </a:r>
            <a:r>
              <a:rPr lang="id-ID" dirty="0"/>
              <a:t>Grup (Phia Alisyahbana), </a:t>
            </a:r>
            <a:endParaRPr lang="id-ID" dirty="0" smtClean="0"/>
          </a:p>
          <a:p>
            <a:r>
              <a:rPr lang="id-ID" dirty="0" smtClean="0"/>
              <a:t>Tempo </a:t>
            </a:r>
            <a:r>
              <a:rPr lang="id-ID" dirty="0"/>
              <a:t>Inti Media (Yayasan Tempo), </a:t>
            </a:r>
            <a:endParaRPr lang="id-ID" dirty="0" smtClean="0"/>
          </a:p>
          <a:p>
            <a:r>
              <a:rPr lang="id-ID" dirty="0" smtClean="0"/>
              <a:t>Beritasatu </a:t>
            </a:r>
            <a:r>
              <a:rPr lang="id-ID" dirty="0"/>
              <a:t>Media Holding (Lippo Grup).</a:t>
            </a:r>
          </a:p>
          <a:p>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Aliansi Jurnalis Independen (AJI)</a:t>
            </a:r>
            <a:endParaRPr lang="id-ID" dirty="0"/>
          </a:p>
        </p:txBody>
      </p:sp>
      <p:sp>
        <p:nvSpPr>
          <p:cNvPr id="3" name="Content Placeholder 2"/>
          <p:cNvSpPr>
            <a:spLocks noGrp="1"/>
          </p:cNvSpPr>
          <p:nvPr>
            <p:ph idx="1"/>
          </p:nvPr>
        </p:nvSpPr>
        <p:spPr/>
        <p:txBody>
          <a:bodyPr>
            <a:normAutofit lnSpcReduction="10000"/>
          </a:bodyPr>
          <a:lstStyle/>
          <a:p>
            <a:r>
              <a:rPr lang="id-ID" dirty="0" smtClean="0"/>
              <a:t>Problem-problem </a:t>
            </a:r>
            <a:r>
              <a:rPr lang="id-ID" dirty="0"/>
              <a:t>itu antara lain</a:t>
            </a:r>
            <a:r>
              <a:rPr lang="id-ID" dirty="0" smtClean="0"/>
              <a:t>;</a:t>
            </a:r>
          </a:p>
          <a:p>
            <a:r>
              <a:rPr lang="id-ID" dirty="0" smtClean="0"/>
              <a:t> </a:t>
            </a:r>
            <a:r>
              <a:rPr lang="id-ID" dirty="0"/>
              <a:t>Efisiensi tenaga kerja yg berbuntut PHK; </a:t>
            </a:r>
            <a:endParaRPr lang="id-ID" dirty="0" smtClean="0"/>
          </a:p>
          <a:p>
            <a:r>
              <a:rPr lang="id-ID" dirty="0" smtClean="0"/>
              <a:t>Meluasnya </a:t>
            </a:r>
            <a:r>
              <a:rPr lang="id-ID" dirty="0"/>
              <a:t>multiplatform (satu orang bekerja untuk beberapa jenis media) membuat beban kerja bertambah; </a:t>
            </a:r>
            <a:endParaRPr lang="id-ID" dirty="0" smtClean="0"/>
          </a:p>
          <a:p>
            <a:r>
              <a:rPr lang="id-ID" dirty="0" smtClean="0"/>
              <a:t>Lahirnya </a:t>
            </a:r>
            <a:r>
              <a:rPr lang="id-ID" dirty="0"/>
              <a:t>hubungan tenaga yg merugikan, spt sistem kontrak, outsourcing dll; dan </a:t>
            </a:r>
            <a:endParaRPr lang="id-ID" dirty="0" smtClean="0"/>
          </a:p>
          <a:p>
            <a:r>
              <a:rPr lang="id-ID" dirty="0" smtClean="0"/>
              <a:t>Kepemilikan </a:t>
            </a:r>
            <a:r>
              <a:rPr lang="id-ID" dirty="0"/>
              <a:t>media menjadi terpusat pada beberapa group dan ini menyebabkan pemberitaan tidak beragam dan berpotensi tidak bermutu.</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Kolaborasi Media dan Politik</a:t>
            </a:r>
            <a:endParaRPr lang="id-ID" dirty="0"/>
          </a:p>
        </p:txBody>
      </p:sp>
      <p:sp>
        <p:nvSpPr>
          <p:cNvPr id="3" name="Content Placeholder 2"/>
          <p:cNvSpPr>
            <a:spLocks noGrp="1"/>
          </p:cNvSpPr>
          <p:nvPr>
            <p:ph idx="1"/>
          </p:nvPr>
        </p:nvSpPr>
        <p:spPr/>
        <p:txBody>
          <a:bodyPr>
            <a:normAutofit/>
          </a:bodyPr>
          <a:lstStyle/>
          <a:p>
            <a:r>
              <a:rPr lang="id-ID" dirty="0" smtClean="0"/>
              <a:t>Surya </a:t>
            </a:r>
            <a:r>
              <a:rPr lang="id-ID" dirty="0"/>
              <a:t>Paloh, Hary Tanoesudibyo, dan Aburizal Bakrie sudah </a:t>
            </a:r>
            <a:r>
              <a:rPr lang="id-ID" dirty="0" smtClean="0"/>
              <a:t>memanfaatkan kekuatan media. </a:t>
            </a:r>
          </a:p>
          <a:p>
            <a:r>
              <a:rPr lang="id-ID" dirty="0" smtClean="0"/>
              <a:t>KPI dan </a:t>
            </a:r>
            <a:r>
              <a:rPr lang="id-ID" dirty="0"/>
              <a:t>KPU belum mampu berbuat banyak terhadap mereka yang telah memulai kampanye jauh-jauh </a:t>
            </a:r>
            <a:r>
              <a:rPr lang="id-ID" dirty="0" smtClean="0"/>
              <a:t>hari.</a:t>
            </a:r>
          </a:p>
          <a:p>
            <a:r>
              <a:rPr lang="id-ID" dirty="0" smtClean="0"/>
              <a:t>Pembodohan </a:t>
            </a:r>
            <a:r>
              <a:rPr lang="id-ID" dirty="0"/>
              <a:t>publik bisa terjadi melalui media yang sudah tidak lagi berpihak pada warga lantaran harus melindungi kepentingan politik pemilik atau pengelolanya.</a:t>
            </a:r>
          </a:p>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Independensi Media Terancam</a:t>
            </a:r>
            <a:endParaRPr lang="id-ID" dirty="0"/>
          </a:p>
        </p:txBody>
      </p:sp>
      <p:sp>
        <p:nvSpPr>
          <p:cNvPr id="3" name="Content Placeholder 2"/>
          <p:cNvSpPr>
            <a:spLocks noGrp="1"/>
          </p:cNvSpPr>
          <p:nvPr>
            <p:ph idx="1"/>
          </p:nvPr>
        </p:nvSpPr>
        <p:spPr/>
        <p:txBody>
          <a:bodyPr>
            <a:normAutofit/>
          </a:bodyPr>
          <a:lstStyle/>
          <a:p>
            <a:r>
              <a:rPr lang="id-ID" dirty="0"/>
              <a:t>Kolaborasi penguasa partai politik dan penguasa media </a:t>
            </a:r>
            <a:r>
              <a:rPr lang="id-ID" dirty="0" smtClean="0"/>
              <a:t>massa </a:t>
            </a:r>
            <a:r>
              <a:rPr lang="id-ID" dirty="0"/>
              <a:t>menempatkan posisi pers Indonesia menjadi lebih rentan terhadap berbagai intervensi politik kekuasaan terhadap jurnalis. Tentu ini sangat mengancam fungsi pers sebagai pilar keempat demokrasi yang berfungsi menjalankan kontrol sosial politik terhadap jalannya kekuasaan negara dalam kehidupan sehari-hari. </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Ruang Publik</a:t>
            </a:r>
            <a:endParaRPr lang="id-ID" dirty="0"/>
          </a:p>
        </p:txBody>
      </p:sp>
      <p:sp>
        <p:nvSpPr>
          <p:cNvPr id="3" name="Content Placeholder 2"/>
          <p:cNvSpPr>
            <a:spLocks noGrp="1"/>
          </p:cNvSpPr>
          <p:nvPr>
            <p:ph idx="1"/>
          </p:nvPr>
        </p:nvSpPr>
        <p:spPr/>
        <p:txBody>
          <a:bodyPr>
            <a:normAutofit/>
          </a:bodyPr>
          <a:lstStyle/>
          <a:p>
            <a:r>
              <a:rPr lang="id-ID" dirty="0" smtClean="0"/>
              <a:t>Jika </a:t>
            </a:r>
            <a:r>
              <a:rPr lang="id-ID" dirty="0"/>
              <a:t>mengacu pada Jurgen Habermas menyatakan media massa sesungguhnya adalah sebuah </a:t>
            </a:r>
            <a:r>
              <a:rPr lang="id-ID" i="1" dirty="0"/>
              <a:t>public Sphere</a:t>
            </a:r>
            <a:r>
              <a:rPr lang="id-ID" dirty="0"/>
              <a:t> yang semestinya dijaga dari berbagai pengaruh dan kepentingan. Dalam artian media selayaknya menjadi “</a:t>
            </a:r>
            <a:r>
              <a:rPr lang="id-ID" i="1" dirty="0"/>
              <a:t>The Market Palces Of Ideas”</a:t>
            </a:r>
            <a:r>
              <a:rPr lang="id-ID" dirty="0"/>
              <a:t> tempat penawaran berbagai gagasan sebagaimana setiap konsep pasar, yang mana hanya ide terbaik sajalah yang pantas dijual dan ditawarkan.</a:t>
            </a:r>
          </a:p>
          <a:p>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TotalTime>
  <Words>744</Words>
  <Application>Microsoft Office PowerPoint</Application>
  <PresentationFormat>On-screen Show (4:3)</PresentationFormat>
  <Paragraphs>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KONGLOMERASI MEDIA  DI INDONESIA </vt:lpstr>
      <vt:lpstr>Pasca 1998</vt:lpstr>
      <vt:lpstr>Fenomena Global</vt:lpstr>
      <vt:lpstr>Peta Konglomerasi Media </vt:lpstr>
      <vt:lpstr>Peta Konglomerasi Media</vt:lpstr>
      <vt:lpstr>Aliansi Jurnalis Independen (AJI)</vt:lpstr>
      <vt:lpstr>Kolaborasi Media dan Politik</vt:lpstr>
      <vt:lpstr>Independensi Media Terancam</vt:lpstr>
      <vt:lpstr>Ruang Publik</vt:lpstr>
      <vt:lpstr>Oligarki</vt:lpstr>
      <vt:lpstr>Tjipta Lesmana</vt:lpstr>
      <vt:lpstr>Tiga Langkah</vt:lpstr>
      <vt:lpstr>Daftar Pustaka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KONGLOMERASI MEDIA  DI INDONESIA</dc:title>
  <dc:creator>asus</dc:creator>
  <cp:lastModifiedBy>asus</cp:lastModifiedBy>
  <cp:revision>7</cp:revision>
  <dcterms:created xsi:type="dcterms:W3CDTF">2012-05-15T22:07:57Z</dcterms:created>
  <dcterms:modified xsi:type="dcterms:W3CDTF">2017-03-06T07:24:54Z</dcterms:modified>
</cp:coreProperties>
</file>