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2" r:id="rId4"/>
    <p:sldId id="271" r:id="rId5"/>
    <p:sldId id="273" r:id="rId6"/>
    <p:sldId id="260" r:id="rId7"/>
    <p:sldId id="263" r:id="rId8"/>
    <p:sldId id="261" r:id="rId9"/>
    <p:sldId id="264" r:id="rId10"/>
    <p:sldId id="265" r:id="rId11"/>
    <p:sldId id="266" r:id="rId12"/>
    <p:sldId id="267" r:id="rId13"/>
    <p:sldId id="276" r:id="rId14"/>
    <p:sldId id="277" r:id="rId15"/>
    <p:sldId id="275" r:id="rId16"/>
    <p:sldId id="278" r:id="rId17"/>
    <p:sldId id="279" r:id="rId18"/>
    <p:sldId id="268" r:id="rId19"/>
    <p:sldId id="274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22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DA4EA-7871-40BB-9ED2-5CB3356B9AAD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B7E0D-65BE-40DE-A376-B06D0FF2D3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770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DA4EA-7871-40BB-9ED2-5CB3356B9AAD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B7E0D-65BE-40DE-A376-B06D0FF2D3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50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DA4EA-7871-40BB-9ED2-5CB3356B9AAD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B7E0D-65BE-40DE-A376-B06D0FF2D3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954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DA4EA-7871-40BB-9ED2-5CB3356B9AAD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B7E0D-65BE-40DE-A376-B06D0FF2D3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081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DA4EA-7871-40BB-9ED2-5CB3356B9AAD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B7E0D-65BE-40DE-A376-B06D0FF2D3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173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DA4EA-7871-40BB-9ED2-5CB3356B9AAD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B7E0D-65BE-40DE-A376-B06D0FF2D3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0617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DA4EA-7871-40BB-9ED2-5CB3356B9AAD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B7E0D-65BE-40DE-A376-B06D0FF2D3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677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DA4EA-7871-40BB-9ED2-5CB3356B9AAD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B7E0D-65BE-40DE-A376-B06D0FF2D3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019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DA4EA-7871-40BB-9ED2-5CB3356B9AAD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B7E0D-65BE-40DE-A376-B06D0FF2D3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72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DA4EA-7871-40BB-9ED2-5CB3356B9AAD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B7E0D-65BE-40DE-A376-B06D0FF2D3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141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DA4EA-7871-40BB-9ED2-5CB3356B9AAD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B7E0D-65BE-40DE-A376-B06D0FF2D3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22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ADA4EA-7871-40BB-9ED2-5CB3356B9AAD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2B7E0D-65BE-40DE-A376-B06D0FF2D3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263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rendratopan.com/2019/06/11/urusan-pemerintahan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rendratopan.com/pemerintahan/urusan-pemerintahan-konkuren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AU" dirty="0" smtClean="0"/>
          </a:p>
          <a:p>
            <a:pPr marL="0" indent="0" algn="ctr">
              <a:buNone/>
            </a:pPr>
            <a:endParaRPr lang="en-AU" b="1" dirty="0" smtClean="0"/>
          </a:p>
          <a:p>
            <a:pPr marL="0" indent="0" algn="ctr">
              <a:buNone/>
            </a:pPr>
            <a:r>
              <a:rPr lang="en-AU" b="1" dirty="0" smtClean="0"/>
              <a:t>Pengawasan </a:t>
            </a:r>
            <a:r>
              <a:rPr lang="en-AU" b="1" dirty="0"/>
              <a:t>Pemerintahan </a:t>
            </a:r>
            <a:r>
              <a:rPr lang="en-AU" b="1" dirty="0" smtClean="0"/>
              <a:t>Daerah</a:t>
            </a:r>
            <a:endParaRPr lang="en-AU" b="1" dirty="0" smtClean="0"/>
          </a:p>
        </p:txBody>
      </p:sp>
    </p:spTree>
    <p:extLst>
      <p:ext uri="{BB962C8B-B14F-4D97-AF65-F5344CB8AC3E}">
        <p14:creationId xmlns:p14="http://schemas.microsoft.com/office/powerpoint/2010/main" val="33823072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48736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77500" lnSpcReduction="20000"/>
          </a:bodyPr>
          <a:lstStyle/>
          <a:p>
            <a:pPr marL="514350" lvl="0" indent="-514350">
              <a:buFont typeface="+mj-lt"/>
              <a:buAutoNum type="arabicPeriod" startAt="5"/>
            </a:pPr>
            <a:r>
              <a:rPr lang="en-US" dirty="0"/>
              <a:t>Pengawasan </a:t>
            </a:r>
            <a:r>
              <a:rPr lang="en-US" dirty="0" err="1"/>
              <a:t>Lainnya</a:t>
            </a:r>
            <a:endParaRPr lang="en-US" dirty="0"/>
          </a:p>
          <a:p>
            <a:pPr marL="514350" lvl="0" indent="-514350">
              <a:buFont typeface="+mj-lt"/>
              <a:buAutoNum type="arabicPeriod" startAt="5"/>
            </a:pPr>
            <a:r>
              <a:rPr lang="en-US" dirty="0"/>
              <a:t>Menteri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menteri</a:t>
            </a:r>
            <a:r>
              <a:rPr lang="en-US" dirty="0"/>
              <a:t> </a:t>
            </a:r>
            <a:r>
              <a:rPr lang="en-US" dirty="0" err="1"/>
              <a:t>teknis</a:t>
            </a:r>
            <a:r>
              <a:rPr lang="en-US" dirty="0"/>
              <a:t>/</a:t>
            </a: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nonkementerian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kewenangannya</a:t>
            </a:r>
            <a:r>
              <a:rPr lang="en-US" dirty="0"/>
              <a:t> di </a:t>
            </a:r>
            <a:r>
              <a:rPr lang="en-US" dirty="0" err="1"/>
              <a:t>samping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pengawasan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pengawasan</a:t>
            </a:r>
            <a:r>
              <a:rPr lang="en-US" dirty="0"/>
              <a:t> </a:t>
            </a:r>
            <a:r>
              <a:rPr lang="en-US" dirty="0" err="1"/>
              <a:t>teknis</a:t>
            </a:r>
            <a:r>
              <a:rPr lang="en-US" dirty="0"/>
              <a:t>,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pengawasan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pelaksanaan </a:t>
            </a:r>
            <a:r>
              <a:rPr lang="en-US" dirty="0" err="1"/>
              <a:t>pengawasan</a:t>
            </a:r>
            <a:r>
              <a:rPr lang="en-US" dirty="0"/>
              <a:t>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gubernur </a:t>
            </a:r>
            <a:r>
              <a:rPr lang="en-US" dirty="0" err="1"/>
              <a:t>sebagai</a:t>
            </a:r>
            <a:r>
              <a:rPr lang="en-US" dirty="0"/>
              <a:t> wakil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dirty="0"/>
              <a:t>Apabila gubernur </a:t>
            </a:r>
            <a:r>
              <a:rPr lang="en-US" dirty="0" err="1"/>
              <a:t>sebagai</a:t>
            </a:r>
            <a:r>
              <a:rPr lang="en-US" dirty="0"/>
              <a:t> wakil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pengawasan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teknis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kementerian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kementerian</a:t>
            </a:r>
            <a:r>
              <a:rPr lang="en-US" dirty="0"/>
              <a:t> </a:t>
            </a:r>
            <a:r>
              <a:rPr lang="en-US" dirty="0" err="1"/>
              <a:t>teknis</a:t>
            </a:r>
            <a:r>
              <a:rPr lang="en-US" dirty="0"/>
              <a:t>/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nonkementerian</a:t>
            </a:r>
            <a:r>
              <a:rPr lang="en-US" dirty="0"/>
              <a:t> yang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pengawasan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pengawasan</a:t>
            </a:r>
            <a:r>
              <a:rPr lang="en-US" dirty="0"/>
              <a:t> </a:t>
            </a:r>
            <a:r>
              <a:rPr lang="en-US" dirty="0" err="1"/>
              <a:t>teknis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permintaan</a:t>
            </a:r>
            <a:r>
              <a:rPr lang="en-US" dirty="0"/>
              <a:t> </a:t>
            </a:r>
            <a:r>
              <a:rPr lang="en-US" dirty="0" err="1"/>
              <a:t>bantuan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telaahan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pembinaan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pengawasan</a:t>
            </a:r>
            <a:r>
              <a:rPr lang="en-US" dirty="0"/>
              <a:t> penyelenggaraan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kabupaten</a:t>
            </a:r>
            <a:r>
              <a:rPr lang="en-US" dirty="0"/>
              <a:t>/</a:t>
            </a:r>
            <a:r>
              <a:rPr lang="en-US" dirty="0" err="1"/>
              <a:t>kota</a:t>
            </a:r>
            <a:r>
              <a:rPr lang="en-US" dirty="0"/>
              <a:t> </a:t>
            </a:r>
            <a:r>
              <a:rPr lang="en-US" dirty="0" err="1"/>
              <a:t>seseuai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kewenangannya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9102527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563562"/>
          </a:xfrm>
        </p:spPr>
        <p:txBody>
          <a:bodyPr>
            <a:normAutofit fontScale="90000"/>
          </a:bodyPr>
          <a:lstStyle/>
          <a:p>
            <a:r>
              <a:rPr lang="en-US" sz="3200" b="1" dirty="0"/>
              <a:t>Pendidikan </a:t>
            </a:r>
            <a:r>
              <a:rPr lang="en-US" sz="3200" b="1" dirty="0" err="1"/>
              <a:t>dan</a:t>
            </a:r>
            <a:r>
              <a:rPr lang="en-US" sz="3200" b="1" dirty="0"/>
              <a:t> </a:t>
            </a:r>
            <a:r>
              <a:rPr lang="en-US" sz="3200" b="1" dirty="0" err="1"/>
              <a:t>Pelatihan</a:t>
            </a:r>
            <a:r>
              <a:rPr lang="en-US" sz="3200" b="1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143000"/>
            <a:ext cx="8153400" cy="49831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Tujuan Pendidikan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Pelatihan</a:t>
            </a:r>
            <a:r>
              <a:rPr lang="en-US" sz="2800" dirty="0"/>
              <a:t> </a:t>
            </a:r>
            <a:r>
              <a:rPr lang="en-US" sz="2800" dirty="0" err="1"/>
              <a:t>Kepamongprajaan</a:t>
            </a:r>
            <a:r>
              <a:rPr lang="en-US" sz="2800" dirty="0"/>
              <a:t> 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/>
              <a:t>menghasilkan</a:t>
            </a:r>
            <a:r>
              <a:rPr lang="en-US" sz="2800" dirty="0"/>
              <a:t> </a:t>
            </a:r>
            <a:r>
              <a:rPr lang="en-US" sz="2800" dirty="0" err="1" smtClean="0"/>
              <a:t>abdi</a:t>
            </a:r>
            <a:r>
              <a:rPr lang="en-US" sz="2800" dirty="0" smtClean="0"/>
              <a:t> </a:t>
            </a:r>
            <a:r>
              <a:rPr lang="en-US" sz="2800" dirty="0" err="1"/>
              <a:t>negara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karakteristik </a:t>
            </a:r>
            <a:r>
              <a:rPr lang="en-US" sz="2800" dirty="0" err="1"/>
              <a:t>khusus</a:t>
            </a:r>
            <a:r>
              <a:rPr lang="en-US" sz="2800" dirty="0"/>
              <a:t>: </a:t>
            </a:r>
          </a:p>
          <a:p>
            <a:pPr marL="971550" lvl="1" indent="-514350" fontAlgn="base">
              <a:buFont typeface="+mj-lt"/>
              <a:buAutoNum type="arabicPeriod"/>
            </a:pPr>
            <a:r>
              <a:rPr lang="en-US" dirty="0"/>
              <a:t>M</a:t>
            </a:r>
            <a:r>
              <a:rPr lang="en-US" dirty="0" smtClean="0"/>
              <a:t>emiliki </a:t>
            </a:r>
            <a:r>
              <a:rPr lang="en-US" dirty="0" err="1"/>
              <a:t>keahlian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keterampilan</a:t>
            </a:r>
            <a:r>
              <a:rPr lang="en-US" dirty="0"/>
              <a:t> </a:t>
            </a:r>
            <a:r>
              <a:rPr lang="en-US" dirty="0" err="1"/>
              <a:t>teknis</a:t>
            </a:r>
            <a:r>
              <a:rPr lang="en-US" dirty="0"/>
              <a:t> penyelenggaraan </a:t>
            </a:r>
            <a:r>
              <a:rPr lang="en-US" dirty="0" err="1"/>
              <a:t>pemerintahan</a:t>
            </a:r>
            <a:r>
              <a:rPr lang="en-US" dirty="0"/>
              <a:t>; </a:t>
            </a:r>
          </a:p>
          <a:p>
            <a:pPr marL="971550" lvl="1" indent="-514350" fontAlgn="base">
              <a:buFont typeface="+mj-lt"/>
              <a:buAutoNum type="arabicPeriod"/>
            </a:pPr>
            <a:r>
              <a:rPr lang="en-US" dirty="0"/>
              <a:t>M</a:t>
            </a:r>
            <a:r>
              <a:rPr lang="en-US" dirty="0" smtClean="0"/>
              <a:t>emiliki </a:t>
            </a:r>
            <a:r>
              <a:rPr lang="en-US" dirty="0" err="1"/>
              <a:t>kepribadian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keahlian</a:t>
            </a:r>
            <a:r>
              <a:rPr lang="en-US" dirty="0"/>
              <a:t> </a:t>
            </a:r>
            <a:r>
              <a:rPr lang="en-US" dirty="0" err="1"/>
              <a:t>kepemimpinan</a:t>
            </a:r>
            <a:r>
              <a:rPr lang="en-US" dirty="0"/>
              <a:t> </a:t>
            </a:r>
            <a:r>
              <a:rPr lang="en-US" dirty="0" err="1"/>
              <a:t>kepamongprajaan</a:t>
            </a:r>
            <a:r>
              <a:rPr lang="en-US" dirty="0"/>
              <a:t>; </a:t>
            </a:r>
            <a:r>
              <a:rPr lang="en-US" dirty="0" err="1"/>
              <a:t>dan</a:t>
            </a:r>
            <a:r>
              <a:rPr lang="en-US" dirty="0"/>
              <a:t> </a:t>
            </a:r>
          </a:p>
          <a:p>
            <a:pPr marL="971550" lvl="1" indent="-514350" fontAlgn="base">
              <a:buFont typeface="+mj-lt"/>
              <a:buAutoNum type="arabicPeriod"/>
            </a:pPr>
            <a:r>
              <a:rPr lang="en-US" dirty="0" err="1"/>
              <a:t>B</a:t>
            </a:r>
            <a:r>
              <a:rPr lang="en-US" dirty="0" err="1" smtClean="0"/>
              <a:t>erwawasan</a:t>
            </a:r>
            <a:r>
              <a:rPr lang="en-US" dirty="0" smtClean="0"/>
              <a:t> </a:t>
            </a:r>
            <a:r>
              <a:rPr lang="en-US" dirty="0" err="1"/>
              <a:t>nusantara</a:t>
            </a:r>
            <a:r>
              <a:rPr lang="en-US" dirty="0"/>
              <a:t>, </a:t>
            </a:r>
            <a:r>
              <a:rPr lang="en-US" dirty="0" err="1"/>
              <a:t>berkode</a:t>
            </a:r>
            <a:r>
              <a:rPr lang="en-US" dirty="0"/>
              <a:t> </a:t>
            </a:r>
            <a:r>
              <a:rPr lang="en-US" dirty="0" err="1"/>
              <a:t>etik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berlandaskan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Bhinneka</a:t>
            </a:r>
            <a:r>
              <a:rPr lang="en-US" dirty="0"/>
              <a:t> Tunggal </a:t>
            </a:r>
            <a:r>
              <a:rPr lang="en-US" dirty="0" err="1"/>
              <a:t>Ika</a:t>
            </a:r>
            <a:r>
              <a:rPr lang="en-US" dirty="0"/>
              <a:t>. </a:t>
            </a: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802421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96962"/>
          </a:xfrm>
        </p:spPr>
        <p:txBody>
          <a:bodyPr>
            <a:normAutofit/>
          </a:bodyPr>
          <a:lstStyle/>
          <a:p>
            <a:r>
              <a:rPr lang="en-US" sz="3200" b="1" dirty="0"/>
              <a:t>Pengawasan Penyelenggaraan Pemerintahan Daerah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105400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Provinsi</a:t>
            </a:r>
            <a:endParaRPr lang="en-US" b="1" dirty="0"/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Menteri </a:t>
            </a:r>
            <a:r>
              <a:rPr lang="en-US" dirty="0" err="1"/>
              <a:t>teknis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nonkementerian</a:t>
            </a:r>
            <a:r>
              <a:rPr lang="en-US" dirty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masing-masing</a:t>
            </a:r>
            <a:r>
              <a:rPr lang="en-US" dirty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  </a:t>
            </a:r>
            <a:r>
              <a:rPr lang="en-US" dirty="0" err="1"/>
              <a:t>berkoordinasi</a:t>
            </a:r>
            <a:r>
              <a:rPr lang="en-US" dirty="0"/>
              <a:t> </a:t>
            </a:r>
            <a:r>
              <a:rPr lang="en-US" dirty="0" smtClean="0"/>
              <a:t>dg Menteri.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/>
              <a:t>Aparat</a:t>
            </a:r>
            <a:r>
              <a:rPr lang="en-US" dirty="0" smtClean="0"/>
              <a:t> </a:t>
            </a:r>
            <a:r>
              <a:rPr lang="en-US" dirty="0" err="1"/>
              <a:t>Pengawas</a:t>
            </a:r>
            <a:r>
              <a:rPr lang="en-US" dirty="0"/>
              <a:t> Internal Pemerintah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kewenangannya</a:t>
            </a:r>
            <a:r>
              <a:rPr lang="en-US" dirty="0"/>
              <a:t>.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lvl="0" indent="0">
              <a:buNone/>
            </a:pPr>
            <a:r>
              <a:rPr lang="en-US" dirty="0" smtClean="0"/>
              <a:t>2.</a:t>
            </a:r>
            <a:r>
              <a:rPr lang="en-US" dirty="0"/>
              <a:t> </a:t>
            </a:r>
            <a:r>
              <a:rPr lang="en-US" b="1" dirty="0"/>
              <a:t>Kabupaten/Kota </a:t>
            </a:r>
          </a:p>
          <a:p>
            <a:pPr marL="514350" lvl="0" indent="-514350">
              <a:buFont typeface="+mj-lt"/>
              <a:buAutoNum type="alphaLcPeriod"/>
            </a:pPr>
            <a:r>
              <a:rPr lang="en-US" dirty="0"/>
              <a:t>gubernur </a:t>
            </a:r>
            <a:r>
              <a:rPr lang="en-US" dirty="0" err="1"/>
              <a:t>sebagai</a:t>
            </a:r>
            <a:r>
              <a:rPr lang="en-US" dirty="0"/>
              <a:t> wakil Pemerintah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dibantu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perangkat</a:t>
            </a:r>
            <a:r>
              <a:rPr lang="en-US" dirty="0"/>
              <a:t> gubernur </a:t>
            </a:r>
            <a:r>
              <a:rPr lang="en-US" dirty="0" err="1"/>
              <a:t>sebagai</a:t>
            </a:r>
            <a:r>
              <a:rPr lang="en-US" dirty="0"/>
              <a:t> wakil Pemerintah </a:t>
            </a:r>
            <a:r>
              <a:rPr lang="en-US" dirty="0" err="1"/>
              <a:t>Pusat</a:t>
            </a:r>
            <a:r>
              <a:rPr lang="en-US" dirty="0"/>
              <a:t>. </a:t>
            </a:r>
            <a:endParaRPr lang="en-US" dirty="0" smtClean="0"/>
          </a:p>
          <a:p>
            <a:pPr marL="514350" lvl="0" indent="-514350">
              <a:buFont typeface="+mj-lt"/>
              <a:buAutoNum type="alphaLcPeriod"/>
            </a:pPr>
            <a:r>
              <a:rPr lang="en-US" dirty="0" smtClean="0"/>
              <a:t>gubernur </a:t>
            </a:r>
            <a:r>
              <a:rPr lang="en-US" dirty="0" err="1"/>
              <a:t>dibantu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inspektorat</a:t>
            </a:r>
            <a:r>
              <a:rPr lang="en-US" dirty="0"/>
              <a:t> </a:t>
            </a:r>
            <a:r>
              <a:rPr lang="en-US" dirty="0" err="1" smtClean="0"/>
              <a:t>provinsi</a:t>
            </a:r>
            <a:endParaRPr lang="en-US" dirty="0" smtClean="0"/>
          </a:p>
          <a:p>
            <a:pPr marL="514350" lvl="0" indent="-514350">
              <a:buFont typeface="+mj-lt"/>
              <a:buAutoNum type="alphaLcPeriod"/>
            </a:pPr>
            <a:r>
              <a:rPr lang="en-US" dirty="0" err="1"/>
              <a:t>Bupati</a:t>
            </a:r>
            <a:r>
              <a:rPr lang="en-US" dirty="0"/>
              <a:t>/</a:t>
            </a:r>
            <a:r>
              <a:rPr lang="en-US" dirty="0" err="1"/>
              <a:t>wali</a:t>
            </a:r>
            <a:r>
              <a:rPr lang="en-US" dirty="0"/>
              <a:t> </a:t>
            </a:r>
            <a:r>
              <a:rPr lang="en-US" dirty="0" err="1" smtClean="0"/>
              <a:t>kota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/>
              <a:t>pembinaan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pengawasan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Perangkat</a:t>
            </a:r>
            <a:r>
              <a:rPr lang="en-US" dirty="0"/>
              <a:t> Daerah </a:t>
            </a:r>
            <a:r>
              <a:rPr lang="en-US" dirty="0" err="1" smtClean="0"/>
              <a:t>kabupaten</a:t>
            </a:r>
            <a:r>
              <a:rPr lang="en-US" dirty="0" smtClean="0"/>
              <a:t>/</a:t>
            </a:r>
            <a:r>
              <a:rPr lang="en-US" dirty="0" err="1" smtClean="0"/>
              <a:t>kota</a:t>
            </a:r>
            <a:endParaRPr lang="en-US" dirty="0" smtClean="0"/>
          </a:p>
          <a:p>
            <a:pPr marL="514350" lvl="0" indent="-514350">
              <a:buFont typeface="+mj-lt"/>
              <a:buAutoNum type="alphaLcPeriod"/>
            </a:pPr>
            <a:r>
              <a:rPr lang="en-US" dirty="0" err="1"/>
              <a:t>bupati</a:t>
            </a:r>
            <a:r>
              <a:rPr lang="en-US" dirty="0"/>
              <a:t>/</a:t>
            </a:r>
            <a:r>
              <a:rPr lang="en-US" dirty="0" err="1"/>
              <a:t>wali</a:t>
            </a:r>
            <a:r>
              <a:rPr lang="en-US" dirty="0"/>
              <a:t> </a:t>
            </a:r>
            <a:r>
              <a:rPr lang="en-US" dirty="0" err="1"/>
              <a:t>kota</a:t>
            </a:r>
            <a:r>
              <a:rPr lang="en-US" dirty="0"/>
              <a:t> </a:t>
            </a:r>
            <a:r>
              <a:rPr lang="en-US" dirty="0" err="1"/>
              <a:t>dibantu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inspektorat</a:t>
            </a:r>
            <a:r>
              <a:rPr lang="en-US" dirty="0"/>
              <a:t> </a:t>
            </a:r>
            <a:r>
              <a:rPr lang="en-US" dirty="0" err="1"/>
              <a:t>kabupaten</a:t>
            </a:r>
            <a:r>
              <a:rPr lang="en-US" dirty="0"/>
              <a:t>/</a:t>
            </a:r>
            <a:r>
              <a:rPr lang="en-US" dirty="0" err="1"/>
              <a:t>kota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97157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639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/>
          </a:bodyPr>
          <a:lstStyle/>
          <a:p>
            <a:r>
              <a:rPr lang="en-US" dirty="0"/>
              <a:t>Pengawasan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smtClean="0"/>
              <a:t>APIP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b="1" dirty="0" err="1" smtClean="0"/>
              <a:t>prinsip</a:t>
            </a:r>
            <a:r>
              <a:rPr lang="en-US" b="1" dirty="0" smtClean="0"/>
              <a:t>: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profesional;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 </a:t>
            </a:r>
            <a:r>
              <a:rPr lang="en-US" dirty="0" err="1" smtClean="0"/>
              <a:t>independen</a:t>
            </a:r>
            <a:r>
              <a:rPr lang="en-US" dirty="0" smtClean="0"/>
              <a:t>;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 </a:t>
            </a:r>
            <a:r>
              <a:rPr lang="en-US" dirty="0" err="1" smtClean="0"/>
              <a:t>objektif</a:t>
            </a:r>
            <a:r>
              <a:rPr lang="en-US" dirty="0" smtClean="0"/>
              <a:t>;</a:t>
            </a: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/>
              <a:t>tumpang</a:t>
            </a:r>
            <a:r>
              <a:rPr lang="en-US" dirty="0"/>
              <a:t> </a:t>
            </a:r>
            <a:r>
              <a:rPr lang="en-US" dirty="0" err="1"/>
              <a:t>tindih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-APIP; </a:t>
            </a:r>
            <a:endParaRPr lang="en-US" dirty="0" smtClean="0"/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/>
              <a:t>berorientasi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perbaikan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peringatan</a:t>
            </a:r>
            <a:r>
              <a:rPr lang="en-US" dirty="0"/>
              <a:t> </a:t>
            </a:r>
            <a:r>
              <a:rPr lang="en-US" dirty="0" err="1"/>
              <a:t>dini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67705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066800"/>
            <a:ext cx="8153400" cy="505936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b="1" dirty="0"/>
              <a:t>Pengawasan </a:t>
            </a:r>
            <a:r>
              <a:rPr lang="en-US" b="1" dirty="0" smtClean="0"/>
              <a:t>APIP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tahapan</a:t>
            </a:r>
            <a:r>
              <a:rPr lang="en-US" dirty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: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penyusunan </a:t>
            </a:r>
            <a:r>
              <a:rPr lang="en-US" dirty="0" err="1"/>
              <a:t>dokumen</a:t>
            </a:r>
            <a:r>
              <a:rPr lang="en-US" dirty="0"/>
              <a:t> perencanaan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penganggaran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;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pelaksanaan </a:t>
            </a:r>
            <a:r>
              <a:rPr lang="en-US" dirty="0" err="1"/>
              <a:t>Pembinaan</a:t>
            </a:r>
            <a:r>
              <a:rPr lang="en-US" dirty="0"/>
              <a:t> Penyelenggaraan Pemerintahan Daerah;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pelaksanaan </a:t>
            </a:r>
            <a:r>
              <a:rPr lang="en-US" dirty="0"/>
              <a:t>program </a:t>
            </a:r>
            <a:r>
              <a:rPr lang="en-US" dirty="0" err="1"/>
              <a:t>strategis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 di </a:t>
            </a:r>
            <a:r>
              <a:rPr lang="en-US" dirty="0" err="1"/>
              <a:t>daerah</a:t>
            </a:r>
            <a:r>
              <a:rPr lang="en-US" dirty="0"/>
              <a:t>;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/>
              <a:t>berakhirnya</a:t>
            </a:r>
            <a:r>
              <a:rPr lang="en-US" dirty="0" smtClean="0"/>
              <a:t> </a:t>
            </a:r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jabatan</a:t>
            </a:r>
            <a:r>
              <a:rPr lang="en-US" dirty="0"/>
              <a:t> </a:t>
            </a: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mengevaluasi</a:t>
            </a:r>
            <a:r>
              <a:rPr lang="en-US" dirty="0"/>
              <a:t> </a:t>
            </a:r>
            <a:r>
              <a:rPr lang="en-US" dirty="0" err="1"/>
              <a:t>capaian</a:t>
            </a:r>
            <a:r>
              <a:rPr lang="en-US" dirty="0"/>
              <a:t> </a:t>
            </a:r>
            <a:r>
              <a:rPr lang="en-US" dirty="0" err="1"/>
              <a:t>rencana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jangka</a:t>
            </a:r>
            <a:r>
              <a:rPr lang="en-US" dirty="0"/>
              <a:t> </a:t>
            </a:r>
            <a:r>
              <a:rPr lang="en-US" dirty="0" err="1"/>
              <a:t>menengah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; </a:t>
            </a:r>
            <a:r>
              <a:rPr lang="en-US" dirty="0" err="1"/>
              <a:t>dan</a:t>
            </a: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/>
              <a:t>pengawasan</a:t>
            </a:r>
            <a:r>
              <a:rPr lang="en-US" dirty="0" smtClean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rangka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perundang-undangan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416666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14400"/>
            <a:ext cx="8077200" cy="53340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/>
              <a:t>Pengawasan </a:t>
            </a:r>
            <a:r>
              <a:rPr lang="en-US" b="1" dirty="0" err="1"/>
              <a:t>oleh</a:t>
            </a:r>
            <a:r>
              <a:rPr lang="en-US" b="1" dirty="0"/>
              <a:t> </a:t>
            </a:r>
            <a:r>
              <a:rPr lang="en-US" b="1" dirty="0" smtClean="0"/>
              <a:t>DPRD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pelaksanaan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/>
              <a:t>perundangan</a:t>
            </a:r>
            <a:r>
              <a:rPr lang="en-US" dirty="0"/>
              <a:t> </a:t>
            </a:r>
            <a:r>
              <a:rPr lang="en-US" dirty="0" err="1" smtClean="0"/>
              <a:t>lainnya</a:t>
            </a:r>
            <a:endParaRPr lang="en-US" dirty="0" smtClean="0"/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Pelaksanaan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 smtClean="0"/>
              <a:t>daerah</a:t>
            </a:r>
            <a:endParaRPr lang="en-US" dirty="0" smtClean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pelaksanaan </a:t>
            </a:r>
            <a:r>
              <a:rPr lang="en-US" dirty="0" err="1"/>
              <a:t>tindak</a:t>
            </a:r>
            <a:r>
              <a:rPr lang="en-US" dirty="0"/>
              <a:t> </a:t>
            </a:r>
            <a:r>
              <a:rPr lang="en-US" dirty="0" err="1"/>
              <a:t>lanjut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pemeriksaan</a:t>
            </a:r>
            <a:r>
              <a:rPr lang="en-US" dirty="0"/>
              <a:t> </a:t>
            </a: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keuangan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Badan</a:t>
            </a:r>
            <a:r>
              <a:rPr lang="en-US" dirty="0"/>
              <a:t> </a:t>
            </a:r>
            <a:r>
              <a:rPr lang="en-US" dirty="0" err="1"/>
              <a:t>Pemeriksa</a:t>
            </a:r>
            <a:r>
              <a:rPr lang="en-US" dirty="0"/>
              <a:t> </a:t>
            </a:r>
            <a:r>
              <a:rPr lang="en-US" dirty="0" smtClean="0"/>
              <a:t>Keuangan ( BPK )</a:t>
            </a: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Pelaksanaan </a:t>
            </a:r>
            <a:r>
              <a:rPr lang="en-US" dirty="0" err="1" smtClean="0"/>
              <a:t>apbd</a:t>
            </a: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Kebijakan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Pelaksanaan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di </a:t>
            </a:r>
            <a:r>
              <a:rPr lang="en-US" dirty="0" err="1" smtClean="0"/>
              <a:t>daerah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8498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762000"/>
            <a:ext cx="8153400" cy="5486400"/>
          </a:xfrm>
        </p:spPr>
        <p:txBody>
          <a:bodyPr>
            <a:noAutofit/>
          </a:bodyPr>
          <a:lstStyle/>
          <a:p>
            <a:pPr lvl="0"/>
            <a:r>
              <a:rPr lang="en-US" sz="2400" b="1" dirty="0"/>
              <a:t>PENGAWASAN </a:t>
            </a:r>
            <a:r>
              <a:rPr lang="en-US" sz="2400" b="1" dirty="0" smtClean="0"/>
              <a:t>MASYARAKAT</a:t>
            </a:r>
          </a:p>
          <a:p>
            <a:pPr marL="457200" indent="-457200">
              <a:buFont typeface="+mj-lt"/>
              <a:buAutoNum type="alphaLcPeriod"/>
            </a:pPr>
            <a:r>
              <a:rPr lang="en-US" sz="2400" dirty="0" smtClean="0"/>
              <a:t>Pengawasan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masyarakat</a:t>
            </a:r>
            <a:r>
              <a:rPr lang="en-US" sz="2400" dirty="0"/>
              <a:t>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/>
              <a:t>dilakukan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perorangan</a:t>
            </a:r>
            <a:r>
              <a:rPr lang="en-US" sz="2400" dirty="0"/>
              <a:t>, </a:t>
            </a:r>
            <a:r>
              <a:rPr lang="en-US" sz="2400" dirty="0" err="1"/>
              <a:t>perwakilan</a:t>
            </a:r>
            <a:r>
              <a:rPr lang="en-US" sz="2400" dirty="0"/>
              <a:t> </a:t>
            </a:r>
            <a:r>
              <a:rPr lang="en-US" sz="2400" dirty="0" err="1"/>
              <a:t>kelompok</a:t>
            </a:r>
            <a:r>
              <a:rPr lang="en-US" sz="2400" dirty="0"/>
              <a:t> </a:t>
            </a:r>
            <a:r>
              <a:rPr lang="en-US" sz="2400" dirty="0" err="1"/>
              <a:t>pengguna</a:t>
            </a:r>
            <a:r>
              <a:rPr lang="en-US" sz="2400" dirty="0"/>
              <a:t> </a:t>
            </a:r>
            <a:r>
              <a:rPr lang="en-US" sz="2400" dirty="0" err="1"/>
              <a:t>pelayanan</a:t>
            </a:r>
            <a:r>
              <a:rPr lang="en-US" sz="2400" dirty="0"/>
              <a:t>, </a:t>
            </a:r>
            <a:r>
              <a:rPr lang="en-US" sz="2400" dirty="0" err="1"/>
              <a:t>perwakilan</a:t>
            </a:r>
            <a:r>
              <a:rPr lang="en-US" sz="2400" dirty="0"/>
              <a:t> </a:t>
            </a:r>
            <a:r>
              <a:rPr lang="en-US" sz="2400" dirty="0" err="1"/>
              <a:t>kelompok</a:t>
            </a:r>
            <a:r>
              <a:rPr lang="en-US" sz="2400" dirty="0"/>
              <a:t> </a:t>
            </a:r>
            <a:r>
              <a:rPr lang="en-US" sz="2400" dirty="0" err="1"/>
              <a:t>pemerhati</a:t>
            </a:r>
            <a:r>
              <a:rPr lang="en-US" sz="2400" dirty="0"/>
              <a:t>,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perwakilan</a:t>
            </a:r>
            <a:r>
              <a:rPr lang="en-US" sz="2400" dirty="0"/>
              <a:t> </a:t>
            </a:r>
            <a:r>
              <a:rPr lang="en-US" sz="2400" dirty="0" err="1"/>
              <a:t>badan</a:t>
            </a:r>
            <a:r>
              <a:rPr lang="en-US" sz="2400" dirty="0"/>
              <a:t> </a:t>
            </a:r>
            <a:r>
              <a:rPr lang="en-US" sz="2400" dirty="0" err="1"/>
              <a:t>hukum</a:t>
            </a:r>
            <a:r>
              <a:rPr lang="en-US" sz="2400" dirty="0"/>
              <a:t> yang </a:t>
            </a:r>
            <a:r>
              <a:rPr lang="en-US" sz="2400" dirty="0" err="1"/>
              <a:t>mempunyai</a:t>
            </a:r>
            <a:r>
              <a:rPr lang="en-US" sz="2400" dirty="0"/>
              <a:t> </a:t>
            </a:r>
            <a:r>
              <a:rPr lang="en-US" sz="2400" dirty="0" err="1"/>
              <a:t>kepedulian</a:t>
            </a:r>
            <a:r>
              <a:rPr lang="en-US" sz="2400" dirty="0"/>
              <a:t> </a:t>
            </a:r>
            <a:r>
              <a:rPr lang="en-US" sz="2400" dirty="0" err="1"/>
              <a:t>terhadap</a:t>
            </a:r>
            <a:r>
              <a:rPr lang="en-US" sz="2400" dirty="0"/>
              <a:t> penyelenggaraan Pemerintahan Daerah</a:t>
            </a:r>
            <a:r>
              <a:rPr lang="en-US" sz="2400" dirty="0" smtClean="0"/>
              <a:t>.</a:t>
            </a:r>
          </a:p>
          <a:p>
            <a:pPr marL="457200" indent="-457200">
              <a:buFont typeface="+mj-lt"/>
              <a:buAutoNum type="alphaLcPeriod"/>
            </a:pPr>
            <a:r>
              <a:rPr lang="en-US" sz="2400" dirty="0" smtClean="0"/>
              <a:t>Bentuk  </a:t>
            </a:r>
            <a:r>
              <a:rPr lang="en-US" sz="2400" dirty="0" err="1" smtClean="0"/>
              <a:t>pengaduan</a:t>
            </a:r>
            <a:r>
              <a:rPr lang="en-US" sz="2400" dirty="0"/>
              <a:t>, </a:t>
            </a:r>
            <a:r>
              <a:rPr lang="en-US" sz="2400" dirty="0" err="1"/>
              <a:t>keluhan</a:t>
            </a:r>
            <a:r>
              <a:rPr lang="en-US" sz="2400" dirty="0"/>
              <a:t>, </a:t>
            </a:r>
            <a:r>
              <a:rPr lang="en-US" sz="2400" dirty="0" err="1"/>
              <a:t>celaan</a:t>
            </a:r>
            <a:r>
              <a:rPr lang="en-US" sz="2400" dirty="0"/>
              <a:t>, </a:t>
            </a:r>
            <a:r>
              <a:rPr lang="en-US" sz="2400" dirty="0" err="1"/>
              <a:t>kritik</a:t>
            </a:r>
            <a:r>
              <a:rPr lang="en-US" sz="2400" dirty="0"/>
              <a:t>, </a:t>
            </a:r>
            <a:r>
              <a:rPr lang="en-US" sz="2400" dirty="0" err="1"/>
              <a:t>sindiran</a:t>
            </a:r>
            <a:r>
              <a:rPr lang="en-US" sz="2400" dirty="0"/>
              <a:t>,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 smtClean="0"/>
              <a:t>laporan</a:t>
            </a:r>
            <a:r>
              <a:rPr lang="en-US" sz="2400" dirty="0"/>
              <a:t>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secara</a:t>
            </a:r>
            <a:r>
              <a:rPr lang="en-US" sz="2400" dirty="0" smtClean="0"/>
              <a:t> </a:t>
            </a:r>
            <a:r>
              <a:rPr lang="en-US" sz="2400" dirty="0" err="1" smtClean="0"/>
              <a:t>langsung</a:t>
            </a:r>
            <a:r>
              <a:rPr lang="en-US" sz="2400" dirty="0" smtClean="0"/>
              <a:t> </a:t>
            </a:r>
            <a:r>
              <a:rPr lang="en-US" sz="2400" dirty="0" err="1" smtClean="0"/>
              <a:t>tatap</a:t>
            </a:r>
            <a:r>
              <a:rPr lang="en-US" sz="2400" dirty="0" smtClean="0"/>
              <a:t> </a:t>
            </a:r>
            <a:r>
              <a:rPr lang="en-US" sz="2400" dirty="0" err="1" smtClean="0"/>
              <a:t>muka</a:t>
            </a:r>
            <a:r>
              <a:rPr lang="en-US" sz="2400" dirty="0" smtClean="0"/>
              <a:t>, </a:t>
            </a:r>
            <a:r>
              <a:rPr lang="en-US" sz="2400" dirty="0" err="1" smtClean="0"/>
              <a:t>tertulis</a:t>
            </a:r>
            <a:r>
              <a:rPr lang="en-US" sz="2400" dirty="0" smtClean="0"/>
              <a:t> </a:t>
            </a:r>
            <a:r>
              <a:rPr lang="en-US" sz="2400" dirty="0" err="1" smtClean="0"/>
              <a:t>terbuka</a:t>
            </a:r>
            <a:r>
              <a:rPr lang="en-US" sz="2400" dirty="0" smtClean="0"/>
              <a:t> </a:t>
            </a:r>
            <a:r>
              <a:rPr lang="en-US" sz="2400" dirty="0" err="1"/>
              <a:t>g</a:t>
            </a:r>
            <a:r>
              <a:rPr lang="en-US" sz="2400" dirty="0" err="1" smtClean="0"/>
              <a:t>ugatan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secara</a:t>
            </a:r>
            <a:r>
              <a:rPr lang="en-US" sz="2400" dirty="0" smtClean="0"/>
              <a:t>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langsung</a:t>
            </a:r>
            <a:r>
              <a:rPr lang="en-US" sz="2400" dirty="0" smtClean="0"/>
              <a:t> </a:t>
            </a:r>
            <a:r>
              <a:rPr lang="en-US" sz="2400" dirty="0" err="1" smtClean="0"/>
              <a:t>dprd</a:t>
            </a:r>
            <a:r>
              <a:rPr lang="en-US" sz="2400" dirty="0" smtClean="0"/>
              <a:t> </a:t>
            </a:r>
            <a:r>
              <a:rPr lang="en-US" sz="2400" dirty="0" err="1" smtClean="0"/>
              <a:t>organisasi</a:t>
            </a:r>
            <a:r>
              <a:rPr lang="en-US" sz="2400" dirty="0" smtClean="0"/>
              <a:t> LSM</a:t>
            </a:r>
          </a:p>
          <a:p>
            <a:pPr marL="457200" indent="-457200">
              <a:buFont typeface="+mj-lt"/>
              <a:buAutoNum type="alphaLcPeriod"/>
            </a:pPr>
            <a:r>
              <a:rPr lang="en-US" sz="2400" dirty="0" err="1" smtClean="0"/>
              <a:t>Masyarakat</a:t>
            </a:r>
            <a:r>
              <a:rPr lang="en-US" sz="2400" dirty="0" smtClean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menyampaikan</a:t>
            </a:r>
            <a:r>
              <a:rPr lang="en-US" sz="2400" dirty="0"/>
              <a:t> </a:t>
            </a:r>
            <a:r>
              <a:rPr lang="en-US" sz="2400" dirty="0" err="1"/>
              <a:t>laporan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pengaduan</a:t>
            </a:r>
            <a:r>
              <a:rPr lang="en-US" sz="2400" dirty="0"/>
              <a:t> </a:t>
            </a:r>
            <a:r>
              <a:rPr lang="en-US" sz="2400" dirty="0" err="1"/>
              <a:t>atas</a:t>
            </a:r>
            <a:r>
              <a:rPr lang="en-US" sz="2400" dirty="0"/>
              <a:t> </a:t>
            </a:r>
            <a:r>
              <a:rPr lang="en-US" sz="2400" dirty="0" err="1"/>
              <a:t>dugaan</a:t>
            </a:r>
            <a:r>
              <a:rPr lang="en-US" sz="2400" dirty="0"/>
              <a:t> </a:t>
            </a:r>
            <a:r>
              <a:rPr lang="en-US" sz="2400" dirty="0" err="1"/>
              <a:t>penyimpangan</a:t>
            </a:r>
            <a:r>
              <a:rPr lang="en-US" sz="2400" dirty="0"/>
              <a:t> yang </a:t>
            </a:r>
            <a:r>
              <a:rPr lang="en-US" sz="2400" dirty="0" err="1"/>
              <a:t>dilakukan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kepala</a:t>
            </a:r>
            <a:r>
              <a:rPr lang="en-US" sz="2400" dirty="0"/>
              <a:t> </a:t>
            </a:r>
            <a:r>
              <a:rPr lang="en-US" sz="2400" dirty="0" err="1"/>
              <a:t>daerah</a:t>
            </a:r>
            <a:r>
              <a:rPr lang="en-US" sz="2400" dirty="0"/>
              <a:t>, wakil </a:t>
            </a:r>
            <a:r>
              <a:rPr lang="en-US" sz="2400" dirty="0" err="1"/>
              <a:t>kepala</a:t>
            </a:r>
            <a:r>
              <a:rPr lang="en-US" sz="2400" dirty="0"/>
              <a:t> </a:t>
            </a:r>
            <a:r>
              <a:rPr lang="en-US" sz="2400" dirty="0" err="1"/>
              <a:t>daerah</a:t>
            </a:r>
            <a:r>
              <a:rPr lang="en-US" sz="2400" dirty="0"/>
              <a:t>, </a:t>
            </a:r>
            <a:r>
              <a:rPr lang="en-US" sz="2400" dirty="0" err="1"/>
              <a:t>anggota</a:t>
            </a:r>
            <a:r>
              <a:rPr lang="en-US" sz="2400" dirty="0"/>
              <a:t> DPRD, </a:t>
            </a:r>
            <a:r>
              <a:rPr lang="en-US" sz="2400" dirty="0" err="1"/>
              <a:t>dan</a:t>
            </a:r>
            <a:r>
              <a:rPr lang="en-US" sz="2400" dirty="0"/>
              <a:t>/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aparatur</a:t>
            </a:r>
            <a:r>
              <a:rPr lang="en-US" sz="2400" dirty="0"/>
              <a:t> </a:t>
            </a:r>
            <a:r>
              <a:rPr lang="en-US" sz="2400" dirty="0" err="1"/>
              <a:t>sipil</a:t>
            </a:r>
            <a:r>
              <a:rPr lang="en-US" sz="2400" dirty="0"/>
              <a:t> </a:t>
            </a:r>
            <a:r>
              <a:rPr lang="en-US" sz="2400" dirty="0" err="1"/>
              <a:t>negara</a:t>
            </a:r>
            <a:r>
              <a:rPr lang="en-US" sz="2400" dirty="0"/>
              <a:t> di </a:t>
            </a:r>
            <a:r>
              <a:rPr lang="en-US" sz="2400" dirty="0" err="1"/>
              <a:t>instansi</a:t>
            </a:r>
            <a:r>
              <a:rPr lang="en-US" sz="2400" dirty="0"/>
              <a:t> </a:t>
            </a:r>
            <a:r>
              <a:rPr lang="en-US" sz="2400" dirty="0" err="1"/>
              <a:t>daerah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perangkat</a:t>
            </a:r>
            <a:r>
              <a:rPr lang="en-US" sz="2400" dirty="0"/>
              <a:t> </a:t>
            </a:r>
            <a:r>
              <a:rPr lang="en-US" sz="2400" dirty="0" err="1"/>
              <a:t>desa</a:t>
            </a:r>
            <a:r>
              <a:rPr lang="en-US" sz="2400" dirty="0"/>
              <a:t> </a:t>
            </a:r>
            <a:r>
              <a:rPr lang="en-US" sz="2400" dirty="0" err="1"/>
              <a:t>kepada</a:t>
            </a:r>
            <a:r>
              <a:rPr lang="en-US" sz="2400" dirty="0"/>
              <a:t> APIP </a:t>
            </a:r>
            <a:r>
              <a:rPr lang="en-US" sz="2400" dirty="0" err="1"/>
              <a:t>dan</a:t>
            </a:r>
            <a:r>
              <a:rPr lang="en-US" sz="2400" dirty="0"/>
              <a:t>/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aparat</a:t>
            </a:r>
            <a:r>
              <a:rPr lang="en-US" sz="2400" dirty="0"/>
              <a:t> </a:t>
            </a:r>
            <a:r>
              <a:rPr lang="en-US" sz="2400" dirty="0" err="1"/>
              <a:t>penegak</a:t>
            </a:r>
            <a:r>
              <a:rPr lang="en-US" sz="2400" dirty="0"/>
              <a:t> </a:t>
            </a:r>
            <a:r>
              <a:rPr lang="en-US" sz="2400" dirty="0" err="1"/>
              <a:t>hukum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542099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63976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/>
          </a:bodyPr>
          <a:lstStyle/>
          <a:p>
            <a:r>
              <a:rPr lang="en-US" sz="2800" dirty="0" err="1"/>
              <a:t>Laporan</a:t>
            </a:r>
            <a:r>
              <a:rPr lang="en-US" sz="2800" dirty="0"/>
              <a:t>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pengaduan</a:t>
            </a:r>
            <a:r>
              <a:rPr lang="en-US" sz="2800" dirty="0"/>
              <a:t> </a:t>
            </a:r>
            <a:r>
              <a:rPr lang="en-US" sz="2800" dirty="0" err="1"/>
              <a:t>dugaan</a:t>
            </a:r>
            <a:r>
              <a:rPr lang="en-US" sz="2800" dirty="0"/>
              <a:t> </a:t>
            </a:r>
            <a:r>
              <a:rPr lang="en-US" sz="2800" dirty="0" err="1"/>
              <a:t>penyimpangan</a:t>
            </a:r>
            <a:r>
              <a:rPr lang="en-US" sz="2800" dirty="0"/>
              <a:t> </a:t>
            </a:r>
            <a:r>
              <a:rPr lang="en-US" sz="2800" dirty="0" err="1"/>
              <a:t>diajukan</a:t>
            </a:r>
            <a:r>
              <a:rPr lang="en-US" sz="2800" dirty="0"/>
              <a:t> </a:t>
            </a:r>
            <a:r>
              <a:rPr lang="en-US" sz="2800" dirty="0" err="1"/>
              <a:t>secara</a:t>
            </a:r>
            <a:r>
              <a:rPr lang="en-US" sz="2800" dirty="0"/>
              <a:t> </a:t>
            </a:r>
            <a:r>
              <a:rPr lang="en-US" sz="2800" dirty="0" err="1"/>
              <a:t>tertulis</a:t>
            </a:r>
            <a:r>
              <a:rPr lang="en-US" sz="2800" dirty="0"/>
              <a:t> yang </a:t>
            </a:r>
            <a:r>
              <a:rPr lang="en-US" sz="2800" dirty="0" err="1"/>
              <a:t>memuat</a:t>
            </a:r>
            <a:r>
              <a:rPr lang="en-US" sz="2800" dirty="0"/>
              <a:t> paling </a:t>
            </a:r>
            <a:r>
              <a:rPr lang="en-US" sz="2800" dirty="0" err="1"/>
              <a:t>sedikit</a:t>
            </a:r>
            <a:r>
              <a:rPr lang="en-US" sz="2800" dirty="0"/>
              <a:t>: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800" dirty="0" smtClean="0"/>
              <a:t>nama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alamat</a:t>
            </a:r>
            <a:r>
              <a:rPr lang="en-US" sz="2800" dirty="0"/>
              <a:t> </a:t>
            </a:r>
            <a:r>
              <a:rPr lang="en-US" sz="2800" dirty="0" err="1"/>
              <a:t>pihak</a:t>
            </a:r>
            <a:r>
              <a:rPr lang="en-US" sz="2800" dirty="0"/>
              <a:t> yang </a:t>
            </a:r>
            <a:r>
              <a:rPr lang="en-US" sz="2800" dirty="0" err="1"/>
              <a:t>melaporkan</a:t>
            </a:r>
            <a:r>
              <a:rPr lang="en-US" sz="2800" dirty="0"/>
              <a:t>;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800" dirty="0" smtClean="0"/>
              <a:t>nama</a:t>
            </a:r>
            <a:r>
              <a:rPr lang="en-US" sz="2800" dirty="0"/>
              <a:t>, </a:t>
            </a:r>
            <a:r>
              <a:rPr lang="en-US" sz="2800" dirty="0" err="1"/>
              <a:t>jabatan</a:t>
            </a:r>
            <a:r>
              <a:rPr lang="en-US" sz="2800" dirty="0"/>
              <a:t>,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alamat</a:t>
            </a:r>
            <a:r>
              <a:rPr lang="en-US" sz="2800" dirty="0"/>
              <a:t> </a:t>
            </a:r>
            <a:r>
              <a:rPr lang="en-US" sz="2800" dirty="0" err="1"/>
              <a:t>lengkap</a:t>
            </a:r>
            <a:r>
              <a:rPr lang="en-US" sz="2800" dirty="0"/>
              <a:t> </a:t>
            </a:r>
            <a:r>
              <a:rPr lang="en-US" sz="2800" dirty="0" err="1"/>
              <a:t>pihak</a:t>
            </a:r>
            <a:r>
              <a:rPr lang="en-US" sz="2800" dirty="0"/>
              <a:t> yang </a:t>
            </a:r>
            <a:r>
              <a:rPr lang="en-US" sz="2800" dirty="0" err="1"/>
              <a:t>dilaporkan</a:t>
            </a:r>
            <a:r>
              <a:rPr lang="en-US" sz="2800" dirty="0"/>
              <a:t>;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800" dirty="0" err="1" smtClean="0"/>
              <a:t>perbuatan</a:t>
            </a:r>
            <a:r>
              <a:rPr lang="en-US" sz="2800" dirty="0" smtClean="0"/>
              <a:t> </a:t>
            </a:r>
            <a:r>
              <a:rPr lang="en-US" sz="2800" dirty="0"/>
              <a:t>yang </a:t>
            </a:r>
            <a:r>
              <a:rPr lang="en-US" sz="2800" dirty="0" err="1"/>
              <a:t>diduga</a:t>
            </a:r>
            <a:r>
              <a:rPr lang="en-US" sz="2800" dirty="0"/>
              <a:t> </a:t>
            </a:r>
            <a:r>
              <a:rPr lang="en-US" sz="2800" dirty="0" err="1"/>
              <a:t>melanggar</a:t>
            </a:r>
            <a:r>
              <a:rPr lang="en-US" sz="2800" dirty="0"/>
              <a:t> </a:t>
            </a:r>
            <a:r>
              <a:rPr lang="en-US" sz="2800" dirty="0" err="1"/>
              <a:t>ketentuan</a:t>
            </a:r>
            <a:r>
              <a:rPr lang="en-US" sz="2800" dirty="0"/>
              <a:t> </a:t>
            </a:r>
            <a:r>
              <a:rPr lang="en-US" sz="2800" dirty="0" err="1"/>
              <a:t>peraturan</a:t>
            </a:r>
            <a:r>
              <a:rPr lang="en-US" sz="2800" dirty="0"/>
              <a:t> </a:t>
            </a:r>
            <a:r>
              <a:rPr lang="en-US" sz="2800" dirty="0" err="1"/>
              <a:t>perundang-undangan</a:t>
            </a:r>
            <a:r>
              <a:rPr lang="en-US" sz="2800" dirty="0" smtClean="0"/>
              <a:t>;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keterangan</a:t>
            </a:r>
            <a:r>
              <a:rPr lang="en-US" sz="2800" dirty="0" smtClean="0"/>
              <a:t> </a:t>
            </a:r>
            <a:r>
              <a:rPr lang="en-US" sz="2800" dirty="0"/>
              <a:t>yang </a:t>
            </a:r>
            <a:r>
              <a:rPr lang="en-US" sz="2800" dirty="0" err="1"/>
              <a:t>memuat</a:t>
            </a:r>
            <a:r>
              <a:rPr lang="en-US" sz="2800" dirty="0"/>
              <a:t> </a:t>
            </a:r>
            <a:r>
              <a:rPr lang="en-US" sz="2800" dirty="0" err="1"/>
              <a:t>fakta</a:t>
            </a:r>
            <a:r>
              <a:rPr lang="en-US" sz="2800" dirty="0"/>
              <a:t>, data,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petunjuk</a:t>
            </a:r>
            <a:r>
              <a:rPr lang="en-US" sz="2800" dirty="0"/>
              <a:t> </a:t>
            </a:r>
            <a:r>
              <a:rPr lang="en-US" sz="2800" dirty="0" err="1"/>
              <a:t>terjadinya</a:t>
            </a:r>
            <a:r>
              <a:rPr lang="en-US" sz="2800" dirty="0"/>
              <a:t> </a:t>
            </a:r>
            <a:r>
              <a:rPr lang="en-US" sz="2800" dirty="0" err="1"/>
              <a:t>pelanggaran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06689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792162"/>
          </a:xfrm>
        </p:spPr>
        <p:txBody>
          <a:bodyPr>
            <a:normAutofit/>
          </a:bodyPr>
          <a:lstStyle/>
          <a:p>
            <a:r>
              <a:rPr lang="en-US" sz="3600" b="1" dirty="0" err="1"/>
              <a:t>Penghargaan</a:t>
            </a:r>
            <a:r>
              <a:rPr lang="en-US" sz="3600" b="1" dirty="0"/>
              <a:t> </a:t>
            </a:r>
            <a:r>
              <a:rPr lang="en-US" sz="3600" b="1" dirty="0" err="1"/>
              <a:t>dan</a:t>
            </a:r>
            <a:r>
              <a:rPr lang="en-US" sz="3600" b="1" dirty="0"/>
              <a:t> Fasilitasi </a:t>
            </a:r>
            <a:r>
              <a:rPr lang="en-US" sz="3600" b="1" dirty="0" err="1"/>
              <a:t>Khusus</a:t>
            </a:r>
            <a:r>
              <a:rPr lang="en-US" sz="3600" b="1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066800"/>
            <a:ext cx="8077200" cy="5638800"/>
          </a:xfrm>
        </p:spPr>
        <p:txBody>
          <a:bodyPr>
            <a:normAutofit fontScale="77500" lnSpcReduction="20000"/>
          </a:bodyPr>
          <a:lstStyle/>
          <a:p>
            <a:pPr marL="0" lvl="0" indent="0" fontAlgn="base">
              <a:buNone/>
            </a:pPr>
            <a:r>
              <a:rPr lang="en-US" dirty="0" err="1" smtClean="0"/>
              <a:t>Penghargaan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indeks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peringkat</a:t>
            </a:r>
            <a:r>
              <a:rPr lang="en-US" dirty="0"/>
              <a:t> </a:t>
            </a:r>
            <a:r>
              <a:rPr lang="en-US" dirty="0" err="1" smtClean="0"/>
              <a:t>kinerja</a:t>
            </a:r>
            <a:endParaRPr lang="en-US" dirty="0" smtClean="0"/>
          </a:p>
          <a:p>
            <a:pPr marL="0" lvl="0" indent="0" fontAlgn="base">
              <a:buNone/>
            </a:pPr>
            <a:endParaRPr lang="en-US" dirty="0" smtClean="0"/>
          </a:p>
          <a:p>
            <a:pPr marL="514350" lvl="0" indent="-514350" fontAlgn="base">
              <a:buFont typeface="+mj-lt"/>
              <a:buAutoNum type="arabicPeriod"/>
            </a:pPr>
            <a:r>
              <a:rPr lang="en-US" dirty="0" smtClean="0"/>
              <a:t>Presiden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penghargaan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Pemerintah Daerah yang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peringkat</a:t>
            </a:r>
            <a:r>
              <a:rPr lang="en-US" dirty="0"/>
              <a:t> </a:t>
            </a:r>
            <a:r>
              <a:rPr lang="en-US" dirty="0" err="1"/>
              <a:t>kinerja</a:t>
            </a:r>
            <a:r>
              <a:rPr lang="en-US" dirty="0"/>
              <a:t> </a:t>
            </a:r>
            <a:r>
              <a:rPr lang="en-US" dirty="0" err="1"/>
              <a:t>tertinggi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penyelenggaraan Pemerintahan </a:t>
            </a:r>
            <a:r>
              <a:rPr lang="en-US" dirty="0" smtClean="0"/>
              <a:t>Daerah.</a:t>
            </a:r>
          </a:p>
          <a:p>
            <a:pPr marL="514350" lvl="0" indent="-514350" fontAlgn="base">
              <a:buFont typeface="+mj-lt"/>
              <a:buAutoNum type="arabicPeriod"/>
            </a:pPr>
            <a:r>
              <a:rPr lang="en-US" dirty="0" smtClean="0"/>
              <a:t>Fasilitasi </a:t>
            </a:r>
            <a:r>
              <a:rPr lang="en-US" dirty="0" err="1" smtClean="0"/>
              <a:t>khusus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/>
              <a:t>penyelenggaraan Urusan Pemerintahan </a:t>
            </a:r>
            <a:r>
              <a:rPr lang="en-US" dirty="0" smtClean="0"/>
              <a:t>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 Daerah </a:t>
            </a:r>
            <a:r>
              <a:rPr lang="en-US" dirty="0" smtClean="0"/>
              <a:t> </a:t>
            </a:r>
            <a:r>
              <a:rPr lang="en-US" dirty="0" err="1"/>
              <a:t>berkinerja</a:t>
            </a:r>
            <a:r>
              <a:rPr lang="en-US" dirty="0"/>
              <a:t> </a:t>
            </a:r>
            <a:r>
              <a:rPr lang="en-US" dirty="0" err="1"/>
              <a:t>rendah</a:t>
            </a:r>
            <a:r>
              <a:rPr lang="en-US" dirty="0"/>
              <a:t> </a:t>
            </a:r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berpotensi</a:t>
            </a:r>
            <a:r>
              <a:rPr lang="en-US" dirty="0"/>
              <a:t> </a:t>
            </a:r>
            <a:r>
              <a:rPr lang="en-US" dirty="0" err="1"/>
              <a:t>merugikan</a:t>
            </a:r>
            <a:r>
              <a:rPr lang="en-US" dirty="0"/>
              <a:t> kepentingan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meluas</a:t>
            </a:r>
            <a:r>
              <a:rPr lang="en-US" dirty="0"/>
              <a:t>. </a:t>
            </a:r>
          </a:p>
          <a:p>
            <a:pPr marL="514350" lvl="0" indent="-514350" fontAlgn="base">
              <a:buFont typeface="+mj-lt"/>
              <a:buAutoNum type="arabicPeriod"/>
            </a:pPr>
            <a:r>
              <a:rPr lang="en-US" dirty="0" smtClean="0"/>
              <a:t>Menteri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fasilitasi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  </a:t>
            </a:r>
            <a:r>
              <a:rPr lang="en-US" dirty="0" err="1" smtClean="0"/>
              <a:t>berkoordinasi</a:t>
            </a:r>
            <a:r>
              <a:rPr lang="en-US" dirty="0" smtClean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menteri</a:t>
            </a:r>
            <a:r>
              <a:rPr lang="en-US" dirty="0"/>
              <a:t> </a:t>
            </a:r>
            <a:r>
              <a:rPr lang="en-US" dirty="0" err="1"/>
              <a:t>teknis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nonkementerian</a:t>
            </a:r>
            <a:r>
              <a:rPr lang="en-US" dirty="0"/>
              <a:t>. </a:t>
            </a:r>
            <a:endParaRPr lang="en-US" dirty="0" smtClean="0"/>
          </a:p>
          <a:p>
            <a:pPr marL="514350" indent="-514350" fontAlgn="base">
              <a:buFont typeface="+mj-lt"/>
              <a:buAutoNum type="arabicPeriod"/>
            </a:pPr>
            <a:r>
              <a:rPr lang="en-US" dirty="0" smtClean="0"/>
              <a:t>Gubernur </a:t>
            </a:r>
            <a:r>
              <a:rPr lang="en-US" dirty="0" err="1"/>
              <a:t>sebagai</a:t>
            </a:r>
            <a:r>
              <a:rPr lang="en-US" dirty="0"/>
              <a:t> wakil Pemerintah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fasilitasi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penyelenggaraan Pemerintah Daerah </a:t>
            </a:r>
            <a:r>
              <a:rPr lang="en-US" dirty="0" err="1"/>
              <a:t>kabupaten</a:t>
            </a:r>
            <a:r>
              <a:rPr lang="en-US" dirty="0"/>
              <a:t>/</a:t>
            </a:r>
            <a:r>
              <a:rPr lang="en-US" dirty="0" err="1"/>
              <a:t>kota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dibina</a:t>
            </a:r>
            <a:r>
              <a:rPr lang="en-US" dirty="0"/>
              <a:t> </a:t>
            </a:r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perbaikan</a:t>
            </a:r>
            <a:r>
              <a:rPr lang="en-US" dirty="0"/>
              <a:t> </a:t>
            </a:r>
            <a:r>
              <a:rPr lang="en-US" dirty="0" err="1" smtClean="0"/>
              <a:t>kinerja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990609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609600"/>
            <a:ext cx="8153400" cy="5867400"/>
          </a:xfrm>
        </p:spPr>
        <p:txBody>
          <a:bodyPr>
            <a:noAutofit/>
          </a:bodyPr>
          <a:lstStyle/>
          <a:p>
            <a:pPr marL="514350" lvl="0" indent="-514350" fontAlgn="base">
              <a:buFont typeface="+mj-lt"/>
              <a:buAutoNum type="arabicPeriod" startAt="5"/>
            </a:pPr>
            <a:r>
              <a:rPr lang="en-US" sz="2800" dirty="0"/>
              <a:t>Daerah </a:t>
            </a:r>
            <a:r>
              <a:rPr lang="en-US" sz="2800" dirty="0" err="1"/>
              <a:t>provinsi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Daerah </a:t>
            </a:r>
            <a:r>
              <a:rPr lang="en-US" sz="2800" dirty="0" err="1"/>
              <a:t>kabupaten</a:t>
            </a:r>
            <a:r>
              <a:rPr lang="en-US" sz="2800" dirty="0"/>
              <a:t>/</a:t>
            </a:r>
            <a:r>
              <a:rPr lang="en-US" sz="2800" dirty="0" err="1"/>
              <a:t>kota</a:t>
            </a:r>
            <a:r>
              <a:rPr lang="en-US" sz="2800" dirty="0"/>
              <a:t> yang </a:t>
            </a:r>
            <a:r>
              <a:rPr lang="en-US" sz="2800" dirty="0" err="1"/>
              <a:t>sudah</a:t>
            </a:r>
            <a:r>
              <a:rPr lang="en-US" sz="2800" dirty="0"/>
              <a:t> </a:t>
            </a:r>
            <a:r>
              <a:rPr lang="en-US" sz="2800" dirty="0" err="1"/>
              <a:t>dibina</a:t>
            </a:r>
            <a:r>
              <a:rPr lang="en-US" sz="2800" dirty="0"/>
              <a:t>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/>
              <a:t>menunjukkan</a:t>
            </a:r>
            <a:r>
              <a:rPr lang="en-US" sz="2800" dirty="0"/>
              <a:t> </a:t>
            </a:r>
            <a:r>
              <a:rPr lang="en-US" sz="2800" dirty="0" err="1"/>
              <a:t>perbaikan</a:t>
            </a:r>
            <a:r>
              <a:rPr lang="en-US" sz="2800" dirty="0"/>
              <a:t> </a:t>
            </a:r>
            <a:r>
              <a:rPr lang="en-US" sz="2800" dirty="0" err="1"/>
              <a:t>kinerja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berpotensi</a:t>
            </a:r>
            <a:r>
              <a:rPr lang="en-US" sz="2800" dirty="0"/>
              <a:t> </a:t>
            </a:r>
            <a:r>
              <a:rPr lang="en-US" sz="2800" dirty="0" err="1"/>
              <a:t>merugikan</a:t>
            </a:r>
            <a:r>
              <a:rPr lang="en-US" sz="2800" dirty="0"/>
              <a:t> kepentingan </a:t>
            </a:r>
            <a:r>
              <a:rPr lang="en-US" sz="2800" dirty="0" err="1" smtClean="0"/>
              <a:t>umum</a:t>
            </a:r>
            <a:r>
              <a:rPr lang="en-US" sz="2800" dirty="0" smtClean="0"/>
              <a:t>, </a:t>
            </a:r>
            <a:r>
              <a:rPr lang="en-US" sz="2800" dirty="0" err="1" smtClean="0"/>
              <a:t>mk</a:t>
            </a:r>
            <a:r>
              <a:rPr lang="en-US" sz="2800" dirty="0" smtClean="0"/>
              <a:t> Pemerintah </a:t>
            </a:r>
            <a:r>
              <a:rPr lang="en-US" sz="2800" dirty="0" err="1"/>
              <a:t>Pusat</a:t>
            </a:r>
            <a:r>
              <a:rPr lang="en-US" sz="2800" dirty="0"/>
              <a:t> </a:t>
            </a:r>
            <a:r>
              <a:rPr lang="en-US" sz="2800" dirty="0" err="1"/>
              <a:t>melakukan</a:t>
            </a:r>
            <a:r>
              <a:rPr lang="en-US" sz="2800" dirty="0"/>
              <a:t> </a:t>
            </a:r>
            <a:r>
              <a:rPr lang="en-US" sz="2800" dirty="0" err="1"/>
              <a:t>pengambilalihan</a:t>
            </a:r>
            <a:r>
              <a:rPr lang="en-US" sz="2800" dirty="0"/>
              <a:t> pelaksanaan Urusan Pemerintahan </a:t>
            </a:r>
            <a:r>
              <a:rPr lang="en-US" sz="2800" dirty="0" err="1" smtClean="0"/>
              <a:t>ttt</a:t>
            </a:r>
            <a:r>
              <a:rPr lang="en-US" sz="2800" dirty="0" smtClean="0"/>
              <a:t> </a:t>
            </a:r>
            <a:r>
              <a:rPr lang="en-US" sz="2800" dirty="0" err="1" smtClean="0"/>
              <a:t>atas</a:t>
            </a:r>
            <a:r>
              <a:rPr lang="en-US" sz="2800" dirty="0" smtClean="0"/>
              <a:t> </a:t>
            </a:r>
            <a:r>
              <a:rPr lang="en-US" sz="2800" dirty="0" err="1"/>
              <a:t>biaya</a:t>
            </a:r>
            <a:r>
              <a:rPr lang="en-US" sz="2800" dirty="0"/>
              <a:t> 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diperhitungkan</a:t>
            </a:r>
            <a:r>
              <a:rPr lang="en-US" sz="2800" dirty="0" smtClean="0"/>
              <a:t> </a:t>
            </a:r>
            <a:r>
              <a:rPr lang="en-US" sz="2800" dirty="0" err="1"/>
              <a:t>dari</a:t>
            </a:r>
            <a:r>
              <a:rPr lang="en-US" sz="2800" dirty="0"/>
              <a:t> APBD </a:t>
            </a:r>
            <a:r>
              <a:rPr lang="en-US" sz="2800" dirty="0" err="1" smtClean="0"/>
              <a:t>yg</a:t>
            </a:r>
            <a:r>
              <a:rPr lang="en-US" sz="2800" dirty="0" smtClean="0"/>
              <a:t> </a:t>
            </a:r>
            <a:r>
              <a:rPr lang="en-US" sz="2800" dirty="0" err="1"/>
              <a:t>bersangkutan</a:t>
            </a:r>
            <a:r>
              <a:rPr lang="en-US" sz="2800" dirty="0"/>
              <a:t>. </a:t>
            </a:r>
          </a:p>
          <a:p>
            <a:pPr marL="514350" lvl="0" indent="-514350" fontAlgn="base">
              <a:buFont typeface="+mj-lt"/>
              <a:buAutoNum type="arabicPeriod" startAt="5"/>
            </a:pPr>
            <a:r>
              <a:rPr lang="en-US" sz="2800" dirty="0"/>
              <a:t>Pemerintah </a:t>
            </a:r>
            <a:r>
              <a:rPr lang="en-US" sz="2800" dirty="0" err="1"/>
              <a:t>Pusat</a:t>
            </a:r>
            <a:r>
              <a:rPr lang="en-US" sz="2800" dirty="0"/>
              <a:t> </a:t>
            </a:r>
            <a:r>
              <a:rPr lang="en-US" sz="2800" dirty="0" err="1" smtClean="0"/>
              <a:t>dpt</a:t>
            </a:r>
            <a:r>
              <a:rPr lang="en-US" sz="2800" dirty="0" smtClean="0"/>
              <a:t> </a:t>
            </a:r>
            <a:r>
              <a:rPr lang="en-US" sz="2800" dirty="0" err="1"/>
              <a:t>melimpahkan</a:t>
            </a:r>
            <a:r>
              <a:rPr lang="en-US" sz="2800" dirty="0"/>
              <a:t> </a:t>
            </a:r>
            <a:r>
              <a:rPr lang="en-US" sz="2800" dirty="0" err="1" smtClean="0"/>
              <a:t>kpd</a:t>
            </a:r>
            <a:r>
              <a:rPr lang="en-US" sz="2800" dirty="0" smtClean="0"/>
              <a:t> </a:t>
            </a:r>
            <a:r>
              <a:rPr lang="en-US" sz="2800" dirty="0"/>
              <a:t>gubernur </a:t>
            </a:r>
            <a:r>
              <a:rPr lang="en-US" sz="2800" dirty="0" err="1" smtClean="0"/>
              <a:t>sbg</a:t>
            </a:r>
            <a:r>
              <a:rPr lang="en-US" sz="2800" dirty="0" smtClean="0"/>
              <a:t> </a:t>
            </a:r>
            <a:r>
              <a:rPr lang="en-US" sz="2800" dirty="0"/>
              <a:t>wakil Pemerintah </a:t>
            </a:r>
            <a:r>
              <a:rPr lang="en-US" sz="2800" dirty="0" err="1"/>
              <a:t>Pusat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melaksanakan</a:t>
            </a:r>
            <a:r>
              <a:rPr lang="en-US" sz="2800" dirty="0"/>
              <a:t> Urusan Pemerintahan yang </a:t>
            </a:r>
            <a:r>
              <a:rPr lang="en-US" sz="2800" dirty="0" err="1"/>
              <a:t>menjadi</a:t>
            </a:r>
            <a:r>
              <a:rPr lang="en-US" sz="2800" dirty="0"/>
              <a:t> </a:t>
            </a:r>
            <a:r>
              <a:rPr lang="en-US" sz="2800" dirty="0" err="1"/>
              <a:t>kewenangan</a:t>
            </a:r>
            <a:r>
              <a:rPr lang="en-US" sz="2800" dirty="0"/>
              <a:t> Daerah </a:t>
            </a:r>
            <a:r>
              <a:rPr lang="en-US" sz="2800" dirty="0" err="1"/>
              <a:t>kabupaten</a:t>
            </a:r>
            <a:r>
              <a:rPr lang="en-US" sz="2800" dirty="0"/>
              <a:t>/</a:t>
            </a:r>
            <a:r>
              <a:rPr lang="en-US" sz="2800" dirty="0" err="1"/>
              <a:t>kota</a:t>
            </a:r>
            <a:r>
              <a:rPr lang="en-US" sz="2800" dirty="0"/>
              <a:t> yang </a:t>
            </a:r>
            <a:r>
              <a:rPr lang="en-US" sz="2800" dirty="0" err="1"/>
              <a:t>diambil</a:t>
            </a:r>
            <a:r>
              <a:rPr lang="en-US" sz="2800" dirty="0"/>
              <a:t> </a:t>
            </a:r>
            <a:r>
              <a:rPr lang="en-US" sz="2800" dirty="0" err="1"/>
              <a:t>alih</a:t>
            </a:r>
            <a:r>
              <a:rPr lang="en-US" sz="2800" dirty="0"/>
              <a:t> </a:t>
            </a:r>
            <a:r>
              <a:rPr lang="en-US" sz="2800" dirty="0" err="1"/>
              <a:t>oleh</a:t>
            </a:r>
            <a:r>
              <a:rPr lang="en-US" sz="2800" dirty="0"/>
              <a:t> Pemerintah </a:t>
            </a:r>
            <a:r>
              <a:rPr lang="en-US" sz="2800" dirty="0" err="1"/>
              <a:t>Pusat</a:t>
            </a:r>
            <a:r>
              <a:rPr lang="en-US" sz="2800" dirty="0"/>
              <a:t> </a:t>
            </a:r>
            <a:endParaRPr lang="en-US" sz="2800" dirty="0" smtClean="0"/>
          </a:p>
          <a:p>
            <a:pPr marL="514350" lvl="0" indent="-514350" fontAlgn="base">
              <a:buFont typeface="+mj-lt"/>
              <a:buAutoNum type="arabicPeriod" startAt="5"/>
            </a:pPr>
            <a:r>
              <a:rPr lang="en-US" sz="2800" dirty="0" err="1" smtClean="0"/>
              <a:t>Ketentuan</a:t>
            </a:r>
            <a:r>
              <a:rPr lang="en-US" sz="2800" dirty="0" smtClean="0"/>
              <a:t> </a:t>
            </a:r>
            <a:r>
              <a:rPr lang="en-US" sz="2800" dirty="0" err="1"/>
              <a:t>lebih</a:t>
            </a:r>
            <a:r>
              <a:rPr lang="en-US" sz="2800" dirty="0"/>
              <a:t> </a:t>
            </a:r>
            <a:r>
              <a:rPr lang="en-US" sz="2800" dirty="0" err="1"/>
              <a:t>lanjut</a:t>
            </a:r>
            <a:r>
              <a:rPr lang="en-US" sz="2800" dirty="0"/>
              <a:t> </a:t>
            </a:r>
            <a:r>
              <a:rPr lang="en-US" sz="2800" dirty="0" err="1"/>
              <a:t>mengenai</a:t>
            </a:r>
            <a:r>
              <a:rPr lang="en-US" sz="2800" dirty="0"/>
              <a:t> </a:t>
            </a:r>
            <a:r>
              <a:rPr lang="en-US" sz="2800" dirty="0" err="1"/>
              <a:t>pembinaan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pengawasan</a:t>
            </a:r>
            <a:r>
              <a:rPr lang="en-US" sz="2800" dirty="0"/>
              <a:t> </a:t>
            </a:r>
            <a:r>
              <a:rPr lang="en-US" sz="2800" dirty="0" err="1"/>
              <a:t>diatur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peraturan</a:t>
            </a:r>
            <a:r>
              <a:rPr lang="en-US" sz="2800" dirty="0"/>
              <a:t> </a:t>
            </a:r>
            <a:r>
              <a:rPr lang="en-US" sz="2800" dirty="0" err="1"/>
              <a:t>pemerintah</a:t>
            </a:r>
            <a:r>
              <a:rPr lang="en-US" sz="2800" dirty="0"/>
              <a:t>. </a:t>
            </a:r>
          </a:p>
          <a:p>
            <a:pPr marL="0" indent="0">
              <a:buNone/>
            </a:pPr>
            <a:r>
              <a:rPr lang="en-US" sz="2800" dirty="0"/>
              <a:t> 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7487642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6200"/>
            <a:ext cx="8153400" cy="685800"/>
          </a:xfrm>
        </p:spPr>
        <p:txBody>
          <a:bodyPr>
            <a:noAutofit/>
          </a:bodyPr>
          <a:lstStyle/>
          <a:p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b="1" dirty="0" smtClean="0"/>
              <a:t>Pengawasan Pemerintahan Daerah</a:t>
            </a:r>
            <a:r>
              <a:rPr lang="en-US" sz="3200" dirty="0"/>
              <a:t/>
            </a:r>
            <a:br>
              <a:rPr lang="en-US" sz="3200" dirty="0"/>
            </a:b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838200"/>
            <a:ext cx="8153400" cy="5715000"/>
          </a:xfrm>
        </p:spPr>
        <p:txBody>
          <a:bodyPr>
            <a:noAutofit/>
          </a:bodyPr>
          <a:lstStyle/>
          <a:p>
            <a:pPr lvl="0"/>
            <a:r>
              <a:rPr lang="en-US" sz="2400" b="1" dirty="0" smtClean="0"/>
              <a:t>Pengawasan  penyelenggaraan </a:t>
            </a:r>
            <a:r>
              <a:rPr lang="en-US" sz="2400" b="1" dirty="0" err="1"/>
              <a:t>pemerintahan</a:t>
            </a:r>
            <a:r>
              <a:rPr lang="en-US" sz="2400" b="1" dirty="0"/>
              <a:t> </a:t>
            </a:r>
            <a:r>
              <a:rPr lang="en-US" sz="2400" dirty="0" err="1" smtClean="0"/>
              <a:t>daerah</a:t>
            </a:r>
            <a:r>
              <a:rPr lang="en-US" sz="2400" dirty="0" smtClean="0"/>
              <a:t> </a:t>
            </a:r>
            <a:r>
              <a:rPr lang="en-US" sz="2400" dirty="0" err="1" smtClean="0"/>
              <a:t>mnrt</a:t>
            </a:r>
            <a:r>
              <a:rPr lang="en-US" sz="2400" dirty="0" smtClean="0"/>
              <a:t> PP No </a:t>
            </a:r>
            <a:r>
              <a:rPr lang="en-US" sz="2400" dirty="0"/>
              <a:t>12 </a:t>
            </a:r>
            <a:r>
              <a:rPr lang="en-US" sz="2400" dirty="0" err="1" smtClean="0"/>
              <a:t>Th</a:t>
            </a:r>
            <a:r>
              <a:rPr lang="en-US" sz="2400" dirty="0" smtClean="0"/>
              <a:t>  </a:t>
            </a:r>
            <a:r>
              <a:rPr lang="en-US" sz="2400" dirty="0"/>
              <a:t>2017 </a:t>
            </a:r>
            <a:r>
              <a:rPr lang="en-US" sz="2400" dirty="0" smtClean="0"/>
              <a:t>Pasal 1 </a:t>
            </a:r>
            <a:r>
              <a:rPr lang="en-US" sz="2400" dirty="0" err="1" smtClean="0"/>
              <a:t>angka</a:t>
            </a:r>
            <a:r>
              <a:rPr lang="en-US" sz="2400" dirty="0" smtClean="0"/>
              <a:t> 2 adalah </a:t>
            </a:r>
            <a:r>
              <a:rPr lang="en-US" sz="2400" dirty="0" err="1"/>
              <a:t>usaha</a:t>
            </a:r>
            <a:r>
              <a:rPr lang="en-US" sz="2400" dirty="0"/>
              <a:t>, </a:t>
            </a:r>
            <a:r>
              <a:rPr lang="en-US" sz="2400" dirty="0" err="1"/>
              <a:t>tindakan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kegiatan</a:t>
            </a:r>
            <a:r>
              <a:rPr lang="en-US" sz="2400" dirty="0"/>
              <a:t> yang </a:t>
            </a:r>
            <a:r>
              <a:rPr lang="en-US" sz="2400" dirty="0" err="1"/>
              <a:t>ditujukan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menjamin</a:t>
            </a:r>
            <a:r>
              <a:rPr lang="en-US" sz="2400" dirty="0"/>
              <a:t> </a:t>
            </a:r>
            <a:r>
              <a:rPr lang="en-US" sz="2400" dirty="0" err="1"/>
              <a:t>penyenggaraan</a:t>
            </a:r>
            <a:r>
              <a:rPr lang="en-US" sz="2400" dirty="0"/>
              <a:t> </a:t>
            </a:r>
            <a:r>
              <a:rPr lang="en-US" sz="2400" dirty="0" err="1"/>
              <a:t>pemerintahan</a:t>
            </a:r>
            <a:r>
              <a:rPr lang="en-US" sz="2400" dirty="0"/>
              <a:t> </a:t>
            </a:r>
            <a:r>
              <a:rPr lang="en-US" sz="2400" dirty="0" err="1"/>
              <a:t>daerah</a:t>
            </a:r>
            <a:r>
              <a:rPr lang="en-US" sz="2400" dirty="0"/>
              <a:t> </a:t>
            </a:r>
            <a:r>
              <a:rPr lang="en-US" sz="2400" dirty="0" err="1"/>
              <a:t>berjalan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efisien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efektif</a:t>
            </a:r>
            <a:r>
              <a:rPr lang="en-US" sz="2400" dirty="0"/>
              <a:t> </a:t>
            </a:r>
            <a:r>
              <a:rPr lang="en-US" sz="2400" dirty="0" err="1"/>
              <a:t>sesuai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ketentuan</a:t>
            </a:r>
            <a:r>
              <a:rPr lang="en-US" sz="2400" dirty="0"/>
              <a:t> </a:t>
            </a:r>
            <a:r>
              <a:rPr lang="en-US" sz="2400" dirty="0" err="1"/>
              <a:t>peraturan</a:t>
            </a:r>
            <a:r>
              <a:rPr lang="en-US" sz="2400" dirty="0"/>
              <a:t> </a:t>
            </a:r>
            <a:r>
              <a:rPr lang="en-US" sz="2400" dirty="0" err="1"/>
              <a:t>perundang-undangan</a:t>
            </a:r>
            <a:r>
              <a:rPr lang="en-US" sz="2400" dirty="0" smtClean="0"/>
              <a:t>.</a:t>
            </a:r>
            <a:r>
              <a:rPr lang="en-US" sz="2400" dirty="0"/>
              <a:t> </a:t>
            </a:r>
            <a:endParaRPr lang="en-US" sz="2400" dirty="0" smtClean="0"/>
          </a:p>
          <a:p>
            <a:pPr lvl="0"/>
            <a:r>
              <a:rPr lang="en-US" sz="2400" b="1" dirty="0" smtClean="0"/>
              <a:t>Pengawasan</a:t>
            </a:r>
            <a:r>
              <a:rPr lang="en-US" sz="2400" dirty="0" smtClean="0"/>
              <a:t>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kegiatan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proses </a:t>
            </a:r>
            <a:r>
              <a:rPr lang="en-US" sz="2400" dirty="0" err="1"/>
              <a:t>kegiatan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mengetahui</a:t>
            </a:r>
            <a:r>
              <a:rPr lang="en-US" sz="2400" dirty="0"/>
              <a:t> </a:t>
            </a:r>
            <a:r>
              <a:rPr lang="en-US" sz="2400" dirty="0" err="1"/>
              <a:t>hasil</a:t>
            </a:r>
            <a:r>
              <a:rPr lang="en-US" sz="2400" dirty="0"/>
              <a:t> pelaksanaan, </a:t>
            </a:r>
            <a:r>
              <a:rPr lang="en-US" sz="2400" dirty="0" smtClean="0"/>
              <a:t> </a:t>
            </a:r>
            <a:r>
              <a:rPr lang="en-US" sz="2400" dirty="0" err="1" smtClean="0"/>
              <a:t>kesalahan</a:t>
            </a:r>
            <a:r>
              <a:rPr lang="en-US" sz="2400" dirty="0"/>
              <a:t>, </a:t>
            </a:r>
            <a:r>
              <a:rPr lang="en-US" sz="2400" dirty="0" err="1"/>
              <a:t>kegagalan</a:t>
            </a:r>
            <a:r>
              <a:rPr lang="en-US" sz="2400" dirty="0"/>
              <a:t> </a:t>
            </a:r>
            <a:r>
              <a:rPr lang="en-US" sz="2400" dirty="0" smtClean="0"/>
              <a:t>&amp; </a:t>
            </a:r>
            <a:r>
              <a:rPr lang="en-US" sz="2400" dirty="0" err="1" smtClean="0"/>
              <a:t>mencegah</a:t>
            </a:r>
            <a:r>
              <a:rPr lang="en-US" sz="2400" dirty="0" smtClean="0"/>
              <a:t> </a:t>
            </a:r>
            <a:r>
              <a:rPr lang="en-US" sz="2400" dirty="0" err="1"/>
              <a:t>kesalahan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terulang</a:t>
            </a:r>
            <a:r>
              <a:rPr lang="en-US" sz="2400" dirty="0"/>
              <a:t> </a:t>
            </a:r>
            <a:r>
              <a:rPr lang="en-US" sz="2400" dirty="0" err="1"/>
              <a:t>sehingga</a:t>
            </a:r>
            <a:r>
              <a:rPr lang="en-US" sz="2400" dirty="0"/>
              <a:t> pelaksanaan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berbeda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rencana</a:t>
            </a:r>
            <a:r>
              <a:rPr lang="en-US" sz="2400" dirty="0"/>
              <a:t> yang </a:t>
            </a:r>
            <a:r>
              <a:rPr lang="en-US" sz="2400" dirty="0" err="1"/>
              <a:t>telah</a:t>
            </a:r>
            <a:r>
              <a:rPr lang="en-US" sz="2400" dirty="0"/>
              <a:t> </a:t>
            </a:r>
            <a:r>
              <a:rPr lang="en-US" sz="2400" dirty="0" err="1"/>
              <a:t>ditetapkan</a:t>
            </a:r>
            <a:r>
              <a:rPr lang="en-US" sz="2400" dirty="0" smtClean="0"/>
              <a:t>.</a:t>
            </a:r>
          </a:p>
          <a:p>
            <a:r>
              <a:rPr lang="en-US" sz="2400" b="1" dirty="0" smtClean="0"/>
              <a:t>Pengawasan: </a:t>
            </a:r>
            <a:r>
              <a:rPr lang="en-US" sz="2400" dirty="0"/>
              <a:t>Semua </a:t>
            </a:r>
            <a:r>
              <a:rPr lang="en-US" sz="2400" dirty="0" err="1"/>
              <a:t>tindakan</a:t>
            </a:r>
            <a:r>
              <a:rPr lang="en-US" sz="2400" dirty="0"/>
              <a:t> </a:t>
            </a:r>
            <a:r>
              <a:rPr lang="en-US" sz="2400" dirty="0" err="1"/>
              <a:t>penilaian</a:t>
            </a:r>
            <a:r>
              <a:rPr lang="en-US" sz="2400" dirty="0"/>
              <a:t> </a:t>
            </a:r>
            <a:r>
              <a:rPr lang="en-US" sz="2400" dirty="0" err="1"/>
              <a:t>terhadap</a:t>
            </a:r>
            <a:r>
              <a:rPr lang="en-US" sz="2400" dirty="0"/>
              <a:t> pelaksanaan </a:t>
            </a:r>
            <a:r>
              <a:rPr lang="en-US" sz="2400" dirty="0" err="1"/>
              <a:t>kegiatan</a:t>
            </a:r>
            <a:r>
              <a:rPr lang="en-US" sz="2400" dirty="0"/>
              <a:t>: a) </a:t>
            </a:r>
            <a:r>
              <a:rPr lang="en-US" sz="2400" dirty="0" err="1"/>
              <a:t>Sampai</a:t>
            </a:r>
            <a:r>
              <a:rPr lang="en-US" sz="2400" dirty="0"/>
              <a:t> </a:t>
            </a:r>
            <a:r>
              <a:rPr lang="en-US" sz="2400" dirty="0" err="1"/>
              <a:t>sejauh</a:t>
            </a:r>
            <a:r>
              <a:rPr lang="en-US" sz="2400" dirty="0"/>
              <a:t> </a:t>
            </a:r>
            <a:r>
              <a:rPr lang="en-US" sz="2400" dirty="0" err="1"/>
              <a:t>mana</a:t>
            </a:r>
            <a:r>
              <a:rPr lang="en-US" sz="2400" dirty="0"/>
              <a:t> </a:t>
            </a:r>
            <a:r>
              <a:rPr lang="en-US" sz="2400" dirty="0" err="1"/>
              <a:t>kegiatan</a:t>
            </a:r>
            <a:r>
              <a:rPr lang="en-US" sz="2400" dirty="0"/>
              <a:t> </a:t>
            </a:r>
            <a:r>
              <a:rPr lang="en-US" sz="2400" dirty="0" err="1"/>
              <a:t>dilaksanakan</a:t>
            </a:r>
            <a:r>
              <a:rPr lang="en-US" sz="2400" dirty="0"/>
              <a:t>; b) Usaha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mencegah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menanggulangi</a:t>
            </a:r>
            <a:r>
              <a:rPr lang="en-US" sz="2400" dirty="0"/>
              <a:t> </a:t>
            </a:r>
            <a:r>
              <a:rPr lang="en-US" sz="2400" dirty="0" err="1"/>
              <a:t>terjadinya</a:t>
            </a:r>
            <a:r>
              <a:rPr lang="en-US" sz="2400" dirty="0"/>
              <a:t> </a:t>
            </a:r>
            <a:r>
              <a:rPr lang="en-US" sz="2400" dirty="0" err="1"/>
              <a:t>penyimpangan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penyelewengan</a:t>
            </a:r>
            <a:r>
              <a:rPr lang="en-US" sz="2400" dirty="0"/>
              <a:t>; c)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kelanjutan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fungsi</a:t>
            </a:r>
            <a:r>
              <a:rPr lang="en-US" sz="2400" dirty="0"/>
              <a:t> perencanaan, </a:t>
            </a:r>
            <a:r>
              <a:rPr lang="en-US" sz="2400" dirty="0" err="1"/>
              <a:t>pengorganisasian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memberi</a:t>
            </a:r>
            <a:r>
              <a:rPr lang="en-US" sz="2400" dirty="0"/>
              <a:t> </a:t>
            </a:r>
            <a:r>
              <a:rPr lang="en-US" sz="2400" dirty="0" err="1"/>
              <a:t>stimulasi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perencanaan </a:t>
            </a:r>
            <a:r>
              <a:rPr lang="en-US" sz="2400" dirty="0" err="1"/>
              <a:t>berikutnya</a:t>
            </a:r>
            <a:r>
              <a:rPr lang="en-US" sz="2400" dirty="0"/>
              <a:t>.</a:t>
            </a:r>
          </a:p>
          <a:p>
            <a:pPr lvl="0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778974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Autofit/>
          </a:bodyPr>
          <a:lstStyle/>
          <a:p>
            <a:r>
              <a:rPr lang="en-US" sz="3200" b="1" dirty="0" err="1"/>
              <a:t>Pelaksana</a:t>
            </a:r>
            <a:r>
              <a:rPr lang="en-US" sz="3200" b="1" dirty="0"/>
              <a:t> Pengawasan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305800" cy="50292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Pemerintahan </a:t>
            </a:r>
            <a:r>
              <a:rPr lang="en-US" dirty="0" err="1"/>
              <a:t>daerah</a:t>
            </a:r>
            <a:r>
              <a:rPr lang="en-US" dirty="0"/>
              <a:t> di Indonesia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provinsi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kabupaten</a:t>
            </a:r>
            <a:r>
              <a:rPr lang="en-US" dirty="0"/>
              <a:t>/</a:t>
            </a:r>
            <a:r>
              <a:rPr lang="en-US" dirty="0" err="1"/>
              <a:t>kota</a:t>
            </a:r>
            <a:r>
              <a:rPr lang="en-US" dirty="0"/>
              <a:t>.</a:t>
            </a:r>
          </a:p>
          <a:p>
            <a:r>
              <a:rPr lang="en-US" dirty="0"/>
              <a:t>Pemerintahan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provinsi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kabupaten</a:t>
            </a:r>
            <a:r>
              <a:rPr lang="en-US" dirty="0"/>
              <a:t>/</a:t>
            </a:r>
            <a:r>
              <a:rPr lang="en-US" dirty="0" err="1"/>
              <a:t>kota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menyelenggarakan</a:t>
            </a:r>
            <a:r>
              <a:rPr lang="en-US" dirty="0"/>
              <a:t> </a:t>
            </a:r>
            <a:r>
              <a:rPr lang="en-US" dirty="0" err="1"/>
              <a:t>pemerintahannya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pengawasan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: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b="1" dirty="0"/>
              <a:t>Pemerintahan </a:t>
            </a:r>
            <a:r>
              <a:rPr lang="en-US" b="1" dirty="0" err="1"/>
              <a:t>daerah</a:t>
            </a:r>
            <a:r>
              <a:rPr lang="en-US" b="1" dirty="0"/>
              <a:t> </a:t>
            </a:r>
            <a:r>
              <a:rPr lang="en-US" b="1" dirty="0" err="1"/>
              <a:t>provinsi</a:t>
            </a:r>
            <a:r>
              <a:rPr lang="en-US" dirty="0"/>
              <a:t>; </a:t>
            </a:r>
            <a:r>
              <a:rPr lang="en-US" dirty="0" err="1"/>
              <a:t>pengawasan</a:t>
            </a:r>
            <a:r>
              <a:rPr lang="en-US" dirty="0"/>
              <a:t> </a:t>
            </a:r>
            <a:r>
              <a:rPr lang="en-US" dirty="0" err="1"/>
              <a:t>dilaksanakan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kementerian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negeri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pengawasan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menteri</a:t>
            </a:r>
            <a:r>
              <a:rPr lang="en-US" dirty="0"/>
              <a:t> </a:t>
            </a:r>
            <a:r>
              <a:rPr lang="en-US" dirty="0" err="1"/>
              <a:t>teknis</a:t>
            </a:r>
            <a:r>
              <a:rPr lang="en-US" dirty="0"/>
              <a:t>/</a:t>
            </a: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smtClean="0"/>
              <a:t>non </a:t>
            </a:r>
            <a:r>
              <a:rPr lang="en-US" dirty="0" err="1" smtClean="0"/>
              <a:t>kementerian</a:t>
            </a:r>
            <a:r>
              <a:rPr lang="en-US" dirty="0" smtClean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pengawasan</a:t>
            </a:r>
            <a:r>
              <a:rPr lang="en-US" dirty="0"/>
              <a:t> </a:t>
            </a:r>
            <a:r>
              <a:rPr lang="en-US" dirty="0" err="1"/>
              <a:t>teknis</a:t>
            </a:r>
            <a:r>
              <a:rPr lang="en-US" dirty="0"/>
              <a:t>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b="1" dirty="0"/>
              <a:t>Pemerintahan </a:t>
            </a:r>
            <a:r>
              <a:rPr lang="en-US" b="1" dirty="0" err="1"/>
              <a:t>daerah</a:t>
            </a:r>
            <a:r>
              <a:rPr lang="en-US" b="1" dirty="0"/>
              <a:t> </a:t>
            </a:r>
            <a:r>
              <a:rPr lang="en-US" b="1" dirty="0" err="1"/>
              <a:t>kabupaten</a:t>
            </a:r>
            <a:r>
              <a:rPr lang="en-US" b="1" dirty="0"/>
              <a:t>/</a:t>
            </a:r>
            <a:r>
              <a:rPr lang="en-US" b="1" dirty="0" err="1"/>
              <a:t>kota</a:t>
            </a:r>
            <a:r>
              <a:rPr lang="en-US" dirty="0"/>
              <a:t>; </a:t>
            </a:r>
            <a:r>
              <a:rPr lang="en-US" dirty="0" err="1"/>
              <a:t>pengawasan</a:t>
            </a:r>
            <a:r>
              <a:rPr lang="en-US" dirty="0"/>
              <a:t> </a:t>
            </a:r>
            <a:r>
              <a:rPr lang="en-US" dirty="0" err="1"/>
              <a:t>dilaksanakan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gubernur </a:t>
            </a:r>
            <a:r>
              <a:rPr lang="en-US" dirty="0" err="1"/>
              <a:t>sebagai</a:t>
            </a:r>
            <a:r>
              <a:rPr lang="en-US" dirty="0"/>
              <a:t> wakil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pengawasan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pengawasan</a:t>
            </a:r>
            <a:r>
              <a:rPr lang="en-US" dirty="0"/>
              <a:t> </a:t>
            </a:r>
            <a:r>
              <a:rPr lang="en-US" dirty="0" err="1"/>
              <a:t>teknis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73389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err="1"/>
              <a:t>Pembinaan</a:t>
            </a:r>
            <a:r>
              <a:rPr lang="en-US" sz="3200" b="1" dirty="0"/>
              <a:t> </a:t>
            </a:r>
            <a:r>
              <a:rPr lang="en-US" sz="3200" b="1" dirty="0" smtClean="0"/>
              <a:t>Penyelenggaraan</a:t>
            </a:r>
            <a:br>
              <a:rPr lang="en-US" sz="3200" b="1" dirty="0" smtClean="0"/>
            </a:br>
            <a:r>
              <a:rPr lang="en-US" sz="3200" b="1" dirty="0" smtClean="0"/>
              <a:t> </a:t>
            </a:r>
            <a:r>
              <a:rPr lang="en-US" sz="3200" b="1" dirty="0"/>
              <a:t>Peme­rintahan </a:t>
            </a:r>
            <a:r>
              <a:rPr lang="en-US" sz="3200" b="1" dirty="0" smtClean="0"/>
              <a:t>Daerah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Provinsi</a:t>
            </a:r>
            <a:r>
              <a:rPr lang="en-US" dirty="0"/>
              <a:t>, </a:t>
            </a:r>
            <a:r>
              <a:rPr lang="en-US" dirty="0" err="1"/>
              <a:t>dilaksanakan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: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Menteri</a:t>
            </a:r>
            <a:r>
              <a:rPr lang="en-US" dirty="0"/>
              <a:t>,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pembinaan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; </a:t>
            </a:r>
            <a:r>
              <a:rPr lang="en-US" dirty="0" err="1"/>
              <a:t>dan</a:t>
            </a: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/>
              <a:t>menteri</a:t>
            </a:r>
            <a:r>
              <a:rPr lang="en-US" dirty="0" smtClean="0"/>
              <a:t> </a:t>
            </a:r>
            <a:r>
              <a:rPr lang="en-US" dirty="0" err="1"/>
              <a:t>teknis</a:t>
            </a:r>
            <a:r>
              <a:rPr lang="en-US" dirty="0"/>
              <a:t>/</a:t>
            </a: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lemba­ga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nonkemen­terian</a:t>
            </a:r>
            <a:r>
              <a:rPr lang="en-US" dirty="0"/>
              <a:t>,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pembinaan</a:t>
            </a:r>
            <a:r>
              <a:rPr lang="en-US" dirty="0"/>
              <a:t> </a:t>
            </a:r>
            <a:r>
              <a:rPr lang="en-US" dirty="0" err="1" smtClean="0"/>
              <a:t>teknis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514350" indent="-514350">
              <a:buFont typeface="+mj-lt"/>
              <a:buAutoNum type="arabicPeriod" startAt="2"/>
            </a:pPr>
            <a:r>
              <a:rPr lang="en-US" b="1" dirty="0" smtClean="0"/>
              <a:t>Kabupaten/</a:t>
            </a:r>
            <a:r>
              <a:rPr lang="en-US" b="1" dirty="0" err="1" smtClean="0"/>
              <a:t>kota</a:t>
            </a:r>
            <a:r>
              <a:rPr lang="en-US" dirty="0"/>
              <a:t>, </a:t>
            </a:r>
            <a:r>
              <a:rPr lang="en-US" dirty="0" err="1"/>
              <a:t>dilaksanakan</a:t>
            </a:r>
            <a:r>
              <a:rPr lang="en-US" dirty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:</a:t>
            </a:r>
          </a:p>
          <a:p>
            <a:r>
              <a:rPr lang="en-US" dirty="0" smtClean="0"/>
              <a:t> </a:t>
            </a:r>
            <a:r>
              <a:rPr lang="en-US" dirty="0"/>
              <a:t>gubernur </a:t>
            </a:r>
            <a:r>
              <a:rPr lang="en-US" dirty="0" err="1"/>
              <a:t>sebagai</a:t>
            </a:r>
            <a:r>
              <a:rPr lang="en-US" dirty="0"/>
              <a:t> wakil Pemerintah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pembinaan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teknis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98859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3600" b="1" dirty="0" smtClean="0"/>
              <a:t>Bentuk </a:t>
            </a:r>
            <a:r>
              <a:rPr lang="en-US" sz="3600" b="1" dirty="0" err="1"/>
              <a:t>Pembina</a:t>
            </a:r>
            <a:r>
              <a:rPr lang="en-US" sz="4000" b="1" dirty="0" err="1"/>
              <a:t>an</a:t>
            </a:r>
            <a:r>
              <a:rPr lang="en-US" sz="4000" b="1" dirty="0"/>
              <a:t/>
            </a:r>
            <a:br>
              <a:rPr lang="en-US" sz="4000" b="1" dirty="0"/>
            </a:b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943600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Fasilitasi </a:t>
            </a:r>
            <a:r>
              <a:rPr lang="en-US" sz="2800" dirty="0" err="1" smtClean="0"/>
              <a:t>secara</a:t>
            </a:r>
            <a:r>
              <a:rPr lang="en-US" sz="2800" dirty="0" smtClean="0"/>
              <a:t> </a:t>
            </a:r>
            <a:r>
              <a:rPr lang="en-US" sz="2800" dirty="0" err="1"/>
              <a:t>efisien</a:t>
            </a:r>
            <a:r>
              <a:rPr lang="en-US" sz="2800" dirty="0"/>
              <a:t> &amp;</a:t>
            </a:r>
            <a:r>
              <a:rPr lang="en-US" sz="2800" dirty="0" smtClean="0"/>
              <a:t> </a:t>
            </a:r>
            <a:r>
              <a:rPr lang="en-US" sz="2800" dirty="0" err="1"/>
              <a:t>efektif</a:t>
            </a:r>
            <a:r>
              <a:rPr lang="en-US" sz="2800" dirty="0"/>
              <a:t> </a:t>
            </a:r>
            <a:r>
              <a:rPr lang="en-US" sz="2800" dirty="0" err="1" smtClean="0"/>
              <a:t>utk</a:t>
            </a:r>
            <a:r>
              <a:rPr lang="en-US" sz="2800" dirty="0" smtClean="0"/>
              <a:t> </a:t>
            </a:r>
            <a:r>
              <a:rPr lang="en-US" sz="2800" dirty="0" err="1"/>
              <a:t>meningkatkan</a:t>
            </a:r>
            <a:r>
              <a:rPr lang="en-US" sz="2800" dirty="0"/>
              <a:t> </a:t>
            </a:r>
            <a:r>
              <a:rPr lang="en-US" sz="2800" dirty="0" err="1"/>
              <a:t>kapasitas</a:t>
            </a:r>
            <a:r>
              <a:rPr lang="en-US" sz="2800" dirty="0"/>
              <a:t> </a:t>
            </a:r>
            <a:r>
              <a:rPr lang="en-US" sz="2800" dirty="0" err="1"/>
              <a:t>daerah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penyeleng­garaan Pemerintahan </a:t>
            </a:r>
            <a:r>
              <a:rPr lang="en-US" sz="2800" dirty="0" smtClean="0"/>
              <a:t>Daerah.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Fasilitasi </a:t>
            </a:r>
            <a:r>
              <a:rPr lang="en-US" sz="2800" dirty="0" err="1" smtClean="0"/>
              <a:t>dilakukan</a:t>
            </a:r>
            <a:r>
              <a:rPr lang="en-US" sz="2800" dirty="0" smtClean="0"/>
              <a:t>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tahapan</a:t>
            </a:r>
            <a:r>
              <a:rPr lang="en-US" sz="2800" dirty="0"/>
              <a:t> perencanaan, </a:t>
            </a:r>
            <a:r>
              <a:rPr lang="en-US" sz="2800" dirty="0" err="1"/>
              <a:t>pengang­garan</a:t>
            </a:r>
            <a:r>
              <a:rPr lang="en-US" sz="2800" dirty="0"/>
              <a:t>, </a:t>
            </a:r>
            <a:r>
              <a:rPr lang="en-US" sz="2800" dirty="0" err="1"/>
              <a:t>pengorganisasian</a:t>
            </a:r>
            <a:r>
              <a:rPr lang="en-US" sz="2800" dirty="0"/>
              <a:t>, pelaksa­naan, </a:t>
            </a:r>
            <a:r>
              <a:rPr lang="en-US" sz="2800" dirty="0" err="1"/>
              <a:t>pelaporan</a:t>
            </a:r>
            <a:r>
              <a:rPr lang="en-US" sz="2800" dirty="0"/>
              <a:t>, </a:t>
            </a:r>
            <a:r>
              <a:rPr lang="en-US" sz="2800" dirty="0" err="1"/>
              <a:t>evaluasi</a:t>
            </a:r>
            <a:r>
              <a:rPr lang="en-US" sz="2800" dirty="0"/>
              <a:t>,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pertanggungjawaban</a:t>
            </a:r>
            <a:r>
              <a:rPr lang="en-US" sz="2800" dirty="0"/>
              <a:t> penyelengga­raan Pemerintahan </a:t>
            </a:r>
            <a:r>
              <a:rPr lang="en-US" sz="2800" dirty="0" smtClean="0"/>
              <a:t>Daerah.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Fasilitasi meliputi </a:t>
            </a:r>
            <a:r>
              <a:rPr lang="en-US" sz="2800" dirty="0" err="1"/>
              <a:t>kegiatan</a:t>
            </a:r>
            <a:r>
              <a:rPr lang="en-US" sz="2800" dirty="0" smtClean="0"/>
              <a:t>:</a:t>
            </a:r>
          </a:p>
          <a:p>
            <a:pPr marL="0" indent="0">
              <a:buNone/>
            </a:pPr>
            <a:r>
              <a:rPr lang="en-US" sz="2800" dirty="0" smtClean="0"/>
              <a:t>       </a:t>
            </a:r>
            <a:r>
              <a:rPr lang="en-US" sz="2800" dirty="0" err="1" smtClean="0"/>
              <a:t>a.pemberdayaan</a:t>
            </a:r>
            <a:r>
              <a:rPr lang="en-US" sz="2800" dirty="0" smtClean="0"/>
              <a:t> </a:t>
            </a:r>
            <a:r>
              <a:rPr lang="en-US" sz="2800" dirty="0"/>
              <a:t>Pemerintahan Daerah;</a:t>
            </a:r>
            <a:br>
              <a:rPr lang="en-US" sz="2800" dirty="0"/>
            </a:br>
            <a:r>
              <a:rPr lang="en-US" sz="2800" dirty="0" smtClean="0"/>
              <a:t>       </a:t>
            </a:r>
            <a:r>
              <a:rPr lang="en-US" sz="2800" dirty="0" err="1" smtClean="0"/>
              <a:t>b.penguatan</a:t>
            </a:r>
            <a:r>
              <a:rPr lang="en-US" sz="2800" dirty="0" smtClean="0"/>
              <a:t> </a:t>
            </a:r>
            <a:r>
              <a:rPr lang="en-US" sz="2800" dirty="0" err="1"/>
              <a:t>kapasitas</a:t>
            </a:r>
            <a:r>
              <a:rPr lang="en-US" sz="2800" dirty="0"/>
              <a:t> Pemerintahan Daerah; </a:t>
            </a:r>
            <a:r>
              <a:rPr lang="en-US" sz="2800" dirty="0" err="1"/>
              <a:t>dan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 smtClean="0"/>
              <a:t>       </a:t>
            </a:r>
            <a:r>
              <a:rPr lang="en-US" sz="2800" dirty="0" err="1" smtClean="0"/>
              <a:t>c.bimbingan</a:t>
            </a:r>
            <a:r>
              <a:rPr lang="en-US" sz="2800" dirty="0" smtClean="0"/>
              <a:t> </a:t>
            </a:r>
            <a:r>
              <a:rPr lang="en-US" sz="2800" dirty="0" err="1"/>
              <a:t>teknis</a:t>
            </a:r>
            <a:r>
              <a:rPr lang="en-US" sz="2800" dirty="0"/>
              <a:t> </a:t>
            </a:r>
            <a:r>
              <a:rPr lang="en-US" sz="2800" dirty="0" err="1"/>
              <a:t>kepada</a:t>
            </a:r>
            <a:r>
              <a:rPr lang="en-US" sz="2800" dirty="0"/>
              <a:t> Pemerintahan Daerah.</a:t>
            </a:r>
          </a:p>
          <a:p>
            <a:pPr marL="514350" indent="-514350">
              <a:buAutoNum type="arabicPlain" startAt="4"/>
            </a:pPr>
            <a:r>
              <a:rPr lang="en-US" sz="2800" dirty="0" smtClean="0"/>
              <a:t>Fasilitasi </a:t>
            </a:r>
            <a:r>
              <a:rPr lang="en-US" sz="2800" dirty="0" err="1" smtClean="0"/>
              <a:t>kegiatan</a:t>
            </a:r>
            <a:r>
              <a:rPr lang="en-US" sz="2800" dirty="0" smtClean="0"/>
              <a:t> dlm </a:t>
            </a:r>
            <a:r>
              <a:rPr lang="en-US" sz="2800" dirty="0" err="1"/>
              <a:t>bentuk</a:t>
            </a:r>
            <a:r>
              <a:rPr lang="en-US" sz="2800" dirty="0"/>
              <a:t> </a:t>
            </a:r>
            <a:r>
              <a:rPr lang="en-US" sz="2800" dirty="0" err="1"/>
              <a:t>penyediaan</a:t>
            </a:r>
            <a:r>
              <a:rPr lang="en-US" sz="2800" dirty="0"/>
              <a:t> </a:t>
            </a:r>
            <a:r>
              <a:rPr lang="en-US" sz="2800" dirty="0" err="1"/>
              <a:t>sarana</a:t>
            </a:r>
            <a:r>
              <a:rPr lang="en-US" sz="2800" dirty="0"/>
              <a:t>  </a:t>
            </a:r>
            <a:r>
              <a:rPr lang="en-US" sz="2800" dirty="0" smtClean="0"/>
              <a:t> &amp; </a:t>
            </a:r>
            <a:r>
              <a:rPr lang="en-US" sz="2800" dirty="0" err="1"/>
              <a:t>prasarana</a:t>
            </a:r>
            <a:r>
              <a:rPr lang="en-US" sz="2800" dirty="0"/>
              <a:t> </a:t>
            </a:r>
            <a:r>
              <a:rPr lang="en-US" sz="2800" dirty="0" err="1"/>
              <a:t>pemerintahan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/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pendampingan</a:t>
            </a:r>
            <a:r>
              <a:rPr lang="en-US" sz="2800" dirty="0"/>
              <a:t>.</a:t>
            </a:r>
          </a:p>
          <a:p>
            <a:pPr marL="0" indent="0">
              <a:buNone/>
            </a:pPr>
            <a:r>
              <a:rPr lang="en-US" sz="2800" dirty="0"/>
              <a:t/>
            </a:r>
            <a:br>
              <a:rPr lang="en-US" sz="2800" dirty="0"/>
            </a:b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458022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457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4000" b="1" dirty="0" smtClean="0"/>
              <a:t>Jenis Pengawasan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562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Jenis </a:t>
            </a:r>
            <a:r>
              <a:rPr lang="en-US" sz="2800" dirty="0" err="1"/>
              <a:t>pengawasan</a:t>
            </a:r>
            <a:r>
              <a:rPr lang="en-US" sz="2800" dirty="0"/>
              <a:t>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dibedakan</a:t>
            </a:r>
            <a:r>
              <a:rPr lang="en-US" sz="2800" dirty="0"/>
              <a:t> </a:t>
            </a:r>
            <a:r>
              <a:rPr lang="en-US" sz="2800" dirty="0" err="1"/>
              <a:t>menjadi</a:t>
            </a:r>
            <a:r>
              <a:rPr lang="en-US" sz="2800" dirty="0"/>
              <a:t>: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800" dirty="0"/>
              <a:t>Pengawasan </a:t>
            </a:r>
            <a:r>
              <a:rPr lang="en-US" sz="2800" dirty="0" err="1"/>
              <a:t>umum</a:t>
            </a:r>
            <a:r>
              <a:rPr lang="en-US" sz="2800" dirty="0"/>
              <a:t>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800" dirty="0"/>
              <a:t>Pengawasan </a:t>
            </a:r>
            <a:r>
              <a:rPr lang="en-US" sz="2800" dirty="0" err="1"/>
              <a:t>teknis</a:t>
            </a:r>
            <a:r>
              <a:rPr lang="en-US" sz="2800" dirty="0"/>
              <a:t>.</a:t>
            </a:r>
          </a:p>
          <a:p>
            <a:pPr marL="0" indent="0">
              <a:buNone/>
            </a:pPr>
            <a:endParaRPr lang="en-US" sz="2800" b="1" dirty="0" smtClean="0"/>
          </a:p>
          <a:p>
            <a:pPr marL="0" indent="0">
              <a:buNone/>
            </a:pPr>
            <a:r>
              <a:rPr lang="en-US" sz="2800" b="1" dirty="0" smtClean="0"/>
              <a:t>Pengawasan </a:t>
            </a:r>
            <a:r>
              <a:rPr lang="en-US" sz="2800" b="1" dirty="0" err="1"/>
              <a:t>umum</a:t>
            </a:r>
            <a:r>
              <a:rPr lang="en-US" sz="2800" b="1" dirty="0"/>
              <a:t> </a:t>
            </a:r>
            <a:r>
              <a:rPr lang="en-US" sz="2800" b="1" dirty="0" smtClean="0"/>
              <a:t>: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Pengawasan yang </a:t>
            </a:r>
            <a:r>
              <a:rPr lang="en-US" sz="2800" dirty="0" err="1"/>
              <a:t>dilakukan</a:t>
            </a:r>
            <a:r>
              <a:rPr lang="en-US" sz="2800" dirty="0"/>
              <a:t> </a:t>
            </a:r>
            <a:r>
              <a:rPr lang="en-US" sz="2800" dirty="0" err="1"/>
              <a:t>oleh</a:t>
            </a:r>
            <a:r>
              <a:rPr lang="en-US" sz="2800" dirty="0"/>
              <a:t> </a:t>
            </a:r>
            <a:r>
              <a:rPr lang="en-US" sz="2800" dirty="0" err="1" smtClean="0"/>
              <a:t>kementerian</a:t>
            </a:r>
            <a:r>
              <a:rPr lang="en-US" sz="2800" dirty="0" smtClean="0"/>
              <a:t> </a:t>
            </a:r>
            <a:r>
              <a:rPr lang="en-US" sz="2800" dirty="0" err="1"/>
              <a:t>dan</a:t>
            </a:r>
            <a:r>
              <a:rPr lang="en-US" sz="2800" dirty="0"/>
              <a:t> gubernur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rangka</a:t>
            </a:r>
            <a:r>
              <a:rPr lang="en-US" sz="2800" dirty="0"/>
              <a:t> pelaksanaan </a:t>
            </a:r>
            <a:r>
              <a:rPr lang="en-US" sz="2800" dirty="0" err="1"/>
              <a:t>pemerintahan</a:t>
            </a:r>
            <a:r>
              <a:rPr lang="en-US" sz="2800" dirty="0"/>
              <a:t> </a:t>
            </a:r>
            <a:r>
              <a:rPr lang="en-US" sz="2800" dirty="0" err="1"/>
              <a:t>daerah</a:t>
            </a:r>
            <a:r>
              <a:rPr lang="en-US" sz="2800" dirty="0"/>
              <a:t> adalah </a:t>
            </a:r>
            <a:r>
              <a:rPr lang="en-US" sz="2800" dirty="0" err="1" smtClean="0"/>
              <a:t>sbb</a:t>
            </a:r>
            <a:r>
              <a:rPr lang="en-US" sz="2800" dirty="0" smtClean="0"/>
              <a:t>:</a:t>
            </a:r>
            <a:r>
              <a:rPr lang="en-US" sz="2800" dirty="0"/>
              <a:t> </a:t>
            </a:r>
            <a:endParaRPr lang="en-US" sz="2800" dirty="0" smtClean="0"/>
          </a:p>
          <a:p>
            <a:pPr marL="514350" indent="-514350" fontAlgn="base">
              <a:buFont typeface="+mj-lt"/>
              <a:buAutoNum type="arabicPeriod"/>
            </a:pPr>
            <a:r>
              <a:rPr lang="en-US" sz="2800" dirty="0"/>
              <a:t> </a:t>
            </a:r>
            <a:r>
              <a:rPr lang="en-US" sz="2800" dirty="0" smtClean="0"/>
              <a:t>Pembagian </a:t>
            </a:r>
            <a:r>
              <a:rPr lang="en-US" sz="2800" dirty="0"/>
              <a:t>Urusan Pemerintahan; </a:t>
            </a:r>
            <a:endParaRPr lang="en-US" sz="2800" dirty="0" smtClean="0"/>
          </a:p>
          <a:p>
            <a:pPr marL="514350" indent="-514350" fontAlgn="base">
              <a:buFont typeface="+mj-lt"/>
              <a:buAutoNum type="arabicPeriod"/>
            </a:pPr>
            <a:r>
              <a:rPr lang="en-US" sz="2800" dirty="0" err="1"/>
              <a:t>K</a:t>
            </a:r>
            <a:r>
              <a:rPr lang="en-US" sz="2800" dirty="0" err="1" smtClean="0"/>
              <a:t>elembagaan</a:t>
            </a:r>
            <a:r>
              <a:rPr lang="en-US" sz="2800" dirty="0" smtClean="0"/>
              <a:t> Daerah;</a:t>
            </a:r>
          </a:p>
          <a:p>
            <a:pPr marL="514350" indent="-514350" fontAlgn="base">
              <a:buFont typeface="+mj-lt"/>
              <a:buAutoNum type="arabicPeriod"/>
            </a:pPr>
            <a:r>
              <a:rPr lang="en-US" sz="2800" dirty="0" err="1"/>
              <a:t>K</a:t>
            </a:r>
            <a:r>
              <a:rPr lang="en-US" sz="2800" dirty="0" err="1" smtClean="0"/>
              <a:t>epegawaian</a:t>
            </a:r>
            <a:r>
              <a:rPr lang="en-US" sz="2800" dirty="0" smtClean="0"/>
              <a:t>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Perangkat</a:t>
            </a:r>
            <a:r>
              <a:rPr lang="en-US" sz="2800" dirty="0"/>
              <a:t> Daerah; 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2152758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 fontAlgn="base">
              <a:buFont typeface="+mj-lt"/>
              <a:buAutoNum type="arabicPeriod" startAt="5"/>
            </a:pPr>
            <a:r>
              <a:rPr lang="en-US" dirty="0" smtClean="0"/>
              <a:t>  Keuangan </a:t>
            </a:r>
            <a:r>
              <a:rPr lang="en-US" dirty="0"/>
              <a:t>Daerah; </a:t>
            </a:r>
          </a:p>
          <a:p>
            <a:pPr marL="514350" indent="-514350" fontAlgn="base">
              <a:buFont typeface="+mj-lt"/>
              <a:buAutoNum type="arabicPeriod" startAt="5"/>
            </a:pPr>
            <a:r>
              <a:rPr lang="en-US" dirty="0" smtClean="0"/>
              <a:t>  Pembangunan </a:t>
            </a:r>
            <a:r>
              <a:rPr lang="en-US" dirty="0"/>
              <a:t>Daerah; </a:t>
            </a:r>
          </a:p>
          <a:p>
            <a:pPr marL="514350" indent="-514350" fontAlgn="base">
              <a:buFont typeface="+mj-lt"/>
              <a:buAutoNum type="arabicPeriod" startAt="5"/>
            </a:pPr>
            <a:r>
              <a:rPr lang="en-US" dirty="0" smtClean="0"/>
              <a:t>  Pelayanan </a:t>
            </a:r>
            <a:r>
              <a:rPr lang="en-US" dirty="0" err="1"/>
              <a:t>publik</a:t>
            </a:r>
            <a:r>
              <a:rPr lang="en-US" dirty="0"/>
              <a:t> di Daerah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/>
              <a:t>sama</a:t>
            </a:r>
            <a:r>
              <a:rPr lang="en-US" dirty="0"/>
              <a:t> Daerah;  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dirty="0" smtClean="0"/>
              <a:t>  Kebijakan </a:t>
            </a:r>
            <a:r>
              <a:rPr lang="en-US" dirty="0"/>
              <a:t>Daerah;  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dirty="0" smtClean="0"/>
              <a:t>  Kepala </a:t>
            </a:r>
            <a:r>
              <a:rPr lang="en-US" dirty="0"/>
              <a:t>Daerah </a:t>
            </a:r>
            <a:r>
              <a:rPr lang="en-US" dirty="0" err="1"/>
              <a:t>dan</a:t>
            </a:r>
            <a:r>
              <a:rPr lang="en-US" dirty="0"/>
              <a:t> DPRD; </a:t>
            </a:r>
            <a:r>
              <a:rPr lang="en-US" dirty="0" err="1"/>
              <a:t>dan</a:t>
            </a:r>
            <a:r>
              <a:rPr lang="en-US" dirty="0"/>
              <a:t> 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dirty="0" smtClean="0"/>
              <a:t>  Bentuk </a:t>
            </a:r>
            <a:r>
              <a:rPr lang="en-US" dirty="0" err="1"/>
              <a:t>pembinaan</a:t>
            </a:r>
            <a:r>
              <a:rPr lang="en-US" dirty="0"/>
              <a:t> lain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perundang-undangan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53666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14400"/>
            <a:ext cx="8305800" cy="5181600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en-US" b="1" dirty="0"/>
              <a:t>Pengawasan </a:t>
            </a:r>
            <a:r>
              <a:rPr lang="en-US" b="1" dirty="0" err="1"/>
              <a:t>Teknis</a:t>
            </a:r>
            <a:endParaRPr lang="en-US" b="1" dirty="0"/>
          </a:p>
          <a:p>
            <a:r>
              <a:rPr lang="en-US" dirty="0"/>
              <a:t>Pengawasan </a:t>
            </a:r>
            <a:r>
              <a:rPr lang="en-US" dirty="0" err="1"/>
              <a:t>teknis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kementerian</a:t>
            </a:r>
            <a:r>
              <a:rPr lang="en-US" dirty="0"/>
              <a:t> </a:t>
            </a:r>
            <a:r>
              <a:rPr lang="en-US" dirty="0" err="1"/>
              <a:t>teknis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nonkementerian</a:t>
            </a:r>
            <a:r>
              <a:rPr lang="en-US" dirty="0" smtClean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teknis</a:t>
            </a:r>
            <a:r>
              <a:rPr lang="en-US" dirty="0"/>
              <a:t> pelaksanaan </a:t>
            </a:r>
            <a:r>
              <a:rPr lang="en-US" dirty="0" err="1"/>
              <a:t>substansi</a:t>
            </a:r>
            <a:r>
              <a:rPr lang="en-US" dirty="0"/>
              <a:t> </a:t>
            </a:r>
            <a:r>
              <a:rPr lang="en-US" dirty="0" smtClean="0"/>
              <a:t>urusan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smtClean="0">
                <a:hlinkClick r:id="rId2"/>
              </a:rPr>
              <a:t> </a:t>
            </a:r>
            <a:r>
              <a:rPr lang="en-US" dirty="0"/>
              <a:t> yang </a:t>
            </a:r>
            <a:r>
              <a:rPr lang="en-US" dirty="0" err="1"/>
              <a:t>diserahkan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provinsi</a:t>
            </a:r>
            <a:r>
              <a:rPr lang="en-US" dirty="0"/>
              <a:t>.</a:t>
            </a:r>
          </a:p>
          <a:p>
            <a:r>
              <a:rPr lang="en-US" dirty="0"/>
              <a:t>Gubernur </a:t>
            </a:r>
            <a:r>
              <a:rPr lang="en-US" dirty="0" err="1"/>
              <a:t>selaku</a:t>
            </a:r>
            <a:r>
              <a:rPr lang="en-US" dirty="0"/>
              <a:t> wakil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di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bertugas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pengawasan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pengawasan</a:t>
            </a:r>
            <a:r>
              <a:rPr lang="en-US" dirty="0"/>
              <a:t> </a:t>
            </a:r>
            <a:r>
              <a:rPr lang="en-US" dirty="0" err="1"/>
              <a:t>teknis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pelaksanaan </a:t>
            </a:r>
            <a:r>
              <a:rPr lang="en-US" dirty="0" err="1"/>
              <a:t>substansi</a:t>
            </a:r>
            <a:r>
              <a:rPr lang="en-US" dirty="0"/>
              <a:t> </a:t>
            </a:r>
            <a:r>
              <a:rPr lang="en-US" dirty="0" err="1"/>
              <a:t>urusuan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yang </a:t>
            </a:r>
            <a:r>
              <a:rPr lang="en-US" dirty="0" err="1"/>
              <a:t>diserahkan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 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kabupaten</a:t>
            </a:r>
            <a:r>
              <a:rPr lang="en-US" dirty="0"/>
              <a:t>/</a:t>
            </a:r>
            <a:r>
              <a:rPr lang="en-US" dirty="0" err="1"/>
              <a:t>kota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35935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715962"/>
          </a:xfrm>
        </p:spPr>
        <p:txBody>
          <a:bodyPr>
            <a:normAutofit/>
          </a:bodyPr>
          <a:lstStyle/>
          <a:p>
            <a:r>
              <a:rPr lang="en-US" sz="3600" b="1" dirty="0" err="1"/>
              <a:t>Indikator</a:t>
            </a:r>
            <a:r>
              <a:rPr lang="en-US" sz="3600" b="1" dirty="0"/>
              <a:t> Pengawasan </a:t>
            </a:r>
            <a:r>
              <a:rPr lang="en-US" sz="3600" b="1" dirty="0" err="1"/>
              <a:t>Teknis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143000"/>
            <a:ext cx="8153400" cy="4983163"/>
          </a:xfrm>
        </p:spPr>
        <p:txBody>
          <a:bodyPr>
            <a:normAutofit fontScale="85000" lnSpcReduction="1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dirty="0" smtClean="0"/>
              <a:t>Capaian </a:t>
            </a:r>
            <a:r>
              <a:rPr lang="en-US" dirty="0" err="1"/>
              <a:t>standar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minimal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 err="1"/>
              <a:t>Ketaatan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perundang-undangan</a:t>
            </a:r>
            <a:r>
              <a:rPr lang="en-US" dirty="0"/>
              <a:t> 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ketaatan</a:t>
            </a:r>
            <a:r>
              <a:rPr lang="en-US" dirty="0"/>
              <a:t> pelaksanaan </a:t>
            </a:r>
            <a:r>
              <a:rPr lang="en-US" dirty="0" err="1"/>
              <a:t>norma</a:t>
            </a:r>
            <a:r>
              <a:rPr lang="en-US" dirty="0"/>
              <a:t>, </a:t>
            </a:r>
            <a:r>
              <a:rPr lang="en-US" dirty="0" err="1"/>
              <a:t>standar</a:t>
            </a:r>
            <a:r>
              <a:rPr lang="en-US" dirty="0"/>
              <a:t>, </a:t>
            </a:r>
            <a:r>
              <a:rPr lang="en-US" dirty="0" err="1"/>
              <a:t>prosedur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kriteria</a:t>
            </a:r>
            <a:r>
              <a:rPr lang="en-US" dirty="0"/>
              <a:t> </a:t>
            </a:r>
            <a:r>
              <a:rPr lang="en-US" dirty="0" smtClean="0"/>
              <a:t> (NSPK) yang </a:t>
            </a:r>
            <a:r>
              <a:rPr lang="en-US" dirty="0" err="1"/>
              <a:t>ditetapkan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pelaksanaan urusan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konkuren</a:t>
            </a:r>
            <a:r>
              <a:rPr lang="en-US" dirty="0"/>
              <a:t>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 err="1"/>
              <a:t>Dampak</a:t>
            </a:r>
            <a:r>
              <a:rPr lang="en-US" dirty="0"/>
              <a:t> pelaksanaan urusan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konkuren</a:t>
            </a:r>
            <a:r>
              <a:rPr lang="en-US" dirty="0"/>
              <a:t> yang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Akuntabilitas </a:t>
            </a:r>
            <a:r>
              <a:rPr lang="en-US" dirty="0" err="1"/>
              <a:t>pengelolaan</a:t>
            </a:r>
            <a:r>
              <a:rPr lang="en-US" dirty="0"/>
              <a:t> </a:t>
            </a:r>
            <a:r>
              <a:rPr lang="en-US" dirty="0" err="1"/>
              <a:t>anggaran</a:t>
            </a:r>
            <a:r>
              <a:rPr lang="en-US" dirty="0"/>
              <a:t> </a:t>
            </a:r>
            <a:r>
              <a:rPr lang="en-US" dirty="0" err="1"/>
              <a:t>pendapatan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belanja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pelaksanaan </a:t>
            </a:r>
            <a:r>
              <a:rPr lang="en-US" u="sng" dirty="0">
                <a:hlinkClick r:id="rId2"/>
              </a:rPr>
              <a:t>urusan </a:t>
            </a:r>
            <a:r>
              <a:rPr lang="en-US" u="sng" dirty="0" err="1">
                <a:hlinkClick r:id="rId2"/>
              </a:rPr>
              <a:t>pemerintahan</a:t>
            </a:r>
            <a:r>
              <a:rPr lang="en-US" u="sng" dirty="0">
                <a:hlinkClick r:id="rId2"/>
              </a:rPr>
              <a:t> </a:t>
            </a:r>
            <a:r>
              <a:rPr lang="en-US" u="sng" dirty="0" err="1">
                <a:hlinkClick r:id="rId2"/>
              </a:rPr>
              <a:t>konkuren</a:t>
            </a:r>
            <a:r>
              <a:rPr lang="en-US" dirty="0"/>
              <a:t> di </a:t>
            </a:r>
            <a:r>
              <a:rPr lang="en-US" dirty="0" err="1"/>
              <a:t>daerah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309248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381</TotalTime>
  <Words>1069</Words>
  <Application>Microsoft Office PowerPoint</Application>
  <PresentationFormat>On-screen Show (4:3)</PresentationFormat>
  <Paragraphs>110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 </vt:lpstr>
      <vt:lpstr> Pengawasan Pemerintahan Daerah </vt:lpstr>
      <vt:lpstr>Pelaksana Pengawasan</vt:lpstr>
      <vt:lpstr>Pembinaan Penyelenggaraan  Peme­rintahan Daerah</vt:lpstr>
      <vt:lpstr> Bentuk Pembinaan </vt:lpstr>
      <vt:lpstr> Jenis Pengawasan </vt:lpstr>
      <vt:lpstr>PowerPoint Presentation</vt:lpstr>
      <vt:lpstr>PowerPoint Presentation</vt:lpstr>
      <vt:lpstr>Indikator Pengawasan Teknis</vt:lpstr>
      <vt:lpstr>PowerPoint Presentation</vt:lpstr>
      <vt:lpstr>Pendidikan dan Pelatihan </vt:lpstr>
      <vt:lpstr>Pengawasan Penyelenggaraan Pemerintahan Daerah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Penghargaan dan Fasilitasi Khusus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asus</cp:lastModifiedBy>
  <cp:revision>28</cp:revision>
  <dcterms:created xsi:type="dcterms:W3CDTF">2020-12-15T05:46:29Z</dcterms:created>
  <dcterms:modified xsi:type="dcterms:W3CDTF">2020-12-20T07:22:52Z</dcterms:modified>
</cp:coreProperties>
</file>