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0" r:id="rId2"/>
    <p:sldId id="349" r:id="rId3"/>
    <p:sldId id="282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353" r:id="rId16"/>
    <p:sldId id="354" r:id="rId17"/>
    <p:sldId id="379" r:id="rId18"/>
    <p:sldId id="380" r:id="rId19"/>
    <p:sldId id="381" r:id="rId20"/>
    <p:sldId id="382" r:id="rId21"/>
    <p:sldId id="383" r:id="rId22"/>
    <p:sldId id="384" r:id="rId23"/>
    <p:sldId id="385" r:id="rId24"/>
    <p:sldId id="386" r:id="rId25"/>
    <p:sldId id="283" r:id="rId26"/>
    <p:sldId id="369" r:id="rId27"/>
    <p:sldId id="370" r:id="rId28"/>
    <p:sldId id="371" r:id="rId29"/>
    <p:sldId id="372" r:id="rId30"/>
    <p:sldId id="373" r:id="rId31"/>
    <p:sldId id="289" r:id="rId32"/>
    <p:sldId id="290" r:id="rId33"/>
    <p:sldId id="342" r:id="rId34"/>
    <p:sldId id="343" r:id="rId35"/>
    <p:sldId id="344" r:id="rId36"/>
    <p:sldId id="345" r:id="rId37"/>
    <p:sldId id="291" r:id="rId38"/>
    <p:sldId id="292" r:id="rId39"/>
    <p:sldId id="293" r:id="rId40"/>
    <p:sldId id="294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48" r:id="rId50"/>
    <p:sldId id="319" r:id="rId51"/>
    <p:sldId id="320" r:id="rId52"/>
    <p:sldId id="321" r:id="rId53"/>
    <p:sldId id="322" r:id="rId54"/>
    <p:sldId id="323" r:id="rId55"/>
    <p:sldId id="324" r:id="rId56"/>
    <p:sldId id="326" r:id="rId57"/>
    <p:sldId id="327" r:id="rId58"/>
    <p:sldId id="328" r:id="rId59"/>
    <p:sldId id="329" r:id="rId60"/>
    <p:sldId id="330" r:id="rId61"/>
    <p:sldId id="331" r:id="rId62"/>
    <p:sldId id="332" r:id="rId63"/>
    <p:sldId id="374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10/22/2018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Populasi_(biologi)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/>
              <a:t>EKOLOGI </a:t>
            </a:r>
          </a:p>
          <a:p>
            <a:pPr algn="ctr">
              <a:buNone/>
            </a:pPr>
            <a:r>
              <a:rPr lang="en-US" sz="6600" smtClean="0"/>
              <a:t>DAN </a:t>
            </a:r>
          </a:p>
          <a:p>
            <a:pPr algn="ctr">
              <a:buNone/>
            </a:pPr>
            <a:r>
              <a:rPr lang="en-US" sz="6600" smtClean="0"/>
              <a:t>AGRARIA</a:t>
            </a:r>
            <a:endParaRPr lang="en-US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/>
            </a:r>
            <a:br>
              <a:rPr lang="en-US" sz="5400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en-US" sz="3800" dirty="0" err="1" smtClean="0">
                <a:solidFill>
                  <a:srgbClr val="FF0000"/>
                </a:solidFill>
              </a:rPr>
              <a:t>Klasifikasi</a:t>
            </a:r>
            <a:r>
              <a:rPr lang="en-US" sz="3800" dirty="0" smtClean="0">
                <a:solidFill>
                  <a:srgbClr val="FF0000"/>
                </a:solidFill>
              </a:rPr>
              <a:t> </a:t>
            </a:r>
            <a:r>
              <a:rPr lang="en-US" sz="3800" dirty="0" err="1" smtClean="0">
                <a:solidFill>
                  <a:srgbClr val="FF0000"/>
                </a:solidFill>
              </a:rPr>
              <a:t>Lingkungan</a:t>
            </a:r>
            <a:r>
              <a:rPr lang="en-US" sz="38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Fuad</a:t>
            </a:r>
            <a:r>
              <a:rPr lang="en-US" dirty="0" smtClean="0"/>
              <a:t> </a:t>
            </a:r>
            <a:r>
              <a:rPr lang="en-US" dirty="0" err="1" smtClean="0"/>
              <a:t>Amsyari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:</a:t>
            </a:r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Fisik</a:t>
            </a:r>
            <a:r>
              <a:rPr lang="en-US" sz="3200" dirty="0" smtClean="0"/>
              <a:t> (physical environment),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 smtClean="0"/>
              <a:t>segala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 </a:t>
            </a:r>
            <a:r>
              <a:rPr lang="en-US" sz="3200" dirty="0" err="1" smtClean="0"/>
              <a:t>disekitar</a:t>
            </a:r>
            <a:r>
              <a:rPr lang="en-US" sz="3200" dirty="0" smtClean="0"/>
              <a:t> </a:t>
            </a:r>
            <a:r>
              <a:rPr lang="en-US" sz="3200" dirty="0" err="1" smtClean="0"/>
              <a:t>kita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berbentuk</a:t>
            </a:r>
            <a:r>
              <a:rPr lang="en-US" sz="3200" dirty="0" smtClean="0"/>
              <a:t> “</a:t>
            </a:r>
            <a:r>
              <a:rPr lang="en-US" sz="3200" dirty="0" err="1" smtClean="0"/>
              <a:t>benda</a:t>
            </a:r>
            <a:r>
              <a:rPr lang="en-US" sz="3200" dirty="0" smtClean="0"/>
              <a:t> </a:t>
            </a:r>
            <a:r>
              <a:rPr lang="en-US" sz="3200" dirty="0" err="1" smtClean="0"/>
              <a:t>mati</a:t>
            </a:r>
            <a:r>
              <a:rPr lang="en-US" sz="3200" dirty="0" smtClean="0"/>
              <a:t>” </a:t>
            </a:r>
            <a:r>
              <a:rPr lang="en-US" sz="3200" dirty="0" err="1" smtClean="0"/>
              <a:t>seperti</a:t>
            </a:r>
            <a:r>
              <a:rPr lang="en-US" sz="3200" dirty="0" smtClean="0"/>
              <a:t> : </a:t>
            </a:r>
            <a:r>
              <a:rPr lang="en-US" sz="3200" dirty="0" err="1" smtClean="0"/>
              <a:t>rumah,kendaraan</a:t>
            </a:r>
            <a:r>
              <a:rPr lang="en-US" sz="3200" dirty="0" smtClean="0"/>
              <a:t>, </a:t>
            </a:r>
            <a:r>
              <a:rPr lang="en-US" sz="3200" dirty="0" err="1" smtClean="0"/>
              <a:t>gunung</a:t>
            </a:r>
            <a:r>
              <a:rPr lang="en-US" sz="3200" dirty="0" smtClean="0"/>
              <a:t>, </a:t>
            </a:r>
            <a:r>
              <a:rPr lang="en-US" sz="3200" dirty="0" err="1" smtClean="0"/>
              <a:t>air,sinar</a:t>
            </a:r>
            <a:r>
              <a:rPr lang="en-US" sz="3200" dirty="0" smtClean="0"/>
              <a:t> </a:t>
            </a:r>
            <a:r>
              <a:rPr lang="en-US" sz="3200" dirty="0" err="1" smtClean="0"/>
              <a:t>matahari,dll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en-US" sz="2800" dirty="0" err="1" smtClean="0"/>
              <a:t>Lingkungn</a:t>
            </a:r>
            <a:r>
              <a:rPr lang="en-US" sz="2800" dirty="0" smtClean="0"/>
              <a:t> </a:t>
            </a:r>
            <a:r>
              <a:rPr lang="en-US" sz="2800" dirty="0" err="1" smtClean="0"/>
              <a:t>Biologis</a:t>
            </a:r>
            <a:r>
              <a:rPr lang="en-US" sz="2800" dirty="0" smtClean="0"/>
              <a:t> (biological environment),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sekitar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berupa</a:t>
            </a:r>
            <a:r>
              <a:rPr lang="en-US" sz="2800" dirty="0" smtClean="0"/>
              <a:t> organism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selain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.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binatang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tumbuh</a:t>
            </a:r>
            <a:r>
              <a:rPr lang="en-US" sz="2800" dirty="0" smtClean="0"/>
              <a:t> – </a:t>
            </a:r>
            <a:r>
              <a:rPr lang="en-US" sz="2800" dirty="0" err="1" smtClean="0"/>
              <a:t>tumbuhan</a:t>
            </a:r>
            <a:r>
              <a:rPr lang="en-US" sz="2800" dirty="0" smtClean="0"/>
              <a:t>.</a:t>
            </a:r>
          </a:p>
          <a:p>
            <a:pPr marL="514350" lvl="0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(social environment),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–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lain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sekitarnya</a:t>
            </a:r>
            <a:r>
              <a:rPr lang="en-US" sz="2800" dirty="0" smtClean="0"/>
              <a:t>,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tetangga</a:t>
            </a:r>
            <a:r>
              <a:rPr lang="en-US" sz="2800" dirty="0" smtClean="0"/>
              <a:t>, </a:t>
            </a:r>
            <a:r>
              <a:rPr lang="en-US" sz="2800" dirty="0" err="1" smtClean="0"/>
              <a:t>teman</a:t>
            </a:r>
            <a:r>
              <a:rPr lang="en-US" sz="2800" dirty="0" smtClean="0"/>
              <a:t>- </a:t>
            </a:r>
            <a:r>
              <a:rPr lang="en-US" sz="2800" dirty="0" err="1" smtClean="0"/>
              <a:t>teman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sekitar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belum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kenal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Bentuk</a:t>
            </a:r>
            <a:r>
              <a:rPr lang="en-US" sz="5400" b="1" dirty="0" smtClean="0">
                <a:solidFill>
                  <a:srgbClr val="FF0000"/>
                </a:solidFill>
              </a:rPr>
              <a:t>- </a:t>
            </a:r>
            <a:r>
              <a:rPr lang="en-US" sz="5400" b="1" dirty="0" err="1" smtClean="0">
                <a:solidFill>
                  <a:srgbClr val="FF0000"/>
                </a:solidFill>
              </a:rPr>
              <a:t>Bentuk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Ekosistem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Tansley</a:t>
            </a:r>
            <a:r>
              <a:rPr lang="en-US" dirty="0" smtClean="0"/>
              <a:t> (1935)</a:t>
            </a:r>
          </a:p>
          <a:p>
            <a:pPr marL="0" indent="0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abiotiknya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 marL="344488" lvl="0" indent="-344488">
              <a:buNone/>
            </a:pPr>
            <a:r>
              <a:rPr lang="en-US" dirty="0" smtClean="0"/>
              <a:t>a.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(natural ecosystem),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–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belantara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lautan</a:t>
            </a:r>
            <a:r>
              <a:rPr lang="en-US" dirty="0" smtClean="0"/>
              <a:t> – </a:t>
            </a:r>
            <a:r>
              <a:rPr lang="en-US" dirty="0" err="1" smtClean="0"/>
              <a:t>lautan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–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kutub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campur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kesana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4488" lvl="0" indent="-344488" algn="just">
              <a:buNone/>
            </a:pPr>
            <a:r>
              <a:rPr lang="en-US" dirty="0" smtClean="0"/>
              <a:t>b.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(artificial ecosystem),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ecosystemnya</a:t>
            </a:r>
            <a:r>
              <a:rPr lang="en-US" dirty="0" smtClean="0"/>
              <a:t>, </a:t>
            </a:r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– </a:t>
            </a:r>
            <a:r>
              <a:rPr lang="en-US" dirty="0" err="1" smtClean="0"/>
              <a:t>materi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sekitarnya</a:t>
            </a:r>
            <a:r>
              <a:rPr lang="en-US" dirty="0" smtClean="0"/>
              <a:t>.</a:t>
            </a:r>
          </a:p>
          <a:p>
            <a:pPr marL="344488" lvl="0" indent="-344488" algn="just">
              <a:buNone/>
            </a:pPr>
            <a:endParaRPr lang="en-US" dirty="0" smtClean="0"/>
          </a:p>
          <a:p>
            <a:pPr marL="344488" lvl="0" indent="-344488" algn="just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                         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endParaRPr lang="en-US" dirty="0" smtClean="0"/>
          </a:p>
          <a:p>
            <a:pPr marL="344488" lvl="0" indent="-344488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butuh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r>
              <a:rPr lang="en-US" dirty="0" smtClean="0"/>
              <a:t>		      </a:t>
            </a:r>
            <a:r>
              <a:rPr lang="en-US" dirty="0" err="1" smtClean="0"/>
              <a:t>Butuh</a:t>
            </a:r>
            <a:r>
              <a:rPr lang="en-US" dirty="0" smtClean="0"/>
              <a:t> </a:t>
            </a:r>
            <a:r>
              <a:rPr lang="en-US" dirty="0" err="1" smtClean="0"/>
              <a:t>perawatan</a:t>
            </a:r>
            <a:endParaRPr lang="en-US" dirty="0" smtClean="0"/>
          </a:p>
          <a:p>
            <a:pPr marL="344488" lvl="0" indent="-344488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memulihkan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		     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   </a:t>
            </a:r>
            <a:r>
              <a:rPr lang="en-US" dirty="0" err="1" smtClean="0"/>
              <a:t>Pencemaran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481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1  </a:t>
            </a:r>
            <a:r>
              <a:rPr lang="en-US" dirty="0" err="1" smtClean="0"/>
              <a:t>butir</a:t>
            </a:r>
            <a:r>
              <a:rPr lang="en-US" dirty="0" smtClean="0"/>
              <a:t> 5 UU No.32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tatanan</a:t>
            </a:r>
            <a:r>
              <a:rPr lang="en-US" dirty="0" smtClean="0"/>
              <a:t> 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produktifitas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Dijelaskan</a:t>
            </a:r>
            <a:r>
              <a:rPr lang="en-US" dirty="0" smtClean="0"/>
              <a:t> pula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, </a:t>
            </a:r>
            <a:r>
              <a:rPr lang="en-US" dirty="0" err="1" smtClean="0"/>
              <a:t>daya</a:t>
            </a:r>
            <a:r>
              <a:rPr lang="en-US" dirty="0" smtClean="0"/>
              <a:t>, </a:t>
            </a:r>
            <a:r>
              <a:rPr lang="en-US" dirty="0" err="1" smtClean="0"/>
              <a:t>keadaan</a:t>
            </a:r>
            <a:r>
              <a:rPr lang="en-US" dirty="0" smtClean="0"/>
              <a:t>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prilakunya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perikehidupan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EKOLOGI DAN SUMBER DAYA AGRARIA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	</a:t>
            </a:r>
            <a:r>
              <a:rPr lang="en-US" sz="3200" dirty="0" err="1" smtClean="0"/>
              <a:t>Ekologi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amat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bahan</a:t>
            </a:r>
            <a:r>
              <a:rPr lang="en-US" sz="3200" dirty="0" smtClean="0"/>
              <a:t> </a:t>
            </a:r>
            <a:r>
              <a:rPr lang="en-US" sz="3200" dirty="0" err="1" smtClean="0"/>
              <a:t>kajian</a:t>
            </a:r>
            <a:r>
              <a:rPr lang="en-US" sz="3200" dirty="0" smtClean="0"/>
              <a:t> </a:t>
            </a:r>
            <a:r>
              <a:rPr lang="en-US" sz="3200" dirty="0" err="1" smtClean="0"/>
              <a:t>setelah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</a:t>
            </a:r>
            <a:r>
              <a:rPr lang="en-US" sz="3200" dirty="0" err="1" smtClean="0"/>
              <a:t>kesadaran</a:t>
            </a:r>
            <a:r>
              <a:rPr lang="en-US" sz="3200" dirty="0" smtClean="0"/>
              <a:t> </a:t>
            </a:r>
            <a:r>
              <a:rPr lang="en-US" sz="3200" dirty="0" err="1" smtClean="0"/>
              <a:t>terhadap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merasa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bagian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salah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lingkungannya</a:t>
            </a:r>
            <a:r>
              <a:rPr lang="en-US" sz="3200" dirty="0" smtClean="0"/>
              <a:t>. </a:t>
            </a:r>
            <a:r>
              <a:rPr lang="en-US" sz="3200" dirty="0" err="1" smtClean="0"/>
              <a:t>lingkup</a:t>
            </a:r>
            <a:r>
              <a:rPr lang="en-US" sz="3200" dirty="0" smtClean="0"/>
              <a:t> </a:t>
            </a:r>
            <a:r>
              <a:rPr lang="en-US" sz="3200" dirty="0" err="1" smtClean="0"/>
              <a:t>ekologi</a:t>
            </a:r>
            <a:r>
              <a:rPr lang="en-US" sz="3200" dirty="0" smtClean="0"/>
              <a:t> </a:t>
            </a:r>
            <a:r>
              <a:rPr lang="en-US" sz="3200" dirty="0" err="1" smtClean="0"/>
              <a:t>meliputi</a:t>
            </a:r>
            <a:r>
              <a:rPr lang="en-US" sz="3200" dirty="0" smtClean="0"/>
              <a:t> </a:t>
            </a:r>
            <a:r>
              <a:rPr lang="en-US" sz="3200" dirty="0" err="1" smtClean="0"/>
              <a:t>individu</a:t>
            </a:r>
            <a:r>
              <a:rPr lang="en-US" sz="3200" dirty="0" smtClean="0"/>
              <a:t>, </a:t>
            </a:r>
            <a:r>
              <a:rPr lang="en-US" sz="3200" dirty="0" err="1" smtClean="0"/>
              <a:t>populasi</a:t>
            </a:r>
            <a:r>
              <a:rPr lang="en-US" sz="3200" dirty="0" smtClean="0"/>
              <a:t>, </a:t>
            </a:r>
            <a:r>
              <a:rPr lang="en-US" sz="3200" dirty="0" err="1" smtClean="0"/>
              <a:t>komunitas</a:t>
            </a:r>
            <a:r>
              <a:rPr lang="en-US" sz="3200" dirty="0" smtClean="0"/>
              <a:t>, </a:t>
            </a:r>
            <a:r>
              <a:rPr lang="en-US" sz="3200" dirty="0" err="1" smtClean="0"/>
              <a:t>ekosistem</a:t>
            </a:r>
            <a:r>
              <a:rPr lang="en-US" sz="3200" dirty="0" smtClean="0"/>
              <a:t> </a:t>
            </a:r>
            <a:r>
              <a:rPr lang="en-US" sz="3200" dirty="0" err="1" smtClean="0"/>
              <a:t>hingga</a:t>
            </a:r>
            <a:r>
              <a:rPr lang="en-US" sz="3200" dirty="0" smtClean="0"/>
              <a:t> </a:t>
            </a:r>
            <a:r>
              <a:rPr lang="en-US" sz="3200" dirty="0" err="1" smtClean="0"/>
              <a:t>biosfir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biologi</a:t>
            </a:r>
            <a:r>
              <a:rPr lang="en-US" dirty="0" smtClean="0"/>
              <a:t>, </a:t>
            </a:r>
            <a:r>
              <a:rPr lang="en-US" b="1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individu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ciri-ciri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(</a:t>
            </a:r>
            <a:r>
              <a:rPr lang="en-US" dirty="0" err="1" smtClean="0"/>
              <a:t>spesies</a:t>
            </a:r>
            <a:r>
              <a:rPr lang="en-US" dirty="0" smtClean="0"/>
              <a:t>)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bereproduksi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sesamanya</a:t>
            </a:r>
            <a:r>
              <a:rPr lang="en-US" dirty="0" smtClean="0"/>
              <a:t>.</a:t>
            </a:r>
            <a:r>
              <a:rPr lang="en-US" baseline="30000" dirty="0" smtClean="0">
                <a:hlinkClick r:id="rId2"/>
              </a:rPr>
              <a:t>[1][2]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ekologi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genetika</a:t>
            </a:r>
            <a:r>
              <a:rPr lang="en-US" dirty="0" smtClean="0"/>
              <a:t> </a:t>
            </a:r>
            <a:r>
              <a:rPr lang="en-US" dirty="0" err="1" smtClean="0"/>
              <a:t>Ekologiwan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spesies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komunitas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Asas</a:t>
            </a:r>
            <a:r>
              <a:rPr lang="en-US" dirty="0" smtClean="0"/>
              <a:t> –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 UU No. 32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)</a:t>
            </a:r>
          </a:p>
          <a:p>
            <a:pPr lvl="0"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Tanggung</a:t>
            </a:r>
            <a:r>
              <a:rPr lang="en-US" b="1" dirty="0" smtClean="0"/>
              <a:t> </a:t>
            </a:r>
            <a:r>
              <a:rPr lang="en-US" b="1" dirty="0" err="1" smtClean="0"/>
              <a:t>Jawab</a:t>
            </a:r>
            <a:r>
              <a:rPr lang="en-US" b="1" dirty="0" smtClean="0"/>
              <a:t> Negara</a:t>
            </a:r>
            <a:endParaRPr lang="en-US" dirty="0" smtClean="0"/>
          </a:p>
          <a:p>
            <a:r>
              <a:rPr lang="en-US" dirty="0" smtClean="0"/>
              <a:t>a. Negara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 SDA </a:t>
            </a:r>
            <a:r>
              <a:rPr lang="en-US" dirty="0" err="1" smtClean="0"/>
              <a:t>akan</a:t>
            </a:r>
            <a:r>
              <a:rPr lang="en-US" dirty="0" smtClean="0"/>
              <a:t>   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sebesar-besarnya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b.    Negara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</a:p>
          <a:p>
            <a:r>
              <a:rPr lang="en-US" dirty="0" smtClean="0"/>
              <a:t>c.  Negara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dilakukannya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SDA </a:t>
            </a:r>
            <a:r>
              <a:rPr lang="en-US" dirty="0" err="1" smtClean="0"/>
              <a:t>yg</a:t>
            </a:r>
            <a:r>
              <a:rPr lang="en-US" dirty="0" smtClean="0"/>
              <a:t> 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 2.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kelestarian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keberlanjutan</a:t>
            </a:r>
            <a:r>
              <a:rPr lang="en-US" sz="2800" b="1" dirty="0" smtClean="0"/>
              <a:t> </a:t>
            </a:r>
            <a:endParaRPr lang="en-US" sz="2800" dirty="0" smtClean="0"/>
          </a:p>
          <a:p>
            <a:pPr lvl="0"/>
            <a:r>
              <a:rPr lang="en-US" sz="2800" dirty="0" err="1" smtClean="0"/>
              <a:t>Maksud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memikul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kewajiban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</a:t>
            </a:r>
            <a:r>
              <a:rPr lang="en-US" sz="2800" dirty="0" err="1" smtClean="0"/>
              <a:t>mendatang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sesamanya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pelestarian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dukung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memperbaiki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.</a:t>
            </a:r>
            <a:r>
              <a:rPr lang="en-US" sz="2800" b="1" dirty="0" smtClean="0"/>
              <a:t> </a:t>
            </a:r>
          </a:p>
          <a:p>
            <a:pPr lvl="0">
              <a:buNone/>
            </a:pPr>
            <a:r>
              <a:rPr lang="en-US" sz="2800" b="1" dirty="0" smtClean="0"/>
              <a:t>3.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keserasian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keseimbangan</a:t>
            </a:r>
            <a:r>
              <a:rPr lang="en-US" sz="2800" b="1" dirty="0" smtClean="0"/>
              <a:t> </a:t>
            </a:r>
            <a:endParaRPr lang="en-US" sz="2800" dirty="0" smtClean="0"/>
          </a:p>
          <a:p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pemanfaatan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barbagai</a:t>
            </a:r>
            <a:r>
              <a:rPr lang="en-US" sz="2800" dirty="0" smtClean="0"/>
              <a:t> </a:t>
            </a:r>
            <a:r>
              <a:rPr lang="en-US" sz="2800" dirty="0" err="1" smtClean="0"/>
              <a:t>aspek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,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,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</a:t>
            </a:r>
            <a:r>
              <a:rPr lang="en-US" sz="2800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lvl="0">
              <a:buNone/>
            </a:pPr>
            <a:r>
              <a:rPr lang="en-US" sz="2800" b="1" dirty="0" smtClean="0"/>
              <a:t>4.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keterpaduan</a:t>
            </a:r>
            <a:endParaRPr lang="en-US" sz="2800" dirty="0" smtClean="0"/>
          </a:p>
          <a:p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memadukan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menyinergikan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komponen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</a:p>
          <a:p>
            <a:pPr lvl="0">
              <a:buNone/>
            </a:pPr>
            <a:r>
              <a:rPr lang="en-US" sz="2800" b="1" dirty="0" smtClean="0"/>
              <a:t>5.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manfaat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segala</a:t>
            </a:r>
            <a:r>
              <a:rPr lang="en-US" sz="2800" dirty="0" smtClean="0"/>
              <a:t> </a:t>
            </a:r>
            <a:r>
              <a:rPr lang="en-US" sz="2800" dirty="0" err="1" smtClean="0"/>
              <a:t>usaha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disesuaikan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potensi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peningkatan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harkat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selaras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lingkungannya</a:t>
            </a:r>
            <a:r>
              <a:rPr lang="en-US" sz="28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1219200"/>
          </a:xfrm>
        </p:spPr>
        <p:txBody>
          <a:bodyPr/>
          <a:lstStyle/>
          <a:p>
            <a:r>
              <a:rPr lang="en-US" dirty="0" smtClean="0"/>
              <a:t>EKOLOGI DAN AGRARIA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05000"/>
            <a:ext cx="7854696" cy="4191000"/>
          </a:xfrm>
        </p:spPr>
        <p:txBody>
          <a:bodyPr/>
          <a:lstStyle/>
          <a:p>
            <a:pPr algn="just"/>
            <a:r>
              <a:rPr lang="en-US" dirty="0" err="1" smtClean="0"/>
              <a:t>Ekologi</a:t>
            </a:r>
            <a:r>
              <a:rPr lang="en-US" dirty="0" smtClean="0"/>
              <a:t>                         </a:t>
            </a:r>
            <a:r>
              <a:rPr lang="en-US" dirty="0" err="1" smtClean="0"/>
              <a:t>Oikos</a:t>
            </a:r>
            <a:r>
              <a:rPr lang="en-US" dirty="0" smtClean="0"/>
              <a:t>                +             Logos   </a:t>
            </a:r>
          </a:p>
          <a:p>
            <a:pPr algn="just"/>
            <a:r>
              <a:rPr lang="en-US" dirty="0" smtClean="0"/>
              <a:t>(Ernest Haeckel, 1869)</a:t>
            </a:r>
          </a:p>
          <a:p>
            <a:pPr algn="just"/>
            <a:r>
              <a:rPr lang="en-US" dirty="0" smtClean="0"/>
              <a:t>                          </a:t>
            </a:r>
            <a:r>
              <a:rPr lang="en-US" dirty="0" err="1" smtClean="0"/>
              <a:t>Rumah</a:t>
            </a:r>
            <a:r>
              <a:rPr lang="en-US" dirty="0" smtClean="0"/>
              <a:t> ,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/            </a:t>
            </a:r>
            <a:r>
              <a:rPr lang="en-US" dirty="0" err="1" smtClean="0"/>
              <a:t>Ilmu</a:t>
            </a:r>
            <a:r>
              <a:rPr lang="en-US" dirty="0" smtClean="0"/>
              <a:t>  </a:t>
            </a:r>
          </a:p>
          <a:p>
            <a:pPr algn="just"/>
            <a:r>
              <a:rPr lang="en-US" dirty="0" smtClean="0"/>
              <a:t>                                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Ekologi</a:t>
            </a:r>
            <a:r>
              <a:rPr lang="en-US" dirty="0" smtClean="0"/>
              <a:t>: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seluk</a:t>
            </a:r>
            <a:r>
              <a:rPr lang="en-US" dirty="0" smtClean="0"/>
              <a:t> </a:t>
            </a:r>
            <a:r>
              <a:rPr lang="en-US" dirty="0" err="1" smtClean="0"/>
              <a:t>beluk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makluk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1905000" y="20574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4038600" y="2362200"/>
            <a:ext cx="45719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flipH="1">
            <a:off x="7467600" y="2362200"/>
            <a:ext cx="45719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/>
          <a:lstStyle/>
          <a:p>
            <a:pPr lvl="0">
              <a:buNone/>
            </a:pPr>
            <a:r>
              <a:rPr lang="en-US" sz="2800" b="1" dirty="0" smtClean="0"/>
              <a:t>6.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kehati-hatian</a:t>
            </a:r>
            <a:r>
              <a:rPr lang="en-US" sz="2800" b="1" dirty="0" smtClean="0"/>
              <a:t> </a:t>
            </a:r>
          </a:p>
          <a:p>
            <a:r>
              <a:rPr lang="en-US" sz="2800" dirty="0" err="1" smtClean="0"/>
              <a:t>Ketidak</a:t>
            </a:r>
            <a:r>
              <a:rPr lang="en-US" sz="2800" dirty="0" smtClean="0"/>
              <a:t> </a:t>
            </a:r>
            <a:r>
              <a:rPr lang="en-US" sz="2800" dirty="0" err="1" smtClean="0"/>
              <a:t>pastian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dampak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usaha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keterbatasan</a:t>
            </a:r>
            <a:r>
              <a:rPr lang="en-US" sz="2800" dirty="0" smtClean="0"/>
              <a:t> </a:t>
            </a:r>
            <a:r>
              <a:rPr lang="en-US" sz="2800" dirty="0" err="1" smtClean="0"/>
              <a:t>penguasaan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 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menunda</a:t>
            </a:r>
            <a:r>
              <a:rPr lang="en-US" sz="2800" dirty="0" smtClean="0"/>
              <a:t> </a:t>
            </a:r>
            <a:r>
              <a:rPr lang="en-US" sz="2800" dirty="0" err="1" smtClean="0"/>
              <a:t>langkah-langkah</a:t>
            </a:r>
            <a:r>
              <a:rPr lang="en-US" sz="2800" dirty="0" smtClean="0"/>
              <a:t> </a:t>
            </a:r>
            <a:r>
              <a:rPr lang="en-US" sz="2800" dirty="0" err="1" smtClean="0"/>
              <a:t>meminimalisasi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menghindari</a:t>
            </a:r>
            <a:r>
              <a:rPr lang="en-US" sz="2800" dirty="0" smtClean="0"/>
              <a:t> </a:t>
            </a:r>
            <a:r>
              <a:rPr lang="en-US" sz="2800" dirty="0" err="1" smtClean="0"/>
              <a:t>ancaman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</a:t>
            </a:r>
            <a:r>
              <a:rPr lang="en-US" sz="2800" dirty="0" err="1" smtClean="0"/>
              <a:t>pencemaran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</a:p>
          <a:p>
            <a:pPr lvl="0">
              <a:buNone/>
            </a:pPr>
            <a:r>
              <a:rPr lang="en-US" sz="2800" b="1" dirty="0" smtClean="0"/>
              <a:t>7.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Keadilan</a:t>
            </a:r>
            <a:r>
              <a:rPr lang="en-US" sz="2800" b="1" dirty="0" smtClean="0"/>
              <a:t> </a:t>
            </a:r>
          </a:p>
          <a:p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mencerminkan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proporsional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,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lintas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, </a:t>
            </a:r>
            <a:r>
              <a:rPr lang="en-US" sz="2800" dirty="0" err="1" smtClean="0"/>
              <a:t>lintas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lintas</a:t>
            </a:r>
            <a:r>
              <a:rPr lang="en-US" sz="2800" dirty="0" smtClean="0"/>
              <a:t> gender.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lvl="0">
              <a:buNone/>
            </a:pPr>
            <a:r>
              <a:rPr lang="en-US" sz="2800" b="1" dirty="0" smtClean="0"/>
              <a:t>8.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Ekoregion</a:t>
            </a:r>
            <a:r>
              <a:rPr lang="en-US" sz="2800" b="1" dirty="0" smtClean="0"/>
              <a:t> </a:t>
            </a:r>
          </a:p>
          <a:p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, </a:t>
            </a:r>
            <a:r>
              <a:rPr lang="en-US" sz="2800" dirty="0" err="1" smtClean="0"/>
              <a:t>ekosistem</a:t>
            </a:r>
            <a:r>
              <a:rPr lang="en-US" sz="2800" dirty="0" smtClean="0"/>
              <a:t> , 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geografis</a:t>
            </a:r>
            <a:r>
              <a:rPr lang="en-US" sz="2800" dirty="0" smtClean="0"/>
              <a:t>, </a:t>
            </a:r>
            <a:r>
              <a:rPr lang="en-US" sz="2800" dirty="0" err="1" smtClean="0"/>
              <a:t>budaya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setempat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kearifan</a:t>
            </a:r>
            <a:r>
              <a:rPr lang="en-US" sz="2800" dirty="0" smtClean="0"/>
              <a:t> </a:t>
            </a:r>
            <a:r>
              <a:rPr lang="en-US" sz="2800" dirty="0" err="1" smtClean="0"/>
              <a:t>lokal</a:t>
            </a:r>
            <a:r>
              <a:rPr lang="en-US" sz="2800" dirty="0" smtClean="0"/>
              <a:t> 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i="1" dirty="0" err="1" smtClean="0"/>
              <a:t>Ekoregion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adalah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wilayah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geografis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yg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memiliki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kesamaan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ciri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iklim</a:t>
            </a:r>
            <a:r>
              <a:rPr lang="en-US" sz="2800" i="1" dirty="0" smtClean="0"/>
              <a:t>, </a:t>
            </a:r>
            <a:r>
              <a:rPr lang="en-US" sz="2800" i="1" dirty="0" err="1" smtClean="0"/>
              <a:t>tanah</a:t>
            </a:r>
            <a:r>
              <a:rPr lang="en-US" sz="2800" i="1" dirty="0" smtClean="0"/>
              <a:t>, air, flora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fauna </a:t>
            </a:r>
            <a:r>
              <a:rPr lang="en-US" sz="2800" i="1" dirty="0" err="1" smtClean="0"/>
              <a:t>asli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serta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pola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interaksi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manusia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dgn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alam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yg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menggambarkan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integritas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sistem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alam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lingkungan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hidup</a:t>
            </a:r>
            <a:r>
              <a:rPr lang="en-US" sz="2800" i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9.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keanekaragaman</a:t>
            </a:r>
            <a:r>
              <a:rPr lang="en-US" b="1" dirty="0" smtClean="0"/>
              <a:t> </a:t>
            </a:r>
            <a:r>
              <a:rPr lang="en-US" b="1" dirty="0" err="1" smtClean="0"/>
              <a:t>hayati</a:t>
            </a:r>
            <a:r>
              <a:rPr lang="en-US" b="1" dirty="0" smtClean="0"/>
              <a:t> 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,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 </a:t>
            </a:r>
            <a:r>
              <a:rPr lang="en-US" dirty="0" err="1" smtClean="0"/>
              <a:t>nabati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sda</a:t>
            </a:r>
            <a:r>
              <a:rPr lang="en-US" dirty="0" smtClean="0"/>
              <a:t> </a:t>
            </a:r>
            <a:r>
              <a:rPr lang="en-US" dirty="0" err="1" smtClean="0"/>
              <a:t>hewani</a:t>
            </a:r>
            <a:r>
              <a:rPr lang="en-US" dirty="0" smtClean="0"/>
              <a:t> yang 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 non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disekitarnya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10. </a:t>
            </a:r>
            <a:r>
              <a:rPr lang="en-US" b="1" dirty="0" err="1" smtClean="0"/>
              <a:t>Asas</a:t>
            </a:r>
            <a:r>
              <a:rPr lang="en-US" b="1" dirty="0" smtClean="0"/>
              <a:t> </a:t>
            </a:r>
            <a:r>
              <a:rPr lang="en-US" b="1" dirty="0" err="1" smtClean="0"/>
              <a:t>pencemar</a:t>
            </a:r>
            <a:r>
              <a:rPr lang="en-US" b="1" dirty="0" smtClean="0"/>
              <a:t> </a:t>
            </a:r>
            <a:r>
              <a:rPr lang="en-US" b="1" dirty="0" err="1" smtClean="0"/>
              <a:t>membayar</a:t>
            </a:r>
            <a:r>
              <a:rPr lang="en-US" b="1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yang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kegiatannya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/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>
              <a:buNone/>
            </a:pPr>
            <a:r>
              <a:rPr lang="en-US" sz="3200" b="1" dirty="0" smtClean="0"/>
              <a:t>11. </a:t>
            </a:r>
            <a:r>
              <a:rPr lang="en-US" sz="3200" b="1" dirty="0" err="1" smtClean="0"/>
              <a:t>Asas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parsitipatif</a:t>
            </a:r>
            <a:endParaRPr lang="en-US" sz="3200" b="1" dirty="0" smtClean="0"/>
          </a:p>
          <a:p>
            <a:pPr lvl="0"/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anggota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  <a:r>
              <a:rPr lang="en-US" sz="3200" dirty="0" err="1" smtClean="0"/>
              <a:t>didorong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berperan</a:t>
            </a:r>
            <a:r>
              <a:rPr lang="en-US" sz="3200" dirty="0" smtClean="0"/>
              <a:t> </a:t>
            </a:r>
            <a:r>
              <a:rPr lang="en-US" sz="3200" dirty="0" err="1" smtClean="0"/>
              <a:t>aktif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pengambilan</a:t>
            </a:r>
            <a:r>
              <a:rPr lang="en-US" sz="3200" dirty="0" smtClean="0"/>
              <a:t> </a:t>
            </a:r>
            <a:r>
              <a:rPr lang="en-US" sz="3200" dirty="0" err="1" smtClean="0"/>
              <a:t>keputusan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pelaksanaan</a:t>
            </a:r>
            <a:r>
              <a:rPr lang="en-US" sz="3200" dirty="0" smtClean="0"/>
              <a:t> </a:t>
            </a:r>
            <a:r>
              <a:rPr lang="en-US" sz="3200" dirty="0" err="1" smtClean="0"/>
              <a:t>perlindungan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pengelolaan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hidup</a:t>
            </a:r>
            <a:r>
              <a:rPr lang="en-US" sz="3200" dirty="0" smtClean="0"/>
              <a:t>, </a:t>
            </a:r>
            <a:r>
              <a:rPr lang="en-US" sz="3200" dirty="0" err="1" smtClean="0"/>
              <a:t>baik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langsung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langsung</a:t>
            </a:r>
            <a:r>
              <a:rPr lang="en-US" sz="3200" dirty="0" smtClean="0"/>
              <a:t> </a:t>
            </a:r>
          </a:p>
          <a:p>
            <a:pPr>
              <a:buNone/>
            </a:pPr>
            <a:r>
              <a:rPr lang="en-US" sz="3200" b="1" dirty="0" smtClean="0"/>
              <a:t>12. </a:t>
            </a:r>
            <a:r>
              <a:rPr lang="en-US" sz="3200" b="1" dirty="0" err="1" smtClean="0"/>
              <a:t>Asas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Kearifan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Lokal</a:t>
            </a:r>
            <a:endParaRPr lang="en-US" sz="3200" b="1" dirty="0" smtClean="0"/>
          </a:p>
          <a:p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perlindungan</a:t>
            </a:r>
            <a:r>
              <a:rPr lang="en-US" sz="3200" dirty="0" smtClean="0"/>
              <a:t> 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pengelolaan</a:t>
            </a:r>
            <a:r>
              <a:rPr lang="en-US" sz="3200" dirty="0" smtClean="0"/>
              <a:t> </a:t>
            </a:r>
            <a:r>
              <a:rPr lang="en-US" sz="3200" dirty="0" err="1" smtClean="0"/>
              <a:t>lingkungan</a:t>
            </a:r>
            <a:r>
              <a:rPr lang="en-US" sz="3200" dirty="0" smtClean="0"/>
              <a:t> </a:t>
            </a:r>
            <a:r>
              <a:rPr lang="en-US" sz="3200" dirty="0" err="1" smtClean="0"/>
              <a:t>hidup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memperhatikan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nilai-nilai</a:t>
            </a:r>
            <a:r>
              <a:rPr lang="en-US" sz="3200" dirty="0" smtClean="0"/>
              <a:t> </a:t>
            </a:r>
            <a:r>
              <a:rPr lang="en-US" sz="3200" dirty="0" err="1" smtClean="0"/>
              <a:t>luhur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berlaku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tata</a:t>
            </a:r>
            <a:r>
              <a:rPr lang="en-US" sz="3200" dirty="0" smtClean="0"/>
              <a:t> </a:t>
            </a:r>
            <a:r>
              <a:rPr lang="en-US" sz="3200" dirty="0" err="1" smtClean="0"/>
              <a:t>kehidupan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13.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kelola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pemerintahan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baik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dijiwai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partisipasi</a:t>
            </a:r>
            <a:r>
              <a:rPr lang="en-US" sz="2800" dirty="0" smtClean="0"/>
              <a:t>, </a:t>
            </a:r>
            <a:r>
              <a:rPr lang="en-US" sz="2800" dirty="0" err="1" smtClean="0"/>
              <a:t>transparansi</a:t>
            </a:r>
            <a:r>
              <a:rPr lang="en-US" sz="2800" dirty="0" smtClean="0"/>
              <a:t>, </a:t>
            </a:r>
            <a:r>
              <a:rPr lang="en-US" sz="2800" dirty="0" err="1" smtClean="0"/>
              <a:t>akuntabilitas</a:t>
            </a:r>
            <a:r>
              <a:rPr lang="en-US" sz="2800" dirty="0" smtClean="0"/>
              <a:t>, </a:t>
            </a:r>
            <a:r>
              <a:rPr lang="en-US" sz="2800" dirty="0" err="1" smtClean="0"/>
              <a:t>efisiensi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14.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otonomi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daerah</a:t>
            </a:r>
            <a:endParaRPr lang="en-US" sz="2800" b="1" dirty="0" smtClean="0"/>
          </a:p>
          <a:p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mengurus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kekhususan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bingkai</a:t>
            </a:r>
            <a:r>
              <a:rPr lang="en-US" sz="2800" dirty="0" smtClean="0"/>
              <a:t> NKRI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Masalah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Agraria</a:t>
            </a:r>
            <a:r>
              <a:rPr lang="en-US" sz="5400" b="1" dirty="0" smtClean="0">
                <a:solidFill>
                  <a:srgbClr val="FF0000"/>
                </a:solidFill>
              </a:rPr>
              <a:t> Di Indonesia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pertanahan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dekade</a:t>
            </a:r>
            <a:r>
              <a:rPr lang="en-US" sz="2800" dirty="0" smtClean="0"/>
              <a:t> </a:t>
            </a:r>
            <a:r>
              <a:rPr lang="en-US" sz="2800" dirty="0" err="1" smtClean="0"/>
              <a:t>terakhir</a:t>
            </a:r>
            <a:r>
              <a:rPr lang="en-US" sz="2800" dirty="0" smtClean="0"/>
              <a:t>  </a:t>
            </a:r>
            <a:r>
              <a:rPr lang="en-US" sz="2800" dirty="0" err="1" smtClean="0"/>
              <a:t>dicirikan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besarnya</a:t>
            </a:r>
            <a:r>
              <a:rPr lang="en-US" sz="2800" dirty="0" smtClean="0"/>
              <a:t> </a:t>
            </a:r>
            <a:r>
              <a:rPr lang="en-US" sz="2800" dirty="0" err="1" smtClean="0"/>
              <a:t>pengalokasian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peruntukan</a:t>
            </a:r>
            <a:r>
              <a:rPr lang="en-US" sz="2800" dirty="0" smtClean="0"/>
              <a:t> </a:t>
            </a:r>
            <a:r>
              <a:rPr lang="en-US" sz="2800" dirty="0" err="1" smtClean="0"/>
              <a:t>tanah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fi-FI" sz="2800" dirty="0" smtClean="0"/>
              <a:t>non-pertanian dalam skala luas. Jika kita melihat perubahan tentang penguasaan, pemilikan, penggunaan dan pemanfaatan tanah (P4T) dari tahun ke </a:t>
            </a:r>
            <a:r>
              <a:rPr lang="en-US" sz="2800" dirty="0" err="1" smtClean="0"/>
              <a:t>tahun</a:t>
            </a:r>
            <a:r>
              <a:rPr lang="en-US" sz="2800" dirty="0" smtClean="0"/>
              <a:t>, </a:t>
            </a:r>
            <a:r>
              <a:rPr lang="en-US" sz="2800" dirty="0" err="1" smtClean="0"/>
              <a:t>terdapat</a:t>
            </a:r>
            <a:r>
              <a:rPr lang="en-US" sz="2800" dirty="0" smtClean="0"/>
              <a:t> </a:t>
            </a:r>
            <a:r>
              <a:rPr lang="en-US" sz="2800" dirty="0" err="1" smtClean="0"/>
              <a:t>ketimpangan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biasa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pertanian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 smtClean="0">
                <a:solidFill>
                  <a:srgbClr val="FF0000"/>
                </a:solidFill>
              </a:rPr>
              <a:t>Dianto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Bachriadi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Gunawan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Wiradi</a:t>
            </a:r>
            <a:r>
              <a:rPr lang="en-US" sz="3200" dirty="0" smtClean="0">
                <a:solidFill>
                  <a:srgbClr val="FF0000"/>
                </a:solidFill>
              </a:rPr>
              <a:t> (2011) </a:t>
            </a:r>
            <a:r>
              <a:rPr lang="en-US" sz="3200" dirty="0" err="1" smtClean="0">
                <a:solidFill>
                  <a:srgbClr val="FF0000"/>
                </a:solidFill>
              </a:rPr>
              <a:t>mencatat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ketimpangan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peruntukan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agraria</a:t>
            </a:r>
            <a:r>
              <a:rPr lang="en-US" sz="3200" dirty="0" smtClean="0">
                <a:solidFill>
                  <a:srgbClr val="FF0000"/>
                </a:solidFill>
              </a:rPr>
              <a:t> yang </a:t>
            </a:r>
            <a:r>
              <a:rPr lang="en-US" sz="3200" dirty="0" err="1" smtClean="0">
                <a:solidFill>
                  <a:srgbClr val="FF0000"/>
                </a:solidFill>
              </a:rPr>
              <a:t>beragam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sebagai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berikut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sz="2800" b="1" i="1" dirty="0" err="1" smtClean="0">
                <a:solidFill>
                  <a:srgbClr val="FF0000"/>
                </a:solidFill>
              </a:rPr>
              <a:t>Pertama</a:t>
            </a:r>
            <a:r>
              <a:rPr lang="en-US" sz="2800" b="1" i="1" dirty="0" smtClean="0">
                <a:solidFill>
                  <a:srgbClr val="FF0000"/>
                </a:solidFill>
              </a:rPr>
              <a:t>,</a:t>
            </a:r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Tanah </a:t>
            </a:r>
            <a:r>
              <a:rPr lang="en-US" sz="2800" dirty="0" err="1" smtClean="0"/>
              <a:t>kehutanan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dikontrol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 147 </a:t>
            </a:r>
            <a:r>
              <a:rPr lang="en-US" sz="2800" dirty="0" err="1" smtClean="0"/>
              <a:t>juta</a:t>
            </a:r>
            <a:r>
              <a:rPr lang="en-US" sz="2800" dirty="0" smtClean="0"/>
              <a:t> </a:t>
            </a:r>
            <a:r>
              <a:rPr lang="en-US" sz="2800" dirty="0" err="1" smtClean="0"/>
              <a:t>hektar</a:t>
            </a:r>
            <a:r>
              <a:rPr lang="en-US" sz="2800" dirty="0" smtClean="0"/>
              <a:t> (74% total </a:t>
            </a:r>
            <a:r>
              <a:rPr lang="en-US" sz="2800" dirty="0" err="1" smtClean="0"/>
              <a:t>daratan</a:t>
            </a:r>
            <a:r>
              <a:rPr lang="en-US" sz="2800" dirty="0" smtClean="0"/>
              <a:t> Indonesia)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1991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konsesinya</a:t>
            </a:r>
            <a:r>
              <a:rPr lang="en-US" sz="2800" dirty="0" smtClean="0"/>
              <a:t> </a:t>
            </a:r>
            <a:r>
              <a:rPr lang="fi-FI" sz="2800" dirty="0" smtClean="0"/>
              <a:t>kepada 567 unit perusahaan (60,2 juta ha); pada 1999 kepada 420 unit (51,6 juta ha); pada 2005 kepada 258 unit (28 juta ha).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b="1" i="1" dirty="0" smtClean="0">
                <a:solidFill>
                  <a:srgbClr val="FF0000"/>
                </a:solidFill>
              </a:rPr>
              <a:t>Kedua,</a:t>
            </a:r>
            <a:r>
              <a:rPr lang="fi-FI" sz="2800" i="1" dirty="0" smtClean="0">
                <a:solidFill>
                  <a:srgbClr val="FF0000"/>
                </a:solidFill>
              </a:rPr>
              <a:t> </a:t>
            </a:r>
            <a:r>
              <a:rPr lang="fi-FI" sz="2800" i="1" dirty="0" smtClean="0"/>
              <a:t>Tanah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proyek</a:t>
            </a:r>
            <a:r>
              <a:rPr lang="en-US" sz="2800" dirty="0" smtClean="0"/>
              <a:t> </a:t>
            </a:r>
            <a:r>
              <a:rPr lang="en-US" sz="2800" dirty="0" err="1" smtClean="0"/>
              <a:t>pertambangan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skala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2009 </a:t>
            </a:r>
            <a:r>
              <a:rPr lang="en-US" sz="2800" dirty="0" err="1" smtClean="0"/>
              <a:t>luasnya</a:t>
            </a:r>
            <a:r>
              <a:rPr lang="en-US" sz="2800" dirty="0" smtClean="0"/>
              <a:t>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264,7 </a:t>
            </a:r>
            <a:r>
              <a:rPr lang="en-US" sz="2800" dirty="0" err="1" smtClean="0"/>
              <a:t>juta</a:t>
            </a:r>
            <a:r>
              <a:rPr lang="en-US" sz="2800" dirty="0" smtClean="0"/>
              <a:t> </a:t>
            </a:r>
            <a:r>
              <a:rPr lang="en-US" sz="2800" dirty="0" err="1" smtClean="0"/>
              <a:t>hektar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555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pertambangan</a:t>
            </a:r>
            <a:r>
              <a:rPr lang="en-US" sz="2800" dirty="0" smtClean="0"/>
              <a:t>. </a:t>
            </a:r>
            <a:r>
              <a:rPr lang="en-US" sz="2800" dirty="0" err="1" smtClean="0"/>
              <a:t>Angka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1,5 </a:t>
            </a:r>
            <a:r>
              <a:rPr lang="sv-SE" sz="2800" dirty="0" smtClean="0"/>
              <a:t>kali lipat dari total daratan Indonesia karena terjadi tumpang tindih dari </a:t>
            </a:r>
            <a:r>
              <a:rPr lang="fi-FI" sz="2800" dirty="0" smtClean="0"/>
              <a:t>sebagian konsesi yang dibuka. Pemberian ijin konsesi oleh pemerintah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sarat</a:t>
            </a:r>
            <a:r>
              <a:rPr lang="en-US" sz="2800" dirty="0" smtClean="0"/>
              <a:t> </a:t>
            </a:r>
            <a:r>
              <a:rPr lang="en-US" sz="2800" dirty="0" err="1" smtClean="0"/>
              <a:t>manipulasi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subur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korupsi.2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16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err="1" smtClean="0">
                <a:solidFill>
                  <a:srgbClr val="FF0000"/>
                </a:solidFill>
              </a:rPr>
              <a:t>Ketiga</a:t>
            </a:r>
            <a:r>
              <a:rPr lang="en-US" i="1" dirty="0" smtClean="0">
                <a:solidFill>
                  <a:srgbClr val="FF0000"/>
                </a:solidFill>
              </a:rPr>
              <a:t>, </a:t>
            </a:r>
            <a:r>
              <a:rPr lang="en-US" i="1" dirty="0" err="1" smtClean="0"/>
              <a:t>tanah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pembangunan</a:t>
            </a:r>
            <a:r>
              <a:rPr lang="en-US" i="1" dirty="0" smtClean="0"/>
              <a:t> </a:t>
            </a:r>
            <a:r>
              <a:rPr lang="en-US" i="1" dirty="0" err="1" smtClean="0"/>
              <a:t>perkebunan</a:t>
            </a:r>
            <a:r>
              <a:rPr lang="en-US" i="1" dirty="0" smtClean="0"/>
              <a:t> </a:t>
            </a:r>
            <a:r>
              <a:rPr lang="en-US" i="1" dirty="0" err="1" smtClean="0"/>
              <a:t>skala</a:t>
            </a:r>
            <a:r>
              <a:rPr lang="en-US" i="1" dirty="0" smtClean="0"/>
              <a:t> </a:t>
            </a:r>
            <a:r>
              <a:rPr lang="en-US" i="1" dirty="0" err="1" smtClean="0"/>
              <a:t>besar</a:t>
            </a:r>
            <a:r>
              <a:rPr lang="en-US" i="1" dirty="0" smtClean="0"/>
              <a:t>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1998 </a:t>
            </a:r>
            <a:r>
              <a:rPr lang="en-US" dirty="0" err="1" smtClean="0"/>
              <a:t>seluas</a:t>
            </a:r>
            <a:r>
              <a:rPr lang="en-US" dirty="0" smtClean="0"/>
              <a:t> 2,97 </a:t>
            </a:r>
            <a:r>
              <a:rPr lang="en-US" dirty="0" err="1" smtClean="0"/>
              <a:t>juta</a:t>
            </a:r>
            <a:r>
              <a:rPr lang="en-US" dirty="0" smtClean="0"/>
              <a:t> ha </a:t>
            </a:r>
            <a:r>
              <a:rPr lang="en-US" dirty="0" err="1" smtClean="0"/>
              <a:t>diperuntukkan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1.338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sv-SE" dirty="0" smtClean="0"/>
              <a:t>perusahaan swasta dan negara dengan 252 perkebunan yang ditelantarkan;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2000 </a:t>
            </a:r>
            <a:r>
              <a:rPr lang="en-US" dirty="0" err="1" smtClean="0"/>
              <a:t>bertambah</a:t>
            </a:r>
            <a:r>
              <a:rPr lang="en-US" dirty="0" smtClean="0"/>
              <a:t> 3,52 </a:t>
            </a:r>
            <a:r>
              <a:rPr lang="en-US" dirty="0" err="1" smtClean="0"/>
              <a:t>juta</a:t>
            </a:r>
            <a:r>
              <a:rPr lang="en-US" dirty="0" smtClean="0"/>
              <a:t> ha; 770 </a:t>
            </a:r>
            <a:r>
              <a:rPr lang="en-US" dirty="0" err="1" smtClean="0"/>
              <a:t>ribu</a:t>
            </a:r>
            <a:r>
              <a:rPr lang="en-US" dirty="0" smtClean="0"/>
              <a:t> ha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2005;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2000 </a:t>
            </a:r>
            <a:r>
              <a:rPr lang="en-US" dirty="0" err="1" smtClean="0"/>
              <a:t>hingga</a:t>
            </a:r>
            <a:r>
              <a:rPr lang="en-US" dirty="0" smtClean="0"/>
              <a:t> 2012 </a:t>
            </a:r>
            <a:r>
              <a:rPr lang="en-US" dirty="0" err="1" smtClean="0"/>
              <a:t>tanah</a:t>
            </a:r>
            <a:r>
              <a:rPr lang="en-US" dirty="0" smtClean="0"/>
              <a:t> Indonesia yang </a:t>
            </a:r>
            <a:r>
              <a:rPr lang="en-US" dirty="0" err="1" smtClean="0"/>
              <a:t>ditanami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fi-FI" dirty="0" smtClean="0"/>
              <a:t>10 juta ha. Tahun 2015 dialokasikan 20 juta ha lahan untuk perkebunan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Sumatera, Kalimantan, Sulawesi, Papua.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i="1" dirty="0" err="1" smtClean="0">
                <a:solidFill>
                  <a:srgbClr val="FF0000"/>
                </a:solidFill>
              </a:rPr>
              <a:t>Keempat</a:t>
            </a:r>
            <a:r>
              <a:rPr lang="en-US" sz="2800" b="1" i="1" dirty="0" smtClean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US" sz="2800" b="1" i="1" dirty="0" smtClean="0"/>
              <a:t>Tanah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kota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1993seluas 1,3 </a:t>
            </a:r>
            <a:r>
              <a:rPr lang="en-US" sz="2800" dirty="0" err="1" smtClean="0"/>
              <a:t>juta</a:t>
            </a:r>
            <a:r>
              <a:rPr lang="en-US" sz="2800" dirty="0" smtClean="0"/>
              <a:t> ha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418 </a:t>
            </a:r>
            <a:r>
              <a:rPr lang="en-US" sz="2800" dirty="0" err="1" smtClean="0"/>
              <a:t>pengembang</a:t>
            </a:r>
            <a:r>
              <a:rPr lang="en-US" sz="2800" dirty="0" smtClean="0"/>
              <a:t>; 74.735ha </a:t>
            </a:r>
            <a:r>
              <a:rPr lang="en-US" sz="2800" dirty="0" err="1" smtClean="0"/>
              <a:t>pada</a:t>
            </a:r>
            <a:r>
              <a:rPr lang="en-US" sz="2800" dirty="0" smtClean="0"/>
              <a:t> 1998; yang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perumahan</a:t>
            </a:r>
            <a:r>
              <a:rPr lang="en-US" sz="2800" dirty="0" smtClean="0"/>
              <a:t>, </a:t>
            </a:r>
            <a:r>
              <a:rPr lang="en-US" sz="2800" i="1" dirty="0" smtClean="0"/>
              <a:t>country club,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dirty="0" err="1" smtClean="0"/>
              <a:t>lapangan</a:t>
            </a:r>
            <a:r>
              <a:rPr lang="en-US" sz="2800" dirty="0" smtClean="0"/>
              <a:t> golf.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2000-2007 </a:t>
            </a:r>
            <a:r>
              <a:rPr lang="en-US" sz="2800" dirty="0" err="1" smtClean="0"/>
              <a:t>dibangun</a:t>
            </a:r>
            <a:r>
              <a:rPr lang="en-US" sz="2800" dirty="0" smtClean="0"/>
              <a:t> 223 unit </a:t>
            </a:r>
            <a:r>
              <a:rPr lang="en-US" sz="2800" dirty="0" err="1" smtClean="0"/>
              <a:t>lapangan</a:t>
            </a:r>
            <a:r>
              <a:rPr lang="en-US" sz="2800" dirty="0" smtClean="0"/>
              <a:t> golf.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 marL="60325" indent="-60325">
              <a:buNone/>
            </a:pPr>
            <a:r>
              <a:rPr lang="en-US" sz="3000" b="1" i="1" dirty="0" err="1" smtClean="0">
                <a:solidFill>
                  <a:srgbClr val="FF0000"/>
                </a:solidFill>
              </a:rPr>
              <a:t>Kelima</a:t>
            </a:r>
            <a:r>
              <a:rPr lang="en-US" sz="3000" b="1" i="1" dirty="0" smtClean="0">
                <a:solidFill>
                  <a:srgbClr val="FF0000"/>
                </a:solidFill>
              </a:rPr>
              <a:t>,</a:t>
            </a:r>
            <a:r>
              <a:rPr lang="en-US" sz="3000" i="1" dirty="0" smtClean="0">
                <a:solidFill>
                  <a:srgbClr val="FF0000"/>
                </a:solidFill>
              </a:rPr>
              <a:t> </a:t>
            </a:r>
            <a:r>
              <a:rPr lang="en-US" sz="3000" i="1" dirty="0" err="1" smtClean="0"/>
              <a:t>tanah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untuk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industri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berskala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besar</a:t>
            </a:r>
            <a:r>
              <a:rPr lang="en-US" sz="3000" i="1" dirty="0" smtClean="0"/>
              <a:t>. </a:t>
            </a:r>
            <a:r>
              <a:rPr lang="en-US" sz="3000" i="1" dirty="0" err="1" smtClean="0"/>
              <a:t>Pada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tahun</a:t>
            </a:r>
            <a:r>
              <a:rPr lang="en-US" sz="3000" i="1" dirty="0" smtClean="0"/>
              <a:t> 1998 </a:t>
            </a:r>
            <a:r>
              <a:rPr lang="en-US" sz="3000" i="1" dirty="0" err="1" smtClean="0"/>
              <a:t>dibuka</a:t>
            </a:r>
            <a:r>
              <a:rPr lang="en-US" sz="3000" i="1" dirty="0" smtClean="0"/>
              <a:t> </a:t>
            </a:r>
            <a:r>
              <a:rPr lang="es-ES" sz="3000" dirty="0" err="1" smtClean="0"/>
              <a:t>ijin</a:t>
            </a:r>
            <a:r>
              <a:rPr lang="es-ES" sz="3000" dirty="0" smtClean="0"/>
              <a:t> </a:t>
            </a:r>
            <a:r>
              <a:rPr lang="es-ES" sz="3000" dirty="0" err="1" smtClean="0"/>
              <a:t>kepada</a:t>
            </a:r>
            <a:r>
              <a:rPr lang="es-ES" sz="3000" dirty="0" smtClean="0"/>
              <a:t> 46 </a:t>
            </a:r>
            <a:r>
              <a:rPr lang="es-ES" sz="3000" dirty="0" err="1" smtClean="0"/>
              <a:t>perusahaan</a:t>
            </a:r>
            <a:r>
              <a:rPr lang="es-ES" sz="3000" dirty="0" smtClean="0"/>
              <a:t> </a:t>
            </a:r>
            <a:r>
              <a:rPr lang="es-ES" sz="3000" dirty="0" err="1" smtClean="0"/>
              <a:t>pengembang</a:t>
            </a:r>
            <a:r>
              <a:rPr lang="es-ES" sz="3000" dirty="0" smtClean="0"/>
              <a:t> </a:t>
            </a:r>
            <a:r>
              <a:rPr lang="es-ES" sz="3000" dirty="0" err="1" smtClean="0"/>
              <a:t>industri</a:t>
            </a:r>
            <a:r>
              <a:rPr lang="es-ES" sz="3000" dirty="0" smtClean="0"/>
              <a:t> </a:t>
            </a:r>
            <a:r>
              <a:rPr lang="es-ES" sz="3000" dirty="0" err="1" smtClean="0"/>
              <a:t>guna</a:t>
            </a:r>
            <a:r>
              <a:rPr lang="es-ES" sz="3000" dirty="0" smtClean="0"/>
              <a:t> </a:t>
            </a:r>
            <a:r>
              <a:rPr lang="es-ES" sz="3000" dirty="0" err="1" smtClean="0"/>
              <a:t>menguasai</a:t>
            </a:r>
            <a:r>
              <a:rPr lang="es-ES" sz="3000" dirty="0" smtClean="0"/>
              <a:t> 17.470 </a:t>
            </a:r>
            <a:r>
              <a:rPr lang="en-US" sz="3000" dirty="0" smtClean="0"/>
              <a:t>ha </a:t>
            </a:r>
            <a:r>
              <a:rPr lang="en-US" sz="3000" dirty="0" err="1" smtClean="0"/>
              <a:t>tanah</a:t>
            </a:r>
            <a:r>
              <a:rPr lang="en-US" sz="3000" dirty="0" smtClean="0"/>
              <a:t>, </a:t>
            </a:r>
            <a:r>
              <a:rPr lang="en-US" sz="3000" dirty="0" err="1" smtClean="0"/>
              <a:t>sejumlah</a:t>
            </a:r>
            <a:r>
              <a:rPr lang="en-US" sz="3000" dirty="0" smtClean="0"/>
              <a:t> </a:t>
            </a:r>
            <a:r>
              <a:rPr lang="en-US" sz="3000" dirty="0" err="1" smtClean="0"/>
              <a:t>besar</a:t>
            </a:r>
            <a:r>
              <a:rPr lang="en-US" sz="3000" dirty="0" smtClean="0"/>
              <a:t> </a:t>
            </a:r>
            <a:r>
              <a:rPr lang="en-US" sz="3000" dirty="0" err="1" smtClean="0"/>
              <a:t>ditelantarkan</a:t>
            </a:r>
            <a:r>
              <a:rPr lang="en-US" sz="3000" dirty="0" smtClean="0"/>
              <a:t>. 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sz="3300" b="1" i="1" dirty="0" err="1" smtClean="0">
                <a:solidFill>
                  <a:srgbClr val="FF0000"/>
                </a:solidFill>
              </a:rPr>
              <a:t>Keenam</a:t>
            </a:r>
            <a:r>
              <a:rPr lang="en-US" sz="3300" i="1" dirty="0" smtClean="0">
                <a:solidFill>
                  <a:srgbClr val="FF0000"/>
                </a:solidFill>
              </a:rPr>
              <a:t>,</a:t>
            </a:r>
            <a:r>
              <a:rPr lang="en-US" sz="3300" i="1" dirty="0" smtClean="0"/>
              <a:t> </a:t>
            </a:r>
            <a:r>
              <a:rPr lang="en-US" sz="3300" i="1" dirty="0" err="1" smtClean="0"/>
              <a:t>tanah</a:t>
            </a:r>
            <a:r>
              <a:rPr lang="en-US" sz="3300" i="1" dirty="0" smtClean="0"/>
              <a:t> </a:t>
            </a:r>
            <a:r>
              <a:rPr lang="en-US" sz="3300" i="1" dirty="0" err="1" smtClean="0"/>
              <a:t>untuk</a:t>
            </a:r>
            <a:r>
              <a:rPr lang="en-US" sz="3300" i="1" dirty="0" smtClean="0"/>
              <a:t> </a:t>
            </a:r>
            <a:r>
              <a:rPr lang="en-US" sz="3300" i="1" dirty="0" err="1" smtClean="0"/>
              <a:t>pertanian</a:t>
            </a:r>
            <a:r>
              <a:rPr lang="en-US" sz="3300" i="1" dirty="0" smtClean="0"/>
              <a:t>.</a:t>
            </a:r>
          </a:p>
          <a:p>
            <a:pPr marL="0" indent="0">
              <a:buNone/>
            </a:pPr>
            <a:r>
              <a:rPr lang="fi-FI" sz="3300" dirty="0" smtClean="0"/>
              <a:t>Hingga tahun 2003 sejumlah 37,7 juta petani menguasai 21,5 juta ha </a:t>
            </a:r>
            <a:r>
              <a:rPr lang="en-US" sz="3300" dirty="0" err="1" smtClean="0"/>
              <a:t>dalam</a:t>
            </a:r>
            <a:r>
              <a:rPr lang="en-US" sz="3300" dirty="0" smtClean="0"/>
              <a:t> </a:t>
            </a:r>
            <a:r>
              <a:rPr lang="en-US" sz="3300" dirty="0" err="1" smtClean="0"/>
              <a:t>berbagai</a:t>
            </a:r>
            <a:r>
              <a:rPr lang="en-US" sz="3300" dirty="0" smtClean="0"/>
              <a:t> </a:t>
            </a:r>
            <a:r>
              <a:rPr lang="en-US" sz="3300" dirty="0" err="1" smtClean="0"/>
              <a:t>variasi</a:t>
            </a:r>
            <a:r>
              <a:rPr lang="en-US" sz="3300" dirty="0" smtClean="0"/>
              <a:t> </a:t>
            </a:r>
            <a:r>
              <a:rPr lang="en-US" sz="3300" dirty="0" err="1" smtClean="0"/>
              <a:t>luasan</a:t>
            </a:r>
            <a:r>
              <a:rPr lang="en-US" sz="3300" dirty="0" smtClean="0"/>
              <a:t> </a:t>
            </a:r>
            <a:r>
              <a:rPr lang="en-US" sz="3300" dirty="0" err="1" smtClean="0"/>
              <a:t>penguasaannya</a:t>
            </a:r>
            <a:r>
              <a:rPr lang="en-US" sz="3300" dirty="0" smtClean="0"/>
              <a:t>. Rata-rata </a:t>
            </a:r>
            <a:r>
              <a:rPr lang="en-US" sz="3300" dirty="0" err="1" smtClean="0"/>
              <a:t>mereka</a:t>
            </a:r>
            <a:r>
              <a:rPr lang="en-US" sz="3300" dirty="0" smtClean="0"/>
              <a:t> </a:t>
            </a:r>
            <a:r>
              <a:rPr lang="en-US" sz="3300" dirty="0" err="1" smtClean="0"/>
              <a:t>menguasai</a:t>
            </a:r>
            <a:r>
              <a:rPr lang="en-US" sz="3300" dirty="0" smtClean="0"/>
              <a:t> </a:t>
            </a:r>
            <a:r>
              <a:rPr lang="fi-FI" sz="3300" dirty="0" smtClean="0"/>
              <a:t>0,89 ha atau mendekati sebutan petani gurem. Rataan ini sangat jauh </a:t>
            </a:r>
            <a:r>
              <a:rPr lang="en-US" sz="3300" dirty="0" err="1" smtClean="0"/>
              <a:t>ketimpangannya</a:t>
            </a:r>
            <a:r>
              <a:rPr lang="en-US" sz="3300" dirty="0" smtClean="0"/>
              <a:t> </a:t>
            </a:r>
            <a:r>
              <a:rPr lang="en-US" sz="3300" dirty="0" err="1" smtClean="0"/>
              <a:t>bila</a:t>
            </a:r>
            <a:r>
              <a:rPr lang="en-US" sz="3300" dirty="0" smtClean="0"/>
              <a:t> </a:t>
            </a:r>
            <a:r>
              <a:rPr lang="en-US" sz="3300" dirty="0" err="1" smtClean="0"/>
              <a:t>dibandingkan</a:t>
            </a:r>
            <a:r>
              <a:rPr lang="en-US" sz="3300" dirty="0" smtClean="0"/>
              <a:t> </a:t>
            </a:r>
            <a:r>
              <a:rPr lang="en-US" sz="3300" dirty="0" err="1" smtClean="0"/>
              <a:t>dengan</a:t>
            </a:r>
            <a:r>
              <a:rPr lang="en-US" sz="3300" dirty="0" smtClean="0"/>
              <a:t> </a:t>
            </a:r>
            <a:r>
              <a:rPr lang="en-US" sz="3300" dirty="0" err="1" smtClean="0"/>
              <a:t>penggunaan-peruntukan</a:t>
            </a:r>
            <a:r>
              <a:rPr lang="en-US" sz="3300" dirty="0" smtClean="0"/>
              <a:t> lain</a:t>
            </a:r>
          </a:p>
          <a:p>
            <a:pPr marL="0" indent="0">
              <a:buNone/>
            </a:pPr>
            <a:r>
              <a:rPr lang="en-US" sz="3300" dirty="0" err="1" smtClean="0"/>
              <a:t>di</a:t>
            </a:r>
            <a:r>
              <a:rPr lang="en-US" sz="3300" dirty="0" smtClean="0"/>
              <a:t> </a:t>
            </a:r>
            <a:r>
              <a:rPr lang="en-US" sz="3300" dirty="0" err="1" smtClean="0"/>
              <a:t>atas</a:t>
            </a:r>
            <a:r>
              <a:rPr lang="en-US" sz="3300" dirty="0" smtClean="0"/>
              <a:t>.</a:t>
            </a:r>
            <a:endParaRPr lang="en-US" sz="3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KRISIS AGRARIA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algn="just"/>
            <a:r>
              <a:rPr lang="en-US" sz="2800" dirty="0" err="1" smtClean="0"/>
              <a:t>Pengaturan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 </a:t>
            </a:r>
            <a:r>
              <a:rPr lang="en-US" sz="2800" dirty="0" err="1" smtClean="0"/>
              <a:t>agraria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kepulauan</a:t>
            </a:r>
            <a:r>
              <a:rPr lang="en-US" sz="2800" dirty="0" smtClean="0"/>
              <a:t> Indonesia yang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ditilik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sejarah</a:t>
            </a:r>
            <a:r>
              <a:rPr lang="en-US" sz="2800" dirty="0" smtClean="0"/>
              <a:t>  </a:t>
            </a:r>
            <a:r>
              <a:rPr lang="en-US" sz="2800" dirty="0" err="1" smtClean="0"/>
              <a:t>penguasaan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sejak</a:t>
            </a:r>
            <a:r>
              <a:rPr lang="en-US" sz="2800" dirty="0" smtClean="0"/>
              <a:t> </a:t>
            </a:r>
            <a:r>
              <a:rPr lang="en-US" sz="2800" dirty="0" err="1" smtClean="0"/>
              <a:t>dulu</a:t>
            </a:r>
            <a:r>
              <a:rPr lang="en-US" sz="2800" dirty="0" smtClean="0"/>
              <a:t> </a:t>
            </a:r>
            <a:r>
              <a:rPr lang="en-US" sz="2800" dirty="0" err="1" smtClean="0"/>
              <a:t>hingga</a:t>
            </a:r>
            <a:r>
              <a:rPr lang="en-US" sz="2800" dirty="0" smtClean="0"/>
              <a:t> </a:t>
            </a:r>
            <a:r>
              <a:rPr lang="en-US" sz="2800" dirty="0" err="1" smtClean="0"/>
              <a:t>sekarang</a:t>
            </a:r>
            <a:r>
              <a:rPr lang="en-US" sz="2800" dirty="0" smtClean="0"/>
              <a:t>, </a:t>
            </a:r>
            <a:r>
              <a:rPr lang="en-US" sz="2800" dirty="0" err="1" smtClean="0"/>
              <a:t>membuahkan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dinamakan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i="1" dirty="0" err="1" smtClean="0"/>
              <a:t>krisis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agraria</a:t>
            </a:r>
            <a:r>
              <a:rPr lang="en-US" sz="2800" i="1" dirty="0" smtClean="0"/>
              <a:t> yang </a:t>
            </a:r>
            <a:r>
              <a:rPr lang="en-US" sz="2800" i="1" dirty="0" err="1" smtClean="0"/>
              <a:t>bentuk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proses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pembentukan</a:t>
            </a:r>
            <a:r>
              <a:rPr lang="en-US" sz="2800" i="1" dirty="0" smtClean="0"/>
              <a:t> </a:t>
            </a:r>
            <a:r>
              <a:rPr lang="sv-SE" sz="2800" dirty="0" smtClean="0"/>
              <a:t>krisisnya berbeda antara satu tempat dan tempat lain di dalam lingkup </a:t>
            </a:r>
            <a:r>
              <a:rPr lang="en-US" sz="2800" dirty="0" err="1" smtClean="0"/>
              <a:t>kepulauan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luas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.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,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kepulauan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krisis</a:t>
            </a:r>
            <a:r>
              <a:rPr lang="en-US" sz="2800" dirty="0" smtClean="0"/>
              <a:t> </a:t>
            </a:r>
            <a:r>
              <a:rPr lang="en-US" sz="2800" dirty="0" err="1" smtClean="0"/>
              <a:t>krisis</a:t>
            </a:r>
            <a:r>
              <a:rPr lang="en-US" sz="2800" dirty="0" smtClean="0"/>
              <a:t> </a:t>
            </a:r>
            <a:r>
              <a:rPr lang="en-US" sz="2800" dirty="0" err="1" smtClean="0"/>
              <a:t>agraria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muncul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pPr marL="571500" indent="-571500" algn="just">
              <a:buAutoNum type="romanLcParenBoth"/>
            </a:pP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klaim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sv-SE" dirty="0" smtClean="0"/>
              <a:t>dan pemilikan tanah dan sumber-sumber agraria lainnya;</a:t>
            </a:r>
          </a:p>
          <a:p>
            <a:pPr marL="571500" indent="-571500" algn="just">
              <a:buAutoNum type="romanLcParenBoth"/>
            </a:pPr>
            <a:r>
              <a:rPr lang="sv-SE" dirty="0" smtClean="0"/>
              <a:t>Hilangnya </a:t>
            </a:r>
            <a:r>
              <a:rPr lang="es-ES" dirty="0" err="1" smtClean="0"/>
              <a:t>penguasaan</a:t>
            </a:r>
            <a:r>
              <a:rPr lang="es-ES" dirty="0" smtClean="0"/>
              <a:t> </a:t>
            </a:r>
            <a:r>
              <a:rPr lang="es-ES" dirty="0" err="1" smtClean="0"/>
              <a:t>rakyat</a:t>
            </a:r>
            <a:r>
              <a:rPr lang="es-ES" dirty="0" smtClean="0"/>
              <a:t> atas </a:t>
            </a:r>
            <a:r>
              <a:rPr lang="es-ES" dirty="0" err="1" smtClean="0"/>
              <a:t>tanah</a:t>
            </a:r>
            <a:r>
              <a:rPr lang="es-ES" dirty="0" smtClean="0"/>
              <a:t> dan </a:t>
            </a:r>
            <a:r>
              <a:rPr lang="es-ES" dirty="0" err="1" smtClean="0"/>
              <a:t>sumber-sumber</a:t>
            </a:r>
            <a:r>
              <a:rPr lang="es-ES" dirty="0" smtClean="0"/>
              <a:t> agraria </a:t>
            </a:r>
            <a:r>
              <a:rPr lang="es-ES" dirty="0" err="1" smtClean="0"/>
              <a:t>lainnya</a:t>
            </a:r>
            <a:r>
              <a:rPr lang="es-ES" dirty="0" smtClean="0"/>
              <a:t>;</a:t>
            </a:r>
          </a:p>
          <a:p>
            <a:pPr marL="571500" indent="-571500" algn="just">
              <a:buAutoNum type="romanLcParenBoth"/>
            </a:pPr>
            <a:r>
              <a:rPr lang="en-US" dirty="0" err="1" smtClean="0"/>
              <a:t>Terbatasnya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penghidupan</a:t>
            </a:r>
            <a:r>
              <a:rPr lang="en-US" dirty="0" smtClean="0"/>
              <a:t>;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</a:p>
          <a:p>
            <a:pPr marL="571500" indent="-571500" algn="just">
              <a:buAutoNum type="romanLcParenBoth"/>
            </a:pPr>
            <a:r>
              <a:rPr lang="en-US" dirty="0" err="1" smtClean="0"/>
              <a:t>Terbatasnya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kelola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fi-FI" dirty="0" smtClean="0"/>
              <a:t>rakyat atas proses kerusakan ekologis (Laksmi Savitri, et,al [ed], 2009).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Eksploitasi</a:t>
            </a:r>
            <a:r>
              <a:rPr lang="en-US" b="1" dirty="0" smtClean="0">
                <a:solidFill>
                  <a:srgbClr val="FF0000"/>
                </a:solidFill>
              </a:rPr>
              <a:t> SDA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komplek</a:t>
            </a:r>
            <a:r>
              <a:rPr lang="en-US" dirty="0" smtClean="0"/>
              <a:t>, </a:t>
            </a:r>
            <a:r>
              <a:rPr lang="en-US" dirty="0" err="1" smtClean="0"/>
              <a:t>disatu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disisi</a:t>
            </a:r>
            <a:r>
              <a:rPr lang="en-US" dirty="0" smtClean="0"/>
              <a:t> yang lain </a:t>
            </a:r>
            <a:r>
              <a:rPr lang="en-US" dirty="0" err="1" smtClean="0"/>
              <a:t>luasan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Pembangunan yang </a:t>
            </a:r>
            <a:r>
              <a:rPr lang="en-US" dirty="0" err="1" smtClean="0"/>
              <a:t>berpusat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 </a:t>
            </a:r>
            <a:r>
              <a:rPr lang="en-US" dirty="0" err="1" smtClean="0"/>
              <a:t>Sektor-sektor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(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, </a:t>
            </a:r>
            <a:r>
              <a:rPr lang="en-US" dirty="0" err="1" smtClean="0"/>
              <a:t>perikanan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)  </a:t>
            </a:r>
            <a:r>
              <a:rPr lang="en-US" dirty="0" err="1" smtClean="0"/>
              <a:t>direduksi</a:t>
            </a:r>
            <a:r>
              <a:rPr lang="en-US" dirty="0" smtClean="0"/>
              <a:t> </a:t>
            </a:r>
            <a:r>
              <a:rPr lang="en-US" dirty="0" err="1" smtClean="0"/>
              <a:t>sedemikian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</a:t>
            </a:r>
            <a:r>
              <a:rPr lang="en-US" sz="3100" dirty="0" err="1" smtClean="0"/>
              <a:t>anjutan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kepengelolaanya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degradasi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SDA: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1,8 </a:t>
            </a:r>
            <a:r>
              <a:rPr lang="en-US" dirty="0" err="1" smtClean="0"/>
              <a:t>hektar</a:t>
            </a:r>
            <a:r>
              <a:rPr lang="en-US" dirty="0" smtClean="0"/>
              <a:t> </a:t>
            </a:r>
            <a:r>
              <a:rPr lang="en-US" dirty="0" err="1" smtClean="0"/>
              <a:t>pertahun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tropis</a:t>
            </a:r>
            <a:r>
              <a:rPr lang="en-US" dirty="0" smtClean="0"/>
              <a:t> </a:t>
            </a:r>
            <a:r>
              <a:rPr lang="en-US" dirty="0" err="1" smtClean="0"/>
              <a:t>terancam</a:t>
            </a:r>
            <a:r>
              <a:rPr lang="en-US" dirty="0" smtClean="0"/>
              <a:t> </a:t>
            </a:r>
            <a:r>
              <a:rPr lang="en-US" dirty="0" err="1" smtClean="0"/>
              <a:t>punah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SDA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Sekitar</a:t>
            </a:r>
            <a:r>
              <a:rPr lang="en-US" dirty="0" smtClean="0"/>
              <a:t> 70 % </a:t>
            </a:r>
            <a:r>
              <a:rPr lang="en-US" dirty="0" err="1" smtClean="0"/>
              <a:t>terumbu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endapan</a:t>
            </a:r>
            <a:r>
              <a:rPr lang="en-US" dirty="0" smtClean="0"/>
              <a:t> </a:t>
            </a:r>
            <a:r>
              <a:rPr lang="en-US" dirty="0" err="1" smtClean="0"/>
              <a:t>erosi</a:t>
            </a:r>
            <a:r>
              <a:rPr lang="en-US" dirty="0" smtClean="0"/>
              <a:t>,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batu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, </a:t>
            </a:r>
            <a:r>
              <a:rPr lang="en-US" dirty="0" err="1" smtClean="0"/>
              <a:t>penangkapan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bom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racun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Sekitar</a:t>
            </a:r>
            <a:r>
              <a:rPr lang="en-US" dirty="0" smtClean="0"/>
              <a:t> 64 % </a:t>
            </a:r>
            <a:r>
              <a:rPr lang="en-US" dirty="0" err="1" smtClean="0"/>
              <a:t>dari</a:t>
            </a:r>
            <a:r>
              <a:rPr lang="en-US" dirty="0" smtClean="0"/>
              <a:t> total </a:t>
            </a:r>
            <a:r>
              <a:rPr lang="en-US" dirty="0" err="1" smtClean="0"/>
              <a:t>hutan</a:t>
            </a:r>
            <a:r>
              <a:rPr lang="en-US" dirty="0" smtClean="0"/>
              <a:t> mangrove </a:t>
            </a:r>
            <a:r>
              <a:rPr lang="en-US" dirty="0" err="1" smtClean="0"/>
              <a:t>seluas</a:t>
            </a:r>
            <a:r>
              <a:rPr lang="en-US" dirty="0" smtClean="0"/>
              <a:t> 3 </a:t>
            </a:r>
            <a:r>
              <a:rPr lang="en-US" dirty="0" err="1" smtClean="0"/>
              <a:t>juta</a:t>
            </a:r>
            <a:r>
              <a:rPr lang="en-US" dirty="0" smtClean="0"/>
              <a:t> </a:t>
            </a:r>
            <a:r>
              <a:rPr lang="en-US" dirty="0" err="1" smtClean="0"/>
              <a:t>hektar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penebangan</a:t>
            </a:r>
            <a:r>
              <a:rPr lang="en-US" dirty="0" smtClean="0"/>
              <a:t> </a:t>
            </a:r>
            <a:r>
              <a:rPr lang="en-US" smtClean="0"/>
              <a:t>liar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besar-besaran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bentang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vegetasi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diatasnya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bekas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kubangan</a:t>
            </a:r>
            <a:r>
              <a:rPr lang="en-US" dirty="0" smtClean="0"/>
              <a:t> </a:t>
            </a:r>
            <a:r>
              <a:rPr lang="en-US" dirty="0" err="1" smtClean="0"/>
              <a:t>raksasa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disekitar</a:t>
            </a:r>
            <a:r>
              <a:rPr lang="en-US" dirty="0" smtClean="0"/>
              <a:t> </a:t>
            </a:r>
            <a:r>
              <a:rPr lang="en-US" dirty="0" err="1" smtClean="0"/>
              <a:t>gersang</a:t>
            </a:r>
            <a:r>
              <a:rPr lang="en-US" dirty="0" smtClean="0"/>
              <a:t> (</a:t>
            </a:r>
            <a:r>
              <a:rPr lang="en-US" dirty="0" err="1" smtClean="0"/>
              <a:t>Nurjaya</a:t>
            </a:r>
            <a:r>
              <a:rPr lang="en-US" dirty="0" smtClean="0"/>
              <a:t>, 1993, Kantor MENLH,2000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Astri</a:t>
            </a:r>
            <a:r>
              <a:rPr lang="en-US" dirty="0" smtClean="0"/>
              <a:t> </a:t>
            </a:r>
            <a:r>
              <a:rPr lang="en-US" dirty="0" err="1" smtClean="0"/>
              <a:t>Rinanti</a:t>
            </a:r>
            <a:r>
              <a:rPr lang="en-US" dirty="0" smtClean="0"/>
              <a:t>, 2017)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r>
              <a:rPr lang="en-US" dirty="0" err="1" smtClean="0"/>
              <a:t>Pemanfaatan</a:t>
            </a:r>
            <a:r>
              <a:rPr lang="en-US" dirty="0" smtClean="0"/>
              <a:t> SDA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semata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PERMASALAHAN EKOLOGI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algn="just"/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diatasi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terganggunya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dikarenakan</a:t>
            </a:r>
            <a:r>
              <a:rPr lang="en-US" sz="2800" dirty="0" smtClean="0"/>
              <a:t> </a:t>
            </a:r>
            <a:r>
              <a:rPr lang="en-US" sz="2800" dirty="0" err="1" smtClean="0"/>
              <a:t>eksplorasi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memenuhi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 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mengganggu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,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ekologi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r>
              <a:rPr lang="en-US" sz="2800" dirty="0" smtClean="0"/>
              <a:t> </a:t>
            </a:r>
            <a:r>
              <a:rPr lang="en-US" sz="2800" dirty="0" err="1" smtClean="0"/>
              <a:t>terganggu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berdiri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, </a:t>
            </a:r>
            <a:r>
              <a:rPr lang="en-US" sz="2800" dirty="0" err="1" smtClean="0"/>
              <a:t>tetapi</a:t>
            </a:r>
            <a:r>
              <a:rPr lang="en-US" sz="2800" dirty="0" smtClean="0"/>
              <a:t> 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erat</a:t>
            </a:r>
            <a:r>
              <a:rPr lang="en-US" sz="2800" dirty="0" smtClean="0"/>
              <a:t>. </a:t>
            </a:r>
            <a:r>
              <a:rPr lang="en-US" sz="2800" dirty="0" err="1" smtClean="0"/>
              <a:t>Keterkaitan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yang lain </a:t>
            </a:r>
            <a:r>
              <a:rPr lang="en-US" sz="2800" dirty="0" err="1" smtClean="0"/>
              <a:t>disebabkan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,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faktor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pengaruh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dampak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kumulatif</a:t>
            </a:r>
            <a:r>
              <a:rPr lang="en-US" sz="2800" dirty="0" smtClean="0"/>
              <a:t> (</a:t>
            </a:r>
            <a:r>
              <a:rPr lang="en-US" sz="2800" dirty="0" err="1" smtClean="0"/>
              <a:t>Soedradjad</a:t>
            </a:r>
            <a:r>
              <a:rPr lang="en-US" sz="2800" dirty="0" smtClean="0"/>
              <a:t>, 1999).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 marL="273050" indent="11113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id-ID" dirty="0" smtClean="0"/>
              <a:t>Menurut </a:t>
            </a:r>
            <a:r>
              <a:rPr lang="id-ID" b="1" dirty="0" smtClean="0"/>
              <a:t>Edward S. Rogers</a:t>
            </a:r>
            <a:r>
              <a:rPr lang="id-ID" dirty="0" smtClean="0"/>
              <a:t> dalam bukunya </a:t>
            </a:r>
            <a:r>
              <a:rPr lang="id-ID" i="1" dirty="0" smtClean="0"/>
              <a:t>Human Ecology and Health, An Introduction for Administration</a:t>
            </a:r>
            <a:r>
              <a:rPr lang="id-ID" dirty="0" smtClean="0"/>
              <a:t> yang diterbitkan Mac Millan New York disebutkan bahwa : Ekologi adalah pelajaran tentang hubungan antara makhluk hidup dengan lingkungan sekitar mereka. </a:t>
            </a:r>
            <a:endParaRPr lang="en-US" dirty="0" smtClean="0"/>
          </a:p>
          <a:p>
            <a:pPr marL="0" indent="0" algn="just">
              <a:buNone/>
            </a:pPr>
            <a:r>
              <a:rPr lang="id-ID" sz="2800" dirty="0" smtClean="0"/>
              <a:t>Menurut </a:t>
            </a:r>
            <a:r>
              <a:rPr lang="id-ID" sz="2800" b="1" dirty="0" smtClean="0"/>
              <a:t>Prajudi Atmosudirdjo</a:t>
            </a:r>
            <a:r>
              <a:rPr lang="id-ID" sz="2800" dirty="0" smtClean="0"/>
              <a:t>, ekologi adalah suatu tata hubungan total (menyeluruh) dan mutual (timbal balik yang berguna) antara suatu organism dengan lingkungan sekitarnya.</a:t>
            </a:r>
            <a:endParaRPr lang="en-US" sz="2800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273050" indent="11113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erat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lain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populasi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berlebih</a:t>
            </a:r>
            <a:r>
              <a:rPr lang="en-US" sz="2800" dirty="0" smtClean="0"/>
              <a:t>, </a:t>
            </a:r>
            <a:r>
              <a:rPr lang="en-US" sz="2800" dirty="0" err="1" smtClean="0"/>
              <a:t>polusi</a:t>
            </a:r>
            <a:r>
              <a:rPr lang="en-US" sz="2800" dirty="0" smtClean="0"/>
              <a:t>,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,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global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perang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</a:rPr>
              <a:t>Kerusakan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Hutan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Lebong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seluas</a:t>
            </a:r>
            <a:r>
              <a:rPr lang="en-US" dirty="0" smtClean="0"/>
              <a:t> 134.834,72 ha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20.777,40 ha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lindung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114.057,72 ha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, </a:t>
            </a:r>
            <a:r>
              <a:rPr lang="en-US" dirty="0" err="1" smtClean="0"/>
              <a:t>sebanyak</a:t>
            </a:r>
            <a:r>
              <a:rPr lang="en-US" dirty="0" smtClean="0"/>
              <a:t> 7.895,41 ha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lindung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2.970,37 ha </a:t>
            </a:r>
            <a:r>
              <a:rPr lang="en-US" dirty="0" err="1" smtClean="0"/>
              <a:t>cagar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Bengkulu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parah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kawasan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rusak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disebabkan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lain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ilegal</a:t>
            </a:r>
            <a:r>
              <a:rPr lang="en-US" sz="2800" dirty="0" smtClean="0"/>
              <a:t> logging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perambahan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hutan.Perambahan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keperluan</a:t>
            </a:r>
            <a:r>
              <a:rPr lang="en-US" sz="2800" dirty="0" smtClean="0"/>
              <a:t> </a:t>
            </a:r>
            <a:r>
              <a:rPr lang="en-US" sz="2800" dirty="0" err="1" smtClean="0"/>
              <a:t>perkebunan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kelapa</a:t>
            </a:r>
            <a:r>
              <a:rPr lang="en-US" sz="2800" dirty="0" smtClean="0"/>
              <a:t> </a:t>
            </a:r>
            <a:r>
              <a:rPr lang="en-US" sz="2800" dirty="0" err="1" smtClean="0"/>
              <a:t>sawit</a:t>
            </a:r>
            <a:r>
              <a:rPr lang="en-US" sz="2800" dirty="0" smtClean="0"/>
              <a:t>, </a:t>
            </a:r>
            <a:r>
              <a:rPr lang="en-US" sz="2800" dirty="0" err="1" smtClean="0"/>
              <a:t>karet</a:t>
            </a:r>
            <a:r>
              <a:rPr lang="en-US" sz="2800" dirty="0" smtClean="0"/>
              <a:t>, kopi </a:t>
            </a:r>
            <a:r>
              <a:rPr lang="en-US" sz="2800" dirty="0" err="1" smtClean="0"/>
              <a:t>dll</a:t>
            </a:r>
            <a:r>
              <a:rPr lang="en-US" sz="2800" dirty="0" smtClean="0"/>
              <a:t>. </a:t>
            </a:r>
            <a:r>
              <a:rPr lang="en-US" sz="2800" dirty="0" err="1" smtClean="0"/>
              <a:t>Bahkan</a:t>
            </a:r>
            <a:r>
              <a:rPr lang="en-US" sz="2800" dirty="0" smtClean="0"/>
              <a:t> TNKS (Taman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Kerinci</a:t>
            </a:r>
            <a:r>
              <a:rPr lang="en-US" sz="2800" dirty="0" smtClean="0"/>
              <a:t> </a:t>
            </a:r>
            <a:r>
              <a:rPr lang="en-US" sz="2800" dirty="0" err="1" smtClean="0"/>
              <a:t>Seblat</a:t>
            </a:r>
            <a:r>
              <a:rPr lang="en-US" sz="2800" dirty="0" smtClean="0"/>
              <a:t>)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luput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ilegal</a:t>
            </a:r>
            <a:r>
              <a:rPr lang="en-US" sz="2800" dirty="0" smtClean="0"/>
              <a:t> logging. Hal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dibuktikan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gundulnya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TNKS.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disebabkan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.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bertambah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1997 </a:t>
            </a:r>
            <a:r>
              <a:rPr lang="en-US" sz="2800" dirty="0" err="1" smtClean="0"/>
              <a:t>luas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seluas</a:t>
            </a:r>
            <a:r>
              <a:rPr lang="en-US" sz="2800" dirty="0" smtClean="0"/>
              <a:t> 2.091 ha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31 </a:t>
            </a:r>
            <a:r>
              <a:rPr lang="en-US" sz="2800" dirty="0" err="1" smtClean="0"/>
              <a:t>titik</a:t>
            </a:r>
            <a:r>
              <a:rPr lang="en-US" sz="2800" dirty="0" smtClean="0"/>
              <a:t> </a:t>
            </a:r>
            <a:r>
              <a:rPr lang="en-US" sz="2800" dirty="0" err="1" smtClean="0"/>
              <a:t>api</a:t>
            </a:r>
            <a:r>
              <a:rPr lang="en-US" sz="2800" dirty="0" smtClean="0"/>
              <a:t>.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2006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kemarau</a:t>
            </a:r>
            <a:r>
              <a:rPr lang="en-US" sz="2800" dirty="0" smtClean="0"/>
              <a:t> yang </a:t>
            </a:r>
            <a:r>
              <a:rPr lang="en-US" sz="2800" dirty="0" err="1" smtClean="0"/>
              <a:t>panjang</a:t>
            </a:r>
            <a:r>
              <a:rPr lang="en-US" sz="2800" dirty="0" smtClean="0"/>
              <a:t> </a:t>
            </a:r>
            <a:r>
              <a:rPr lang="en-US" sz="2800" dirty="0" err="1" smtClean="0"/>
              <a:t>kebakaran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semakin</a:t>
            </a:r>
            <a:r>
              <a:rPr lang="en-US" sz="2800" dirty="0" smtClean="0"/>
              <a:t> </a:t>
            </a:r>
            <a:r>
              <a:rPr lang="en-US" sz="2800" dirty="0" err="1" smtClean="0"/>
              <a:t>luas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mengakibatkan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tebalnya</a:t>
            </a:r>
            <a:r>
              <a:rPr lang="en-US" sz="2800" dirty="0" smtClean="0"/>
              <a:t> </a:t>
            </a:r>
            <a:r>
              <a:rPr lang="en-US" sz="2800" dirty="0" err="1" smtClean="0"/>
              <a:t>asap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udara</a:t>
            </a:r>
            <a:r>
              <a:rPr lang="en-US" sz="2800" dirty="0" smtClean="0"/>
              <a:t> yang 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err="1" smtClean="0"/>
              <a:t>Penyebab</a:t>
            </a:r>
            <a:r>
              <a:rPr lang="en-US" sz="3000" dirty="0" smtClean="0"/>
              <a:t> </a:t>
            </a:r>
            <a:r>
              <a:rPr lang="en-US" sz="3000" dirty="0" err="1" smtClean="0"/>
              <a:t>kebakaran</a:t>
            </a:r>
            <a:r>
              <a:rPr lang="en-US" sz="3000" dirty="0" smtClean="0"/>
              <a:t> </a:t>
            </a:r>
            <a:r>
              <a:rPr lang="en-US" sz="3000" dirty="0" err="1" smtClean="0"/>
              <a:t>hutan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lahan</a:t>
            </a:r>
            <a:r>
              <a:rPr lang="en-US" sz="3000" dirty="0" smtClean="0"/>
              <a:t> </a:t>
            </a:r>
            <a:r>
              <a:rPr lang="en-US" sz="3000" dirty="0" err="1" smtClean="0"/>
              <a:t>antara</a:t>
            </a:r>
            <a:r>
              <a:rPr lang="en-US" sz="3000" dirty="0" smtClean="0"/>
              <a:t> lain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peningkatan</a:t>
            </a:r>
            <a:r>
              <a:rPr lang="en-US" sz="3000" dirty="0" smtClean="0"/>
              <a:t> </a:t>
            </a:r>
            <a:r>
              <a:rPr lang="en-US" sz="3000" dirty="0" err="1" smtClean="0"/>
              <a:t>kegiatan</a:t>
            </a:r>
            <a:r>
              <a:rPr lang="en-US" sz="3000" dirty="0" smtClean="0"/>
              <a:t> </a:t>
            </a:r>
            <a:r>
              <a:rPr lang="en-US" sz="3000" dirty="0" err="1" smtClean="0"/>
              <a:t>pertanian</a:t>
            </a:r>
            <a:r>
              <a:rPr lang="en-US" sz="3000" dirty="0" smtClean="0"/>
              <a:t> </a:t>
            </a:r>
            <a:r>
              <a:rPr lang="en-US" sz="3000" dirty="0" err="1" smtClean="0"/>
              <a:t>seperti</a:t>
            </a:r>
            <a:r>
              <a:rPr lang="en-US" sz="3000" dirty="0" smtClean="0"/>
              <a:t> </a:t>
            </a:r>
            <a:r>
              <a:rPr lang="en-US" sz="3000" dirty="0" err="1" smtClean="0"/>
              <a:t>perkebunan</a:t>
            </a:r>
            <a:r>
              <a:rPr lang="en-US" sz="3000" dirty="0" smtClean="0"/>
              <a:t>, </a:t>
            </a:r>
            <a:r>
              <a:rPr lang="en-US" sz="3000" dirty="0" err="1" smtClean="0"/>
              <a:t>pertanian</a:t>
            </a:r>
            <a:r>
              <a:rPr lang="en-US" sz="3000" dirty="0" smtClean="0"/>
              <a:t> , </a:t>
            </a:r>
            <a:r>
              <a:rPr lang="en-US" sz="3000" dirty="0" err="1" smtClean="0"/>
              <a:t>perladangan</a:t>
            </a:r>
            <a:r>
              <a:rPr lang="en-US" sz="3000" dirty="0" smtClean="0"/>
              <a:t>, </a:t>
            </a:r>
            <a:r>
              <a:rPr lang="en-US" sz="3000" dirty="0" err="1" smtClean="0"/>
              <a:t>pemukiman</a:t>
            </a:r>
            <a:r>
              <a:rPr lang="en-US" sz="3000" dirty="0" smtClean="0"/>
              <a:t> </a:t>
            </a:r>
            <a:r>
              <a:rPr lang="en-US" sz="3000" dirty="0" err="1" smtClean="0"/>
              <a:t>dll</a:t>
            </a:r>
            <a:r>
              <a:rPr lang="en-US" sz="3000" dirty="0" smtClean="0"/>
              <a:t>., </a:t>
            </a:r>
            <a:r>
              <a:rPr lang="en-US" sz="3000" dirty="0" err="1" smtClean="0"/>
              <a:t>terjadi</a:t>
            </a:r>
            <a:r>
              <a:rPr lang="en-US" sz="3000" dirty="0" smtClean="0"/>
              <a:t>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</a:t>
            </a:r>
            <a:r>
              <a:rPr lang="en-US" sz="3000" dirty="0" err="1" smtClean="0"/>
              <a:t>alamiah</a:t>
            </a:r>
            <a:r>
              <a:rPr lang="en-US" sz="3000" dirty="0" smtClean="0"/>
              <a:t> </a:t>
            </a:r>
            <a:r>
              <a:rPr lang="en-US" sz="3000" dirty="0" err="1" smtClean="0"/>
              <a:t>seperti</a:t>
            </a:r>
            <a:r>
              <a:rPr lang="en-US" sz="3000" dirty="0" smtClean="0"/>
              <a:t> </a:t>
            </a:r>
            <a:r>
              <a:rPr lang="en-US" sz="3000" dirty="0" err="1" smtClean="0"/>
              <a:t>musim</a:t>
            </a:r>
            <a:r>
              <a:rPr lang="en-US" sz="3000" dirty="0" smtClean="0"/>
              <a:t> </a:t>
            </a:r>
            <a:r>
              <a:rPr lang="en-US" sz="3000" dirty="0" err="1" smtClean="0"/>
              <a:t>kemarau</a:t>
            </a:r>
            <a:r>
              <a:rPr lang="en-US" sz="3000" dirty="0" smtClean="0"/>
              <a:t> yang </a:t>
            </a:r>
            <a:r>
              <a:rPr lang="en-US" sz="3000" dirty="0" err="1" smtClean="0"/>
              <a:t>panjang</a:t>
            </a:r>
            <a:r>
              <a:rPr lang="en-US" sz="3000" dirty="0" smtClean="0"/>
              <a:t>, </a:t>
            </a:r>
            <a:r>
              <a:rPr lang="en-US" sz="3000" dirty="0" err="1" smtClean="0"/>
              <a:t>kecerobohan</a:t>
            </a:r>
            <a:r>
              <a:rPr lang="en-US" sz="3000" dirty="0" smtClean="0"/>
              <a:t> </a:t>
            </a:r>
            <a:r>
              <a:rPr lang="en-US" sz="3000" dirty="0" err="1" smtClean="0"/>
              <a:t>masyarakat</a:t>
            </a:r>
            <a:r>
              <a:rPr lang="en-US" sz="3000" dirty="0" smtClean="0"/>
              <a:t> </a:t>
            </a:r>
            <a:r>
              <a:rPr lang="en-US" sz="3000" dirty="0" err="1" smtClean="0"/>
              <a:t>dll</a:t>
            </a:r>
            <a:r>
              <a:rPr lang="en-US" sz="3000" dirty="0" smtClean="0"/>
              <a:t>. </a:t>
            </a:r>
            <a:r>
              <a:rPr lang="en-US" sz="3000" dirty="0" err="1" smtClean="0"/>
              <a:t>Dampak</a:t>
            </a:r>
            <a:r>
              <a:rPr lang="en-US" sz="3000" dirty="0" smtClean="0"/>
              <a:t> </a:t>
            </a:r>
            <a:r>
              <a:rPr lang="en-US" sz="3000" dirty="0" err="1" smtClean="0"/>
              <a:t>negatif</a:t>
            </a:r>
            <a:r>
              <a:rPr lang="en-US" sz="3000" dirty="0" smtClean="0"/>
              <a:t> </a:t>
            </a:r>
            <a:r>
              <a:rPr lang="en-US" sz="3000" dirty="0" err="1" smtClean="0"/>
              <a:t>kebakaran</a:t>
            </a:r>
            <a:r>
              <a:rPr lang="en-US" sz="3000" dirty="0" smtClean="0"/>
              <a:t> </a:t>
            </a:r>
            <a:r>
              <a:rPr lang="en-US" sz="3000" dirty="0" err="1" smtClean="0"/>
              <a:t>hutan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lahan</a:t>
            </a:r>
            <a:r>
              <a:rPr lang="en-US" sz="3000" dirty="0" smtClean="0"/>
              <a:t> </a:t>
            </a:r>
            <a:r>
              <a:rPr lang="en-US" sz="3000" dirty="0" err="1" smtClean="0"/>
              <a:t>antara</a:t>
            </a:r>
            <a:r>
              <a:rPr lang="en-US" sz="3000" dirty="0" smtClean="0"/>
              <a:t> lain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penurunan</a:t>
            </a:r>
            <a:r>
              <a:rPr lang="en-US" sz="3000" dirty="0" smtClean="0"/>
              <a:t> </a:t>
            </a:r>
            <a:r>
              <a:rPr lang="en-US" sz="3000" dirty="0" err="1" smtClean="0"/>
              <a:t>keanekaragaman</a:t>
            </a:r>
            <a:r>
              <a:rPr lang="en-US" sz="3000" dirty="0" smtClean="0"/>
              <a:t> </a:t>
            </a:r>
            <a:r>
              <a:rPr lang="en-US" sz="3000" dirty="0" err="1" smtClean="0"/>
              <a:t>hayati</a:t>
            </a:r>
            <a:r>
              <a:rPr lang="en-US" sz="3000" dirty="0" smtClean="0"/>
              <a:t> (</a:t>
            </a:r>
            <a:r>
              <a:rPr lang="en-US" sz="3000" dirty="0" err="1" smtClean="0"/>
              <a:t>ekosistem</a:t>
            </a:r>
            <a:r>
              <a:rPr lang="en-US" sz="3000" dirty="0" smtClean="0"/>
              <a:t>, </a:t>
            </a:r>
            <a:r>
              <a:rPr lang="en-US" sz="3000" dirty="0" err="1" smtClean="0"/>
              <a:t>spesies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genetik</a:t>
            </a:r>
            <a:r>
              <a:rPr lang="en-US" sz="3000" dirty="0" smtClean="0"/>
              <a:t>), habitat </a:t>
            </a:r>
            <a:r>
              <a:rPr lang="en-US" sz="3000" dirty="0" err="1" smtClean="0"/>
              <a:t>rusak</a:t>
            </a:r>
            <a:r>
              <a:rPr lang="en-US" sz="3000" dirty="0" smtClean="0"/>
              <a:t>, </a:t>
            </a:r>
            <a:r>
              <a:rPr lang="en-US" sz="3000" dirty="0" err="1" smtClean="0"/>
              <a:t>terganggunya</a:t>
            </a:r>
            <a:r>
              <a:rPr lang="en-US" sz="3000" dirty="0" smtClean="0"/>
              <a:t> </a:t>
            </a:r>
            <a:r>
              <a:rPr lang="en-US" sz="3000" dirty="0" err="1" smtClean="0"/>
              <a:t>keseimbangan</a:t>
            </a:r>
            <a:r>
              <a:rPr lang="en-US" sz="3000" dirty="0" smtClean="0"/>
              <a:t> </a:t>
            </a:r>
            <a:r>
              <a:rPr lang="en-US" sz="3000" dirty="0" err="1" smtClean="0"/>
              <a:t>biologis</a:t>
            </a:r>
            <a:r>
              <a:rPr lang="en-US" sz="3000" dirty="0" smtClean="0"/>
              <a:t> (flora, fauna, </a:t>
            </a:r>
            <a:r>
              <a:rPr lang="en-US" sz="3000" dirty="0" err="1" smtClean="0"/>
              <a:t>mikroba</a:t>
            </a:r>
            <a:r>
              <a:rPr lang="en-US" sz="3000" dirty="0" smtClean="0"/>
              <a:t>); </a:t>
            </a:r>
            <a:r>
              <a:rPr lang="en-US" sz="3000" dirty="0" err="1" smtClean="0"/>
              <a:t>gangguan</a:t>
            </a:r>
            <a:r>
              <a:rPr lang="en-US" sz="3000" dirty="0" smtClean="0"/>
              <a:t> </a:t>
            </a:r>
            <a:r>
              <a:rPr lang="en-US" sz="3000" dirty="0" err="1" smtClean="0"/>
              <a:t>asap</a:t>
            </a:r>
            <a:r>
              <a:rPr lang="en-US" sz="3000" dirty="0" smtClean="0"/>
              <a:t>, </a:t>
            </a:r>
            <a:r>
              <a:rPr lang="en-US" sz="3000" dirty="0" err="1" smtClean="0"/>
              <a:t>erosi</a:t>
            </a:r>
            <a:r>
              <a:rPr lang="en-US" sz="3000" dirty="0" smtClean="0"/>
              <a:t>, </a:t>
            </a:r>
            <a:r>
              <a:rPr lang="en-US" sz="3000" dirty="0" err="1" smtClean="0"/>
              <a:t>banjir</a:t>
            </a:r>
            <a:r>
              <a:rPr lang="en-US" sz="3000" dirty="0" smtClean="0"/>
              <a:t>, </a:t>
            </a:r>
            <a:r>
              <a:rPr lang="en-US" sz="3000" dirty="0" err="1" smtClean="0"/>
              <a:t>longsor</a:t>
            </a:r>
            <a:r>
              <a:rPr lang="en-US" sz="3000" dirty="0" smtClean="0"/>
              <a:t>, </a:t>
            </a:r>
            <a:r>
              <a:rPr lang="en-US" sz="3000" dirty="0" err="1" smtClean="0"/>
              <a:t>terbatas</a:t>
            </a:r>
            <a:r>
              <a:rPr lang="en-US" sz="3000" dirty="0" smtClean="0"/>
              <a:t> </a:t>
            </a:r>
            <a:r>
              <a:rPr lang="en-US" sz="3000" dirty="0" err="1" smtClean="0"/>
              <a:t>jarak</a:t>
            </a:r>
            <a:r>
              <a:rPr lang="en-US" sz="3000" dirty="0" smtClean="0"/>
              <a:t> </a:t>
            </a:r>
            <a:r>
              <a:rPr lang="en-US" sz="3000" dirty="0" err="1" smtClean="0"/>
              <a:t>pandang</a:t>
            </a:r>
            <a:r>
              <a:rPr lang="en-US" sz="3000" dirty="0" smtClean="0"/>
              <a:t>; </a:t>
            </a:r>
            <a:r>
              <a:rPr lang="en-US" sz="3000" dirty="0" err="1" smtClean="0"/>
              <a:t>meningkatnya</a:t>
            </a:r>
            <a:r>
              <a:rPr lang="en-US" sz="3000" dirty="0" smtClean="0"/>
              <a:t> gas-gas </a:t>
            </a:r>
            <a:r>
              <a:rPr lang="en-US" sz="3000" dirty="0" err="1" smtClean="0"/>
              <a:t>rumah</a:t>
            </a:r>
            <a:r>
              <a:rPr lang="en-US" sz="3000" dirty="0" smtClean="0"/>
              <a:t> </a:t>
            </a:r>
            <a:r>
              <a:rPr lang="en-US" sz="3000" dirty="0" err="1" smtClean="0"/>
              <a:t>kaca</a:t>
            </a:r>
            <a:r>
              <a:rPr lang="en-US" sz="3000" dirty="0" smtClean="0"/>
              <a:t>, CO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hidrokarbon</a:t>
            </a:r>
            <a:r>
              <a:rPr lang="en-US" sz="3000" dirty="0" smtClean="0"/>
              <a:t>, </a:t>
            </a:r>
            <a:r>
              <a:rPr lang="en-US" sz="3000" dirty="0" err="1" smtClean="0"/>
              <a:t>gangguan</a:t>
            </a:r>
            <a:r>
              <a:rPr lang="en-US" sz="3000" dirty="0" smtClean="0"/>
              <a:t> </a:t>
            </a:r>
            <a:r>
              <a:rPr lang="en-US" sz="3000" dirty="0" err="1" smtClean="0"/>
              <a:t>metabolisme</a:t>
            </a:r>
            <a:r>
              <a:rPr lang="en-US" sz="3000" dirty="0" smtClean="0"/>
              <a:t> </a:t>
            </a:r>
            <a:r>
              <a:rPr lang="en-US" sz="3000" dirty="0" err="1" smtClean="0"/>
              <a:t>tanaman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perubahan</a:t>
            </a:r>
            <a:r>
              <a:rPr lang="en-US" sz="3000" dirty="0" smtClean="0"/>
              <a:t> </a:t>
            </a:r>
            <a:r>
              <a:rPr lang="en-US" sz="3000" dirty="0" err="1" smtClean="0"/>
              <a:t>iklim</a:t>
            </a:r>
            <a:r>
              <a:rPr lang="en-US" sz="3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Sebab</a:t>
            </a:r>
            <a:r>
              <a:rPr lang="en-US" sz="2800" dirty="0" smtClean="0">
                <a:solidFill>
                  <a:srgbClr val="FF0000"/>
                </a:solidFill>
              </a:rPr>
              <a:t> lain </a:t>
            </a:r>
            <a:r>
              <a:rPr lang="en-US" sz="2800" dirty="0" err="1" smtClean="0">
                <a:solidFill>
                  <a:srgbClr val="FF0000"/>
                </a:solidFill>
              </a:rPr>
              <a:t>kerusakan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hutan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antara</a:t>
            </a:r>
            <a:r>
              <a:rPr lang="en-US" sz="2800" dirty="0" smtClean="0">
                <a:solidFill>
                  <a:srgbClr val="FF0000"/>
                </a:solidFill>
              </a:rPr>
              <a:t> lain:</a:t>
            </a:r>
            <a:r>
              <a:rPr lang="en-US" sz="2800" dirty="0" smtClean="0"/>
              <a:t>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persepsi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;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;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laju</a:t>
            </a:r>
            <a:r>
              <a:rPr lang="en-US" sz="2800" dirty="0" smtClean="0"/>
              <a:t> </a:t>
            </a:r>
            <a:r>
              <a:rPr lang="en-US" sz="2800" dirty="0" err="1" smtClean="0"/>
              <a:t>perusakan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sebanding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;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luasnya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kritis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tradisional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praktek</a:t>
            </a:r>
            <a:r>
              <a:rPr lang="en-US" sz="2800" dirty="0" smtClean="0"/>
              <a:t> </a:t>
            </a:r>
            <a:r>
              <a:rPr lang="en-US" sz="2800" dirty="0" err="1" smtClean="0"/>
              <a:t>perladangan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berpindah</a:t>
            </a:r>
            <a:r>
              <a:rPr lang="en-US" sz="2800" dirty="0" smtClean="0"/>
              <a:t>; </a:t>
            </a:r>
          </a:p>
          <a:p>
            <a:pPr marL="514350" indent="-514350">
              <a:buAutoNum type="arabicParenR"/>
            </a:pPr>
            <a:r>
              <a:rPr lang="en-US" sz="2800" dirty="0" err="1" smtClean="0"/>
              <a:t>belum</a:t>
            </a:r>
            <a:r>
              <a:rPr lang="en-US" sz="2800" dirty="0" smtClean="0"/>
              <a:t> </a:t>
            </a:r>
            <a:r>
              <a:rPr lang="en-US" sz="2800" dirty="0" err="1" smtClean="0"/>
              <a:t>optimalnya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penegakan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percepatan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pelanggaran</a:t>
            </a:r>
            <a:r>
              <a:rPr lang="en-US" sz="2800" dirty="0" smtClean="0"/>
              <a:t>/</a:t>
            </a:r>
            <a:r>
              <a:rPr lang="en-US" sz="2800" dirty="0" err="1" smtClean="0"/>
              <a:t>kejahatan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kehutanan</a:t>
            </a:r>
            <a:r>
              <a:rPr lang="en-US" sz="2800" dirty="0" smtClean="0"/>
              <a:t> (al. </a:t>
            </a:r>
            <a:r>
              <a:rPr lang="en-US" sz="2800" dirty="0" err="1" smtClean="0"/>
              <a:t>Perambahan</a:t>
            </a:r>
            <a:r>
              <a:rPr lang="en-US" sz="2800" dirty="0" smtClean="0"/>
              <a:t> </a:t>
            </a:r>
            <a:r>
              <a:rPr lang="en-US" sz="2800" dirty="0" err="1" smtClean="0"/>
              <a:t>hutan</a:t>
            </a:r>
            <a:r>
              <a:rPr lang="en-US" sz="2800" dirty="0" smtClean="0"/>
              <a:t>, </a:t>
            </a:r>
            <a:r>
              <a:rPr lang="en-US" sz="2800" dirty="0" err="1" smtClean="0"/>
              <a:t>ilegal</a:t>
            </a:r>
            <a:r>
              <a:rPr lang="en-US" sz="2800" dirty="0" smtClean="0"/>
              <a:t> logging </a:t>
            </a:r>
            <a:r>
              <a:rPr lang="en-US" sz="2800" dirty="0" err="1" smtClean="0"/>
              <a:t>dll</a:t>
            </a:r>
            <a:r>
              <a:rPr lang="en-US" sz="2800" dirty="0" smtClean="0"/>
              <a:t>.).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</a:rPr>
              <a:t>Penurunan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Keanekaragaman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Hayati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pembukaan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,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monokultur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Propinsi</a:t>
            </a:r>
            <a:r>
              <a:rPr lang="en-US" dirty="0" smtClean="0"/>
              <a:t> Bengkulu.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monokultur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flora, fauna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mikrobia</a:t>
            </a:r>
            <a:r>
              <a:rPr lang="en-US" dirty="0" smtClean="0"/>
              <a:t> </a:t>
            </a:r>
            <a:r>
              <a:rPr lang="en-US" dirty="0" err="1" smtClean="0"/>
              <a:t>musnah</a:t>
            </a:r>
            <a:r>
              <a:rPr lang="en-US" dirty="0" smtClean="0"/>
              <a:t>. </a:t>
            </a:r>
            <a:r>
              <a:rPr lang="en-US" dirty="0" err="1" smtClean="0"/>
              <a:t>Contohnya</a:t>
            </a:r>
            <a:r>
              <a:rPr lang="en-US" dirty="0" smtClean="0"/>
              <a:t>, </a:t>
            </a:r>
            <a:r>
              <a:rPr lang="en-US" dirty="0" err="1" smtClean="0"/>
              <a:t>kantong</a:t>
            </a:r>
            <a:r>
              <a:rPr lang="en-US" dirty="0" smtClean="0"/>
              <a:t> </a:t>
            </a:r>
            <a:r>
              <a:rPr lang="en-US" dirty="0" err="1" smtClean="0"/>
              <a:t>semar</a:t>
            </a:r>
            <a:r>
              <a:rPr lang="en-US" dirty="0" smtClean="0"/>
              <a:t> yang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dijumpai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Bengkulu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jenisnya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ramah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disemprot</a:t>
            </a:r>
            <a:r>
              <a:rPr lang="en-US" dirty="0" smtClean="0"/>
              <a:t> 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telur-telur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flora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r>
              <a:rPr lang="en-US" dirty="0" err="1" smtClean="0"/>
              <a:t>Satwa</a:t>
            </a:r>
            <a:r>
              <a:rPr lang="en-US" dirty="0" smtClean="0"/>
              <a:t> liar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. </a:t>
            </a:r>
            <a:r>
              <a:rPr lang="en-US" dirty="0" err="1" smtClean="0"/>
              <a:t>Satwa-satwa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badak</a:t>
            </a:r>
            <a:r>
              <a:rPr lang="en-US" dirty="0" smtClean="0"/>
              <a:t> Sumatera, </a:t>
            </a:r>
            <a:r>
              <a:rPr lang="en-US" dirty="0" err="1" smtClean="0"/>
              <a:t>gajah</a:t>
            </a:r>
            <a:r>
              <a:rPr lang="en-US" dirty="0" smtClean="0"/>
              <a:t> Sumatera, </a:t>
            </a:r>
            <a:r>
              <a:rPr lang="en-US" dirty="0" err="1" smtClean="0"/>
              <a:t>harimau</a:t>
            </a:r>
            <a:r>
              <a:rPr lang="en-US" dirty="0" smtClean="0"/>
              <a:t> Sumatera, tapir, </a:t>
            </a:r>
            <a:r>
              <a:rPr lang="en-US" dirty="0" err="1" smtClean="0"/>
              <a:t>beruang</a:t>
            </a:r>
            <a:r>
              <a:rPr lang="en-US" dirty="0" smtClean="0"/>
              <a:t> </a:t>
            </a:r>
            <a:r>
              <a:rPr lang="en-US" dirty="0" err="1" smtClean="0"/>
              <a:t>madu</a:t>
            </a:r>
            <a:r>
              <a:rPr lang="en-US" dirty="0" smtClean="0"/>
              <a:t>, </a:t>
            </a:r>
            <a:r>
              <a:rPr lang="en-US" dirty="0" err="1" smtClean="0"/>
              <a:t>rusa</a:t>
            </a:r>
            <a:r>
              <a:rPr lang="en-US" dirty="0" smtClean="0"/>
              <a:t> </a:t>
            </a:r>
            <a:r>
              <a:rPr lang="en-US" dirty="0" err="1" smtClean="0"/>
              <a:t>sambar</a:t>
            </a:r>
            <a:r>
              <a:rPr lang="en-US" dirty="0" smtClean="0"/>
              <a:t>, </a:t>
            </a:r>
            <a:r>
              <a:rPr lang="en-US" dirty="0" err="1" smtClean="0"/>
              <a:t>napu</a:t>
            </a:r>
            <a:r>
              <a:rPr lang="en-US" dirty="0" smtClean="0"/>
              <a:t>, </a:t>
            </a:r>
            <a:r>
              <a:rPr lang="en-US" dirty="0" err="1" smtClean="0"/>
              <a:t>rangkong</a:t>
            </a:r>
            <a:r>
              <a:rPr lang="en-US" dirty="0" smtClean="0"/>
              <a:t>, </a:t>
            </a:r>
            <a:r>
              <a:rPr lang="en-US" dirty="0" err="1" smtClean="0"/>
              <a:t>siamang</a:t>
            </a:r>
            <a:r>
              <a:rPr lang="en-US" dirty="0" smtClean="0"/>
              <a:t>, </a:t>
            </a:r>
            <a:r>
              <a:rPr lang="en-US" dirty="0" err="1" smtClean="0"/>
              <a:t>kuao</a:t>
            </a:r>
            <a:r>
              <a:rPr lang="en-US" dirty="0" smtClean="0"/>
              <a:t>, </a:t>
            </a:r>
            <a:r>
              <a:rPr lang="en-US" dirty="0" err="1" smtClean="0"/>
              <a:t>walet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, </a:t>
            </a:r>
            <a:r>
              <a:rPr lang="en-US" dirty="0" err="1" smtClean="0"/>
              <a:t>penyu</a:t>
            </a:r>
            <a:r>
              <a:rPr lang="en-US" dirty="0" smtClean="0"/>
              <a:t> </a:t>
            </a:r>
            <a:r>
              <a:rPr lang="en-US" dirty="0" err="1" smtClean="0"/>
              <a:t>belimbing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kura-kura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kura-kura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Bengkulu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kura</a:t>
            </a:r>
            <a:r>
              <a:rPr lang="en-US" dirty="0" smtClean="0"/>
              <a:t> nanas, </a:t>
            </a:r>
            <a:r>
              <a:rPr lang="en-US" dirty="0" err="1" smtClean="0"/>
              <a:t>kura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hitam</a:t>
            </a:r>
            <a:r>
              <a:rPr lang="en-US" dirty="0" smtClean="0"/>
              <a:t>, </a:t>
            </a:r>
            <a:r>
              <a:rPr lang="en-US" dirty="0" err="1" smtClean="0"/>
              <a:t>kura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r>
              <a:rPr lang="en-US" dirty="0" smtClean="0"/>
              <a:t> dada, </a:t>
            </a:r>
            <a:r>
              <a:rPr lang="en-US" dirty="0" err="1" smtClean="0"/>
              <a:t>beiyogo</a:t>
            </a:r>
            <a:r>
              <a:rPr lang="en-US" dirty="0" smtClean="0"/>
              <a:t>, </a:t>
            </a:r>
            <a:r>
              <a:rPr lang="en-US" dirty="0" err="1" smtClean="0"/>
              <a:t>baning</a:t>
            </a:r>
            <a:r>
              <a:rPr lang="en-US" dirty="0" smtClean="0"/>
              <a:t> </a:t>
            </a:r>
            <a:r>
              <a:rPr lang="en-US" dirty="0" err="1" smtClean="0"/>
              <a:t>coklat</a:t>
            </a:r>
            <a:r>
              <a:rPr lang="en-US" dirty="0" smtClean="0"/>
              <a:t>, </a:t>
            </a:r>
            <a:r>
              <a:rPr lang="en-US" dirty="0" err="1" smtClean="0"/>
              <a:t>labi-labi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kura</a:t>
            </a:r>
            <a:r>
              <a:rPr lang="en-US" dirty="0" smtClean="0"/>
              <a:t> </a:t>
            </a:r>
            <a:r>
              <a:rPr lang="en-US" dirty="0" err="1" smtClean="0"/>
              <a:t>pipi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bulus</a:t>
            </a:r>
            <a:r>
              <a:rPr lang="en-US" dirty="0" smtClean="0"/>
              <a:t>. </a:t>
            </a:r>
            <a:r>
              <a:rPr lang="en-US" dirty="0" err="1" smtClean="0"/>
              <a:t>Baning</a:t>
            </a:r>
            <a:r>
              <a:rPr lang="en-US" dirty="0" smtClean="0"/>
              <a:t> </a:t>
            </a:r>
            <a:r>
              <a:rPr lang="en-US" dirty="0" err="1" smtClean="0"/>
              <a:t>coklat</a:t>
            </a:r>
            <a:r>
              <a:rPr lang="en-US" dirty="0" smtClean="0"/>
              <a:t> </a:t>
            </a:r>
            <a:r>
              <a:rPr lang="en-US" dirty="0" err="1" smtClean="0"/>
              <a:t>berstatus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terancam</a:t>
            </a:r>
            <a:r>
              <a:rPr lang="en-US" dirty="0" smtClean="0"/>
              <a:t> </a:t>
            </a:r>
            <a:r>
              <a:rPr lang="en-US" dirty="0" err="1" smtClean="0"/>
              <a:t>punah</a:t>
            </a:r>
            <a:r>
              <a:rPr lang="en-US" dirty="0" smtClean="0"/>
              <a:t>. Flora </a:t>
            </a:r>
            <a:r>
              <a:rPr lang="en-US" dirty="0" err="1" smtClean="0"/>
              <a:t>langka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Bengkulu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Raflesia</a:t>
            </a:r>
            <a:r>
              <a:rPr lang="en-US" dirty="0" smtClean="0"/>
              <a:t> </a:t>
            </a:r>
            <a:r>
              <a:rPr lang="en-US" dirty="0" err="1" smtClean="0"/>
              <a:t>arnoldi</a:t>
            </a:r>
            <a:r>
              <a:rPr lang="en-US" dirty="0" smtClean="0"/>
              <a:t>,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bangkai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anggrek</a:t>
            </a:r>
            <a:r>
              <a:rPr lang="en-US" dirty="0" smtClean="0"/>
              <a:t> </a:t>
            </a:r>
            <a:r>
              <a:rPr lang="en-US" dirty="0" err="1" smtClean="0"/>
              <a:t>pensil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Indonesia </a:t>
            </a:r>
            <a:r>
              <a:rPr lang="en-US" dirty="0" err="1" smtClean="0"/>
              <a:t>mempunyai</a:t>
            </a:r>
            <a:r>
              <a:rPr lang="en-US" dirty="0" smtClean="0"/>
              <a:t> 43 </a:t>
            </a:r>
            <a:r>
              <a:rPr lang="en-US" dirty="0" err="1" smtClean="0"/>
              <a:t>taman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30 %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 </a:t>
            </a:r>
            <a:r>
              <a:rPr lang="en-US" dirty="0" err="1" smtClean="0"/>
              <a:t>parah</a:t>
            </a:r>
            <a:r>
              <a:rPr lang="en-US" dirty="0" smtClean="0"/>
              <a:t>.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membinasakan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hewan-hewan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. Di Taman 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Leuser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habitat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badak</a:t>
            </a:r>
            <a:r>
              <a:rPr lang="en-US" dirty="0" smtClean="0"/>
              <a:t> </a:t>
            </a:r>
            <a:r>
              <a:rPr lang="en-US" dirty="0" err="1" smtClean="0"/>
              <a:t>sumatra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1985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Badak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 60 s/d 70 </a:t>
            </a:r>
            <a:r>
              <a:rPr lang="en-US" dirty="0" err="1" smtClean="0"/>
              <a:t>ekor</a:t>
            </a:r>
            <a:r>
              <a:rPr lang="en-US" dirty="0" smtClean="0"/>
              <a:t>. </a:t>
            </a:r>
            <a:r>
              <a:rPr lang="en-US" dirty="0" err="1" smtClean="0"/>
              <a:t>Adapun</a:t>
            </a:r>
            <a:r>
              <a:rPr lang="en-US" dirty="0" smtClean="0"/>
              <a:t> survey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Yayasan</a:t>
            </a:r>
            <a:r>
              <a:rPr lang="en-US" dirty="0" smtClean="0"/>
              <a:t> </a:t>
            </a:r>
            <a:r>
              <a:rPr lang="en-US" dirty="0" err="1" smtClean="0"/>
              <a:t>Leuser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badak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7 s/d 25 </a:t>
            </a:r>
            <a:r>
              <a:rPr lang="en-US" dirty="0" err="1" smtClean="0"/>
              <a:t>ekor</a:t>
            </a:r>
            <a:r>
              <a:rPr lang="en-US" dirty="0" smtClean="0"/>
              <a:t>  (</a:t>
            </a:r>
            <a:r>
              <a:rPr lang="en-US" dirty="0" err="1" smtClean="0"/>
              <a:t>Kompas</a:t>
            </a:r>
            <a:r>
              <a:rPr lang="en-US" dirty="0" smtClean="0"/>
              <a:t> 4 </a:t>
            </a:r>
            <a:r>
              <a:rPr lang="en-US" dirty="0" err="1" smtClean="0"/>
              <a:t>Juni</a:t>
            </a:r>
            <a:r>
              <a:rPr lang="en-US" dirty="0" smtClean="0"/>
              <a:t> 2012).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800" dirty="0" smtClean="0"/>
              <a:t>Menurut </a:t>
            </a:r>
            <a:r>
              <a:rPr lang="id-ID" sz="2800" b="1" dirty="0" smtClean="0"/>
              <a:t>Komarudin</a:t>
            </a:r>
            <a:r>
              <a:rPr lang="id-ID" sz="2800" dirty="0" smtClean="0"/>
              <a:t> (Ensiklopedia Manajemen), ekologi adalah suatu kajian yang berhubungan dengan interelasi antara organism dengan lingkungan, dasar empirisnya terletak pada hasil penelitian bahwa organisme yang hidup itu bervariasi menurut lingkungannya</a:t>
            </a:r>
            <a:r>
              <a:rPr lang="id-ID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id-ID" dirty="0" smtClean="0"/>
              <a:t>Dari uraian tersebut di atas terlihat bahwa ekologi berkenaan dengan kehidupan makhluk namun demikian juga tidak menutup kemungkinan berkenaan dengan kehidupan ilmu-ilmu so</a:t>
            </a:r>
            <a:r>
              <a:rPr lang="en-US" smtClean="0"/>
              <a:t>s</a:t>
            </a:r>
            <a:r>
              <a:rPr lang="id-ID" smtClean="0"/>
              <a:t>ial </a:t>
            </a:r>
            <a:r>
              <a:rPr lang="id-ID" dirty="0" smtClean="0"/>
              <a:t>seperti keberadaan ilmu Negara, pemerintahan, politik, hukum, ekonomi dan administrasi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3. </a:t>
            </a:r>
            <a:r>
              <a:rPr lang="en-US" sz="5400" dirty="0" err="1" smtClean="0">
                <a:solidFill>
                  <a:srgbClr val="FF0000"/>
                </a:solidFill>
              </a:rPr>
              <a:t>Kualitas</a:t>
            </a:r>
            <a:r>
              <a:rPr lang="en-US" sz="5400" dirty="0" smtClean="0">
                <a:solidFill>
                  <a:srgbClr val="FF0000"/>
                </a:solidFill>
              </a:rPr>
              <a:t> 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Pengolahan</a:t>
            </a:r>
            <a:r>
              <a:rPr lang="en-US" dirty="0" smtClean="0"/>
              <a:t> air </a:t>
            </a:r>
            <a:r>
              <a:rPr lang="en-US" dirty="0" err="1" smtClean="0"/>
              <a:t>di</a:t>
            </a:r>
            <a:r>
              <a:rPr lang="en-US" dirty="0" smtClean="0"/>
              <a:t> PDAM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tawas</a:t>
            </a:r>
            <a:r>
              <a:rPr lang="en-US" dirty="0" smtClean="0"/>
              <a:t> yang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pengikat</a:t>
            </a:r>
            <a:r>
              <a:rPr lang="en-US" dirty="0" smtClean="0"/>
              <a:t> </a:t>
            </a:r>
            <a:r>
              <a:rPr lang="en-US" dirty="0" err="1" smtClean="0"/>
              <a:t>partikel</a:t>
            </a:r>
            <a:r>
              <a:rPr lang="en-US" dirty="0" smtClean="0"/>
              <a:t> </a:t>
            </a:r>
            <a:r>
              <a:rPr lang="en-US" dirty="0" err="1" smtClean="0"/>
              <a:t>lumpur</a:t>
            </a:r>
            <a:r>
              <a:rPr lang="en-US" dirty="0" smtClean="0"/>
              <a:t>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kekeruhan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hulu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. Air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PDAM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terindikasi</a:t>
            </a:r>
            <a:r>
              <a:rPr lang="en-US" dirty="0" smtClean="0"/>
              <a:t> </a:t>
            </a:r>
            <a:r>
              <a:rPr lang="en-US" dirty="0" err="1" smtClean="0"/>
              <a:t>tercemar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. Air </a:t>
            </a:r>
            <a:r>
              <a:rPr lang="en-US" dirty="0" err="1" smtClean="0"/>
              <a:t>sumur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peternakan</a:t>
            </a:r>
            <a:r>
              <a:rPr lang="en-US" dirty="0" smtClean="0"/>
              <a:t> </a:t>
            </a:r>
            <a:r>
              <a:rPr lang="en-US" dirty="0" err="1" smtClean="0"/>
              <a:t>ayam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  </a:t>
            </a:r>
            <a:r>
              <a:rPr lang="en-US" dirty="0" err="1" smtClean="0"/>
              <a:t>Ecoli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pemotongan</a:t>
            </a:r>
            <a:r>
              <a:rPr lang="en-US" dirty="0" smtClean="0"/>
              <a:t> liar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marak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air.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air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kekeruhan</a:t>
            </a:r>
            <a:r>
              <a:rPr lang="en-US" dirty="0" smtClean="0"/>
              <a:t>.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disinyalir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turunnya</a:t>
            </a:r>
            <a:r>
              <a:rPr lang="en-US" dirty="0" smtClean="0"/>
              <a:t> volume air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yang paling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penambangan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indutri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(</a:t>
            </a:r>
            <a:r>
              <a:rPr lang="en-US" dirty="0" err="1" smtClean="0"/>
              <a:t>perkebunan</a:t>
            </a:r>
            <a:r>
              <a:rPr lang="en-US" dirty="0" smtClean="0"/>
              <a:t>). </a:t>
            </a:r>
            <a:r>
              <a:rPr lang="en-US" dirty="0" err="1" smtClean="0"/>
              <a:t>Penambangan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air </a:t>
            </a:r>
            <a:r>
              <a:rPr lang="en-US" dirty="0" err="1" smtClean="0"/>
              <a:t>di</a:t>
            </a:r>
            <a:r>
              <a:rPr lang="en-US" dirty="0" smtClean="0"/>
              <a:t> DAS Bengkulu-</a:t>
            </a:r>
            <a:r>
              <a:rPr lang="en-US" dirty="0" err="1" smtClean="0"/>
              <a:t>Lemau</a:t>
            </a:r>
            <a:r>
              <a:rPr lang="en-US" dirty="0" smtClean="0"/>
              <a:t>, DAS </a:t>
            </a:r>
            <a:r>
              <a:rPr lang="en-US" dirty="0" err="1" smtClean="0"/>
              <a:t>Seluma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DAS </a:t>
            </a:r>
            <a:r>
              <a:rPr lang="en-US" dirty="0" err="1" smtClean="0"/>
              <a:t>Dikit</a:t>
            </a:r>
            <a:r>
              <a:rPr lang="en-US" dirty="0" smtClean="0"/>
              <a:t> </a:t>
            </a:r>
            <a:r>
              <a:rPr lang="en-US" dirty="0" err="1" smtClean="0"/>
              <a:t>Seblat</a:t>
            </a:r>
            <a:r>
              <a:rPr lang="en-US" dirty="0" smtClean="0"/>
              <a:t>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batubara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,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r>
              <a:rPr lang="en-US" dirty="0" smtClean="0"/>
              <a:t>, </a:t>
            </a:r>
            <a:r>
              <a:rPr lang="en-US" dirty="0" err="1" smtClean="0"/>
              <a:t>kekeruhan</a:t>
            </a:r>
            <a:r>
              <a:rPr lang="en-US" dirty="0" smtClean="0"/>
              <a:t>,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r>
              <a:rPr lang="en-US" dirty="0" smtClean="0"/>
              <a:t>, </a:t>
            </a:r>
            <a:r>
              <a:rPr lang="en-US" dirty="0" err="1" smtClean="0"/>
              <a:t>sulfat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ion </a:t>
            </a:r>
            <a:r>
              <a:rPr lang="en-US" dirty="0" err="1" smtClean="0"/>
              <a:t>hidrogen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pH.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yang standard.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dirty="0" smtClean="0"/>
              <a:t>Perkebunan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karet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.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air,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sisa-sisa</a:t>
            </a:r>
            <a:r>
              <a:rPr lang="en-US" dirty="0" smtClean="0"/>
              <a:t> </a:t>
            </a:r>
            <a:r>
              <a:rPr lang="en-US" dirty="0" err="1" smtClean="0"/>
              <a:t>pestisida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DAS,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tersuspensi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terlarut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amonia</a:t>
            </a:r>
            <a:r>
              <a:rPr lang="en-US" dirty="0" smtClean="0"/>
              <a:t>,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minyak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lemak</a:t>
            </a:r>
            <a:r>
              <a:rPr lang="en-US" dirty="0" smtClean="0"/>
              <a:t>, </a:t>
            </a:r>
            <a:r>
              <a:rPr lang="en-US" dirty="0" err="1" smtClean="0"/>
              <a:t>mempengaruhi</a:t>
            </a:r>
            <a:r>
              <a:rPr lang="en-US" dirty="0" smtClean="0"/>
              <a:t> pH </a:t>
            </a:r>
            <a:r>
              <a:rPr lang="en-US" dirty="0" err="1" smtClean="0"/>
              <a:t>dll</a:t>
            </a:r>
            <a:r>
              <a:rPr lang="en-US" dirty="0" smtClean="0"/>
              <a:t>. DAS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DAS </a:t>
            </a:r>
            <a:r>
              <a:rPr lang="en-US" dirty="0" err="1" smtClean="0"/>
              <a:t>Dikit</a:t>
            </a:r>
            <a:r>
              <a:rPr lang="en-US" dirty="0" smtClean="0"/>
              <a:t> </a:t>
            </a:r>
            <a:r>
              <a:rPr lang="en-US" dirty="0" err="1" smtClean="0"/>
              <a:t>Seblat</a:t>
            </a:r>
            <a:r>
              <a:rPr lang="en-US" dirty="0" smtClean="0"/>
              <a:t>, DAS Bengkulu-</a:t>
            </a:r>
            <a:r>
              <a:rPr lang="en-US" dirty="0" err="1" smtClean="0"/>
              <a:t>Lemau</a:t>
            </a:r>
            <a:r>
              <a:rPr lang="en-US" dirty="0" smtClean="0"/>
              <a:t>,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Pisang</a:t>
            </a:r>
            <a:r>
              <a:rPr lang="en-US" dirty="0" smtClean="0"/>
              <a:t> (</a:t>
            </a:r>
            <a:r>
              <a:rPr lang="en-US" dirty="0" err="1" smtClean="0"/>
              <a:t>Ipuh</a:t>
            </a:r>
            <a:r>
              <a:rPr lang="en-US" dirty="0" smtClean="0"/>
              <a:t>),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Betung</a:t>
            </a:r>
            <a:r>
              <a:rPr lang="en-US" dirty="0" smtClean="0"/>
              <a:t> (</a:t>
            </a:r>
            <a:r>
              <a:rPr lang="en-US" dirty="0" err="1" smtClean="0"/>
              <a:t>Muko-muko</a:t>
            </a:r>
            <a:r>
              <a:rPr lang="en-US" dirty="0" smtClean="0"/>
              <a:t>),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Simpang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(</a:t>
            </a:r>
            <a:r>
              <a:rPr lang="en-US" dirty="0" err="1" smtClean="0"/>
              <a:t>Tais</a:t>
            </a:r>
            <a:r>
              <a:rPr lang="en-US" dirty="0" smtClean="0"/>
              <a:t>), </a:t>
            </a:r>
            <a:r>
              <a:rPr lang="en-US" dirty="0" err="1" smtClean="0"/>
              <a:t>sungai</a:t>
            </a:r>
            <a:r>
              <a:rPr lang="en-US" dirty="0" smtClean="0"/>
              <a:t> Bengkulu,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Sinaba</a:t>
            </a:r>
            <a:r>
              <a:rPr lang="en-US" dirty="0" smtClean="0"/>
              <a:t> (</a:t>
            </a:r>
            <a:r>
              <a:rPr lang="en-US" dirty="0" err="1" smtClean="0"/>
              <a:t>Ketahun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5. </a:t>
            </a:r>
            <a:r>
              <a:rPr lang="en-US" sz="5400" dirty="0" err="1" smtClean="0">
                <a:solidFill>
                  <a:srgbClr val="FF0000"/>
                </a:solidFill>
              </a:rPr>
              <a:t>Persampahan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yang </a:t>
            </a:r>
            <a:r>
              <a:rPr lang="en-US" dirty="0" err="1" smtClean="0"/>
              <a:t>terbuang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dibuang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anorganik</a:t>
            </a:r>
            <a:r>
              <a:rPr lang="en-US" dirty="0" smtClean="0"/>
              <a:t>/</a:t>
            </a:r>
            <a:r>
              <a:rPr lang="en-US" dirty="0" err="1" smtClean="0"/>
              <a:t>kering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logam</a:t>
            </a:r>
            <a:r>
              <a:rPr lang="en-US" dirty="0" smtClean="0"/>
              <a:t>, </a:t>
            </a:r>
            <a:r>
              <a:rPr lang="en-US" dirty="0" err="1" smtClean="0"/>
              <a:t>besi</a:t>
            </a:r>
            <a:r>
              <a:rPr lang="en-US" dirty="0" smtClean="0"/>
              <a:t>, </a:t>
            </a:r>
            <a:r>
              <a:rPr lang="en-US" dirty="0" err="1" smtClean="0"/>
              <a:t>kaleng</a:t>
            </a:r>
            <a:r>
              <a:rPr lang="en-US" dirty="0" smtClean="0"/>
              <a:t>, </a:t>
            </a:r>
            <a:r>
              <a:rPr lang="en-US" dirty="0" err="1" smtClean="0"/>
              <a:t>plastik</a:t>
            </a:r>
            <a:r>
              <a:rPr lang="en-US" dirty="0" smtClean="0"/>
              <a:t>, </a:t>
            </a:r>
            <a:r>
              <a:rPr lang="en-US" dirty="0" err="1" smtClean="0"/>
              <a:t>karet</a:t>
            </a:r>
            <a:r>
              <a:rPr lang="en-US" dirty="0" smtClean="0"/>
              <a:t>, </a:t>
            </a:r>
            <a:r>
              <a:rPr lang="en-US" dirty="0" err="1" smtClean="0"/>
              <a:t>botol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pembusukan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alamai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/</a:t>
            </a:r>
            <a:r>
              <a:rPr lang="en-US" dirty="0" err="1" smtClean="0"/>
              <a:t>basah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dapur</a:t>
            </a:r>
            <a:r>
              <a:rPr lang="en-US" dirty="0" smtClean="0"/>
              <a:t>,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restoran</a:t>
            </a:r>
            <a:r>
              <a:rPr lang="en-US" dirty="0" smtClean="0"/>
              <a:t>,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sayuran</a:t>
            </a:r>
            <a:r>
              <a:rPr lang="en-US" dirty="0" smtClean="0"/>
              <a:t>, </a:t>
            </a:r>
            <a:r>
              <a:rPr lang="en-US" dirty="0" err="1" smtClean="0"/>
              <a:t>rempah-rempah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pembusukan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berbahaya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baterai</a:t>
            </a:r>
            <a:r>
              <a:rPr lang="en-US" dirty="0" smtClean="0"/>
              <a:t>,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racun</a:t>
            </a:r>
            <a:r>
              <a:rPr lang="en-US" dirty="0" smtClean="0"/>
              <a:t> </a:t>
            </a:r>
            <a:r>
              <a:rPr lang="en-US" dirty="0" err="1" smtClean="0"/>
              <a:t>nyamuk</a:t>
            </a:r>
            <a:r>
              <a:rPr lang="en-US" dirty="0" smtClean="0"/>
              <a:t>, </a:t>
            </a:r>
            <a:r>
              <a:rPr lang="en-US" dirty="0" err="1" smtClean="0"/>
              <a:t>jarum</a:t>
            </a:r>
            <a:r>
              <a:rPr lang="en-US" dirty="0" smtClean="0"/>
              <a:t> </a:t>
            </a:r>
            <a:r>
              <a:rPr lang="en-US" dirty="0" err="1" smtClean="0"/>
              <a:t>suntik</a:t>
            </a:r>
            <a:r>
              <a:rPr lang="en-US" dirty="0" smtClean="0"/>
              <a:t> </a:t>
            </a:r>
            <a:r>
              <a:rPr lang="en-US" dirty="0" err="1" smtClean="0"/>
              <a:t>bekas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persampahan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lokasi-lokasi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terminal, </a:t>
            </a:r>
            <a:r>
              <a:rPr lang="en-US" dirty="0" err="1" smtClean="0"/>
              <a:t>pertokoan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tempat-tempat</a:t>
            </a:r>
            <a:r>
              <a:rPr lang="en-US" dirty="0" smtClean="0"/>
              <a:t> lain yang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penduduknya</a:t>
            </a:r>
            <a:r>
              <a:rPr lang="en-US" dirty="0" smtClean="0"/>
              <a:t>.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membuang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tempat-tempat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mengolahnya</a:t>
            </a:r>
            <a:r>
              <a:rPr lang="en-US" dirty="0" smtClean="0"/>
              <a:t>. Di </a:t>
            </a:r>
            <a:r>
              <a:rPr lang="en-US" dirty="0" err="1" smtClean="0"/>
              <a:t>setiap</a:t>
            </a:r>
            <a:r>
              <a:rPr lang="en-US" dirty="0" smtClean="0"/>
              <a:t> {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kira-kira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0,8 kg/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288 kg per </a:t>
            </a:r>
            <a:r>
              <a:rPr lang="en-US" dirty="0" err="1" smtClean="0"/>
              <a:t>tahun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sampah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lain: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en-US" dirty="0" smtClean="0"/>
              <a:t>(1) 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-  </a:t>
            </a: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(2) </a:t>
            </a:r>
            <a:r>
              <a:rPr lang="en-US" dirty="0" err="1" smtClean="0"/>
              <a:t>Seringnya</a:t>
            </a:r>
            <a:r>
              <a:rPr lang="en-US" dirty="0" smtClean="0"/>
              <a:t> </a:t>
            </a:r>
            <a:r>
              <a:rPr lang="en-US" dirty="0" err="1" smtClean="0"/>
              <a:t>pencurian</a:t>
            </a:r>
            <a:r>
              <a:rPr lang="en-US" dirty="0" smtClean="0"/>
              <a:t> </a:t>
            </a:r>
            <a:r>
              <a:rPr lang="en-US" dirty="0" err="1" smtClean="0"/>
              <a:t>tempat-tempat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(3) TPS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(4) </a:t>
            </a:r>
            <a:r>
              <a:rPr lang="en-US" dirty="0" err="1" smtClean="0"/>
              <a:t>Pengangkutan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TPS </a:t>
            </a:r>
            <a:r>
              <a:rPr lang="en-US" dirty="0" err="1" smtClean="0"/>
              <a:t>ke</a:t>
            </a:r>
            <a:r>
              <a:rPr lang="en-US" dirty="0" smtClean="0"/>
              <a:t> TPA </a:t>
            </a:r>
            <a:r>
              <a:rPr lang="en-US" dirty="0" err="1" smtClean="0"/>
              <a:t>kurang</a:t>
            </a:r>
            <a:r>
              <a:rPr lang="en-US" dirty="0" smtClean="0"/>
              <a:t>  </a:t>
            </a:r>
            <a:r>
              <a:rPr lang="en-US" dirty="0" err="1" smtClean="0"/>
              <a:t>intensif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(5) 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sampah</a:t>
            </a:r>
            <a:r>
              <a:rPr lang="en-US" dirty="0" smtClean="0"/>
              <a:t> yang </a:t>
            </a:r>
            <a:r>
              <a:rPr lang="en-US" dirty="0" err="1" smtClean="0"/>
              <a:t>representatif</a:t>
            </a:r>
            <a:r>
              <a:rPr lang="en-US" dirty="0" smtClean="0"/>
              <a:t>.</a:t>
            </a:r>
          </a:p>
          <a:p>
            <a:pPr marL="457200" indent="-457200">
              <a:buNone/>
            </a:pPr>
            <a:r>
              <a:rPr lang="en-US" dirty="0" smtClean="0"/>
              <a:t>(6) 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6. </a:t>
            </a:r>
            <a:r>
              <a:rPr lang="en-US" sz="5400" b="1" dirty="0" err="1" smtClean="0">
                <a:solidFill>
                  <a:srgbClr val="FF0000"/>
                </a:solidFill>
              </a:rPr>
              <a:t>Pemanasan</a:t>
            </a:r>
            <a:r>
              <a:rPr lang="en-US" sz="5400" b="1" dirty="0" smtClean="0">
                <a:solidFill>
                  <a:srgbClr val="FF0000"/>
                </a:solidFill>
              </a:rPr>
              <a:t>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Pemanasan</a:t>
            </a:r>
            <a:r>
              <a:rPr lang="en-US" dirty="0" smtClean="0"/>
              <a:t> global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rata-rata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.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18 </a:t>
            </a:r>
            <a:r>
              <a:rPr lang="en-US" dirty="0" err="1" smtClean="0"/>
              <a:t>suhu</a:t>
            </a:r>
            <a:r>
              <a:rPr lang="en-US" dirty="0" smtClean="0"/>
              <a:t> rata-rata global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0,4 – 0,8°C. Para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memperhitungkan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rata-rata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1,4 – 5,8°C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2100.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peningkatannya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Para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mengkhawatirkan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beradaptasi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.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ekosistem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abiotik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Pemanasan</a:t>
            </a:r>
            <a:r>
              <a:rPr lang="en-US" dirty="0" smtClean="0"/>
              <a:t> global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PERUBAHAN, KOMPLEKSITAS, KETIDAKPASTIAN DAN KONFLIK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Keempatnya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perencana</a:t>
            </a:r>
            <a:r>
              <a:rPr lang="en-US" dirty="0" smtClean="0"/>
              <a:t>, </a:t>
            </a:r>
            <a:r>
              <a:rPr lang="en-US" dirty="0" err="1" smtClean="0"/>
              <a:t>pengelola</a:t>
            </a:r>
            <a:r>
              <a:rPr lang="en-US" dirty="0" smtClean="0"/>
              <a:t>,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peluangnya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keempatnya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Persoalan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Lingkungan</a:t>
            </a:r>
            <a:r>
              <a:rPr lang="en-US" sz="2800" b="1" dirty="0" smtClean="0">
                <a:solidFill>
                  <a:srgbClr val="FF0000"/>
                </a:solidFill>
              </a:rPr>
              <a:t> Yang </a:t>
            </a:r>
            <a:r>
              <a:rPr lang="en-US" sz="2800" b="1" dirty="0" err="1" smtClean="0">
                <a:solidFill>
                  <a:srgbClr val="FF0000"/>
                </a:solidFill>
              </a:rPr>
              <a:t>Kompleks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. 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mewarnai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2. 	</a:t>
            </a:r>
            <a:r>
              <a:rPr lang="en-US" dirty="0" err="1" smtClean="0"/>
              <a:t>Kompleksitas</a:t>
            </a:r>
            <a:r>
              <a:rPr lang="en-US" dirty="0" smtClean="0"/>
              <a:t>.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. 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diprediksi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 startAt="3"/>
            </a:pPr>
            <a:r>
              <a:rPr lang="en-US" dirty="0" err="1" smtClean="0"/>
              <a:t>Ketidakpastian</a:t>
            </a:r>
            <a:r>
              <a:rPr lang="en-US" dirty="0" smtClean="0"/>
              <a:t>. </a:t>
            </a:r>
            <a:r>
              <a:rPr lang="en-US" dirty="0" err="1" smtClean="0"/>
              <a:t>Perencana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.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hati-hatian</a:t>
            </a:r>
            <a:r>
              <a:rPr lang="en-US" dirty="0" smtClean="0"/>
              <a:t>, agar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gegabah</a:t>
            </a: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 err="1" smtClean="0"/>
              <a:t>Konflik</a:t>
            </a:r>
            <a:r>
              <a:rPr lang="en-US" dirty="0" smtClean="0"/>
              <a:t>.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pengalokasian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merefleksikan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mengakomodasikan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agar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B. </a:t>
            </a:r>
            <a:r>
              <a:rPr lang="en-US" b="1" dirty="0" err="1" smtClean="0">
                <a:solidFill>
                  <a:srgbClr val="FF0000"/>
                </a:solidFill>
              </a:rPr>
              <a:t>Pengertian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Agraria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barasal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Yunani</a:t>
            </a:r>
            <a:r>
              <a:rPr lang="en-US" dirty="0" smtClean="0"/>
              <a:t> </a:t>
            </a:r>
            <a:r>
              <a:rPr lang="en-US" i="1" dirty="0" err="1" smtClean="0"/>
              <a:t>Agger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ladang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(Ali </a:t>
            </a:r>
            <a:r>
              <a:rPr lang="en-US" dirty="0" err="1" smtClean="0"/>
              <a:t>Achmad</a:t>
            </a:r>
            <a:r>
              <a:rPr lang="en-US" dirty="0" smtClean="0"/>
              <a:t>),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latin</a:t>
            </a:r>
            <a:r>
              <a:rPr lang="en-US" dirty="0" smtClean="0"/>
              <a:t> </a:t>
            </a:r>
            <a:r>
              <a:rPr lang="en-US" i="1" dirty="0" err="1" smtClean="0"/>
              <a:t>Agrarius</a:t>
            </a:r>
            <a:r>
              <a:rPr lang="en-US" i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(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)</a:t>
            </a:r>
          </a:p>
          <a:p>
            <a:pPr lvl="0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UUPA)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barasal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latin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Agrarius</a:t>
            </a:r>
            <a:r>
              <a:rPr lang="en-US" dirty="0" smtClean="0"/>
              <a:t> 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perladangan</a:t>
            </a:r>
            <a:r>
              <a:rPr lang="en-US" dirty="0" smtClean="0"/>
              <a:t>, </a:t>
            </a:r>
            <a:r>
              <a:rPr lang="en-US" dirty="0" err="1" smtClean="0"/>
              <a:t>persawahan</a:t>
            </a:r>
            <a:r>
              <a:rPr lang="en-US" dirty="0" smtClean="0"/>
              <a:t> , </a:t>
            </a:r>
            <a:r>
              <a:rPr lang="en-US" dirty="0" err="1" smtClean="0"/>
              <a:t>pertanian</a:t>
            </a:r>
            <a:r>
              <a:rPr lang="en-US" dirty="0" smtClean="0"/>
              <a:t>. Agrarian (</a:t>
            </a:r>
            <a:r>
              <a:rPr lang="en-US" dirty="0" err="1" smtClean="0"/>
              <a:t>Inggris</a:t>
            </a:r>
            <a:r>
              <a:rPr lang="en-US" dirty="0" smtClean="0"/>
              <a:t>)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. (Prof. Dr. </a:t>
            </a:r>
            <a:r>
              <a:rPr lang="en-US" dirty="0" err="1" smtClean="0"/>
              <a:t>Samsul</a:t>
            </a:r>
            <a:r>
              <a:rPr lang="en-US" dirty="0" smtClean="0"/>
              <a:t> </a:t>
            </a:r>
            <a:r>
              <a:rPr lang="en-US" dirty="0" err="1" smtClean="0"/>
              <a:t>Wahidin</a:t>
            </a:r>
            <a:r>
              <a:rPr lang="en-US" dirty="0" smtClean="0"/>
              <a:t>, SH., MH).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Perubahan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Lingkungan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Konflik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langkanya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Homer-</a:t>
            </a:r>
            <a:r>
              <a:rPr lang="en-US" dirty="0" err="1" smtClean="0"/>
              <a:t>Dixson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 (1993), </a:t>
            </a:r>
            <a:r>
              <a:rPr lang="en-US" dirty="0" err="1" smtClean="0"/>
              <a:t>kegitan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3 </a:t>
            </a:r>
            <a:r>
              <a:rPr lang="en-US" dirty="0" err="1" smtClean="0"/>
              <a:t>cara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dieksploitasi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pulihnya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mengorbankan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Kasus</a:t>
            </a:r>
            <a:r>
              <a:rPr lang="en-US" dirty="0" smtClean="0"/>
              <a:t>:</a:t>
            </a:r>
          </a:p>
          <a:p>
            <a:pPr marL="1031875" indent="-1031875">
              <a:buNone/>
            </a:pPr>
            <a:r>
              <a:rPr lang="en-US" dirty="0" err="1" smtClean="0"/>
              <a:t>Pemanfaatan</a:t>
            </a:r>
            <a:r>
              <a:rPr lang="en-US" dirty="0" smtClean="0"/>
              <a:t> SDA </a:t>
            </a:r>
            <a:r>
              <a:rPr lang="en-US" i="1" dirty="0" smtClean="0"/>
              <a:t>Non-</a:t>
            </a:r>
            <a:r>
              <a:rPr lang="en-US" i="1" dirty="0" err="1" smtClean="0"/>
              <a:t>Reneweble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minyak</a:t>
            </a:r>
            <a:r>
              <a:rPr lang="en-US" dirty="0" smtClean="0"/>
              <a:t>, gas </a:t>
            </a:r>
            <a:r>
              <a:rPr lang="en-US" dirty="0" err="1" smtClean="0"/>
              <a:t>bumi</a:t>
            </a:r>
            <a:r>
              <a:rPr lang="en-US" dirty="0" smtClean="0"/>
              <a:t>, </a:t>
            </a:r>
            <a:r>
              <a:rPr lang="en-US" dirty="0" err="1" smtClean="0"/>
              <a:t>perak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logam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diperbaruhi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geologi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).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dmk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i="1" dirty="0" smtClean="0"/>
              <a:t>(renewable)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,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satwa</a:t>
            </a:r>
            <a:r>
              <a:rPr lang="en-US" dirty="0" smtClean="0"/>
              <a:t> liar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pd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pemulihannya</a:t>
            </a:r>
            <a:r>
              <a:rPr lang="en-US" dirty="0" smtClean="0"/>
              <a:t>.</a:t>
            </a:r>
          </a:p>
          <a:p>
            <a:pPr marL="339725" indent="-339725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bertambahnya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tanah</a:t>
            </a:r>
            <a:r>
              <a:rPr lang="en-US" dirty="0" smtClean="0"/>
              <a:t>, air yang </a:t>
            </a:r>
            <a:r>
              <a:rPr lang="en-US" dirty="0" err="1" smtClean="0"/>
              <a:t>jumlahnya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dimanfaakna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. Hal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air per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Penurunan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jumlah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kualitas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serta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seimbangan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pPr marL="514350" indent="-514350">
              <a:buAutoNum type="arabicPeriod" startAt="3"/>
            </a:pP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/>
              <a:t>Akses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pranata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yang </a:t>
            </a:r>
            <a:r>
              <a:rPr lang="en-US" dirty="0" err="1" smtClean="0"/>
              <a:t>terkonsentrasi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lain. </a:t>
            </a:r>
          </a:p>
          <a:p>
            <a:pPr marL="0" indent="0">
              <a:buNone/>
            </a:pP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Penurunan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jumlah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kualitas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serta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seimbangan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, </a:t>
            </a:r>
            <a:r>
              <a:rPr lang="en-US" sz="2800" dirty="0" err="1" smtClean="0"/>
              <a:t>kualitas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ketidak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akses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SD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kelangkaan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 </a:t>
            </a:r>
            <a:r>
              <a:rPr lang="en-US" sz="2800" dirty="0" err="1" smtClean="0"/>
              <a:t>tsb</a:t>
            </a:r>
            <a:r>
              <a:rPr lang="en-US" sz="2800" dirty="0" smtClean="0"/>
              <a:t>,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kemudian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pindah</a:t>
            </a:r>
            <a:r>
              <a:rPr lang="en-US" sz="2800" dirty="0" smtClean="0"/>
              <a:t> </a:t>
            </a:r>
            <a:r>
              <a:rPr lang="en-US" sz="2800" dirty="0" err="1" smtClean="0"/>
              <a:t>tempat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dipindahkan</a:t>
            </a:r>
            <a:r>
              <a:rPr lang="en-US" sz="2800" dirty="0" smtClean="0"/>
              <a:t>, (</a:t>
            </a:r>
            <a:r>
              <a:rPr lang="en-US" sz="2800" dirty="0" err="1" smtClean="0"/>
              <a:t>pengungsi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). </a:t>
            </a:r>
            <a:r>
              <a:rPr lang="en-US" sz="2800" dirty="0" err="1" smtClean="0"/>
              <a:t>Kejadian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memicu</a:t>
            </a:r>
            <a:r>
              <a:rPr lang="en-US" sz="2800" dirty="0" smtClean="0"/>
              <a:t> </a:t>
            </a:r>
            <a:r>
              <a:rPr lang="en-US" sz="2800" dirty="0" err="1" smtClean="0"/>
              <a:t>tumbuhnya</a:t>
            </a:r>
            <a:r>
              <a:rPr lang="en-US" sz="2800" dirty="0" smtClean="0"/>
              <a:t> </a:t>
            </a:r>
            <a:r>
              <a:rPr lang="en-US" sz="2800" dirty="0" err="1" smtClean="0"/>
              <a:t>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etnik</a:t>
            </a:r>
            <a:r>
              <a:rPr lang="en-US" sz="2800" dirty="0" smtClean="0"/>
              <a:t>,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beranggapan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lain </a:t>
            </a:r>
            <a:r>
              <a:rPr lang="en-US" sz="2800" dirty="0" err="1" smtClean="0"/>
              <a:t>mengontrol</a:t>
            </a:r>
            <a:r>
              <a:rPr lang="en-US" sz="2800" dirty="0" smtClean="0"/>
              <a:t> </a:t>
            </a:r>
            <a:r>
              <a:rPr lang="en-US" sz="2800" dirty="0" err="1" smtClean="0"/>
              <a:t>pemakaian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proporsional</a:t>
            </a:r>
            <a:r>
              <a:rPr lang="en-US" sz="2800" dirty="0" smtClean="0"/>
              <a:t>.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dmk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siklus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akibat</a:t>
            </a:r>
            <a:r>
              <a:rPr lang="en-US" sz="2800" dirty="0" smtClean="0"/>
              <a:t> </a:t>
            </a:r>
            <a:r>
              <a:rPr lang="en-US" sz="2800" dirty="0" err="1" smtClean="0"/>
              <a:t>kelangkaan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penurunan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, </a:t>
            </a:r>
            <a:r>
              <a:rPr lang="en-US" sz="2800" dirty="0" err="1" smtClean="0"/>
              <a:t>krn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memahami</a:t>
            </a:r>
            <a:r>
              <a:rPr lang="en-US" sz="2800" dirty="0" smtClean="0"/>
              <a:t> </a:t>
            </a:r>
            <a:r>
              <a:rPr lang="en-US" sz="2800" dirty="0" err="1" smtClean="0"/>
              <a:t>dasar-dasar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prinsip-prinsip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ekolognya</a:t>
            </a:r>
            <a:r>
              <a:rPr lang="en-US" sz="2800" dirty="0" smtClean="0"/>
              <a:t>.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berlapis</a:t>
            </a:r>
            <a:r>
              <a:rPr lang="en-US" sz="2800" dirty="0" smtClean="0"/>
              <a:t> lapis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menyebabkan</a:t>
            </a:r>
            <a:r>
              <a:rPr lang="en-US" sz="2800" dirty="0" smtClean="0"/>
              <a:t> </a:t>
            </a:r>
            <a:r>
              <a:rPr lang="en-US" sz="2800" dirty="0" err="1" smtClean="0"/>
              <a:t>kompleksitas</a:t>
            </a:r>
            <a:r>
              <a:rPr lang="en-US" sz="2800" dirty="0" smtClean="0"/>
              <a:t> </a:t>
            </a:r>
            <a:r>
              <a:rPr lang="en-US" sz="2800" dirty="0" err="1" smtClean="0"/>
              <a:t>ttt</a:t>
            </a:r>
            <a:r>
              <a:rPr lang="en-US" sz="2800" dirty="0" smtClean="0"/>
              <a:t>,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semakin</a:t>
            </a:r>
            <a:r>
              <a:rPr lang="en-US" sz="2800" dirty="0" smtClean="0"/>
              <a:t> </a:t>
            </a:r>
            <a:r>
              <a:rPr lang="en-US" sz="2800" dirty="0" err="1" smtClean="0"/>
              <a:t>sulit</a:t>
            </a:r>
            <a:r>
              <a:rPr lang="en-US" sz="2800" dirty="0" smtClean="0"/>
              <a:t>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melacak</a:t>
            </a:r>
            <a:r>
              <a:rPr lang="en-US" sz="2800" dirty="0" smtClean="0"/>
              <a:t> </a:t>
            </a:r>
            <a:r>
              <a:rPr lang="en-US" sz="2800" dirty="0" err="1" smtClean="0"/>
              <a:t>batas</a:t>
            </a:r>
            <a:r>
              <a:rPr lang="en-US" sz="2800" dirty="0" smtClean="0"/>
              <a:t> </a:t>
            </a:r>
            <a:r>
              <a:rPr lang="en-US" sz="2800" dirty="0" err="1" smtClean="0"/>
              <a:t>batas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kaitan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pPr marL="60325" indent="-60325" algn="just">
              <a:lnSpc>
                <a:spcPct val="150000"/>
              </a:lnSpc>
              <a:buNone/>
            </a:pP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UUPA).</a:t>
            </a:r>
          </a:p>
          <a:p>
            <a:pPr marL="60325" indent="-60325" algn="just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galian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, </a:t>
            </a:r>
            <a:r>
              <a:rPr lang="en-US" dirty="0" err="1" smtClean="0"/>
              <a:t>bahan</a:t>
            </a:r>
            <a:r>
              <a:rPr lang="en-US" dirty="0" smtClean="0"/>
              <a:t> mineral, </a:t>
            </a:r>
            <a:r>
              <a:rPr lang="en-US" dirty="0" err="1" smtClean="0"/>
              <a:t>batuan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, </a:t>
            </a:r>
            <a:r>
              <a:rPr lang="en-US" dirty="0" err="1" smtClean="0"/>
              <a:t>rumput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 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Mengacu</a:t>
            </a:r>
            <a:r>
              <a:rPr lang="en-US" dirty="0" smtClean="0"/>
              <a:t> UUPA :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artian</a:t>
            </a:r>
            <a:r>
              <a:rPr lang="en-US" dirty="0" smtClean="0"/>
              <a:t> </a:t>
            </a:r>
            <a:r>
              <a:rPr lang="en-US" dirty="0" err="1" smtClean="0"/>
              <a:t>yuridis</a:t>
            </a:r>
            <a:r>
              <a:rPr lang="en-US" dirty="0" smtClean="0"/>
              <a:t> yang </a:t>
            </a:r>
            <a:r>
              <a:rPr lang="en-US" dirty="0" err="1" smtClean="0"/>
              <a:t>berupa</a:t>
            </a:r>
            <a:r>
              <a:rPr lang="en-US" dirty="0" smtClean="0"/>
              <a:t> HAK.</a:t>
            </a:r>
          </a:p>
          <a:p>
            <a:pPr marL="0" indent="0">
              <a:buNone/>
            </a:pPr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UUPA (</a:t>
            </a:r>
            <a:r>
              <a:rPr lang="en-US" dirty="0" err="1" smtClean="0"/>
              <a:t>Pasal</a:t>
            </a:r>
            <a:r>
              <a:rPr lang="en-US" dirty="0" smtClean="0"/>
              <a:t> 16 UUPA)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20)</a:t>
            </a:r>
          </a:p>
          <a:p>
            <a:pPr marL="514350" indent="-514350">
              <a:buAutoNum type="alphaLcPeriod"/>
            </a:pPr>
            <a:r>
              <a:rPr lang="en-US" dirty="0" smtClean="0"/>
              <a:t>HGB (</a:t>
            </a:r>
            <a:r>
              <a:rPr lang="en-US" dirty="0" err="1" smtClean="0"/>
              <a:t>Pasal</a:t>
            </a:r>
            <a:r>
              <a:rPr lang="en-US" dirty="0" smtClean="0"/>
              <a:t> 35)</a:t>
            </a:r>
          </a:p>
          <a:p>
            <a:pPr marL="514350" indent="-514350">
              <a:buAutoNum type="alphaLcPeriod"/>
            </a:pPr>
            <a:r>
              <a:rPr lang="en-US" dirty="0" smtClean="0"/>
              <a:t>HGU  (</a:t>
            </a:r>
            <a:r>
              <a:rPr lang="en-US" dirty="0" err="1" smtClean="0"/>
              <a:t>Pasal</a:t>
            </a:r>
            <a:r>
              <a:rPr lang="en-US" dirty="0" smtClean="0"/>
              <a:t> 28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solidFill>
                  <a:srgbClr val="FF0000"/>
                </a:solidFill>
              </a:rPr>
              <a:t>C. </a:t>
            </a:r>
            <a:r>
              <a:rPr lang="en-US" sz="5400" dirty="0" err="1" smtClean="0">
                <a:solidFill>
                  <a:srgbClr val="FF0000"/>
                </a:solidFill>
              </a:rPr>
              <a:t>Pengertian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Ekologi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Agraria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analog</a:t>
            </a:r>
          </a:p>
          <a:p>
            <a:pPr marL="0" indent="0">
              <a:buNone/>
            </a:pP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yang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organisme</a:t>
            </a:r>
            <a:r>
              <a:rPr lang="en-US" dirty="0" smtClean="0"/>
              <a:t> (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organism – organism (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hidup-makhluk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)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(</a:t>
            </a:r>
            <a:r>
              <a:rPr lang="en-US" dirty="0" err="1" smtClean="0"/>
              <a:t>bumi</a:t>
            </a:r>
            <a:r>
              <a:rPr lang="en-US" dirty="0" smtClean="0"/>
              <a:t>, air,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2262</TotalTime>
  <Words>3767</Words>
  <Application>Microsoft Office PowerPoint</Application>
  <PresentationFormat>On-screen Show (4:3)</PresentationFormat>
  <Paragraphs>198</Paragraphs>
  <Slides>63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Default Theme</vt:lpstr>
      <vt:lpstr>Slide 1</vt:lpstr>
      <vt:lpstr>EKOLOGI DAN AGRARIA</vt:lpstr>
      <vt:lpstr>Slide 3</vt:lpstr>
      <vt:lpstr>Slide 4</vt:lpstr>
      <vt:lpstr>Slide 5</vt:lpstr>
      <vt:lpstr>B. Pengertian Agraria</vt:lpstr>
      <vt:lpstr>Slide 7</vt:lpstr>
      <vt:lpstr>Slide 8</vt:lpstr>
      <vt:lpstr>C. Pengertian Ekologi Agraria</vt:lpstr>
      <vt:lpstr> </vt:lpstr>
      <vt:lpstr>Slide 11</vt:lpstr>
      <vt:lpstr>Bentuk- Bentuk Ekosistem</vt:lpstr>
      <vt:lpstr>Slide 13</vt:lpstr>
      <vt:lpstr>Slide 14</vt:lpstr>
      <vt:lpstr>EKOLOGI DAN SUMBER DAYA AGRARIA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Masalah Agraria Di Indonesia </vt:lpstr>
      <vt:lpstr>Slide 26</vt:lpstr>
      <vt:lpstr>Slide 27</vt:lpstr>
      <vt:lpstr>Slide 28</vt:lpstr>
      <vt:lpstr>Slide 29</vt:lpstr>
      <vt:lpstr>Slide 30</vt:lpstr>
      <vt:lpstr>KRISIS AGRARIA</vt:lpstr>
      <vt:lpstr>Slide 32</vt:lpstr>
      <vt:lpstr>Eksploitasi SDA</vt:lpstr>
      <vt:lpstr>Lanjutan</vt:lpstr>
      <vt:lpstr>Slide 35</vt:lpstr>
      <vt:lpstr>Slide 36</vt:lpstr>
      <vt:lpstr>PERMASALAHAN EKOLOGI</vt:lpstr>
      <vt:lpstr>Slide 38</vt:lpstr>
      <vt:lpstr>Slide 39</vt:lpstr>
      <vt:lpstr>Slide 40</vt:lpstr>
      <vt:lpstr>1. Kerusakan Hutan</vt:lpstr>
      <vt:lpstr>Slide 42</vt:lpstr>
      <vt:lpstr>Slide 43</vt:lpstr>
      <vt:lpstr>Slide 44</vt:lpstr>
      <vt:lpstr>Slide 45</vt:lpstr>
      <vt:lpstr>2. Penurunan Keanekaragaman Hayati</vt:lpstr>
      <vt:lpstr>Slide 47</vt:lpstr>
      <vt:lpstr>Slide 48</vt:lpstr>
      <vt:lpstr>Slide 49</vt:lpstr>
      <vt:lpstr>3. Kualitas Air</vt:lpstr>
      <vt:lpstr>4. Pengaruh Industri</vt:lpstr>
      <vt:lpstr>Slide 52</vt:lpstr>
      <vt:lpstr>5. Persampahan</vt:lpstr>
      <vt:lpstr>Slide 54</vt:lpstr>
      <vt:lpstr>Masalah sampah antara lain:</vt:lpstr>
      <vt:lpstr>6. Pemanasan Global</vt:lpstr>
      <vt:lpstr>PERUBAHAN, KOMPLEKSITAS, KETIDAKPASTIAN DAN KONFLIK</vt:lpstr>
      <vt:lpstr>Persoalan Lingkungan Yang Kompleks</vt:lpstr>
      <vt:lpstr>Slide 59</vt:lpstr>
      <vt:lpstr>Perubahan Lingkungan dan Konflik</vt:lpstr>
      <vt:lpstr>Slide 61</vt:lpstr>
      <vt:lpstr>Penurunan jumlah, kualitas serta ketidak seimbangan</vt:lpstr>
      <vt:lpstr>Penurunan jumlah, kualitas serta ketidak seimbangan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EKOLOGI DAN AGRARIA</dc:title>
  <dc:creator>BAGAS</dc:creator>
  <cp:lastModifiedBy>BAGAS</cp:lastModifiedBy>
  <cp:revision>182</cp:revision>
  <dcterms:created xsi:type="dcterms:W3CDTF">2017-10-07T11:39:50Z</dcterms:created>
  <dcterms:modified xsi:type="dcterms:W3CDTF">2018-10-22T01:00:46Z</dcterms:modified>
</cp:coreProperties>
</file>